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BBFBD12-1515-4994-892A-23B60FEF9EE7}" type="datetimeFigureOut">
              <a:rPr lang="mk-MK" smtClean="0"/>
              <a:t>16.4.2021</a:t>
            </a:fld>
            <a:endParaRPr lang="mk-MK"/>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mk-MK"/>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51F7DC9-EA71-4439-B429-356001655463}" type="slidenum">
              <a:rPr lang="mk-MK" smtClean="0"/>
              <a:t>‹#›</a:t>
            </a:fld>
            <a:endParaRPr lang="mk-MK"/>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5922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FBD12-1515-4994-892A-23B60FEF9EE7}" type="datetimeFigureOut">
              <a:rPr lang="mk-MK" smtClean="0"/>
              <a:t>16.4.2021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294359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FBD12-1515-4994-892A-23B60FEF9EE7}" type="datetimeFigureOut">
              <a:rPr lang="mk-MK" smtClean="0"/>
              <a:t>16.4.2021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357036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FBD12-1515-4994-892A-23B60FEF9EE7}" type="datetimeFigureOut">
              <a:rPr lang="mk-MK" smtClean="0"/>
              <a:t>16.4.2021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173159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BBFBD12-1515-4994-892A-23B60FEF9EE7}" type="datetimeFigureOut">
              <a:rPr lang="mk-MK" smtClean="0"/>
              <a:t>16.4.2021</a:t>
            </a:fld>
            <a:endParaRPr lang="mk-MK"/>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mk-MK"/>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51F7DC9-EA71-4439-B429-356001655463}" type="slidenum">
              <a:rPr lang="mk-MK" smtClean="0"/>
              <a:t>‹#›</a:t>
            </a:fld>
            <a:endParaRPr lang="mk-MK"/>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341822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FBD12-1515-4994-892A-23B60FEF9EE7}" type="datetimeFigureOut">
              <a:rPr lang="mk-MK" smtClean="0"/>
              <a:t>16.4.2021</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166834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FBD12-1515-4994-892A-23B60FEF9EE7}" type="datetimeFigureOut">
              <a:rPr lang="mk-MK" smtClean="0"/>
              <a:t>16.4.2021</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110585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FBD12-1515-4994-892A-23B60FEF9EE7}" type="datetimeFigureOut">
              <a:rPr lang="mk-MK" smtClean="0"/>
              <a:t>16.4.2021</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134280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FBD12-1515-4994-892A-23B60FEF9EE7}" type="datetimeFigureOut">
              <a:rPr lang="mk-MK" smtClean="0"/>
              <a:t>16.4.2021</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351F7DC9-EA71-4439-B429-356001655463}" type="slidenum">
              <a:rPr lang="mk-MK" smtClean="0"/>
              <a:t>‹#›</a:t>
            </a:fld>
            <a:endParaRPr lang="mk-MK"/>
          </a:p>
        </p:txBody>
      </p:sp>
    </p:spTree>
    <p:extLst>
      <p:ext uri="{BB962C8B-B14F-4D97-AF65-F5344CB8AC3E}">
        <p14:creationId xmlns:p14="http://schemas.microsoft.com/office/powerpoint/2010/main" val="140740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BFBD12-1515-4994-892A-23B60FEF9EE7}" type="datetimeFigureOut">
              <a:rPr lang="mk-MK" smtClean="0"/>
              <a:t>16.4.2021</a:t>
            </a:fld>
            <a:endParaRPr lang="mk-M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mk-M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51F7DC9-EA71-4439-B429-356001655463}" type="slidenum">
              <a:rPr lang="mk-MK" smtClean="0"/>
              <a:t>‹#›</a:t>
            </a:fld>
            <a:endParaRPr lang="mk-M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765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BFBD12-1515-4994-892A-23B60FEF9EE7}" type="datetimeFigureOut">
              <a:rPr lang="mk-MK" smtClean="0"/>
              <a:t>16.4.2021</a:t>
            </a:fld>
            <a:endParaRPr lang="mk-M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mk-M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51F7DC9-EA71-4439-B429-356001655463}" type="slidenum">
              <a:rPr lang="mk-MK" smtClean="0"/>
              <a:t>‹#›</a:t>
            </a:fld>
            <a:endParaRPr lang="mk-M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568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BBFBD12-1515-4994-892A-23B60FEF9EE7}" type="datetimeFigureOut">
              <a:rPr lang="mk-MK" smtClean="0"/>
              <a:t>16.4.2021</a:t>
            </a:fld>
            <a:endParaRPr lang="mk-MK"/>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mk-MK"/>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51F7DC9-EA71-4439-B429-356001655463}" type="slidenum">
              <a:rPr lang="mk-MK" smtClean="0"/>
              <a:t>‹#›</a:t>
            </a:fld>
            <a:endParaRPr lang="mk-MK"/>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533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945BD-372C-4154-8879-465AA33B57F7}"/>
              </a:ext>
            </a:extLst>
          </p:cNvPr>
          <p:cNvSpPr>
            <a:spLocks noGrp="1"/>
          </p:cNvSpPr>
          <p:nvPr>
            <p:ph type="ctrTitle"/>
          </p:nvPr>
        </p:nvSpPr>
        <p:spPr>
          <a:xfrm>
            <a:off x="1398774" y="1669582"/>
            <a:ext cx="9393936" cy="2098226"/>
          </a:xfrm>
        </p:spPr>
        <p:txBody>
          <a:bodyPr/>
          <a:lstStyle/>
          <a:p>
            <a:r>
              <a:rPr lang="mk-MK" sz="5400" cap="none" dirty="0">
                <a:latin typeface="Bahnschrift" panose="020B0502040204020203" pitchFamily="34" charset="0"/>
              </a:rPr>
              <a:t>Онлајн едукација и тестирање на ученици</a:t>
            </a:r>
          </a:p>
        </p:txBody>
      </p:sp>
      <p:sp>
        <p:nvSpPr>
          <p:cNvPr id="5" name="Subtitle 4">
            <a:extLst>
              <a:ext uri="{FF2B5EF4-FFF2-40B4-BE49-F238E27FC236}">
                <a16:creationId xmlns:a16="http://schemas.microsoft.com/office/drawing/2014/main" id="{1AEC9C91-F441-4ECD-923E-C657B2302037}"/>
              </a:ext>
            </a:extLst>
          </p:cNvPr>
          <p:cNvSpPr>
            <a:spLocks noGrp="1"/>
          </p:cNvSpPr>
          <p:nvPr>
            <p:ph type="subTitle" idx="1"/>
          </p:nvPr>
        </p:nvSpPr>
        <p:spPr/>
        <p:txBody>
          <a:bodyPr/>
          <a:lstStyle/>
          <a:p>
            <a:r>
              <a:rPr lang="mk-MK" dirty="0"/>
              <a:t>Изработил: Иван Ивановски</a:t>
            </a:r>
          </a:p>
        </p:txBody>
      </p:sp>
    </p:spTree>
    <p:extLst>
      <p:ext uri="{BB962C8B-B14F-4D97-AF65-F5344CB8AC3E}">
        <p14:creationId xmlns:p14="http://schemas.microsoft.com/office/powerpoint/2010/main" val="156478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A45D3F-BD69-456A-A15C-4AE79C70D0F3}"/>
              </a:ext>
            </a:extLst>
          </p:cNvPr>
          <p:cNvPicPr>
            <a:picLocks noChangeAspect="1"/>
          </p:cNvPicPr>
          <p:nvPr/>
        </p:nvPicPr>
        <p:blipFill>
          <a:blip r:embed="rId2"/>
          <a:stretch>
            <a:fillRect/>
          </a:stretch>
        </p:blipFill>
        <p:spPr>
          <a:xfrm>
            <a:off x="914400" y="228028"/>
            <a:ext cx="3118104" cy="3740468"/>
          </a:xfrm>
          <a:prstGeom prst="rect">
            <a:avLst/>
          </a:prstGeom>
        </p:spPr>
      </p:pic>
      <p:pic>
        <p:nvPicPr>
          <p:cNvPr id="9" name="Picture 8">
            <a:extLst>
              <a:ext uri="{FF2B5EF4-FFF2-40B4-BE49-F238E27FC236}">
                <a16:creationId xmlns:a16="http://schemas.microsoft.com/office/drawing/2014/main" id="{C4CE77B7-0786-44D7-BD17-57D0B67324CC}"/>
              </a:ext>
            </a:extLst>
          </p:cNvPr>
          <p:cNvPicPr>
            <a:picLocks noChangeAspect="1"/>
          </p:cNvPicPr>
          <p:nvPr/>
        </p:nvPicPr>
        <p:blipFill>
          <a:blip r:embed="rId3"/>
          <a:stretch>
            <a:fillRect/>
          </a:stretch>
        </p:blipFill>
        <p:spPr>
          <a:xfrm>
            <a:off x="4121404" y="228028"/>
            <a:ext cx="2838196" cy="3740468"/>
          </a:xfrm>
          <a:prstGeom prst="rect">
            <a:avLst/>
          </a:prstGeom>
        </p:spPr>
      </p:pic>
      <p:grpSp>
        <p:nvGrpSpPr>
          <p:cNvPr id="12" name="Group 11">
            <a:extLst>
              <a:ext uri="{FF2B5EF4-FFF2-40B4-BE49-F238E27FC236}">
                <a16:creationId xmlns:a16="http://schemas.microsoft.com/office/drawing/2014/main" id="{207D031C-A53B-4FD1-B3A0-6C457CC2F7FA}"/>
              </a:ext>
            </a:extLst>
          </p:cNvPr>
          <p:cNvGrpSpPr/>
          <p:nvPr/>
        </p:nvGrpSpPr>
        <p:grpSpPr>
          <a:xfrm>
            <a:off x="914400" y="4084057"/>
            <a:ext cx="6089904" cy="2702965"/>
            <a:chOff x="2301304" y="3962238"/>
            <a:chExt cx="6089904" cy="2702965"/>
          </a:xfrm>
        </p:grpSpPr>
        <p:pic>
          <p:nvPicPr>
            <p:cNvPr id="2049" name="Picture 33">
              <a:extLst>
                <a:ext uri="{FF2B5EF4-FFF2-40B4-BE49-F238E27FC236}">
                  <a16:creationId xmlns:a16="http://schemas.microsoft.com/office/drawing/2014/main" id="{66BFB51E-22DD-4EE3-BBBF-51A29985C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104" y="3962238"/>
              <a:ext cx="3118104" cy="2481263"/>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0" name="Picture 34">
              <a:extLst>
                <a:ext uri="{FF2B5EF4-FFF2-40B4-BE49-F238E27FC236}">
                  <a16:creationId xmlns:a16="http://schemas.microsoft.com/office/drawing/2014/main" id="{125C5EB3-F1C8-4121-8EFB-A8E99634B9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304" y="3962238"/>
              <a:ext cx="2971800" cy="2481263"/>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Rectangle 4">
              <a:extLst>
                <a:ext uri="{FF2B5EF4-FFF2-40B4-BE49-F238E27FC236}">
                  <a16:creationId xmlns:a16="http://schemas.microsoft.com/office/drawing/2014/main" id="{8C5827A6-827D-4BF1-A4F2-5F15387E321D}"/>
                </a:ext>
              </a:extLst>
            </p:cNvPr>
            <p:cNvSpPr>
              <a:spLocks noChangeArrowheads="1"/>
            </p:cNvSpPr>
            <p:nvPr/>
          </p:nvSpPr>
          <p:spPr bwMode="auto">
            <a:xfrm>
              <a:off x="2301304" y="6449759"/>
              <a:ext cx="6089904" cy="2154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mk-MK" altLang="mk-MK" sz="800" b="1" i="0" u="none" strike="noStrike" cap="none" normalizeH="0" baseline="0" dirty="0">
                  <a:ln>
                    <a:noFill/>
                  </a:ln>
                  <a:solidFill>
                    <a:schemeClr val="tx1"/>
                  </a:solidFill>
                  <a:effectLst/>
                  <a:latin typeface="Candara Light" panose="020E0502030303020204" pitchFamily="34" charset="0"/>
                  <a:ea typeface="MS PGothic" panose="020B0600070205080204" pitchFamily="34" charset="-128"/>
                  <a:cs typeface="Calibri Light" panose="020F0302020204030204" pitchFamily="34" charset="0"/>
                </a:rPr>
                <a:t>Слика 33: Имплемнтирање на внатрешен СЅЅ	 Слика 34: Прикажан </a:t>
              </a:r>
              <a:r>
                <a:rPr kumimoji="0" lang="en-US" altLang="mk-MK" sz="800" b="1" i="0" u="none" strike="noStrike" cap="none" normalizeH="0" baseline="0" dirty="0">
                  <a:ln>
                    <a:noFill/>
                  </a:ln>
                  <a:solidFill>
                    <a:schemeClr val="tx1"/>
                  </a:solidFill>
                  <a:effectLst/>
                  <a:latin typeface="Candara Light" panose="020E0502030303020204" pitchFamily="34" charset="0"/>
                  <a:ea typeface="MS PGothic" panose="020B0600070205080204" pitchFamily="34" charset="-128"/>
                  <a:cs typeface="Calibri Light" panose="020F0302020204030204" pitchFamily="34" charset="0"/>
                </a:rPr>
                <a:t>html </a:t>
              </a:r>
              <a:r>
                <a:rPr kumimoji="0" lang="mk-MK" altLang="mk-MK" sz="800" b="1" i="0" u="none" strike="noStrike" cap="none" normalizeH="0" baseline="0" dirty="0">
                  <a:ln>
                    <a:noFill/>
                  </a:ln>
                  <a:solidFill>
                    <a:schemeClr val="tx1"/>
                  </a:solidFill>
                  <a:effectLst/>
                  <a:latin typeface="Candara Light" panose="020E0502030303020204" pitchFamily="34" charset="0"/>
                  <a:ea typeface="MS PGothic" panose="020B0600070205080204" pitchFamily="34" charset="-128"/>
                  <a:cs typeface="Calibri Light" panose="020F0302020204030204" pitchFamily="34" charset="0"/>
                </a:rPr>
                <a:t>код за страница за избраниот курс </a:t>
              </a:r>
              <a:r>
                <a:rPr kumimoji="0" lang="en-US" altLang="mk-MK" sz="800" b="1" i="0" u="none" strike="noStrike" cap="none" normalizeH="0" baseline="0" dirty="0">
                  <a:ln>
                    <a:noFill/>
                  </a:ln>
                  <a:solidFill>
                    <a:schemeClr val="tx1"/>
                  </a:solidFill>
                  <a:effectLst/>
                  <a:latin typeface="Candara Light" panose="020E0502030303020204" pitchFamily="34" charset="0"/>
                  <a:ea typeface="MS PGothic" panose="020B0600070205080204" pitchFamily="34" charset="-128"/>
                  <a:cs typeface="Calibri Light" panose="020F0302020204030204" pitchFamily="34" charset="0"/>
                </a:rPr>
                <a:t>HTML</a:t>
              </a:r>
              <a:endParaRPr kumimoji="0" lang="mk-MK" altLang="mk-MK" sz="1800" b="0" i="0" u="none" strike="noStrike" cap="none" normalizeH="0" baseline="0" dirty="0">
                <a:ln>
                  <a:noFill/>
                </a:ln>
                <a:solidFill>
                  <a:schemeClr val="tx1"/>
                </a:solidFill>
                <a:effectLst/>
                <a:latin typeface="Arial" panose="020B0604020202020204" pitchFamily="34" charset="0"/>
              </a:endParaRPr>
            </a:p>
          </p:txBody>
        </p:sp>
      </p:grpSp>
      <p:pic>
        <p:nvPicPr>
          <p:cNvPr id="15" name="Picture 14">
            <a:extLst>
              <a:ext uri="{FF2B5EF4-FFF2-40B4-BE49-F238E27FC236}">
                <a16:creationId xmlns:a16="http://schemas.microsoft.com/office/drawing/2014/main" id="{B88B7950-92EB-4BE4-A11E-E739EEC3D6C5}"/>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6076" y="228028"/>
            <a:ext cx="4975923" cy="3347276"/>
          </a:xfrm>
          <a:prstGeom prst="rect">
            <a:avLst/>
          </a:prstGeom>
          <a:noFill/>
          <a:ln>
            <a:noFill/>
          </a:ln>
        </p:spPr>
      </p:pic>
      <p:pic>
        <p:nvPicPr>
          <p:cNvPr id="16" name="Picture 15">
            <a:extLst>
              <a:ext uri="{FF2B5EF4-FFF2-40B4-BE49-F238E27FC236}">
                <a16:creationId xmlns:a16="http://schemas.microsoft.com/office/drawing/2014/main" id="{3EADF29A-DEB5-4FA8-9045-084231D67017}"/>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16077" y="3791918"/>
            <a:ext cx="4975923" cy="2995104"/>
          </a:xfrm>
          <a:prstGeom prst="rect">
            <a:avLst/>
          </a:prstGeom>
          <a:noFill/>
          <a:ln>
            <a:noFill/>
          </a:ln>
        </p:spPr>
      </p:pic>
    </p:spTree>
    <p:extLst>
      <p:ext uri="{BB962C8B-B14F-4D97-AF65-F5344CB8AC3E}">
        <p14:creationId xmlns:p14="http://schemas.microsoft.com/office/powerpoint/2010/main" val="98235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1642B1-6C6E-48F1-A710-C3ADD1EA07B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8527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08B9-A4E9-4823-995B-BAA6B0991D14}"/>
              </a:ext>
            </a:extLst>
          </p:cNvPr>
          <p:cNvSpPr>
            <a:spLocks noGrp="1"/>
          </p:cNvSpPr>
          <p:nvPr>
            <p:ph type="title"/>
          </p:nvPr>
        </p:nvSpPr>
        <p:spPr>
          <a:xfrm>
            <a:off x="1090874" y="359664"/>
            <a:ext cx="4100036" cy="2154936"/>
          </a:xfrm>
        </p:spPr>
        <p:txBody>
          <a:bodyPr>
            <a:noAutofit/>
          </a:bodyPr>
          <a:lstStyle/>
          <a:p>
            <a:pPr algn="ctr"/>
            <a:r>
              <a:rPr lang="en-US" sz="3200" b="1" dirty="0">
                <a:latin typeface="Arial" panose="020B0604020202020204" pitchFamily="34" charset="0"/>
                <a:cs typeface="Arial" panose="020B0604020202020204" pitchFamily="34" charset="0"/>
              </a:rPr>
              <a:t>JavaScript </a:t>
            </a:r>
            <a:r>
              <a:rPr lang="mk-MK" sz="3200" b="1" dirty="0">
                <a:latin typeface="Arial" panose="020B0604020202020204" pitchFamily="34" charset="0"/>
                <a:cs typeface="Arial" panose="020B0604020202020204" pitchFamily="34" charset="0"/>
              </a:rPr>
              <a:t>код за тестирање, креирање на тест, резултати и крај на тест</a:t>
            </a:r>
          </a:p>
        </p:txBody>
      </p:sp>
      <p:sp>
        <p:nvSpPr>
          <p:cNvPr id="3" name="Content Placeholder 2">
            <a:extLst>
              <a:ext uri="{FF2B5EF4-FFF2-40B4-BE49-F238E27FC236}">
                <a16:creationId xmlns:a16="http://schemas.microsoft.com/office/drawing/2014/main" id="{4620F134-F818-448D-AD98-EFC586B9474B}"/>
              </a:ext>
            </a:extLst>
          </p:cNvPr>
          <p:cNvSpPr>
            <a:spLocks noGrp="1"/>
          </p:cNvSpPr>
          <p:nvPr>
            <p:ph idx="1"/>
          </p:nvPr>
        </p:nvSpPr>
        <p:spPr>
          <a:xfrm>
            <a:off x="1045464" y="2761488"/>
            <a:ext cx="4371474" cy="4267200"/>
          </a:xfrm>
        </p:spPr>
        <p:txBody>
          <a:bodyPr>
            <a:normAutofit/>
          </a:bodyPr>
          <a:lstStyle/>
          <a:p>
            <a:r>
              <a:rPr lang="mk-MK" dirty="0"/>
              <a:t>Декларирање и иницијализирање на променливи</a:t>
            </a:r>
            <a:endParaRPr lang="en-US" dirty="0"/>
          </a:p>
          <a:p>
            <a:r>
              <a:rPr lang="en-US" dirty="0"/>
              <a:t>const </a:t>
            </a:r>
            <a:r>
              <a:rPr lang="mk-MK" dirty="0"/>
              <a:t>и </a:t>
            </a:r>
            <a:r>
              <a:rPr lang="en-US" dirty="0"/>
              <a:t>let </a:t>
            </a:r>
            <a:r>
              <a:rPr lang="mk-MK" dirty="0"/>
              <a:t>се клучни зборови</a:t>
            </a:r>
            <a:endParaRPr lang="en-US" dirty="0"/>
          </a:p>
          <a:p>
            <a:r>
              <a:rPr lang="mk-MK" dirty="0"/>
              <a:t>Креирање на низа од прашања при што секој чел од низа е оделен со запирка и во истиот има поставено име на прашање, понуден избор за одговор и точниот одговор на соодветно прашање.</a:t>
            </a:r>
          </a:p>
        </p:txBody>
      </p:sp>
      <p:pic>
        <p:nvPicPr>
          <p:cNvPr id="4" name="Picture 3">
            <a:extLst>
              <a:ext uri="{FF2B5EF4-FFF2-40B4-BE49-F238E27FC236}">
                <a16:creationId xmlns:a16="http://schemas.microsoft.com/office/drawing/2014/main" id="{1668345C-BE81-41D1-A52F-E0C467E2D1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35810" y="97536"/>
            <a:ext cx="6387965" cy="2078736"/>
          </a:xfrm>
          <a:prstGeom prst="rect">
            <a:avLst/>
          </a:prstGeom>
          <a:noFill/>
          <a:ln>
            <a:noFill/>
          </a:ln>
        </p:spPr>
      </p:pic>
      <p:pic>
        <p:nvPicPr>
          <p:cNvPr id="5" name="Picture 4">
            <a:extLst>
              <a:ext uri="{FF2B5EF4-FFF2-40B4-BE49-F238E27FC236}">
                <a16:creationId xmlns:a16="http://schemas.microsoft.com/office/drawing/2014/main" id="{BB7AE8FC-8C11-451D-80CB-E0B935F27D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16938" y="2322450"/>
            <a:ext cx="6387966" cy="4438014"/>
          </a:xfrm>
          <a:prstGeom prst="rect">
            <a:avLst/>
          </a:prstGeom>
          <a:noFill/>
        </p:spPr>
      </p:pic>
    </p:spTree>
    <p:extLst>
      <p:ext uri="{BB962C8B-B14F-4D97-AF65-F5344CB8AC3E}">
        <p14:creationId xmlns:p14="http://schemas.microsoft.com/office/powerpoint/2010/main" val="389121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AFEA7A-D293-4F05-BBAB-64FCE4C6C1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3342" y="934974"/>
            <a:ext cx="5063681" cy="3905250"/>
          </a:xfrm>
          <a:prstGeom prst="rect">
            <a:avLst/>
          </a:prstGeom>
          <a:noFill/>
          <a:ln>
            <a:noFill/>
          </a:ln>
        </p:spPr>
      </p:pic>
      <p:sp>
        <p:nvSpPr>
          <p:cNvPr id="6" name="TextBox 5">
            <a:extLst>
              <a:ext uri="{FF2B5EF4-FFF2-40B4-BE49-F238E27FC236}">
                <a16:creationId xmlns:a16="http://schemas.microsoft.com/office/drawing/2014/main" id="{AA184A2F-B871-4000-A40C-A3EEDFBD4557}"/>
              </a:ext>
            </a:extLst>
          </p:cNvPr>
          <p:cNvSpPr txBox="1"/>
          <p:nvPr/>
        </p:nvSpPr>
        <p:spPr>
          <a:xfrm>
            <a:off x="1170431" y="4929378"/>
            <a:ext cx="4879849" cy="784830"/>
          </a:xfrm>
          <a:prstGeom prst="rect">
            <a:avLst/>
          </a:prstGeom>
          <a:noFill/>
        </p:spPr>
        <p:txBody>
          <a:bodyPr wrap="square">
            <a:spAutoFit/>
          </a:bodyPr>
          <a:lstStyle/>
          <a:p>
            <a:pPr algn="ctr"/>
            <a:r>
              <a:rPr lang="mk-MK" sz="900" b="1" dirty="0">
                <a:effectLst/>
                <a:latin typeface="Trebuchet MS" panose="020B0603020202020204" pitchFamily="34" charset="0"/>
                <a:ea typeface="MS PGothic" panose="020B0600070205080204" pitchFamily="34" charset="-128"/>
                <a:cs typeface="Arial" panose="020B0604020202020204" pitchFamily="34" charset="0"/>
              </a:rPr>
              <a:t>ЈЅ код со кој декларираме бонус поени за секое прашање, </a:t>
            </a:r>
            <a:br>
              <a:rPr lang="mk-MK" sz="900" b="1" dirty="0">
                <a:effectLst/>
                <a:latin typeface="Trebuchet MS" panose="020B0603020202020204" pitchFamily="34" charset="0"/>
                <a:ea typeface="MS PGothic" panose="020B0600070205080204" pitchFamily="34" charset="-128"/>
                <a:cs typeface="Arial" panose="020B0604020202020204" pitchFamily="34" charset="0"/>
              </a:rPr>
            </a:br>
            <a:r>
              <a:rPr lang="mk-MK" sz="900" b="1" dirty="0">
                <a:effectLst/>
                <a:latin typeface="Trebuchet MS" panose="020B0603020202020204" pitchFamily="34" charset="0"/>
                <a:ea typeface="MS PGothic" panose="020B0600070205080204" pitchFamily="34" charset="-128"/>
                <a:cs typeface="Arial" panose="020B0604020202020204" pitchFamily="34" charset="0"/>
              </a:rPr>
              <a:t>максимален број на прашања, arrow функции, во едната од функциите</a:t>
            </a:r>
            <a:br>
              <a:rPr lang="mk-MK" sz="900" b="1" dirty="0">
                <a:effectLst/>
                <a:latin typeface="Trebuchet MS" panose="020B0603020202020204" pitchFamily="34" charset="0"/>
                <a:ea typeface="MS PGothic" panose="020B0600070205080204" pitchFamily="34" charset="-128"/>
                <a:cs typeface="Arial" panose="020B0604020202020204" pitchFamily="34" charset="0"/>
              </a:rPr>
            </a:br>
            <a:r>
              <a:rPr lang="mk-MK" sz="900" b="1" dirty="0">
                <a:effectLst/>
                <a:latin typeface="Trebuchet MS" panose="020B0603020202020204" pitchFamily="34" charset="0"/>
                <a:ea typeface="MS PGothic" panose="020B0600070205080204" pitchFamily="34" charset="-128"/>
                <a:cs typeface="Arial" panose="020B0604020202020204" pitchFamily="34" charset="0"/>
              </a:rPr>
              <a:t> се постаувава вредности за скор, понудени прашања и повикување на функција, </a:t>
            </a:r>
            <a:br>
              <a:rPr lang="mk-MK" sz="900" b="1" dirty="0">
                <a:effectLst/>
                <a:latin typeface="Trebuchet MS" panose="020B0603020202020204" pitchFamily="34" charset="0"/>
                <a:ea typeface="MS PGothic" panose="020B0600070205080204" pitchFamily="34" charset="-128"/>
                <a:cs typeface="Arial" panose="020B0604020202020204" pitchFamily="34" charset="0"/>
              </a:rPr>
            </a:br>
            <a:r>
              <a:rPr lang="mk-MK" sz="900" b="1" dirty="0">
                <a:effectLst/>
                <a:latin typeface="Trebuchet MS" panose="020B0603020202020204" pitchFamily="34" charset="0"/>
                <a:ea typeface="MS PGothic" panose="020B0600070205080204" pitchFamily="34" charset="-128"/>
                <a:cs typeface="Arial" panose="020B0604020202020204" pitchFamily="34" charset="0"/>
              </a:rPr>
              <a:t>а во другата се проверу број на прашања, дефинирање на позиција на прашање, </a:t>
            </a:r>
            <a:br>
              <a:rPr lang="mk-MK" sz="900" b="1" dirty="0">
                <a:effectLst/>
                <a:latin typeface="Trebuchet MS" panose="020B0603020202020204" pitchFamily="34" charset="0"/>
                <a:ea typeface="MS PGothic" panose="020B0600070205080204" pitchFamily="34" charset="-128"/>
                <a:cs typeface="Arial" panose="020B0604020202020204" pitchFamily="34" charset="0"/>
              </a:rPr>
            </a:br>
            <a:r>
              <a:rPr lang="mk-MK" sz="900" b="1" dirty="0">
                <a:effectLst/>
                <a:latin typeface="Trebuchet MS" panose="020B0603020202020204" pitchFamily="34" charset="0"/>
                <a:ea typeface="MS PGothic" panose="020B0600070205080204" pitchFamily="34" charset="-128"/>
                <a:cs typeface="Arial" panose="020B0604020202020204" pitchFamily="34" charset="0"/>
              </a:rPr>
              <a:t>користење на forEach метода.</a:t>
            </a:r>
            <a:endParaRPr lang="mk-MK" sz="900" dirty="0"/>
          </a:p>
        </p:txBody>
      </p:sp>
      <p:pic>
        <p:nvPicPr>
          <p:cNvPr id="1025" name="Picture 19">
            <a:extLst>
              <a:ext uri="{FF2B5EF4-FFF2-40B4-BE49-F238E27FC236}">
                <a16:creationId xmlns:a16="http://schemas.microsoft.com/office/drawing/2014/main" id="{E0CB928F-8FE9-4554-960E-7965A7D0C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538" y="934974"/>
            <a:ext cx="5812534" cy="39052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7639A954-6949-41A9-8C29-F407670C6749}"/>
              </a:ext>
            </a:extLst>
          </p:cNvPr>
          <p:cNvSpPr>
            <a:spLocks noChangeArrowheads="1"/>
          </p:cNvSpPr>
          <p:nvPr/>
        </p:nvSpPr>
        <p:spPr bwMode="auto">
          <a:xfrm>
            <a:off x="6731509" y="4929378"/>
            <a:ext cx="47365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mk-MK" altLang="mk-MK" sz="900" b="1" i="0" u="none" strike="noStrike" cap="none" normalizeH="0" baseline="0" dirty="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Креирање на метода, функција, проверурање на селектиран </a:t>
            </a:r>
            <a:br>
              <a:rPr kumimoji="0" lang="mk-MK" altLang="mk-MK" sz="900" b="1" i="0" u="none" strike="noStrike" cap="none" normalizeH="0" baseline="0" dirty="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br>
            <a:r>
              <a:rPr kumimoji="0" lang="mk-MK" altLang="mk-MK" sz="900" b="1" i="0" u="none" strike="noStrike" cap="none" normalizeH="0" baseline="0" dirty="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одговор на соодветно прашање, поставуање на тајмер помеѓу секое прашање од 1 секунда,</a:t>
            </a:r>
            <a:r>
              <a:rPr kumimoji="0" lang="en-US" altLang="mk-MK" sz="900" b="1" i="0" u="none" strike="noStrike" cap="none" normalizeH="0" baseline="0" dirty="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 </a:t>
            </a:r>
            <a:r>
              <a:rPr kumimoji="0" lang="mk-MK" altLang="mk-MK" sz="900" b="1" i="0" u="none" strike="noStrike" cap="none" normalizeH="0" baseline="0" dirty="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креирање на фунцкија за покачување на скор и повикување на тест.</a:t>
            </a:r>
            <a:endParaRPr kumimoji="0" lang="mk-MK" altLang="mk-MK" sz="20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32725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FEE28C3-51FF-4C72-B44A-0ABE08659F00}"/>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86967" y="320041"/>
            <a:ext cx="5024437" cy="4808696"/>
          </a:xfrm>
          <a:prstGeom prst="rect">
            <a:avLst/>
          </a:prstGeom>
          <a:noFill/>
          <a:ln>
            <a:noFill/>
          </a:ln>
        </p:spPr>
      </p:pic>
      <p:sp>
        <p:nvSpPr>
          <p:cNvPr id="9" name="TextBox 8">
            <a:extLst>
              <a:ext uri="{FF2B5EF4-FFF2-40B4-BE49-F238E27FC236}">
                <a16:creationId xmlns:a16="http://schemas.microsoft.com/office/drawing/2014/main" id="{1BE9349D-FCF4-4C46-BA8B-478ED79C9323}"/>
              </a:ext>
            </a:extLst>
          </p:cNvPr>
          <p:cNvSpPr txBox="1"/>
          <p:nvPr/>
        </p:nvSpPr>
        <p:spPr>
          <a:xfrm>
            <a:off x="954309" y="5128737"/>
            <a:ext cx="4889754" cy="738664"/>
          </a:xfrm>
          <a:prstGeom prst="rect">
            <a:avLst/>
          </a:prstGeom>
          <a:noFill/>
        </p:spPr>
        <p:txBody>
          <a:bodyPr wrap="square">
            <a:spAutoFit/>
          </a:bodyPr>
          <a:lstStyle/>
          <a:p>
            <a:pPr marL="0" marR="0" algn="ctr">
              <a:spcBef>
                <a:spcPts val="0"/>
              </a:spcBef>
              <a:spcAft>
                <a:spcPts val="0"/>
              </a:spcAft>
            </a:pP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Слика 52: Јѕ код кој се однесува за станица за крај на тестот,</a:t>
            </a:r>
            <a:b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b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и во истиот декларираме променливи со </a:t>
            </a:r>
            <a:r>
              <a:rPr lang="en-US" sz="1400" b="1" dirty="0">
                <a:effectLst/>
                <a:latin typeface="Candara Light" panose="020E0502030303020204" pitchFamily="34" charset="0"/>
                <a:ea typeface="MS PGothic" panose="020B0600070205080204" pitchFamily="34" charset="-128"/>
                <a:cs typeface="Calibri Light" panose="020F0302020204030204" pitchFamily="34" charset="0"/>
              </a:rPr>
              <a:t>DOM </a:t>
            </a: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вредности</a:t>
            </a:r>
            <a:b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b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иницијализирање на функција.</a:t>
            </a:r>
            <a:endParaRPr lang="mk-MK" sz="2800" dirty="0">
              <a:effectLst/>
              <a:latin typeface="Candara Light" panose="020E0502030303020204" pitchFamily="34" charset="0"/>
              <a:ea typeface="MS PGothic" panose="020B0600070205080204" pitchFamily="34" charset="-128"/>
              <a:cs typeface="Calibri Light" panose="020F0302020204030204" pitchFamily="34" charset="0"/>
            </a:endParaRPr>
          </a:p>
        </p:txBody>
      </p:sp>
      <p:pic>
        <p:nvPicPr>
          <p:cNvPr id="10" name="Picture 9">
            <a:extLst>
              <a:ext uri="{FF2B5EF4-FFF2-40B4-BE49-F238E27FC236}">
                <a16:creationId xmlns:a16="http://schemas.microsoft.com/office/drawing/2014/main" id="{4D066C70-41AB-4A00-B8D2-B46E1CB461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650875"/>
            <a:ext cx="5652322" cy="3994277"/>
          </a:xfrm>
          <a:prstGeom prst="rect">
            <a:avLst/>
          </a:prstGeom>
          <a:noFill/>
          <a:ln>
            <a:noFill/>
          </a:ln>
        </p:spPr>
      </p:pic>
      <p:sp>
        <p:nvSpPr>
          <p:cNvPr id="12" name="TextBox 11">
            <a:extLst>
              <a:ext uri="{FF2B5EF4-FFF2-40B4-BE49-F238E27FC236}">
                <a16:creationId xmlns:a16="http://schemas.microsoft.com/office/drawing/2014/main" id="{E1B17620-C670-4679-A645-F089DE152AB2}"/>
              </a:ext>
            </a:extLst>
          </p:cNvPr>
          <p:cNvSpPr txBox="1"/>
          <p:nvPr/>
        </p:nvSpPr>
        <p:spPr>
          <a:xfrm>
            <a:off x="5911404" y="5165313"/>
            <a:ext cx="5462016" cy="738664"/>
          </a:xfrm>
          <a:prstGeom prst="rect">
            <a:avLst/>
          </a:prstGeom>
          <a:noFill/>
        </p:spPr>
        <p:txBody>
          <a:bodyPr wrap="square">
            <a:spAutoFit/>
          </a:bodyPr>
          <a:lstStyle/>
          <a:p>
            <a:pPr marL="0" marR="0" algn="ctr">
              <a:spcBef>
                <a:spcPts val="0"/>
              </a:spcBef>
              <a:spcAft>
                <a:spcPts val="0"/>
              </a:spcAft>
            </a:pP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Слика 55: Крај на тестот, место за пишување на име, </a:t>
            </a:r>
            <a:b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b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зачување на скор,тестирање на истиот тест од почеток </a:t>
            </a:r>
            <a:b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br>
            <a:r>
              <a:rPr lang="mk-MK" sz="1400" b="1" dirty="0">
                <a:effectLst/>
                <a:latin typeface="Candara Light" panose="020E0502030303020204" pitchFamily="34" charset="0"/>
                <a:ea typeface="MS PGothic" panose="020B0600070205080204" pitchFamily="34" charset="-128"/>
                <a:cs typeface="Calibri Light" panose="020F0302020204030204" pitchFamily="34" charset="0"/>
              </a:rPr>
              <a:t>и враќање назад на тест страница или почетна страница</a:t>
            </a:r>
            <a:endParaRPr lang="mk-MK" sz="2800" dirty="0">
              <a:effectLst/>
              <a:latin typeface="Candara Light" panose="020E0502030303020204" pitchFamily="34" charset="0"/>
              <a:ea typeface="MS PGothic" panose="020B0600070205080204" pitchFamily="34" charset="-128"/>
              <a:cs typeface="Calibri Light" panose="020F0302020204030204" pitchFamily="34" charset="0"/>
            </a:endParaRPr>
          </a:p>
        </p:txBody>
      </p:sp>
    </p:spTree>
    <p:extLst>
      <p:ext uri="{BB962C8B-B14F-4D97-AF65-F5344CB8AC3E}">
        <p14:creationId xmlns:p14="http://schemas.microsoft.com/office/powerpoint/2010/main" val="340002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9CF74B-C732-4768-8888-38D718C8B35D}"/>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25619" y="1490471"/>
            <a:ext cx="5544375" cy="1615363"/>
          </a:xfrm>
          <a:prstGeom prst="rect">
            <a:avLst/>
          </a:prstGeom>
          <a:noFill/>
          <a:ln>
            <a:noFill/>
          </a:ln>
        </p:spPr>
      </p:pic>
      <p:sp>
        <p:nvSpPr>
          <p:cNvPr id="7" name="TextBox 6">
            <a:extLst>
              <a:ext uri="{FF2B5EF4-FFF2-40B4-BE49-F238E27FC236}">
                <a16:creationId xmlns:a16="http://schemas.microsoft.com/office/drawing/2014/main" id="{6835D89E-56BE-44D9-94F0-DCE4EEE2056A}"/>
              </a:ext>
            </a:extLst>
          </p:cNvPr>
          <p:cNvSpPr txBox="1"/>
          <p:nvPr/>
        </p:nvSpPr>
        <p:spPr>
          <a:xfrm>
            <a:off x="825619" y="3152001"/>
            <a:ext cx="5463540" cy="276999"/>
          </a:xfrm>
          <a:prstGeom prst="rect">
            <a:avLst/>
          </a:prstGeom>
          <a:noFill/>
        </p:spPr>
        <p:txBody>
          <a:bodyPr wrap="square">
            <a:spAutoFit/>
          </a:bodyPr>
          <a:lstStyle/>
          <a:p>
            <a:pPr marL="0" marR="0" algn="ctr">
              <a:spcBef>
                <a:spcPts val="0"/>
              </a:spcBef>
              <a:spcAft>
                <a:spcPts val="0"/>
              </a:spcAft>
            </a:pPr>
            <a:r>
              <a:rPr lang="mk-MK" sz="1200" b="1" dirty="0">
                <a:effectLst/>
                <a:latin typeface="Candara Light" panose="020E0502030303020204" pitchFamily="34" charset="0"/>
                <a:ea typeface="MS PGothic" panose="020B0600070205080204" pitchFamily="34" charset="-128"/>
                <a:cs typeface="Calibri Light" panose="020F0302020204030204" pitchFamily="34" charset="0"/>
              </a:rPr>
              <a:t>Слика 52: ЈЅ код за прикажување на резултати од тестот на страница за резултати</a:t>
            </a:r>
            <a:endParaRPr lang="mk-MK" sz="2400" dirty="0">
              <a:effectLst/>
              <a:latin typeface="Candara Light" panose="020E0502030303020204" pitchFamily="34" charset="0"/>
              <a:ea typeface="MS PGothic" panose="020B0600070205080204" pitchFamily="34" charset="-128"/>
              <a:cs typeface="Calibri Light" panose="020F0302020204030204" pitchFamily="34" charset="0"/>
            </a:endParaRPr>
          </a:p>
        </p:txBody>
      </p:sp>
      <p:pic>
        <p:nvPicPr>
          <p:cNvPr id="8" name="Picture 7">
            <a:extLst>
              <a:ext uri="{FF2B5EF4-FFF2-40B4-BE49-F238E27FC236}">
                <a16:creationId xmlns:a16="http://schemas.microsoft.com/office/drawing/2014/main" id="{EDB1A5A1-39FD-44FB-9BAC-E862317737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4808" y="1490471"/>
            <a:ext cx="5544375" cy="2791272"/>
          </a:xfrm>
          <a:prstGeom prst="rect">
            <a:avLst/>
          </a:prstGeom>
          <a:noFill/>
          <a:ln>
            <a:noFill/>
          </a:ln>
        </p:spPr>
      </p:pic>
      <p:sp>
        <p:nvSpPr>
          <p:cNvPr id="10" name="TextBox 9">
            <a:extLst>
              <a:ext uri="{FF2B5EF4-FFF2-40B4-BE49-F238E27FC236}">
                <a16:creationId xmlns:a16="http://schemas.microsoft.com/office/drawing/2014/main" id="{36E0090E-9956-44B2-A935-270901D9A125}"/>
              </a:ext>
            </a:extLst>
          </p:cNvPr>
          <p:cNvSpPr txBox="1"/>
          <p:nvPr/>
        </p:nvSpPr>
        <p:spPr>
          <a:xfrm>
            <a:off x="7167022" y="4281743"/>
            <a:ext cx="4139946" cy="430887"/>
          </a:xfrm>
          <a:prstGeom prst="rect">
            <a:avLst/>
          </a:prstGeom>
          <a:noFill/>
        </p:spPr>
        <p:txBody>
          <a:bodyPr wrap="square">
            <a:spAutoFit/>
          </a:bodyPr>
          <a:lstStyle/>
          <a:p>
            <a:pPr marL="0" marR="0" algn="ctr">
              <a:spcBef>
                <a:spcPts val="0"/>
              </a:spcBef>
              <a:spcAft>
                <a:spcPts val="0"/>
              </a:spcAft>
            </a:pPr>
            <a:r>
              <a:rPr lang="mk-MK" sz="1100" b="1" dirty="0">
                <a:effectLst/>
                <a:latin typeface="Candara Light" panose="020E0502030303020204" pitchFamily="34" charset="0"/>
                <a:ea typeface="MS PGothic" panose="020B0600070205080204" pitchFamily="34" charset="-128"/>
                <a:cs typeface="Calibri Light" panose="020F0302020204030204" pitchFamily="34" charset="0"/>
              </a:rPr>
              <a:t>Слика 56: Страни</a:t>
            </a:r>
            <a:r>
              <a:rPr lang="mk-MK" sz="1100" b="1" dirty="0">
                <a:latin typeface="Candara Light" panose="020E0502030303020204" pitchFamily="34" charset="0"/>
                <a:ea typeface="MS PGothic" panose="020B0600070205080204" pitchFamily="34" charset="-128"/>
                <a:cs typeface="Calibri Light" panose="020F0302020204030204" pitchFamily="34" charset="0"/>
              </a:rPr>
              <a:t>ц</a:t>
            </a:r>
            <a:r>
              <a:rPr lang="mk-MK" sz="1100" b="1" dirty="0">
                <a:effectLst/>
                <a:latin typeface="Candara Light" panose="020E0502030303020204" pitchFamily="34" charset="0"/>
                <a:ea typeface="MS PGothic" panose="020B0600070205080204" pitchFamily="34" charset="-128"/>
                <a:cs typeface="Calibri Light" panose="020F0302020204030204" pitchFamily="34" charset="0"/>
              </a:rPr>
              <a:t>а на која се прикажуваат последни резултати </a:t>
            </a:r>
            <a:br>
              <a:rPr lang="mk-MK" sz="1100" b="1" dirty="0">
                <a:effectLst/>
                <a:latin typeface="Candara Light" panose="020E0502030303020204" pitchFamily="34" charset="0"/>
                <a:ea typeface="MS PGothic" panose="020B0600070205080204" pitchFamily="34" charset="-128"/>
                <a:cs typeface="Calibri Light" panose="020F0302020204030204" pitchFamily="34" charset="0"/>
              </a:rPr>
            </a:br>
            <a:r>
              <a:rPr lang="mk-MK" sz="1100" b="1" dirty="0">
                <a:effectLst/>
                <a:latin typeface="Candara Light" panose="020E0502030303020204" pitchFamily="34" charset="0"/>
                <a:ea typeface="MS PGothic" panose="020B0600070205080204" pitchFamily="34" charset="-128"/>
                <a:cs typeface="Calibri Light" panose="020F0302020204030204" pitchFamily="34" charset="0"/>
              </a:rPr>
              <a:t>од тестот што е избран</a:t>
            </a:r>
            <a:endParaRPr lang="mk-MK" sz="2000" dirty="0">
              <a:effectLst/>
              <a:latin typeface="Candara Light" panose="020E0502030303020204" pitchFamily="34" charset="0"/>
              <a:ea typeface="MS PGothic" panose="020B0600070205080204" pitchFamily="34" charset="-128"/>
              <a:cs typeface="Calibri Light" panose="020F0302020204030204" pitchFamily="34" charset="0"/>
            </a:endParaRPr>
          </a:p>
        </p:txBody>
      </p:sp>
    </p:spTree>
    <p:extLst>
      <p:ext uri="{BB962C8B-B14F-4D97-AF65-F5344CB8AC3E}">
        <p14:creationId xmlns:p14="http://schemas.microsoft.com/office/powerpoint/2010/main" val="65287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1FCF-5C87-4E8F-A935-EBBFF34BD6FC}"/>
              </a:ext>
            </a:extLst>
          </p:cNvPr>
          <p:cNvSpPr>
            <a:spLocks noGrp="1"/>
          </p:cNvSpPr>
          <p:nvPr>
            <p:ph type="title"/>
          </p:nvPr>
        </p:nvSpPr>
        <p:spPr>
          <a:xfrm>
            <a:off x="1371600" y="685800"/>
            <a:ext cx="9601200" cy="576072"/>
          </a:xfrm>
        </p:spPr>
        <p:txBody>
          <a:bodyPr>
            <a:normAutofit fontScale="90000"/>
          </a:bodyPr>
          <a:lstStyle/>
          <a:p>
            <a:pPr algn="ctr"/>
            <a:r>
              <a:rPr lang="mk-MK" dirty="0"/>
              <a:t>Начини на хостирање на страница</a:t>
            </a:r>
          </a:p>
        </p:txBody>
      </p:sp>
      <p:sp>
        <p:nvSpPr>
          <p:cNvPr id="5" name="Text Placeholder 4">
            <a:extLst>
              <a:ext uri="{FF2B5EF4-FFF2-40B4-BE49-F238E27FC236}">
                <a16:creationId xmlns:a16="http://schemas.microsoft.com/office/drawing/2014/main" id="{06B3D74E-F64B-449C-A670-827F54CE2B68}"/>
              </a:ext>
            </a:extLst>
          </p:cNvPr>
          <p:cNvSpPr>
            <a:spLocks noGrp="1"/>
          </p:cNvSpPr>
          <p:nvPr>
            <p:ph type="body" idx="1"/>
          </p:nvPr>
        </p:nvSpPr>
        <p:spPr>
          <a:xfrm>
            <a:off x="1371600" y="1389412"/>
            <a:ext cx="4724400" cy="823912"/>
          </a:xfrm>
        </p:spPr>
        <p:txBody>
          <a:bodyPr/>
          <a:lstStyle/>
          <a:p>
            <a:pPr algn="ctr"/>
            <a:r>
              <a:rPr lang="en-US" dirty="0"/>
              <a:t>Free Host</a:t>
            </a:r>
          </a:p>
          <a:p>
            <a:pPr algn="ctr"/>
            <a:r>
              <a:rPr lang="mk-MK" dirty="0"/>
              <a:t>Бесплатен хост</a:t>
            </a:r>
          </a:p>
        </p:txBody>
      </p:sp>
      <p:sp>
        <p:nvSpPr>
          <p:cNvPr id="6" name="Content Placeholder 5">
            <a:extLst>
              <a:ext uri="{FF2B5EF4-FFF2-40B4-BE49-F238E27FC236}">
                <a16:creationId xmlns:a16="http://schemas.microsoft.com/office/drawing/2014/main" id="{15A231EF-686A-4432-9969-553015F21EF8}"/>
              </a:ext>
            </a:extLst>
          </p:cNvPr>
          <p:cNvSpPr>
            <a:spLocks noGrp="1"/>
          </p:cNvSpPr>
          <p:nvPr>
            <p:ph sz="half" idx="2"/>
          </p:nvPr>
        </p:nvSpPr>
        <p:spPr>
          <a:xfrm>
            <a:off x="1371600" y="2340864"/>
            <a:ext cx="4724400" cy="4215383"/>
          </a:xfrm>
        </p:spPr>
        <p:txBody>
          <a:bodyPr>
            <a:normAutofit/>
          </a:bodyPr>
          <a:lstStyle/>
          <a:p>
            <a:r>
              <a:rPr lang="mk-MK" sz="1800" dirty="0"/>
              <a:t>Ограничен број на вебстрани</a:t>
            </a:r>
          </a:p>
          <a:p>
            <a:r>
              <a:rPr lang="mk-MK" sz="1800" dirty="0"/>
              <a:t>Ограничен простор на складирање</a:t>
            </a:r>
          </a:p>
          <a:p>
            <a:r>
              <a:rPr lang="mk-MK" sz="1800" dirty="0"/>
              <a:t>Ограничен проток на податоци(</a:t>
            </a:r>
            <a:r>
              <a:rPr lang="en-US" sz="1800" dirty="0"/>
              <a:t>bandwidth)</a:t>
            </a:r>
          </a:p>
          <a:p>
            <a:r>
              <a:rPr lang="mk-MK" sz="1800" dirty="0"/>
              <a:t>Нуди пристап до </a:t>
            </a:r>
            <a:r>
              <a:rPr lang="en-US" sz="1800" dirty="0" err="1"/>
              <a:t>cpanel</a:t>
            </a:r>
            <a:endParaRPr lang="mk-MK" sz="1800" dirty="0"/>
          </a:p>
          <a:p>
            <a:r>
              <a:rPr lang="mk-MK" sz="1800" dirty="0"/>
              <a:t>Домен и хостинг кои ќе се добијат исто така се бесплатни</a:t>
            </a:r>
          </a:p>
          <a:p>
            <a:r>
              <a:rPr lang="mk-MK" sz="1800" dirty="0"/>
              <a:t>Некои нудат и заштита на страницата</a:t>
            </a:r>
          </a:p>
          <a:p>
            <a:r>
              <a:rPr lang="mk-MK" sz="1800" dirty="0"/>
              <a:t>Се препорачуваа за почетници но не и за бизнис, компании и сл.</a:t>
            </a:r>
            <a:r>
              <a:rPr lang="en-US" sz="1800" dirty="0"/>
              <a:t>   </a:t>
            </a:r>
            <a:endParaRPr lang="mk-MK" sz="1800" dirty="0"/>
          </a:p>
        </p:txBody>
      </p:sp>
      <p:sp>
        <p:nvSpPr>
          <p:cNvPr id="7" name="Text Placeholder 6">
            <a:extLst>
              <a:ext uri="{FF2B5EF4-FFF2-40B4-BE49-F238E27FC236}">
                <a16:creationId xmlns:a16="http://schemas.microsoft.com/office/drawing/2014/main" id="{A3BA1D00-5864-47F2-B89B-FF6B2BFAB464}"/>
              </a:ext>
            </a:extLst>
          </p:cNvPr>
          <p:cNvSpPr>
            <a:spLocks noGrp="1"/>
          </p:cNvSpPr>
          <p:nvPr>
            <p:ph type="body" sz="quarter" idx="3"/>
          </p:nvPr>
        </p:nvSpPr>
        <p:spPr>
          <a:xfrm>
            <a:off x="6244598" y="1389412"/>
            <a:ext cx="4724400" cy="823912"/>
          </a:xfrm>
        </p:spPr>
        <p:txBody>
          <a:bodyPr/>
          <a:lstStyle/>
          <a:p>
            <a:pPr algn="ctr"/>
            <a:r>
              <a:rPr lang="en-US" dirty="0"/>
              <a:t>Paid Host</a:t>
            </a:r>
          </a:p>
          <a:p>
            <a:pPr algn="ctr"/>
            <a:r>
              <a:rPr lang="mk-MK" dirty="0"/>
              <a:t>Платен хост</a:t>
            </a:r>
          </a:p>
        </p:txBody>
      </p:sp>
      <p:sp>
        <p:nvSpPr>
          <p:cNvPr id="8" name="Content Placeholder 7">
            <a:extLst>
              <a:ext uri="{FF2B5EF4-FFF2-40B4-BE49-F238E27FC236}">
                <a16:creationId xmlns:a16="http://schemas.microsoft.com/office/drawing/2014/main" id="{59FF0A96-AB53-4AC8-826A-30145B13774C}"/>
              </a:ext>
            </a:extLst>
          </p:cNvPr>
          <p:cNvSpPr>
            <a:spLocks noGrp="1"/>
          </p:cNvSpPr>
          <p:nvPr>
            <p:ph sz="quarter" idx="4"/>
          </p:nvPr>
        </p:nvSpPr>
        <p:spPr>
          <a:xfrm>
            <a:off x="6244598" y="2139696"/>
            <a:ext cx="5587738" cy="4700016"/>
          </a:xfrm>
        </p:spPr>
        <p:txBody>
          <a:bodyPr>
            <a:noAutofit/>
          </a:bodyPr>
          <a:lstStyle/>
          <a:p>
            <a:r>
              <a:rPr lang="mk-MK" sz="1800" dirty="0"/>
              <a:t>Нуди хостирање на една до </a:t>
            </a:r>
            <a:r>
              <a:rPr lang="en-US" sz="1800" dirty="0"/>
              <a:t>n </a:t>
            </a:r>
            <a:r>
              <a:rPr lang="mk-MK" sz="1800" dirty="0"/>
              <a:t>вебстраници со сертификат за заштита</a:t>
            </a:r>
          </a:p>
          <a:p>
            <a:r>
              <a:rPr lang="mk-MK" sz="1800" dirty="0"/>
              <a:t>Може да се бира помеѓу ограничен и не ограничен простор</a:t>
            </a:r>
          </a:p>
          <a:p>
            <a:r>
              <a:rPr lang="mk-MK" sz="1800" dirty="0"/>
              <a:t>Голем проток и пренос на податоци</a:t>
            </a:r>
          </a:p>
          <a:p>
            <a:r>
              <a:rPr lang="mk-MK" sz="1800" dirty="0"/>
              <a:t>Пристап до </a:t>
            </a:r>
            <a:r>
              <a:rPr lang="en-US" sz="1800" dirty="0" err="1"/>
              <a:t>cpanel</a:t>
            </a:r>
            <a:r>
              <a:rPr lang="mk-MK" sz="1800" dirty="0"/>
              <a:t> но и повеќе услоги, како инсталирање на </a:t>
            </a:r>
            <a:r>
              <a:rPr lang="en-US" sz="1800" dirty="0" err="1"/>
              <a:t>wordpress</a:t>
            </a:r>
            <a:r>
              <a:rPr lang="en-US" sz="1800" dirty="0"/>
              <a:t> </a:t>
            </a:r>
            <a:r>
              <a:rPr lang="mk-MK" sz="1800" dirty="0"/>
              <a:t>и сл.</a:t>
            </a:r>
          </a:p>
          <a:p>
            <a:r>
              <a:rPr lang="mk-MK" sz="1800" dirty="0"/>
              <a:t>Доменот може да се добие бесплатно но и може да се плати. </a:t>
            </a:r>
          </a:p>
          <a:p>
            <a:r>
              <a:rPr lang="mk-MK" sz="1800" dirty="0"/>
              <a:t>Зависно каков хостинг имаме може и да додава и доделуваме хост на други луѓе но под наш домен пр. </a:t>
            </a:r>
            <a:r>
              <a:rPr lang="en-US" sz="1800" dirty="0"/>
              <a:t>tesmk.nacebudjoni.mk/com</a:t>
            </a:r>
          </a:p>
          <a:p>
            <a:r>
              <a:rPr lang="mk-MK" sz="1800" dirty="0"/>
              <a:t>За секаков бизнис и компании, а исто така и хостирање на сопстевни вебстрани</a:t>
            </a:r>
          </a:p>
        </p:txBody>
      </p:sp>
    </p:spTree>
    <p:extLst>
      <p:ext uri="{BB962C8B-B14F-4D97-AF65-F5344CB8AC3E}">
        <p14:creationId xmlns:p14="http://schemas.microsoft.com/office/powerpoint/2010/main" val="5535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671909-6135-4517-A722-BD9AC9A19D50}"/>
              </a:ext>
            </a:extLst>
          </p:cNvPr>
          <p:cNvSpPr>
            <a:spLocks noGrp="1"/>
          </p:cNvSpPr>
          <p:nvPr>
            <p:ph type="title"/>
          </p:nvPr>
        </p:nvSpPr>
        <p:spPr/>
        <p:txBody>
          <a:bodyPr/>
          <a:lstStyle/>
          <a:p>
            <a:r>
              <a:rPr lang="mk-MK" dirty="0"/>
              <a:t>Заклучок</a:t>
            </a:r>
          </a:p>
        </p:txBody>
      </p:sp>
      <p:sp>
        <p:nvSpPr>
          <p:cNvPr id="8" name="Content Placeholder 7">
            <a:extLst>
              <a:ext uri="{FF2B5EF4-FFF2-40B4-BE49-F238E27FC236}">
                <a16:creationId xmlns:a16="http://schemas.microsoft.com/office/drawing/2014/main" id="{21A5659A-01E5-48EF-8B2C-56C0F43BC95D}"/>
              </a:ext>
            </a:extLst>
          </p:cNvPr>
          <p:cNvSpPr>
            <a:spLocks noGrp="1"/>
          </p:cNvSpPr>
          <p:nvPr>
            <p:ph idx="1"/>
          </p:nvPr>
        </p:nvSpPr>
        <p:spPr>
          <a:xfrm>
            <a:off x="1371600" y="1501902"/>
            <a:ext cx="8567928" cy="4432554"/>
          </a:xfrm>
        </p:spPr>
        <p:txBody>
          <a:bodyPr>
            <a:normAutofit fontScale="92500" lnSpcReduction="10000"/>
          </a:bodyPr>
          <a:lstStyle/>
          <a:p>
            <a:r>
              <a:rPr lang="mk-MK" dirty="0"/>
              <a:t>Користејќи програмирање во комбинација со јазици како што се </a:t>
            </a:r>
            <a:r>
              <a:rPr lang="en-US" dirty="0"/>
              <a:t>HTML, CSS </a:t>
            </a:r>
            <a:r>
              <a:rPr lang="mk-MK" dirty="0"/>
              <a:t>и</a:t>
            </a:r>
            <a:r>
              <a:rPr lang="en-US" dirty="0"/>
              <a:t> JS</a:t>
            </a:r>
            <a:r>
              <a:rPr lang="mk-MK" dirty="0"/>
              <a:t>  и други понапредни технологии можеме да креираме различен тип на страници без разлика дали тоа ќе се за страници за едукација, школа, некој бизнис, компанија или пак некој вид на веб апликација. </a:t>
            </a:r>
            <a:endParaRPr lang="en-US" dirty="0"/>
          </a:p>
          <a:p>
            <a:r>
              <a:rPr lang="mk-MK" dirty="0"/>
              <a:t>Користена литература:</a:t>
            </a:r>
          </a:p>
          <a:p>
            <a:pPr marL="457200" indent="-457200">
              <a:buFont typeface="+mj-lt"/>
              <a:buAutoNum type="arabicPeriod"/>
            </a:pPr>
            <a:r>
              <a:rPr lang="sr-Latn-RS" dirty="0"/>
              <a:t>https://www.w3schools.com/css/css3_flexbox.asp</a:t>
            </a:r>
            <a:endParaRPr lang="en-US" dirty="0"/>
          </a:p>
          <a:p>
            <a:pPr marL="457200" indent="-457200">
              <a:buFont typeface="+mj-lt"/>
              <a:buAutoNum type="arabicPeriod"/>
            </a:pPr>
            <a:r>
              <a:rPr lang="sr-Latn-RS" dirty="0"/>
              <a:t>https://www.w3schools.com/css/css3_flexbox_responsive.asp</a:t>
            </a:r>
          </a:p>
          <a:p>
            <a:pPr marL="457200" indent="-457200">
              <a:buFont typeface="+mj-lt"/>
              <a:buAutoNum type="arabicPeriod"/>
            </a:pPr>
            <a:r>
              <a:rPr lang="sr-Latn-RS" dirty="0"/>
              <a:t>https://www.w3schools.com/css/css_grid.asp</a:t>
            </a:r>
          </a:p>
          <a:p>
            <a:pPr marL="457200" indent="-457200">
              <a:buFont typeface="+mj-lt"/>
              <a:buAutoNum type="arabicPeriod"/>
            </a:pPr>
            <a:r>
              <a:rPr lang="sr-Latn-RS" dirty="0"/>
              <a:t>https://www.w3schools.com/js/default.asp</a:t>
            </a:r>
          </a:p>
          <a:p>
            <a:pPr marL="457200" indent="-457200">
              <a:buFont typeface="+mj-lt"/>
              <a:buAutoNum type="arabicPeriod"/>
            </a:pPr>
            <a:r>
              <a:rPr lang="sr-Latn-RS" dirty="0"/>
              <a:t>http://tfb.edu.mk/app/webroot/uploads/trudovi/magisterski/ViktorijaAtanasovska61.pdf</a:t>
            </a:r>
          </a:p>
          <a:p>
            <a:pPr marL="457200" indent="-457200">
              <a:buFont typeface="+mj-lt"/>
              <a:buAutoNum type="arabicPeriod"/>
            </a:pPr>
            <a:r>
              <a:rPr lang="sr-Latn-RS" dirty="0"/>
              <a:t>https://docs.google.com/document/d/1kW0LZDA9RnuAFc-9WHHyM0_sLdW8hXw5_1R2o-1ltRo/edit#heading=h.4cka3gg8xzjb</a:t>
            </a:r>
          </a:p>
          <a:p>
            <a:endParaRPr lang="mk-MK" dirty="0"/>
          </a:p>
        </p:txBody>
      </p:sp>
    </p:spTree>
    <p:extLst>
      <p:ext uri="{BB962C8B-B14F-4D97-AF65-F5344CB8AC3E}">
        <p14:creationId xmlns:p14="http://schemas.microsoft.com/office/powerpoint/2010/main" val="355145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F535F3A-0348-4B75-A01F-F9E340AF996A}"/>
              </a:ext>
            </a:extLst>
          </p:cNvPr>
          <p:cNvSpPr/>
          <p:nvPr/>
        </p:nvSpPr>
        <p:spPr>
          <a:xfrm>
            <a:off x="4206240" y="457200"/>
            <a:ext cx="4882896" cy="969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4400" dirty="0">
                <a:latin typeface="Bahnschrift" panose="020B0502040204020203" pitchFamily="34" charset="0"/>
              </a:rPr>
              <a:t>Содржина</a:t>
            </a:r>
            <a:endParaRPr lang="mk-MK" dirty="0">
              <a:latin typeface="Bahnschrift" panose="020B0502040204020203" pitchFamily="34" charset="0"/>
            </a:endParaRPr>
          </a:p>
        </p:txBody>
      </p:sp>
      <p:sp>
        <p:nvSpPr>
          <p:cNvPr id="8" name="Rectangle 7">
            <a:extLst>
              <a:ext uri="{FF2B5EF4-FFF2-40B4-BE49-F238E27FC236}">
                <a16:creationId xmlns:a16="http://schemas.microsoft.com/office/drawing/2014/main" id="{493DA6CB-D927-4B69-8A78-7694CC338CAE}"/>
              </a:ext>
            </a:extLst>
          </p:cNvPr>
          <p:cNvSpPr/>
          <p:nvPr/>
        </p:nvSpPr>
        <p:spPr>
          <a:xfrm>
            <a:off x="2006854" y="2023872"/>
            <a:ext cx="2731007"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dirty="0">
                <a:latin typeface="Bahnschrift" panose="020B0502040204020203" pitchFamily="34" charset="0"/>
              </a:rPr>
              <a:t>Вовед</a:t>
            </a:r>
            <a:endParaRPr lang="mk-MK" sz="2800" dirty="0">
              <a:latin typeface="Bahnschrift" panose="020B0502040204020203" pitchFamily="34" charset="0"/>
            </a:endParaRPr>
          </a:p>
        </p:txBody>
      </p:sp>
      <p:sp>
        <p:nvSpPr>
          <p:cNvPr id="9" name="Rectangle 8">
            <a:extLst>
              <a:ext uri="{FF2B5EF4-FFF2-40B4-BE49-F238E27FC236}">
                <a16:creationId xmlns:a16="http://schemas.microsoft.com/office/drawing/2014/main" id="{E4366A5E-475E-45D9-9C90-85253606D6F9}"/>
              </a:ext>
            </a:extLst>
          </p:cNvPr>
          <p:cNvSpPr/>
          <p:nvPr/>
        </p:nvSpPr>
        <p:spPr>
          <a:xfrm>
            <a:off x="5275834" y="2023872"/>
            <a:ext cx="2731008"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b="1" dirty="0">
                <a:latin typeface="Bahnschrift" panose="020B0502040204020203" pitchFamily="34" charset="0"/>
              </a:rPr>
              <a:t>Експериментален дел</a:t>
            </a:r>
          </a:p>
        </p:txBody>
      </p:sp>
      <p:sp>
        <p:nvSpPr>
          <p:cNvPr id="10" name="Rectangle 9">
            <a:extLst>
              <a:ext uri="{FF2B5EF4-FFF2-40B4-BE49-F238E27FC236}">
                <a16:creationId xmlns:a16="http://schemas.microsoft.com/office/drawing/2014/main" id="{5E10D0D6-2007-4379-970E-3EB80C01D922}"/>
              </a:ext>
            </a:extLst>
          </p:cNvPr>
          <p:cNvSpPr/>
          <p:nvPr/>
        </p:nvSpPr>
        <p:spPr>
          <a:xfrm>
            <a:off x="8544814" y="2023872"/>
            <a:ext cx="2731008"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dirty="0">
                <a:latin typeface="Bahnschrift" panose="020B0502040204020203" pitchFamily="34" charset="0"/>
              </a:rPr>
              <a:t>Заклучок</a:t>
            </a:r>
            <a:endParaRPr lang="mk-MK" sz="2000" dirty="0">
              <a:latin typeface="Bahnschrift" panose="020B0502040204020203" pitchFamily="34" charset="0"/>
            </a:endParaRPr>
          </a:p>
        </p:txBody>
      </p:sp>
      <p:sp>
        <p:nvSpPr>
          <p:cNvPr id="11" name="Rectangle 10">
            <a:extLst>
              <a:ext uri="{FF2B5EF4-FFF2-40B4-BE49-F238E27FC236}">
                <a16:creationId xmlns:a16="http://schemas.microsoft.com/office/drawing/2014/main" id="{5CB76201-7BC6-4120-9B45-59FB19F4B6A9}"/>
              </a:ext>
            </a:extLst>
          </p:cNvPr>
          <p:cNvSpPr/>
          <p:nvPr/>
        </p:nvSpPr>
        <p:spPr>
          <a:xfrm>
            <a:off x="3201664" y="2598035"/>
            <a:ext cx="1288035" cy="336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Проект</a:t>
            </a:r>
          </a:p>
        </p:txBody>
      </p:sp>
      <p:sp>
        <p:nvSpPr>
          <p:cNvPr id="12" name="Rectangle 11">
            <a:extLst>
              <a:ext uri="{FF2B5EF4-FFF2-40B4-BE49-F238E27FC236}">
                <a16:creationId xmlns:a16="http://schemas.microsoft.com/office/drawing/2014/main" id="{DD8913EF-890A-4C57-A145-DB01E59172C6}"/>
              </a:ext>
            </a:extLst>
          </p:cNvPr>
          <p:cNvSpPr/>
          <p:nvPr/>
        </p:nvSpPr>
        <p:spPr>
          <a:xfrm>
            <a:off x="3201663" y="3029709"/>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Користени технологии</a:t>
            </a:r>
          </a:p>
        </p:txBody>
      </p:sp>
      <p:sp>
        <p:nvSpPr>
          <p:cNvPr id="13" name="Rectangle 12">
            <a:extLst>
              <a:ext uri="{FF2B5EF4-FFF2-40B4-BE49-F238E27FC236}">
                <a16:creationId xmlns:a16="http://schemas.microsoft.com/office/drawing/2014/main" id="{56804A30-573B-450B-BEEB-EB97682A1125}"/>
              </a:ext>
            </a:extLst>
          </p:cNvPr>
          <p:cNvSpPr/>
          <p:nvPr/>
        </p:nvSpPr>
        <p:spPr>
          <a:xfrm>
            <a:off x="6504685" y="2610800"/>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Поим за </a:t>
            </a:r>
            <a:r>
              <a:rPr lang="en-US" sz="1600" dirty="0">
                <a:latin typeface="Bahnschrift" panose="020B0502040204020203" pitchFamily="34" charset="0"/>
              </a:rPr>
              <a:t>HTML</a:t>
            </a:r>
            <a:endParaRPr lang="mk-MK" sz="1600" dirty="0">
              <a:latin typeface="Bahnschrift" panose="020B0502040204020203" pitchFamily="34" charset="0"/>
            </a:endParaRPr>
          </a:p>
        </p:txBody>
      </p:sp>
      <p:sp>
        <p:nvSpPr>
          <p:cNvPr id="14" name="Rectangle 13">
            <a:extLst>
              <a:ext uri="{FF2B5EF4-FFF2-40B4-BE49-F238E27FC236}">
                <a16:creationId xmlns:a16="http://schemas.microsoft.com/office/drawing/2014/main" id="{3A926729-869D-479C-931F-5C5FB231390C}"/>
              </a:ext>
            </a:extLst>
          </p:cNvPr>
          <p:cNvSpPr/>
          <p:nvPr/>
        </p:nvSpPr>
        <p:spPr>
          <a:xfrm>
            <a:off x="6504685" y="3177731"/>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Поим за </a:t>
            </a:r>
            <a:r>
              <a:rPr lang="en-US" sz="1600" dirty="0">
                <a:latin typeface="Bahnschrift" panose="020B0502040204020203" pitchFamily="34" charset="0"/>
              </a:rPr>
              <a:t>CSS</a:t>
            </a:r>
            <a:endParaRPr lang="mk-MK" sz="1600" dirty="0">
              <a:latin typeface="Bahnschrift" panose="020B0502040204020203" pitchFamily="34" charset="0"/>
            </a:endParaRPr>
          </a:p>
        </p:txBody>
      </p:sp>
      <p:sp>
        <p:nvSpPr>
          <p:cNvPr id="15" name="Rectangle 14">
            <a:extLst>
              <a:ext uri="{FF2B5EF4-FFF2-40B4-BE49-F238E27FC236}">
                <a16:creationId xmlns:a16="http://schemas.microsoft.com/office/drawing/2014/main" id="{65D11163-EAD1-414A-9CCC-61DFD1BE172D}"/>
              </a:ext>
            </a:extLst>
          </p:cNvPr>
          <p:cNvSpPr/>
          <p:nvPr/>
        </p:nvSpPr>
        <p:spPr>
          <a:xfrm>
            <a:off x="6504685" y="3744662"/>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Поим за </a:t>
            </a:r>
            <a:r>
              <a:rPr lang="en-US" sz="1600" dirty="0">
                <a:latin typeface="Bahnschrift" panose="020B0502040204020203" pitchFamily="34" charset="0"/>
              </a:rPr>
              <a:t>JavaScript</a:t>
            </a:r>
            <a:endParaRPr lang="mk-MK" sz="1600" dirty="0">
              <a:latin typeface="Bahnschrift" panose="020B0502040204020203" pitchFamily="34" charset="0"/>
            </a:endParaRPr>
          </a:p>
        </p:txBody>
      </p:sp>
      <p:sp>
        <p:nvSpPr>
          <p:cNvPr id="16" name="Rectangle 15">
            <a:extLst>
              <a:ext uri="{FF2B5EF4-FFF2-40B4-BE49-F238E27FC236}">
                <a16:creationId xmlns:a16="http://schemas.microsoft.com/office/drawing/2014/main" id="{66AE35F6-C625-4521-BB99-96BBD1A280EB}"/>
              </a:ext>
            </a:extLst>
          </p:cNvPr>
          <p:cNvSpPr/>
          <p:nvPr/>
        </p:nvSpPr>
        <p:spPr>
          <a:xfrm>
            <a:off x="6504685" y="4302438"/>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Код за едукација</a:t>
            </a:r>
          </a:p>
        </p:txBody>
      </p:sp>
      <p:sp>
        <p:nvSpPr>
          <p:cNvPr id="17" name="Rectangle 16">
            <a:extLst>
              <a:ext uri="{FF2B5EF4-FFF2-40B4-BE49-F238E27FC236}">
                <a16:creationId xmlns:a16="http://schemas.microsoft.com/office/drawing/2014/main" id="{AA19FAF8-B888-4FFE-990E-129A8C44216D}"/>
              </a:ext>
            </a:extLst>
          </p:cNvPr>
          <p:cNvSpPr/>
          <p:nvPr/>
        </p:nvSpPr>
        <p:spPr>
          <a:xfrm>
            <a:off x="6504685" y="4876983"/>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Код за тестирање</a:t>
            </a:r>
          </a:p>
        </p:txBody>
      </p:sp>
      <p:cxnSp>
        <p:nvCxnSpPr>
          <p:cNvPr id="19" name="Connector: Elbow 18">
            <a:extLst>
              <a:ext uri="{FF2B5EF4-FFF2-40B4-BE49-F238E27FC236}">
                <a16:creationId xmlns:a16="http://schemas.microsoft.com/office/drawing/2014/main" id="{6AA2A797-E40D-42A7-879E-0B260C8EB44C}"/>
              </a:ext>
            </a:extLst>
          </p:cNvPr>
          <p:cNvCxnSpPr>
            <a:cxnSpLocks/>
            <a:stCxn id="4" idx="2"/>
            <a:endCxn id="8" idx="0"/>
          </p:cNvCxnSpPr>
          <p:nvPr/>
        </p:nvCxnSpPr>
        <p:spPr>
          <a:xfrm rot="5400000">
            <a:off x="4711319" y="87503"/>
            <a:ext cx="597408" cy="327533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9BE520F2-C847-4E2E-9E97-E3026B53C283}"/>
              </a:ext>
            </a:extLst>
          </p:cNvPr>
          <p:cNvCxnSpPr>
            <a:cxnSpLocks/>
            <a:stCxn id="4" idx="2"/>
            <a:endCxn id="10" idx="0"/>
          </p:cNvCxnSpPr>
          <p:nvPr/>
        </p:nvCxnSpPr>
        <p:spPr>
          <a:xfrm rot="16200000" flipH="1">
            <a:off x="7980299" y="93853"/>
            <a:ext cx="597408" cy="326263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422265B0-8424-448F-89FE-6123D067CFFF}"/>
              </a:ext>
            </a:extLst>
          </p:cNvPr>
          <p:cNvCxnSpPr>
            <a:cxnSpLocks/>
            <a:stCxn id="4" idx="2"/>
            <a:endCxn id="9" idx="0"/>
          </p:cNvCxnSpPr>
          <p:nvPr/>
        </p:nvCxnSpPr>
        <p:spPr>
          <a:xfrm rot="5400000">
            <a:off x="6345809" y="1721993"/>
            <a:ext cx="597408" cy="63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F72050A0-6106-43D5-8F87-DE02340C0DCB}"/>
              </a:ext>
            </a:extLst>
          </p:cNvPr>
          <p:cNvCxnSpPr>
            <a:cxnSpLocks/>
            <a:stCxn id="8" idx="1"/>
            <a:endCxn id="11" idx="1"/>
          </p:cNvCxnSpPr>
          <p:nvPr/>
        </p:nvCxnSpPr>
        <p:spPr>
          <a:xfrm rot="10800000" flipH="1" flipV="1">
            <a:off x="2006854" y="2266188"/>
            <a:ext cx="1194810" cy="499868"/>
          </a:xfrm>
          <a:prstGeom prst="bentConnector3">
            <a:avLst>
              <a:gd name="adj1" fmla="val -191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DF9F3BA-A881-43D3-B128-7CAC84F69A39}"/>
              </a:ext>
            </a:extLst>
          </p:cNvPr>
          <p:cNvCxnSpPr>
            <a:cxnSpLocks/>
            <a:stCxn id="8" idx="1"/>
            <a:endCxn id="12" idx="1"/>
          </p:cNvCxnSpPr>
          <p:nvPr/>
        </p:nvCxnSpPr>
        <p:spPr>
          <a:xfrm rot="10800000" flipH="1" flipV="1">
            <a:off x="2006853" y="2266187"/>
            <a:ext cx="1194809" cy="1005837"/>
          </a:xfrm>
          <a:prstGeom prst="bentConnector3">
            <a:avLst>
              <a:gd name="adj1" fmla="val -191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B0F8AA97-A832-425E-BBE5-015C2CFEA354}"/>
              </a:ext>
            </a:extLst>
          </p:cNvPr>
          <p:cNvCxnSpPr>
            <a:cxnSpLocks/>
            <a:stCxn id="9" idx="1"/>
            <a:endCxn id="13" idx="1"/>
          </p:cNvCxnSpPr>
          <p:nvPr/>
        </p:nvCxnSpPr>
        <p:spPr>
          <a:xfrm rot="10800000" flipH="1" flipV="1">
            <a:off x="5275833" y="2266188"/>
            <a:ext cx="1228851" cy="586928"/>
          </a:xfrm>
          <a:prstGeom prst="bentConnector3">
            <a:avLst>
              <a:gd name="adj1" fmla="val -186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8DAD478-7BF0-4C62-8A61-6843A32033DF}"/>
              </a:ext>
            </a:extLst>
          </p:cNvPr>
          <p:cNvCxnSpPr>
            <a:cxnSpLocks/>
            <a:stCxn id="9" idx="1"/>
            <a:endCxn id="14" idx="1"/>
          </p:cNvCxnSpPr>
          <p:nvPr/>
        </p:nvCxnSpPr>
        <p:spPr>
          <a:xfrm rot="10800000" flipH="1" flipV="1">
            <a:off x="5275833" y="2266187"/>
            <a:ext cx="1228851" cy="1153859"/>
          </a:xfrm>
          <a:prstGeom prst="bentConnector3">
            <a:avLst>
              <a:gd name="adj1" fmla="val -186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DC58A055-D860-42EB-B2BB-0EE55A166B52}"/>
              </a:ext>
            </a:extLst>
          </p:cNvPr>
          <p:cNvCxnSpPr>
            <a:cxnSpLocks/>
            <a:stCxn id="9" idx="1"/>
            <a:endCxn id="15" idx="1"/>
          </p:cNvCxnSpPr>
          <p:nvPr/>
        </p:nvCxnSpPr>
        <p:spPr>
          <a:xfrm rot="10800000" flipH="1" flipV="1">
            <a:off x="5275833" y="2266188"/>
            <a:ext cx="1228851" cy="1720790"/>
          </a:xfrm>
          <a:prstGeom prst="bentConnector3">
            <a:avLst>
              <a:gd name="adj1" fmla="val -186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BEE7E566-8C89-40EE-B991-06FA8F8785BF}"/>
              </a:ext>
            </a:extLst>
          </p:cNvPr>
          <p:cNvCxnSpPr>
            <a:cxnSpLocks/>
            <a:stCxn id="9" idx="1"/>
            <a:endCxn id="16" idx="1"/>
          </p:cNvCxnSpPr>
          <p:nvPr/>
        </p:nvCxnSpPr>
        <p:spPr>
          <a:xfrm rot="10800000" flipH="1" flipV="1">
            <a:off x="5275833" y="2266188"/>
            <a:ext cx="1228851" cy="2278566"/>
          </a:xfrm>
          <a:prstGeom prst="bentConnector3">
            <a:avLst>
              <a:gd name="adj1" fmla="val -186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E4411B7-7FDB-4BA2-8944-624049FC1CDD}"/>
              </a:ext>
            </a:extLst>
          </p:cNvPr>
          <p:cNvCxnSpPr>
            <a:cxnSpLocks/>
            <a:stCxn id="9" idx="1"/>
            <a:endCxn id="17" idx="1"/>
          </p:cNvCxnSpPr>
          <p:nvPr/>
        </p:nvCxnSpPr>
        <p:spPr>
          <a:xfrm rot="10800000" flipH="1" flipV="1">
            <a:off x="5275833" y="2266187"/>
            <a:ext cx="1228851" cy="2853111"/>
          </a:xfrm>
          <a:prstGeom prst="bentConnector3">
            <a:avLst>
              <a:gd name="adj1" fmla="val -1860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CAAEC0AE-FF7A-41B2-91C8-98A5DDC20256}"/>
              </a:ext>
            </a:extLst>
          </p:cNvPr>
          <p:cNvSpPr/>
          <p:nvPr/>
        </p:nvSpPr>
        <p:spPr>
          <a:xfrm>
            <a:off x="6504685" y="5476676"/>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Хостирање</a:t>
            </a:r>
          </a:p>
        </p:txBody>
      </p:sp>
      <p:cxnSp>
        <p:nvCxnSpPr>
          <p:cNvPr id="101" name="Connector: Elbow 100">
            <a:extLst>
              <a:ext uri="{FF2B5EF4-FFF2-40B4-BE49-F238E27FC236}">
                <a16:creationId xmlns:a16="http://schemas.microsoft.com/office/drawing/2014/main" id="{B8CBF83C-6EE9-4DD0-81D0-13DB1F825C23}"/>
              </a:ext>
            </a:extLst>
          </p:cNvPr>
          <p:cNvCxnSpPr>
            <a:stCxn id="9" idx="1"/>
            <a:endCxn id="97" idx="1"/>
          </p:cNvCxnSpPr>
          <p:nvPr/>
        </p:nvCxnSpPr>
        <p:spPr>
          <a:xfrm rot="10800000" flipH="1" flipV="1">
            <a:off x="5275833" y="2266188"/>
            <a:ext cx="1228851" cy="3452804"/>
          </a:xfrm>
          <a:prstGeom prst="bentConnector3">
            <a:avLst>
              <a:gd name="adj1" fmla="val -1860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645AD6D-B07B-47C5-A8EB-1D7CD11DD5A1}"/>
              </a:ext>
            </a:extLst>
          </p:cNvPr>
          <p:cNvSpPr/>
          <p:nvPr/>
        </p:nvSpPr>
        <p:spPr>
          <a:xfrm>
            <a:off x="9765285" y="2613851"/>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Примена</a:t>
            </a:r>
          </a:p>
        </p:txBody>
      </p:sp>
      <p:cxnSp>
        <p:nvCxnSpPr>
          <p:cNvPr id="121" name="Connector: Elbow 120">
            <a:extLst>
              <a:ext uri="{FF2B5EF4-FFF2-40B4-BE49-F238E27FC236}">
                <a16:creationId xmlns:a16="http://schemas.microsoft.com/office/drawing/2014/main" id="{F8501D5C-4E20-46C5-B8D3-9C8352EBFB9E}"/>
              </a:ext>
            </a:extLst>
          </p:cNvPr>
          <p:cNvCxnSpPr>
            <a:stCxn id="10" idx="1"/>
            <a:endCxn id="102" idx="1"/>
          </p:cNvCxnSpPr>
          <p:nvPr/>
        </p:nvCxnSpPr>
        <p:spPr>
          <a:xfrm rot="10800000" flipH="1" flipV="1">
            <a:off x="8544813" y="2266187"/>
            <a:ext cx="1220471" cy="589979"/>
          </a:xfrm>
          <a:prstGeom prst="bentConnector3">
            <a:avLst>
              <a:gd name="adj1" fmla="val -18730"/>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9FBC9EE9-56B2-4354-96D1-C2FBBBCAFF08}"/>
              </a:ext>
            </a:extLst>
          </p:cNvPr>
          <p:cNvSpPr/>
          <p:nvPr/>
        </p:nvSpPr>
        <p:spPr>
          <a:xfrm>
            <a:off x="9765285" y="3214308"/>
            <a:ext cx="1288035" cy="48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600" dirty="0">
                <a:latin typeface="Bahnschrift" panose="020B0502040204020203" pitchFamily="34" charset="0"/>
              </a:rPr>
              <a:t>Користена литература</a:t>
            </a:r>
          </a:p>
        </p:txBody>
      </p:sp>
      <p:cxnSp>
        <p:nvCxnSpPr>
          <p:cNvPr id="124" name="Connector: Elbow 123">
            <a:extLst>
              <a:ext uri="{FF2B5EF4-FFF2-40B4-BE49-F238E27FC236}">
                <a16:creationId xmlns:a16="http://schemas.microsoft.com/office/drawing/2014/main" id="{302E643D-FD07-4693-A10B-0DABD5E4E3BC}"/>
              </a:ext>
            </a:extLst>
          </p:cNvPr>
          <p:cNvCxnSpPr>
            <a:stCxn id="10" idx="1"/>
            <a:endCxn id="122" idx="1"/>
          </p:cNvCxnSpPr>
          <p:nvPr/>
        </p:nvCxnSpPr>
        <p:spPr>
          <a:xfrm rot="10800000" flipH="1" flipV="1">
            <a:off x="8544813" y="2266188"/>
            <a:ext cx="1220471" cy="1190436"/>
          </a:xfrm>
          <a:prstGeom prst="bentConnector3">
            <a:avLst>
              <a:gd name="adj1" fmla="val -18730"/>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902E170C-F885-4972-BCFE-DAC62DB86198}"/>
              </a:ext>
            </a:extLst>
          </p:cNvPr>
          <p:cNvSpPr/>
          <p:nvPr/>
        </p:nvSpPr>
        <p:spPr>
          <a:xfrm>
            <a:off x="8238620" y="5552700"/>
            <a:ext cx="1088260"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Freehost</a:t>
            </a:r>
            <a:endParaRPr lang="mk-MK" sz="1600" dirty="0">
              <a:latin typeface="Bahnschrift" panose="020B0502040204020203" pitchFamily="34" charset="0"/>
            </a:endParaRPr>
          </a:p>
        </p:txBody>
      </p:sp>
      <p:sp>
        <p:nvSpPr>
          <p:cNvPr id="145" name="Rectangle 144">
            <a:extLst>
              <a:ext uri="{FF2B5EF4-FFF2-40B4-BE49-F238E27FC236}">
                <a16:creationId xmlns:a16="http://schemas.microsoft.com/office/drawing/2014/main" id="{02609399-8F00-424F-9981-7C075EEFE933}"/>
              </a:ext>
            </a:extLst>
          </p:cNvPr>
          <p:cNvSpPr/>
          <p:nvPr/>
        </p:nvSpPr>
        <p:spPr>
          <a:xfrm>
            <a:off x="8238620" y="5074920"/>
            <a:ext cx="1088260"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Localhost</a:t>
            </a:r>
            <a:endParaRPr lang="mk-MK" sz="1600" dirty="0">
              <a:latin typeface="Bahnschrift" panose="020B0502040204020203" pitchFamily="34" charset="0"/>
            </a:endParaRPr>
          </a:p>
        </p:txBody>
      </p:sp>
      <p:sp>
        <p:nvSpPr>
          <p:cNvPr id="146" name="Rectangle 145">
            <a:extLst>
              <a:ext uri="{FF2B5EF4-FFF2-40B4-BE49-F238E27FC236}">
                <a16:creationId xmlns:a16="http://schemas.microsoft.com/office/drawing/2014/main" id="{F926D64F-F19D-410C-A5BD-9716242413D4}"/>
              </a:ext>
            </a:extLst>
          </p:cNvPr>
          <p:cNvSpPr/>
          <p:nvPr/>
        </p:nvSpPr>
        <p:spPr>
          <a:xfrm>
            <a:off x="8252970" y="6012761"/>
            <a:ext cx="1088260"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ahnschrift" panose="020B0502040204020203" pitchFamily="34" charset="0"/>
              </a:rPr>
              <a:t>Paidhost</a:t>
            </a:r>
            <a:endParaRPr lang="mk-MK" sz="1600" dirty="0">
              <a:latin typeface="Bahnschrift" panose="020B0502040204020203" pitchFamily="34" charset="0"/>
            </a:endParaRPr>
          </a:p>
        </p:txBody>
      </p:sp>
      <p:cxnSp>
        <p:nvCxnSpPr>
          <p:cNvPr id="148" name="Connector: Elbow 147">
            <a:extLst>
              <a:ext uri="{FF2B5EF4-FFF2-40B4-BE49-F238E27FC236}">
                <a16:creationId xmlns:a16="http://schemas.microsoft.com/office/drawing/2014/main" id="{084B2DB9-F6B8-4884-BBC9-4569B3D843E4}"/>
              </a:ext>
            </a:extLst>
          </p:cNvPr>
          <p:cNvCxnSpPr>
            <a:cxnSpLocks/>
            <a:stCxn id="97" idx="3"/>
            <a:endCxn id="144" idx="1"/>
          </p:cNvCxnSpPr>
          <p:nvPr/>
        </p:nvCxnSpPr>
        <p:spPr>
          <a:xfrm>
            <a:off x="7792720" y="5718992"/>
            <a:ext cx="445900" cy="120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9EA29C08-3913-42E6-ADF4-1F3E4BE1F0BE}"/>
              </a:ext>
            </a:extLst>
          </p:cNvPr>
          <p:cNvCxnSpPr>
            <a:cxnSpLocks/>
            <a:stCxn id="97" idx="3"/>
            <a:endCxn id="146" idx="1"/>
          </p:cNvCxnSpPr>
          <p:nvPr/>
        </p:nvCxnSpPr>
        <p:spPr>
          <a:xfrm>
            <a:off x="7792720" y="5718992"/>
            <a:ext cx="460250" cy="4720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4AE706CA-BE76-4240-B47F-FA071C272119}"/>
              </a:ext>
            </a:extLst>
          </p:cNvPr>
          <p:cNvCxnSpPr>
            <a:cxnSpLocks/>
            <a:stCxn id="97" idx="3"/>
            <a:endCxn id="145" idx="1"/>
          </p:cNvCxnSpPr>
          <p:nvPr/>
        </p:nvCxnSpPr>
        <p:spPr>
          <a:xfrm flipV="1">
            <a:off x="7792720" y="5253228"/>
            <a:ext cx="445900" cy="46576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91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55EDB4-50F0-4606-B5D0-A5007DE42B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5" name="Rectangle 4">
            <a:extLst>
              <a:ext uri="{FF2B5EF4-FFF2-40B4-BE49-F238E27FC236}">
                <a16:creationId xmlns:a16="http://schemas.microsoft.com/office/drawing/2014/main" id="{ABB811A4-C687-49A0-AEFD-3CAB5F80AA9E}"/>
              </a:ext>
            </a:extLst>
          </p:cNvPr>
          <p:cNvSpPr/>
          <p:nvPr/>
        </p:nvSpPr>
        <p:spPr>
          <a:xfrm>
            <a:off x="4846320" y="3429000"/>
            <a:ext cx="250545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2800" dirty="0"/>
              <a:t>Вовед</a:t>
            </a:r>
          </a:p>
        </p:txBody>
      </p:sp>
    </p:spTree>
    <p:extLst>
      <p:ext uri="{BB962C8B-B14F-4D97-AF65-F5344CB8AC3E}">
        <p14:creationId xmlns:p14="http://schemas.microsoft.com/office/powerpoint/2010/main" val="170244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F70D01-78C4-4279-AF26-0820734ADBBE}"/>
              </a:ext>
            </a:extLst>
          </p:cNvPr>
          <p:cNvSpPr>
            <a:spLocks noGrp="1"/>
          </p:cNvSpPr>
          <p:nvPr>
            <p:ph type="body" idx="1"/>
          </p:nvPr>
        </p:nvSpPr>
        <p:spPr>
          <a:xfrm>
            <a:off x="1115568" y="161179"/>
            <a:ext cx="4443984" cy="823912"/>
          </a:xfrm>
        </p:spPr>
        <p:txBody>
          <a:bodyPr/>
          <a:lstStyle/>
          <a:p>
            <a:r>
              <a:rPr lang="mk-MK" dirty="0"/>
              <a:t>За проектот</a:t>
            </a:r>
          </a:p>
        </p:txBody>
      </p:sp>
      <p:sp>
        <p:nvSpPr>
          <p:cNvPr id="3" name="Content Placeholder 2">
            <a:extLst>
              <a:ext uri="{FF2B5EF4-FFF2-40B4-BE49-F238E27FC236}">
                <a16:creationId xmlns:a16="http://schemas.microsoft.com/office/drawing/2014/main" id="{2242E15F-F404-49FA-BBAF-D0016A2D3CE3}"/>
              </a:ext>
            </a:extLst>
          </p:cNvPr>
          <p:cNvSpPr>
            <a:spLocks noGrp="1"/>
          </p:cNvSpPr>
          <p:nvPr>
            <p:ph sz="half" idx="2"/>
          </p:nvPr>
        </p:nvSpPr>
        <p:spPr>
          <a:xfrm>
            <a:off x="836676" y="985091"/>
            <a:ext cx="5806440" cy="3808825"/>
          </a:xfrm>
        </p:spPr>
        <p:txBody>
          <a:bodyPr>
            <a:normAutofit fontScale="92500"/>
          </a:bodyPr>
          <a:lstStyle/>
          <a:p>
            <a:pPr algn="just"/>
            <a:r>
              <a:rPr lang="mk-MK" dirty="0">
                <a:effectLst/>
                <a:latin typeface="Bahnschrift" panose="020B0502040204020203" pitchFamily="34" charset="0"/>
                <a:ea typeface="MS PGothic" panose="020B0600070205080204" pitchFamily="34" charset="-128"/>
                <a:cs typeface="Arial" panose="020B0604020202020204" pitchFamily="34" charset="0"/>
              </a:rPr>
              <a:t>Целта на овој проект е да се помогне на учениците кои сакаат да научат програмирање или пак за оние кои сакаат да научат како да дизајнираат и изработуваат веб страни. Вебстраната исто така нуди и тестирање на ученици во програмски јазици или пак од областа на веб дизај.</a:t>
            </a:r>
          </a:p>
          <a:p>
            <a:pPr algn="just"/>
            <a:r>
              <a:rPr lang="mk-MK" dirty="0">
                <a:latin typeface="Bahnschrift" panose="020B0502040204020203" pitchFamily="34" charset="0"/>
                <a:ea typeface="MS PGothic" panose="020B0600070205080204" pitchFamily="34" charset="-128"/>
                <a:cs typeface="Arial" panose="020B0604020202020204" pitchFamily="34" charset="0"/>
              </a:rPr>
              <a:t>Во оваа презентација опфатено е кратко објаснување за јазици кои се користат за креирање на вебстрани, објаснети се кодови за тестирарање и за едукација, и начини на поставување на страница на интернет. </a:t>
            </a:r>
            <a:r>
              <a:rPr lang="mk-MK" dirty="0">
                <a:effectLst/>
                <a:latin typeface="Bahnschrift" panose="020B0502040204020203" pitchFamily="34" charset="0"/>
                <a:ea typeface="MS PGothic" panose="020B0600070205080204" pitchFamily="34" charset="-128"/>
                <a:cs typeface="Arial" panose="020B0604020202020204" pitchFamily="34" charset="0"/>
              </a:rPr>
              <a:t> </a:t>
            </a:r>
            <a:endParaRPr lang="mk-MK" sz="2400" dirty="0">
              <a:latin typeface="Bahnschrift" panose="020B0502040204020203" pitchFamily="34" charset="0"/>
            </a:endParaRPr>
          </a:p>
        </p:txBody>
      </p:sp>
      <p:sp>
        <p:nvSpPr>
          <p:cNvPr id="6" name="Text Placeholder 5">
            <a:extLst>
              <a:ext uri="{FF2B5EF4-FFF2-40B4-BE49-F238E27FC236}">
                <a16:creationId xmlns:a16="http://schemas.microsoft.com/office/drawing/2014/main" id="{037359CB-4AEE-405C-A5FD-5FBA6A77D2FA}"/>
              </a:ext>
            </a:extLst>
          </p:cNvPr>
          <p:cNvSpPr>
            <a:spLocks noGrp="1"/>
          </p:cNvSpPr>
          <p:nvPr>
            <p:ph type="body" sz="quarter" idx="3"/>
          </p:nvPr>
        </p:nvSpPr>
        <p:spPr>
          <a:xfrm>
            <a:off x="7178040" y="298339"/>
            <a:ext cx="4443984" cy="823912"/>
          </a:xfrm>
        </p:spPr>
        <p:txBody>
          <a:bodyPr/>
          <a:lstStyle/>
          <a:p>
            <a:r>
              <a:rPr lang="mk-MK" dirty="0"/>
              <a:t>Користени технологии</a:t>
            </a:r>
          </a:p>
        </p:txBody>
      </p:sp>
      <p:sp>
        <p:nvSpPr>
          <p:cNvPr id="7" name="Content Placeholder 6">
            <a:extLst>
              <a:ext uri="{FF2B5EF4-FFF2-40B4-BE49-F238E27FC236}">
                <a16:creationId xmlns:a16="http://schemas.microsoft.com/office/drawing/2014/main" id="{69CA91EC-6C46-4549-9951-9F459AC78483}"/>
              </a:ext>
            </a:extLst>
          </p:cNvPr>
          <p:cNvSpPr>
            <a:spLocks noGrp="1"/>
          </p:cNvSpPr>
          <p:nvPr>
            <p:ph sz="quarter" idx="4"/>
          </p:nvPr>
        </p:nvSpPr>
        <p:spPr>
          <a:xfrm>
            <a:off x="6940296" y="1122251"/>
            <a:ext cx="4919472" cy="3369913"/>
          </a:xfrm>
        </p:spPr>
        <p:txBody>
          <a:bodyPr>
            <a:normAutofit fontScale="92500"/>
          </a:bodyPr>
          <a:lstStyle/>
          <a:p>
            <a:pPr algn="just"/>
            <a:r>
              <a:rPr lang="mk-MK" dirty="0">
                <a:latin typeface="Bahnschrift" panose="020B0502040204020203" pitchFamily="34" charset="0"/>
              </a:rPr>
              <a:t>Технологии кои се користени за изработка на оваа вебстрана се следни:</a:t>
            </a:r>
          </a:p>
          <a:p>
            <a:pPr lvl="1" algn="just"/>
            <a:r>
              <a:rPr lang="mk-MK" i="0" dirty="0">
                <a:latin typeface="Bahnschrift" panose="020B0502040204020203" pitchFamily="34" charset="0"/>
              </a:rPr>
              <a:t>Користење на јазици </a:t>
            </a:r>
            <a:r>
              <a:rPr lang="en-US" i="0" dirty="0">
                <a:latin typeface="Bahnschrift" panose="020B0502040204020203" pitchFamily="34" charset="0"/>
              </a:rPr>
              <a:t>HTML,</a:t>
            </a:r>
            <a:r>
              <a:rPr lang="mk-MK" i="0" dirty="0">
                <a:latin typeface="Bahnschrift" panose="020B0502040204020203" pitchFamily="34" charset="0"/>
              </a:rPr>
              <a:t> </a:t>
            </a:r>
            <a:r>
              <a:rPr lang="en-US" i="0" dirty="0">
                <a:latin typeface="Bahnschrift" panose="020B0502040204020203" pitchFamily="34" charset="0"/>
              </a:rPr>
              <a:t>CSS,  JS</a:t>
            </a:r>
            <a:r>
              <a:rPr lang="mk-MK" i="0" dirty="0">
                <a:latin typeface="Bahnschrift" panose="020B0502040204020203" pitchFamily="34" charset="0"/>
              </a:rPr>
              <a:t>.</a:t>
            </a:r>
            <a:endParaRPr lang="en-US" i="0" dirty="0">
              <a:latin typeface="Bahnschrift" panose="020B0502040204020203" pitchFamily="34" charset="0"/>
            </a:endParaRPr>
          </a:p>
          <a:p>
            <a:pPr lvl="1" algn="just"/>
            <a:r>
              <a:rPr lang="mk-MK" i="0" dirty="0">
                <a:latin typeface="Bahnschrift" panose="020B0502040204020203" pitchFamily="34" charset="0"/>
              </a:rPr>
              <a:t>Инсталирање на локален сервер и поставување на вебстрана на сервер </a:t>
            </a:r>
          </a:p>
        </p:txBody>
      </p:sp>
      <p:pic>
        <p:nvPicPr>
          <p:cNvPr id="8" name="Picture 7">
            <a:extLst>
              <a:ext uri="{FF2B5EF4-FFF2-40B4-BE49-F238E27FC236}">
                <a16:creationId xmlns:a16="http://schemas.microsoft.com/office/drawing/2014/main" id="{A9CD3EA0-3B20-4B18-B499-5A99DCA6E6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0296" y="3638344"/>
            <a:ext cx="4919472" cy="3219656"/>
          </a:xfrm>
          <a:prstGeom prst="rect">
            <a:avLst/>
          </a:prstGeom>
          <a:noFill/>
        </p:spPr>
      </p:pic>
    </p:spTree>
    <p:extLst>
      <p:ext uri="{BB962C8B-B14F-4D97-AF65-F5344CB8AC3E}">
        <p14:creationId xmlns:p14="http://schemas.microsoft.com/office/powerpoint/2010/main" val="165439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2B82BF-2D7E-4780-9C1E-8134B24B77FF}"/>
              </a:ext>
            </a:extLst>
          </p:cNvPr>
          <p:cNvPicPr>
            <a:picLocks noChangeAspect="1"/>
          </p:cNvPicPr>
          <p:nvPr/>
        </p:nvPicPr>
        <p:blipFill>
          <a:blip r:embed="rId2"/>
          <a:stretch>
            <a:fillRect/>
          </a:stretch>
        </p:blipFill>
        <p:spPr>
          <a:xfrm>
            <a:off x="0" y="-91440"/>
            <a:ext cx="12192000" cy="7040880"/>
          </a:xfrm>
          <a:prstGeom prst="rect">
            <a:avLst/>
          </a:prstGeom>
        </p:spPr>
      </p:pic>
      <p:sp>
        <p:nvSpPr>
          <p:cNvPr id="9" name="Rectangle 8">
            <a:extLst>
              <a:ext uri="{FF2B5EF4-FFF2-40B4-BE49-F238E27FC236}">
                <a16:creationId xmlns:a16="http://schemas.microsoft.com/office/drawing/2014/main" id="{18F2F5D2-AE95-479C-96F0-85ECAB2878BF}"/>
              </a:ext>
            </a:extLst>
          </p:cNvPr>
          <p:cNvSpPr/>
          <p:nvPr/>
        </p:nvSpPr>
        <p:spPr>
          <a:xfrm>
            <a:off x="2636520" y="969264"/>
            <a:ext cx="6608064" cy="43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2400" dirty="0"/>
              <a:t>Експериментален дел </a:t>
            </a:r>
          </a:p>
        </p:txBody>
      </p:sp>
    </p:spTree>
    <p:extLst>
      <p:ext uri="{BB962C8B-B14F-4D97-AF65-F5344CB8AC3E}">
        <p14:creationId xmlns:p14="http://schemas.microsoft.com/office/powerpoint/2010/main" val="365334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AC0838-76BC-459D-9242-2BD4F714C97F}"/>
              </a:ext>
            </a:extLst>
          </p:cNvPr>
          <p:cNvSpPr>
            <a:spLocks noGrp="1"/>
          </p:cNvSpPr>
          <p:nvPr>
            <p:ph type="title"/>
          </p:nvPr>
        </p:nvSpPr>
        <p:spPr>
          <a:xfrm>
            <a:off x="1805354" y="158262"/>
            <a:ext cx="9601200" cy="676656"/>
          </a:xfrm>
        </p:spPr>
        <p:txBody>
          <a:bodyPr>
            <a:normAutofit fontScale="90000"/>
          </a:bodyPr>
          <a:lstStyle/>
          <a:p>
            <a:r>
              <a:rPr lang="en-US" b="1" i="0" dirty="0">
                <a:solidFill>
                  <a:srgbClr val="202124"/>
                </a:solidFill>
                <a:effectLst/>
                <a:latin typeface="arial" panose="020B0604020202020204" pitchFamily="34" charset="0"/>
              </a:rPr>
              <a:t>HTML( </a:t>
            </a:r>
            <a:r>
              <a:rPr lang="sr-Latn-RS" b="1" i="0" dirty="0">
                <a:solidFill>
                  <a:srgbClr val="202124"/>
                </a:solidFill>
                <a:effectLst/>
                <a:latin typeface="arial" panose="020B0604020202020204" pitchFamily="34" charset="0"/>
              </a:rPr>
              <a:t>HyperText Markup Language</a:t>
            </a:r>
            <a:r>
              <a:rPr lang="en-US" b="1" i="0" dirty="0">
                <a:solidFill>
                  <a:srgbClr val="202124"/>
                </a:solidFill>
                <a:effectLst/>
                <a:latin typeface="arial" panose="020B0604020202020204" pitchFamily="34" charset="0"/>
              </a:rPr>
              <a:t>)</a:t>
            </a:r>
            <a:endParaRPr lang="mk-MK" b="1" dirty="0"/>
          </a:p>
        </p:txBody>
      </p:sp>
      <p:sp>
        <p:nvSpPr>
          <p:cNvPr id="10" name="Rectangle 2">
            <a:extLst>
              <a:ext uri="{FF2B5EF4-FFF2-40B4-BE49-F238E27FC236}">
                <a16:creationId xmlns:a16="http://schemas.microsoft.com/office/drawing/2014/main" id="{40AB91E9-9B78-493D-89AA-1596EF8A6CE1}"/>
              </a:ext>
            </a:extLst>
          </p:cNvPr>
          <p:cNvSpPr>
            <a:spLocks noChangeArrowheads="1"/>
          </p:cNvSpPr>
          <p:nvPr/>
        </p:nvSpPr>
        <p:spPr bwMode="auto">
          <a:xfrm>
            <a:off x="785446" y="1529091"/>
            <a:ext cx="56784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k-MK" b="0" i="0" u="none" strike="noStrike" cap="none" normalizeH="0" baseline="0" dirty="0">
                <a:ln>
                  <a:noFill/>
                </a:ln>
                <a:solidFill>
                  <a:srgbClr val="000000"/>
                </a:solidFill>
                <a:effectLst/>
                <a:latin typeface="Candara Light" panose="020E0502030303020204" pitchFamily="34" charset="0"/>
                <a:ea typeface="MS PGothic" panose="020B0600070205080204" pitchFamily="34" charset="-128"/>
                <a:cs typeface="Calibri Light" panose="020F0302020204030204" pitchFamily="34" charset="0"/>
              </a:rPr>
              <a:t>HTML – Hypertext Markup Language претставува јазик(алатка) со кој се создаваат хипертекстуални документи за употреба на веб. </a:t>
            </a:r>
            <a:r>
              <a:rPr kumimoji="0" lang="en-US" altLang="mk-MK" b="0" i="0" u="none" strike="noStrike" cap="none" normalizeH="0" baseline="0" dirty="0">
                <a:ln>
                  <a:noFill/>
                </a:ln>
                <a:solidFill>
                  <a:schemeClr val="tx1"/>
                </a:solidFill>
                <a:effectLst/>
                <a:latin typeface="Candara Light" panose="020E0502030303020204" pitchFamily="34" charset="0"/>
                <a:ea typeface="MS PGothic" panose="020B0600070205080204" pitchFamily="34" charset="-128"/>
                <a:cs typeface="Calibri Light" panose="020F0302020204030204" pitchFamily="34" charset="0"/>
              </a:rPr>
              <a:t>Тоа значи дека HTML претставува јазик за креирање на веб страни. </a:t>
            </a:r>
            <a:endParaRPr kumimoji="0" lang="mk-MK" altLang="mk-MK" sz="1800" b="0" i="0" u="none" strike="noStrike" cap="none" normalizeH="0" baseline="0" dirty="0">
              <a:ln>
                <a:noFill/>
              </a:ln>
              <a:solidFill>
                <a:schemeClr val="tx1"/>
              </a:solidFill>
              <a:effectLst/>
              <a:latin typeface="Arial" panose="020B0604020202020204" pitchFamily="34" charset="0"/>
            </a:endParaRPr>
          </a:p>
        </p:txBody>
      </p:sp>
      <p:pic>
        <p:nvPicPr>
          <p:cNvPr id="11" name="Content Placeholder 3">
            <a:extLst>
              <a:ext uri="{FF2B5EF4-FFF2-40B4-BE49-F238E27FC236}">
                <a16:creationId xmlns:a16="http://schemas.microsoft.com/office/drawing/2014/main" id="{2987B7F6-C33A-49FA-B11F-3D8B249C2C19}"/>
              </a:ext>
            </a:extLst>
          </p:cNvPr>
          <p:cNvPicPr/>
          <p:nvPr/>
        </p:nvPicPr>
        <p:blipFill>
          <a:blip r:embed="rId2"/>
          <a:stretch/>
        </p:blipFill>
        <p:spPr>
          <a:xfrm>
            <a:off x="6605954" y="1022486"/>
            <a:ext cx="5404339" cy="4159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3">
            <a:extLst>
              <a:ext uri="{FF2B5EF4-FFF2-40B4-BE49-F238E27FC236}">
                <a16:creationId xmlns:a16="http://schemas.microsoft.com/office/drawing/2014/main" id="{2F1B0592-4FA3-44B5-8A82-340536F7CB3E}"/>
              </a:ext>
            </a:extLst>
          </p:cNvPr>
          <p:cNvSpPr>
            <a:spLocks noChangeArrowheads="1"/>
          </p:cNvSpPr>
          <p:nvPr/>
        </p:nvSpPr>
        <p:spPr bwMode="auto">
          <a:xfrm>
            <a:off x="785446" y="3297584"/>
            <a:ext cx="56784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k-MK" b="0" i="0" u="none" strike="noStrike" cap="none" normalizeH="0" baseline="0" dirty="0">
                <a:ln>
                  <a:noFill/>
                </a:ln>
                <a:solidFill>
                  <a:schemeClr val="tx1"/>
                </a:solidFill>
                <a:effectLst/>
                <a:latin typeface="Candara Light" panose="020E0502030303020204" pitchFamily="34" charset="0"/>
                <a:ea typeface="MS PGothic" panose="020B0600070205080204" pitchFamily="34" charset="-128"/>
                <a:cs typeface="Calibri Light" panose="020F0302020204030204" pitchFamily="34" charset="0"/>
              </a:rPr>
              <a:t>Наредбите за кои зборувавме погорепочесто се нарекуваат тагови.Таговите  се сместени помеѓу знаците &lt; и &gt;. Постојат отворени и затворени тагови. Отворени се без коса црта, додека затворени се со коса црт</a:t>
            </a:r>
            <a:r>
              <a:rPr kumimoji="0" lang="en-US" altLang="mk-MK" b="0" i="0" u="none" strike="noStrike" cap="none" normalizeH="0" baseline="0" dirty="0">
                <a:ln>
                  <a:noFill/>
                </a:ln>
                <a:solidFill>
                  <a:srgbClr val="000000"/>
                </a:solidFill>
                <a:effectLst/>
                <a:latin typeface="Candara Light" panose="020E0502030303020204" pitchFamily="34" charset="0"/>
                <a:ea typeface="MS PGothic" panose="020B0600070205080204" pitchFamily="34" charset="-128"/>
                <a:cs typeface="Calibri Light" panose="020F0302020204030204" pitchFamily="34" charset="0"/>
              </a:rPr>
              <a:t>а. </a:t>
            </a:r>
            <a:endParaRPr kumimoji="0" lang="mk-MK" altLang="mk-MK"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mk-MK" b="0" i="0" u="none" strike="noStrike" cap="none" normalizeH="0" baseline="0" dirty="0">
                <a:ln>
                  <a:noFill/>
                </a:ln>
                <a:solidFill>
                  <a:srgbClr val="000000"/>
                </a:solidFill>
                <a:effectLst/>
                <a:latin typeface="Candara Light" panose="020E0502030303020204" pitchFamily="34" charset="0"/>
                <a:ea typeface="MS PGothic" panose="020B0600070205080204" pitchFamily="34" charset="-128"/>
                <a:cs typeface="Calibri Light" panose="020F0302020204030204" pitchFamily="34" charset="0"/>
              </a:rPr>
              <a:t>Некои тагови е потребно да се затворат, додека некои во не се затвараат.</a:t>
            </a:r>
            <a:endParaRPr kumimoji="0" lang="mk-MK" altLang="mk-MK"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0265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9CB346-8508-47F5-BF0E-CB7338F09951}"/>
              </a:ext>
            </a:extLst>
          </p:cNvPr>
          <p:cNvSpPr>
            <a:spLocks noGrp="1"/>
          </p:cNvSpPr>
          <p:nvPr>
            <p:ph type="title"/>
          </p:nvPr>
        </p:nvSpPr>
        <p:spPr>
          <a:xfrm>
            <a:off x="1295400" y="492369"/>
            <a:ext cx="9601200" cy="644769"/>
          </a:xfrm>
        </p:spPr>
        <p:txBody>
          <a:bodyPr>
            <a:normAutofit fontScale="90000"/>
          </a:bodyPr>
          <a:lstStyle/>
          <a:p>
            <a:r>
              <a:rPr lang="en-US" b="1" dirty="0">
                <a:latin typeface="Arial" panose="020B0604020202020204" pitchFamily="34" charset="0"/>
                <a:cs typeface="Arial" panose="020B0604020202020204" pitchFamily="34" charset="0"/>
              </a:rPr>
              <a:t>CSS ( Cascading style sheets)</a:t>
            </a:r>
            <a:endParaRPr lang="mk-MK" b="1"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D03B904A-DD2C-4762-A349-5B2A9C5D7BC8}"/>
              </a:ext>
            </a:extLst>
          </p:cNvPr>
          <p:cNvSpPr>
            <a:spLocks noGrp="1"/>
          </p:cNvSpPr>
          <p:nvPr>
            <p:ph idx="1"/>
          </p:nvPr>
        </p:nvSpPr>
        <p:spPr>
          <a:xfrm>
            <a:off x="5287108" y="1395046"/>
            <a:ext cx="6400800" cy="4853354"/>
          </a:xfrm>
        </p:spPr>
        <p:txBody>
          <a:bodyPr>
            <a:normAutofit fontScale="92500" lnSpcReduction="10000"/>
          </a:bodyPr>
          <a:lstStyle/>
          <a:p>
            <a:r>
              <a:rPr lang="ru-RU" sz="2200" dirty="0">
                <a:latin typeface="Arial" panose="020B0604020202020204" pitchFamily="34" charset="0"/>
                <a:cs typeface="Arial" panose="020B0604020202020204" pitchFamily="34" charset="0"/>
              </a:rPr>
              <a:t>CSS претставува збир од правила кои подетално го уредуваат стилот и форматирањето на веб страната изработена со HTML. Не се работи за програмски јазик туку за текстуален фајл со кој се уредува графичкиот приказ на веб страната. Ефектот на CSS доаѓа до израз при прегледување на страницата во експлорер. Постојат неколку начина на користење на сѕѕ а тоа се:</a:t>
            </a:r>
          </a:p>
          <a:p>
            <a:pPr lvl="1"/>
            <a:r>
              <a:rPr lang="mk-MK" sz="2200" i="0" dirty="0">
                <a:latin typeface="Arial" panose="020B0604020202020204" pitchFamily="34" charset="0"/>
                <a:cs typeface="Arial" panose="020B0604020202020204" pitchFamily="34" charset="0"/>
              </a:rPr>
              <a:t>Вметнат стил -</a:t>
            </a:r>
            <a:r>
              <a:rPr lang="ru-RU" sz="2200" i="0" dirty="0">
                <a:latin typeface="Arial" panose="020B0604020202020204" pitchFamily="34" charset="0"/>
                <a:cs typeface="Arial" panose="020B0604020202020204" pitchFamily="34" charset="0"/>
              </a:rPr>
              <a:t> се применува директно врз HTML тагот.</a:t>
            </a:r>
          </a:p>
          <a:p>
            <a:pPr lvl="1"/>
            <a:r>
              <a:rPr lang="ru-RU" sz="2200" i="0" dirty="0">
                <a:latin typeface="Arial" panose="020B0604020202020204" pitchFamily="34" charset="0"/>
                <a:cs typeface="Arial" panose="020B0604020202020204" pitchFamily="34" charset="0"/>
              </a:rPr>
              <a:t>внатрешен стил – се применива внатре во HTML документот.</a:t>
            </a:r>
          </a:p>
          <a:p>
            <a:pPr lvl="1"/>
            <a:r>
              <a:rPr lang="ru-RU" sz="2200" i="0" dirty="0">
                <a:latin typeface="Arial" panose="020B0604020202020204" pitchFamily="34" charset="0"/>
                <a:cs typeface="Arial" panose="020B0604020202020204" pitchFamily="34" charset="0"/>
              </a:rPr>
              <a:t>Надворешен стил – се дефинира како посебен документ односно надвор од HTML документот.</a:t>
            </a:r>
          </a:p>
          <a:p>
            <a:endParaRPr lang="mk-MK" dirty="0">
              <a:latin typeface="Arial" panose="020B0604020202020204" pitchFamily="34" charset="0"/>
              <a:cs typeface="Arial" panose="020B0604020202020204" pitchFamily="34" charset="0"/>
            </a:endParaRPr>
          </a:p>
        </p:txBody>
      </p:sp>
      <p:pic>
        <p:nvPicPr>
          <p:cNvPr id="7" name="Content Placeholder 3">
            <a:extLst>
              <a:ext uri="{FF2B5EF4-FFF2-40B4-BE49-F238E27FC236}">
                <a16:creationId xmlns:a16="http://schemas.microsoft.com/office/drawing/2014/main" id="{3758E80D-6CDA-4AEF-BCBB-47144E5AC28A}"/>
              </a:ext>
            </a:extLst>
          </p:cNvPr>
          <p:cNvPicPr/>
          <p:nvPr/>
        </p:nvPicPr>
        <p:blipFill>
          <a:blip r:embed="rId2">
            <a:extLst>
              <a:ext uri="{28A0092B-C50C-407E-A947-70E740481C1C}">
                <a14:useLocalDpi xmlns:a14="http://schemas.microsoft.com/office/drawing/2010/main" val="0"/>
              </a:ext>
            </a:extLst>
          </a:blip>
          <a:stretch>
            <a:fillRect/>
          </a:stretch>
        </p:blipFill>
        <p:spPr>
          <a:xfrm>
            <a:off x="944441" y="1395046"/>
            <a:ext cx="4333875" cy="1186229"/>
          </a:xfrm>
          <a:prstGeom prst="rect">
            <a:avLst/>
          </a:prstGeom>
        </p:spPr>
      </p:pic>
      <p:pic>
        <p:nvPicPr>
          <p:cNvPr id="8" name="Content Placeholder 3">
            <a:extLst>
              <a:ext uri="{FF2B5EF4-FFF2-40B4-BE49-F238E27FC236}">
                <a16:creationId xmlns:a16="http://schemas.microsoft.com/office/drawing/2014/main" id="{8947FB23-EBE8-441A-B240-FC3DE07CA9E1}"/>
              </a:ext>
            </a:extLst>
          </p:cNvPr>
          <p:cNvPicPr/>
          <p:nvPr/>
        </p:nvPicPr>
        <p:blipFill>
          <a:blip r:embed="rId3">
            <a:extLst>
              <a:ext uri="{28A0092B-C50C-407E-A947-70E740481C1C}">
                <a14:useLocalDpi xmlns:a14="http://schemas.microsoft.com/office/drawing/2010/main" val="0"/>
              </a:ext>
            </a:extLst>
          </a:blip>
          <a:stretch>
            <a:fillRect/>
          </a:stretch>
        </p:blipFill>
        <p:spPr>
          <a:xfrm>
            <a:off x="868241" y="2969234"/>
            <a:ext cx="4333875" cy="1781175"/>
          </a:xfrm>
          <a:prstGeom prst="rect">
            <a:avLst/>
          </a:prstGeom>
        </p:spPr>
      </p:pic>
      <p:pic>
        <p:nvPicPr>
          <p:cNvPr id="9" name="Content Placeholder 3">
            <a:extLst>
              <a:ext uri="{FF2B5EF4-FFF2-40B4-BE49-F238E27FC236}">
                <a16:creationId xmlns:a16="http://schemas.microsoft.com/office/drawing/2014/main" id="{8270A191-A101-45EA-9A43-1F3222C22EFD}"/>
              </a:ext>
            </a:extLst>
          </p:cNvPr>
          <p:cNvPicPr/>
          <p:nvPr/>
        </p:nvPicPr>
        <p:blipFill>
          <a:blip r:embed="rId4">
            <a:extLst>
              <a:ext uri="{28A0092B-C50C-407E-A947-70E740481C1C}">
                <a14:useLocalDpi xmlns:a14="http://schemas.microsoft.com/office/drawing/2010/main" val="0"/>
              </a:ext>
            </a:extLst>
          </a:blip>
          <a:stretch>
            <a:fillRect/>
          </a:stretch>
        </p:blipFill>
        <p:spPr>
          <a:xfrm>
            <a:off x="868241" y="5138368"/>
            <a:ext cx="4333875" cy="1170110"/>
          </a:xfrm>
          <a:prstGeom prst="rect">
            <a:avLst/>
          </a:prstGeom>
        </p:spPr>
      </p:pic>
    </p:spTree>
    <p:extLst>
      <p:ext uri="{BB962C8B-B14F-4D97-AF65-F5344CB8AC3E}">
        <p14:creationId xmlns:p14="http://schemas.microsoft.com/office/powerpoint/2010/main" val="327440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7BB9-6825-4864-9F43-755896FAAFD9}"/>
              </a:ext>
            </a:extLst>
          </p:cNvPr>
          <p:cNvSpPr>
            <a:spLocks noGrp="1"/>
          </p:cNvSpPr>
          <p:nvPr>
            <p:ph type="title"/>
          </p:nvPr>
        </p:nvSpPr>
        <p:spPr>
          <a:xfrm>
            <a:off x="1417320" y="73152"/>
            <a:ext cx="9601200" cy="667512"/>
          </a:xfrm>
        </p:spPr>
        <p:txBody>
          <a:bodyPr>
            <a:normAutofit fontScale="90000"/>
          </a:bodyPr>
          <a:lstStyle/>
          <a:p>
            <a:r>
              <a:rPr lang="en-US" b="1" dirty="0">
                <a:latin typeface="Arial" panose="020B0604020202020204" pitchFamily="34" charset="0"/>
                <a:cs typeface="Arial" panose="020B0604020202020204" pitchFamily="34" charset="0"/>
              </a:rPr>
              <a:t>JS( JavaScript)</a:t>
            </a:r>
            <a:endParaRPr lang="mk-MK"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E3B977-9FF3-4719-81FB-449B22F37D50}"/>
              </a:ext>
            </a:extLst>
          </p:cNvPr>
          <p:cNvSpPr>
            <a:spLocks noGrp="1"/>
          </p:cNvSpPr>
          <p:nvPr>
            <p:ph idx="1"/>
          </p:nvPr>
        </p:nvSpPr>
        <p:spPr>
          <a:xfrm>
            <a:off x="877824" y="740664"/>
            <a:ext cx="7242048" cy="5733288"/>
          </a:xfrm>
        </p:spPr>
        <p:txBody>
          <a:bodyPr>
            <a:normAutofit fontScale="47500" lnSpcReduction="20000"/>
          </a:bodyPr>
          <a:lstStyle/>
          <a:p>
            <a:pPr marL="0" indent="0" algn="just">
              <a:buNone/>
            </a:pPr>
            <a:r>
              <a:rPr lang="mk-MK" sz="4200" b="1" dirty="0">
                <a:effectLst/>
                <a:latin typeface="Arial" panose="020B0604020202020204" pitchFamily="34" charset="0"/>
                <a:ea typeface="MS PGothic" panose="020B0600070205080204" pitchFamily="34" charset="-128"/>
                <a:cs typeface="Arial" panose="020B0604020202020204" pitchFamily="34" charset="0"/>
              </a:rPr>
              <a:t>JavaScipt</a:t>
            </a:r>
            <a:r>
              <a:rPr lang="mk-MK" sz="4200" dirty="0">
                <a:effectLst/>
                <a:latin typeface="Arial" panose="020B0604020202020204" pitchFamily="34" charset="0"/>
                <a:ea typeface="MS PGothic" panose="020B0600070205080204" pitchFamily="34" charset="-128"/>
                <a:cs typeface="Arial" panose="020B0604020202020204" pitchFamily="34" charset="0"/>
              </a:rPr>
              <a:t> претставува јазик со чија помош програмерот пишува скрипти и кодови кои што треба да се извршат на некоја вебстрана, односно вебстраната од статична ја прави по динамична и поефикасна за другите корисници која истата ќе ја посетат.</a:t>
            </a:r>
            <a:endParaRPr lang="en-US" sz="4200" dirty="0">
              <a:effectLst/>
              <a:latin typeface="Arial" panose="020B0604020202020204" pitchFamily="34" charset="0"/>
              <a:ea typeface="MS PGothic" panose="020B0600070205080204" pitchFamily="34" charset="-128"/>
              <a:cs typeface="Arial" panose="020B0604020202020204" pitchFamily="34" charset="0"/>
            </a:endParaRPr>
          </a:p>
          <a:p>
            <a:pPr marL="0" indent="0" algn="just">
              <a:buNone/>
            </a:pPr>
            <a:r>
              <a:rPr lang="mk-MK" sz="4200" dirty="0">
                <a:effectLst/>
                <a:latin typeface="Arial" panose="020B0604020202020204" pitchFamily="34" charset="0"/>
                <a:ea typeface="MS PGothic" panose="020B0600070205080204" pitchFamily="34" charset="-128"/>
                <a:cs typeface="Arial" panose="020B0604020202020204" pitchFamily="34" charset="0"/>
              </a:rPr>
              <a:t>Јадрото на овој јазик составено од два дела и тоа: клиентска страна и серверска страна</a:t>
            </a:r>
            <a:r>
              <a:rPr lang="en-US" sz="4200" dirty="0">
                <a:effectLst/>
                <a:latin typeface="Arial" panose="020B0604020202020204" pitchFamily="34" charset="0"/>
                <a:ea typeface="MS PGothic" panose="020B0600070205080204" pitchFamily="34" charset="-128"/>
                <a:cs typeface="Arial" panose="020B0604020202020204" pitchFamily="34" charset="0"/>
              </a:rPr>
              <a:t>.</a:t>
            </a:r>
          </a:p>
          <a:p>
            <a:pPr marL="987552" lvl="1" indent="-457200" algn="just">
              <a:buFont typeface="+mj-lt"/>
              <a:buAutoNum type="arabicPeriod"/>
            </a:pPr>
            <a:r>
              <a:rPr lang="mk-MK" sz="4200" i="0" dirty="0">
                <a:latin typeface="Arial" panose="020B0604020202020204" pitchFamily="34" charset="0"/>
                <a:cs typeface="Arial" panose="020B0604020202020204" pitchFamily="34" charset="0"/>
              </a:rPr>
              <a:t>Клиентска страна (client-side) -  врши проширување на основата на јазикот со додавање на објекти за контрола на прелистувачот и Document Object Model објектот. </a:t>
            </a:r>
          </a:p>
          <a:p>
            <a:pPr marL="987552" lvl="1" indent="-457200" algn="just">
              <a:buFont typeface="+mj-lt"/>
              <a:buAutoNum type="arabicPeriod"/>
            </a:pPr>
            <a:r>
              <a:rPr lang="mk-MK" sz="4200" i="0" dirty="0">
                <a:latin typeface="Arial" panose="020B0604020202020204" pitchFamily="34" charset="0"/>
                <a:cs typeface="Arial" panose="020B0604020202020204" pitchFamily="34" charset="0"/>
              </a:rPr>
              <a:t>Серверска страна (server-side) - проширување на основата на јазикот со додавање на објекти одговорни за извршување на JavaScript на серверска страна.</a:t>
            </a:r>
            <a:endParaRPr lang="ru-RU" sz="4200" dirty="0">
              <a:latin typeface="Arial" panose="020B0604020202020204" pitchFamily="34" charset="0"/>
              <a:cs typeface="Arial" panose="020B0604020202020204" pitchFamily="34" charset="0"/>
            </a:endParaRPr>
          </a:p>
          <a:p>
            <a:pPr marL="0" indent="0" algn="just">
              <a:buNone/>
            </a:pPr>
            <a:r>
              <a:rPr lang="ru-RU" sz="4200" dirty="0">
                <a:latin typeface="Arial" panose="020B0604020202020204" pitchFamily="34" charset="0"/>
                <a:cs typeface="Arial" panose="020B0604020202020204" pitchFamily="34" charset="0"/>
              </a:rPr>
              <a:t>Повикување на </a:t>
            </a:r>
            <a:r>
              <a:rPr lang="mk-MK" sz="4200" dirty="0">
                <a:latin typeface="Arial" panose="020B0604020202020204" pitchFamily="34" charset="0"/>
                <a:cs typeface="Arial" panose="020B0604020202020204" pitchFamily="34" charset="0"/>
              </a:rPr>
              <a:t>JavaScript</a:t>
            </a:r>
            <a:r>
              <a:rPr lang="ru-RU" sz="4200" dirty="0">
                <a:latin typeface="Arial" panose="020B0604020202020204" pitchFamily="34" charset="0"/>
                <a:cs typeface="Arial" panose="020B0604020202020204" pitchFamily="34" charset="0"/>
              </a:rPr>
              <a:t> може да се изврши на следни начини и тоа како:</a:t>
            </a:r>
          </a:p>
          <a:p>
            <a:pPr marL="530352" lvl="1" indent="0" algn="just">
              <a:buNone/>
            </a:pPr>
            <a:r>
              <a:rPr lang="ru-RU" sz="4200" i="0" dirty="0">
                <a:latin typeface="Arial" panose="020B0604020202020204" pitchFamily="34" charset="0"/>
                <a:cs typeface="Arial" panose="020B0604020202020204" pitchFamily="34" charset="0"/>
              </a:rPr>
              <a:t>-интерно напишан код(внатрешен)</a:t>
            </a:r>
          </a:p>
          <a:p>
            <a:pPr marL="530352" lvl="1" indent="0" algn="just">
              <a:buNone/>
            </a:pPr>
            <a:r>
              <a:rPr lang="ru-RU" sz="4200" i="0" dirty="0">
                <a:latin typeface="Arial" panose="020B0604020202020204" pitchFamily="34" charset="0"/>
                <a:cs typeface="Arial" panose="020B0604020202020204" pitchFamily="34" charset="0"/>
              </a:rPr>
              <a:t>-екстерно напишан код(надворешен)</a:t>
            </a:r>
          </a:p>
          <a:p>
            <a:pPr marL="530352" lvl="1" indent="0" algn="just">
              <a:buNone/>
            </a:pPr>
            <a:r>
              <a:rPr lang="ru-RU" sz="4200" i="0" dirty="0">
                <a:latin typeface="Arial" panose="020B0604020202020204" pitchFamily="34" charset="0"/>
                <a:cs typeface="Arial" panose="020B0604020202020204" pitchFamily="34" charset="0"/>
              </a:rPr>
              <a:t>-комбинација од претходните два </a:t>
            </a:r>
            <a:r>
              <a:rPr lang="mk-MK" sz="4200" i="0" dirty="0">
                <a:latin typeface="Arial" panose="020B0604020202020204" pitchFamily="34" charset="0"/>
                <a:cs typeface="Arial" panose="020B0604020202020204" pitchFamily="34" charset="0"/>
              </a:rPr>
              <a:t>н</a:t>
            </a:r>
            <a:r>
              <a:rPr lang="ru-RU" sz="4200" i="0" dirty="0">
                <a:latin typeface="Arial" panose="020B0604020202020204" pitchFamily="34" charset="0"/>
                <a:cs typeface="Arial" panose="020B0604020202020204" pitchFamily="34" charset="0"/>
              </a:rPr>
              <a:t>ачина.</a:t>
            </a:r>
          </a:p>
          <a:p>
            <a:pPr marL="0" indent="0" algn="just">
              <a:buNone/>
            </a:pPr>
            <a:endParaRPr lang="mk-MK" sz="19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8B802981-0CE8-4CA2-A55B-CE7DD949C629}"/>
              </a:ext>
            </a:extLst>
          </p:cNvPr>
          <p:cNvGrpSpPr/>
          <p:nvPr/>
        </p:nvGrpSpPr>
        <p:grpSpPr>
          <a:xfrm>
            <a:off x="8575674" y="740664"/>
            <a:ext cx="3338957" cy="1752892"/>
            <a:chOff x="8648827" y="898017"/>
            <a:chExt cx="2757614" cy="1250822"/>
          </a:xfrm>
        </p:grpSpPr>
        <p:pic>
          <p:nvPicPr>
            <p:cNvPr id="5" name="Picture 4">
              <a:extLst>
                <a:ext uri="{FF2B5EF4-FFF2-40B4-BE49-F238E27FC236}">
                  <a16:creationId xmlns:a16="http://schemas.microsoft.com/office/drawing/2014/main" id="{103BD613-733B-4221-9553-7252D26F8A6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8827" y="898017"/>
              <a:ext cx="2747645" cy="1250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Box 4">
              <a:extLst>
                <a:ext uri="{FF2B5EF4-FFF2-40B4-BE49-F238E27FC236}">
                  <a16:creationId xmlns:a16="http://schemas.microsoft.com/office/drawing/2014/main" id="{4314C824-6612-4E29-9E66-501A61E1184C}"/>
                </a:ext>
              </a:extLst>
            </p:cNvPr>
            <p:cNvSpPr txBox="1">
              <a:spLocks noChangeArrowheads="1"/>
            </p:cNvSpPr>
            <p:nvPr/>
          </p:nvSpPr>
          <p:spPr bwMode="auto">
            <a:xfrm>
              <a:off x="10022649" y="1893759"/>
              <a:ext cx="1383792" cy="255080"/>
            </a:xfrm>
            <a:prstGeom prst="rect">
              <a:avLst/>
            </a:prstGeom>
            <a:ln/>
          </p:spPr>
          <p:style>
            <a:lnRef idx="0">
              <a:schemeClr val="dk1"/>
            </a:lnRef>
            <a:fillRef idx="3">
              <a:schemeClr val="dk1"/>
            </a:fillRef>
            <a:effectRef idx="3">
              <a:schemeClr val="dk1"/>
            </a:effectRef>
            <a:fontRef idx="minor">
              <a:schemeClr val="lt1"/>
            </a:fontRef>
          </p:style>
          <p:txBody>
            <a:bodyPr rot="0" vert="horz" wrap="square" lIns="91440" tIns="45720" rIns="91440" bIns="45720" anchor="t" anchorCtr="0" upright="1">
              <a:noAutofit/>
            </a:bodyPr>
            <a:lstStyle/>
            <a:p>
              <a:pPr marL="0" marR="0" algn="ctr">
                <a:spcBef>
                  <a:spcPts val="0"/>
                </a:spcBef>
                <a:spcAft>
                  <a:spcPts val="0"/>
                </a:spcAft>
              </a:pPr>
              <a:r>
                <a:rPr lang="mk-MK" sz="1000" dirty="0">
                  <a:effectLst/>
                  <a:latin typeface="Candara Light" panose="020E0502030303020204" pitchFamily="34" charset="0"/>
                  <a:ea typeface="MS PGothic" panose="020B0600070205080204" pitchFamily="34" charset="-128"/>
                  <a:cs typeface="Calibri Light" panose="020F0302020204030204" pitchFamily="34" charset="0"/>
                </a:rPr>
                <a:t>Слика која покажуваа како се корист овој атрибут.</a:t>
              </a:r>
              <a:endParaRPr lang="mk-MK" sz="1600" dirty="0">
                <a:effectLst/>
                <a:latin typeface="Candara Light" panose="020E0502030303020204" pitchFamily="34" charset="0"/>
                <a:ea typeface="MS PGothic" panose="020B0600070205080204" pitchFamily="34" charset="-128"/>
                <a:cs typeface="Calibri Light" panose="020F0302020204030204" pitchFamily="34" charset="0"/>
              </a:endParaRPr>
            </a:p>
          </p:txBody>
        </p:sp>
      </p:grpSp>
      <p:pic>
        <p:nvPicPr>
          <p:cNvPr id="9" name="Picture 8">
            <a:extLst>
              <a:ext uri="{FF2B5EF4-FFF2-40B4-BE49-F238E27FC236}">
                <a16:creationId xmlns:a16="http://schemas.microsoft.com/office/drawing/2014/main" id="{58687F42-517E-41DE-A7F8-1AF62FD66027}"/>
              </a:ext>
            </a:extLst>
          </p:cNvPr>
          <p:cNvPicPr>
            <a:picLocks noChangeAspect="1"/>
          </p:cNvPicPr>
          <p:nvPr/>
        </p:nvPicPr>
        <p:blipFill>
          <a:blip r:embed="rId3"/>
          <a:stretch>
            <a:fillRect/>
          </a:stretch>
        </p:blipFill>
        <p:spPr>
          <a:xfrm>
            <a:off x="8575674" y="2871121"/>
            <a:ext cx="3326886" cy="3246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189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16E6-7C92-4FF3-B728-8B36B7B5406E}"/>
              </a:ext>
            </a:extLst>
          </p:cNvPr>
          <p:cNvSpPr>
            <a:spLocks noGrp="1"/>
          </p:cNvSpPr>
          <p:nvPr>
            <p:ph type="title"/>
          </p:nvPr>
        </p:nvSpPr>
        <p:spPr>
          <a:xfrm>
            <a:off x="704088" y="0"/>
            <a:ext cx="8011388" cy="621792"/>
          </a:xfrm>
        </p:spPr>
        <p:txBody>
          <a:bodyPr>
            <a:normAutofit fontScale="90000"/>
          </a:bodyPr>
          <a:lstStyle/>
          <a:p>
            <a:pPr algn="ctr"/>
            <a:r>
              <a:rPr lang="mk-MK" dirty="0"/>
              <a:t>Дел за едукација</a:t>
            </a:r>
          </a:p>
        </p:txBody>
      </p:sp>
      <p:pic>
        <p:nvPicPr>
          <p:cNvPr id="5" name="Content Placeholder 4">
            <a:extLst>
              <a:ext uri="{FF2B5EF4-FFF2-40B4-BE49-F238E27FC236}">
                <a16:creationId xmlns:a16="http://schemas.microsoft.com/office/drawing/2014/main" id="{38BC87B9-B181-4A7C-BD3E-784DB9EA1207}"/>
              </a:ext>
            </a:extLst>
          </p:cNvPr>
          <p:cNvPicPr>
            <a:picLocks noGrp="1" noChangeAspect="1"/>
          </p:cNvPicPr>
          <p:nvPr>
            <p:ph idx="1"/>
          </p:nvPr>
        </p:nvPicPr>
        <p:blipFill>
          <a:blip r:embed="rId2"/>
          <a:stretch>
            <a:fillRect/>
          </a:stretch>
        </p:blipFill>
        <p:spPr>
          <a:xfrm>
            <a:off x="8339328" y="-1"/>
            <a:ext cx="3852672" cy="6858001"/>
          </a:xfrm>
        </p:spPr>
      </p:pic>
      <p:grpSp>
        <p:nvGrpSpPr>
          <p:cNvPr id="11" name="Group 10">
            <a:extLst>
              <a:ext uri="{FF2B5EF4-FFF2-40B4-BE49-F238E27FC236}">
                <a16:creationId xmlns:a16="http://schemas.microsoft.com/office/drawing/2014/main" id="{B01EA0F1-6590-40A2-B7E1-8EBB5712402D}"/>
              </a:ext>
            </a:extLst>
          </p:cNvPr>
          <p:cNvGrpSpPr/>
          <p:nvPr/>
        </p:nvGrpSpPr>
        <p:grpSpPr>
          <a:xfrm>
            <a:off x="946405" y="2653117"/>
            <a:ext cx="7150607" cy="4124325"/>
            <a:chOff x="832105" y="621792"/>
            <a:chExt cx="6336792" cy="4124325"/>
          </a:xfrm>
        </p:grpSpPr>
        <p:pic>
          <p:nvPicPr>
            <p:cNvPr id="9" name="Picture 8">
              <a:extLst>
                <a:ext uri="{FF2B5EF4-FFF2-40B4-BE49-F238E27FC236}">
                  <a16:creationId xmlns:a16="http://schemas.microsoft.com/office/drawing/2014/main" id="{36461A72-19D1-4F74-ABBF-E721D029851A}"/>
                </a:ext>
              </a:extLst>
            </p:cNvPr>
            <p:cNvPicPr>
              <a:picLocks noChangeAspect="1"/>
            </p:cNvPicPr>
            <p:nvPr/>
          </p:nvPicPr>
          <p:blipFill>
            <a:blip r:embed="rId3"/>
            <a:stretch>
              <a:fillRect/>
            </a:stretch>
          </p:blipFill>
          <p:spPr>
            <a:xfrm>
              <a:off x="832105" y="621792"/>
              <a:ext cx="6336792" cy="4124325"/>
            </a:xfrm>
            <a:prstGeom prst="rect">
              <a:avLst/>
            </a:prstGeom>
          </p:spPr>
        </p:pic>
        <p:sp>
          <p:nvSpPr>
            <p:cNvPr id="10" name="Rectangle: Rounded Corners 9">
              <a:extLst>
                <a:ext uri="{FF2B5EF4-FFF2-40B4-BE49-F238E27FC236}">
                  <a16:creationId xmlns:a16="http://schemas.microsoft.com/office/drawing/2014/main" id="{48FED542-9215-4FAD-A296-509F6793CD1E}"/>
                </a:ext>
              </a:extLst>
            </p:cNvPr>
            <p:cNvSpPr/>
            <p:nvPr/>
          </p:nvSpPr>
          <p:spPr>
            <a:xfrm>
              <a:off x="5330952" y="4087559"/>
              <a:ext cx="1837945" cy="658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HTML</a:t>
              </a:r>
              <a:r>
                <a:rPr lang="mk-MK" sz="1100" dirty="0"/>
                <a:t> код со кој е креиран дел за едукација, односно поставување на курсеви на вебстраната</a:t>
              </a:r>
            </a:p>
          </p:txBody>
        </p:sp>
      </p:grpSp>
      <p:sp>
        <p:nvSpPr>
          <p:cNvPr id="12" name="TextBox 11">
            <a:extLst>
              <a:ext uri="{FF2B5EF4-FFF2-40B4-BE49-F238E27FC236}">
                <a16:creationId xmlns:a16="http://schemas.microsoft.com/office/drawing/2014/main" id="{87386B91-2EB0-4AD0-AEAA-B2E4909B3F8A}"/>
              </a:ext>
            </a:extLst>
          </p:cNvPr>
          <p:cNvSpPr txBox="1"/>
          <p:nvPr/>
        </p:nvSpPr>
        <p:spPr>
          <a:xfrm>
            <a:off x="946405" y="692908"/>
            <a:ext cx="7150606" cy="1754326"/>
          </a:xfrm>
          <a:prstGeom prst="rect">
            <a:avLst/>
          </a:prstGeom>
          <a:noFill/>
        </p:spPr>
        <p:txBody>
          <a:bodyPr wrap="square" rtlCol="0">
            <a:spAutoFit/>
          </a:bodyPr>
          <a:lstStyle/>
          <a:p>
            <a:r>
              <a:rPr lang="mk-MK" dirty="0"/>
              <a:t>На овој слајд е поставен </a:t>
            </a:r>
            <a:r>
              <a:rPr lang="en-US" dirty="0"/>
              <a:t>HTML </a:t>
            </a:r>
            <a:r>
              <a:rPr lang="mk-MK" dirty="0"/>
              <a:t>код</a:t>
            </a:r>
            <a:r>
              <a:rPr lang="en-US" dirty="0"/>
              <a:t> </a:t>
            </a:r>
            <a:r>
              <a:rPr lang="mk-MK" dirty="0"/>
              <a:t>со кој се креираат курсеви, а на сликата десно е поставена слика како изгледаа таа страница но на мобилни уредени и мали резолуции. Кодот е составен од повеќе секции како и главна секција за курсеви составена од повеќе помали групи. На следниот слајд е прикажан стил кој се повикуваа за изглед на оваа страници.</a:t>
            </a:r>
          </a:p>
        </p:txBody>
      </p:sp>
    </p:spTree>
    <p:extLst>
      <p:ext uri="{BB962C8B-B14F-4D97-AF65-F5344CB8AC3E}">
        <p14:creationId xmlns:p14="http://schemas.microsoft.com/office/powerpoint/2010/main" val="38540350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1658</TotalTime>
  <Words>1186</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Bahnschrift</vt:lpstr>
      <vt:lpstr>Candara Light</vt:lpstr>
      <vt:lpstr>Franklin Gothic Book</vt:lpstr>
      <vt:lpstr>Trebuchet MS</vt:lpstr>
      <vt:lpstr>Crop</vt:lpstr>
      <vt:lpstr>Онлајн едукација и тестирање на ученици</vt:lpstr>
      <vt:lpstr>PowerPoint Presentation</vt:lpstr>
      <vt:lpstr>PowerPoint Presentation</vt:lpstr>
      <vt:lpstr>PowerPoint Presentation</vt:lpstr>
      <vt:lpstr>PowerPoint Presentation</vt:lpstr>
      <vt:lpstr>HTML( HyperText Markup Language)</vt:lpstr>
      <vt:lpstr>CSS ( Cascading style sheets)</vt:lpstr>
      <vt:lpstr>JS( JavaScript)</vt:lpstr>
      <vt:lpstr>Дел за едукација</vt:lpstr>
      <vt:lpstr>PowerPoint Presentation</vt:lpstr>
      <vt:lpstr>PowerPoint Presentation</vt:lpstr>
      <vt:lpstr>JavaScript код за тестирање, креирање на тест, резултати и крај на тест</vt:lpstr>
      <vt:lpstr>PowerPoint Presentation</vt:lpstr>
      <vt:lpstr>PowerPoint Presentation</vt:lpstr>
      <vt:lpstr>PowerPoint Presentation</vt:lpstr>
      <vt:lpstr>Начини на хостирање на страница</vt:lpstr>
      <vt:lpstr>Заклучок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Онлајн едукација и тестирање на ученици</dc:title>
  <dc:creator>Ivan</dc:creator>
  <cp:lastModifiedBy>Ivan</cp:lastModifiedBy>
  <cp:revision>51</cp:revision>
  <dcterms:created xsi:type="dcterms:W3CDTF">2021-04-13T09:47:17Z</dcterms:created>
  <dcterms:modified xsi:type="dcterms:W3CDTF">2021-04-17T00:50:37Z</dcterms:modified>
</cp:coreProperties>
</file>