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Montserrat SemiBold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0">
          <p15:clr>
            <a:srgbClr val="747775"/>
          </p15:clr>
        </p15:guide>
        <p15:guide id="4" pos="207">
          <p15:clr>
            <a:srgbClr val="747775"/>
          </p15:clr>
        </p15:guide>
      </p15:sldGuideLst>
    </p:ext>
    <p:ext uri="GoogleSlidesCustomDataVersion2">
      <go:slidesCustomData xmlns:go="http://customooxmlschemas.google.com/" r:id="rId29" roundtripDataSignature="AMtx7miwhYl4D5pHkCO+q0WifOesg8vj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A660B40-3AEE-425E-99C9-006DD2E8A537}">
  <a:tblStyle styleId="{CA660B40-3AEE-425E-99C9-006DD2E8A5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170" orient="horz"/>
        <p:guide pos="20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SemiBold-bold.fntdata"/><Relationship Id="rId21" Type="http://schemas.openxmlformats.org/officeDocument/2006/relationships/font" Target="fonts/MontserratSemiBold-regular.fntdata"/><Relationship Id="rId24" Type="http://schemas.openxmlformats.org/officeDocument/2006/relationships/font" Target="fonts/MontserratSemiBold-boldItalic.fntdata"/><Relationship Id="rId23" Type="http://schemas.openxmlformats.org/officeDocument/2006/relationships/font" Target="fonts/MontserratSemiBol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0c629d0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2e0c629d0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0bd931c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g2e10bd931c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10bd931c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g2e10bd931c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1334398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g2e1334398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13343985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2e13343985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e0c629d06b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2e0c629d06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e0c629d06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" name="Google Shape;61;g2e0c629d06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10bd931c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" name="Google Shape;78;g2e10bd931c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10bd931c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g2e10bd931c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334398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g2e1334398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0c629d06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g2e0c629d06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10bd931c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g2e10bd931c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13343985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g2e13343985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10bd931c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g2e10bd931c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jpg"/><Relationship Id="rId5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g2e0c629d06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950" y="0"/>
            <a:ext cx="1463050" cy="81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g2e0c629d06b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025" y="270002"/>
            <a:ext cx="3657899" cy="2530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g2e0c629d06b_0_0"/>
          <p:cNvSpPr/>
          <p:nvPr/>
        </p:nvSpPr>
        <p:spPr>
          <a:xfrm>
            <a:off x="2657200" y="1349907"/>
            <a:ext cx="5516700" cy="224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2e0c629d06b_0_0"/>
          <p:cNvSpPr txBox="1"/>
          <p:nvPr/>
        </p:nvSpPr>
        <p:spPr>
          <a:xfrm>
            <a:off x="2811525" y="1447707"/>
            <a:ext cx="42321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ru-RU" sz="42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СОЗДАВАЙ</a:t>
            </a:r>
            <a:endParaRPr b="0" i="0" sz="42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ru-RU" sz="42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РИТЕЙЛ</a:t>
            </a:r>
            <a:endParaRPr b="0" i="0" sz="42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ru-RU" sz="42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БУДУЩЕГО</a:t>
            </a:r>
            <a:endParaRPr b="0" i="0" sz="42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8" name="Google Shape;58;g2e0c629d06b_0_0"/>
          <p:cNvSpPr txBox="1"/>
          <p:nvPr/>
        </p:nvSpPr>
        <p:spPr>
          <a:xfrm>
            <a:off x="354025" y="4137825"/>
            <a:ext cx="781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ru-RU" sz="4200">
                <a:solidFill>
                  <a:schemeClr val="lt1"/>
                </a:solidFill>
              </a:rPr>
              <a:t>DeepPavlov Lab</a:t>
            </a:r>
            <a:endParaRPr b="0" i="0" sz="4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e10bd931cd_0_79"/>
          <p:cNvSpPr txBox="1"/>
          <p:nvPr>
            <p:ph idx="12" type="sldNum"/>
          </p:nvPr>
        </p:nvSpPr>
        <p:spPr>
          <a:xfrm>
            <a:off x="386954" y="47949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rmAutofit fontScale="77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ru-RU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g2e10bd931cd_0_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950" y="0"/>
            <a:ext cx="1463050" cy="81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2e10bd931cd_0_79"/>
          <p:cNvSpPr txBox="1"/>
          <p:nvPr/>
        </p:nvSpPr>
        <p:spPr>
          <a:xfrm>
            <a:off x="329365" y="551184"/>
            <a:ext cx="837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814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24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Backend</a:t>
            </a:r>
            <a:endParaRPr i="0" sz="2400" u="none" cap="none" strike="noStrike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44" name="Google Shape;144;g2e10bd931cd_0_79"/>
          <p:cNvGrpSpPr/>
          <p:nvPr/>
        </p:nvGrpSpPr>
        <p:grpSpPr>
          <a:xfrm>
            <a:off x="435695" y="1056295"/>
            <a:ext cx="8272611" cy="3878186"/>
            <a:chOff x="152400" y="899297"/>
            <a:chExt cx="8839204" cy="4143803"/>
          </a:xfrm>
        </p:grpSpPr>
        <p:pic>
          <p:nvPicPr>
            <p:cNvPr id="145" name="Google Shape;145;g2e10bd931cd_0_7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400" y="899296"/>
              <a:ext cx="8839204" cy="33449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g2e10bd931cd_0_7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2400" y="4168000"/>
              <a:ext cx="8839199" cy="875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10bd931cd_0_90"/>
          <p:cNvSpPr txBox="1"/>
          <p:nvPr>
            <p:ph idx="12" type="sldNum"/>
          </p:nvPr>
        </p:nvSpPr>
        <p:spPr>
          <a:xfrm>
            <a:off x="386954" y="47949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rmAutofit fontScale="77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ru-RU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2e10bd931cd_0_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950" y="0"/>
            <a:ext cx="1463050" cy="81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2e10bd931cd_0_90"/>
          <p:cNvSpPr txBox="1"/>
          <p:nvPr/>
        </p:nvSpPr>
        <p:spPr>
          <a:xfrm>
            <a:off x="329365" y="551184"/>
            <a:ext cx="837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814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24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Backend</a:t>
            </a:r>
            <a:endParaRPr i="0" sz="2400" u="none" cap="none" strike="noStrike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4" name="Google Shape;154;g2e10bd931cd_0_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363" y="1859425"/>
            <a:ext cx="8307277" cy="22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133439850_0_10"/>
          <p:cNvSpPr txBox="1"/>
          <p:nvPr>
            <p:ph idx="12" type="sldNum"/>
          </p:nvPr>
        </p:nvSpPr>
        <p:spPr>
          <a:xfrm>
            <a:off x="386954" y="47949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rmAutofit fontScale="77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ru-RU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g2e133439850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950" y="0"/>
            <a:ext cx="1463050" cy="81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2e133439850_0_10"/>
          <p:cNvSpPr txBox="1"/>
          <p:nvPr/>
        </p:nvSpPr>
        <p:spPr>
          <a:xfrm>
            <a:off x="329365" y="551184"/>
            <a:ext cx="837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814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24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Стек технологий</a:t>
            </a:r>
            <a:endParaRPr i="0" sz="2400" u="none" cap="none" strike="noStrike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2" name="Google Shape;162;g2e133439850_0_10"/>
          <p:cNvSpPr txBox="1"/>
          <p:nvPr/>
        </p:nvSpPr>
        <p:spPr>
          <a:xfrm>
            <a:off x="628925" y="1961200"/>
            <a:ext cx="7770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Georgia"/>
              <a:buChar char="-"/>
            </a:pPr>
            <a:r>
              <a:rPr lang="ru-RU" sz="18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Модели: </a:t>
            </a:r>
            <a:r>
              <a:rPr lang="ru-RU" sz="18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Hugging Face, </a:t>
            </a:r>
            <a:r>
              <a:rPr lang="ru-RU" sz="18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Transformers</a:t>
            </a:r>
            <a:endParaRPr sz="1800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Georgia"/>
              <a:buChar char="-"/>
            </a:pPr>
            <a:r>
              <a:rPr lang="ru-RU" sz="18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Fine-tuning: HF Trainer, wandb</a:t>
            </a:r>
            <a:endParaRPr sz="1800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Georgia"/>
              <a:buChar char="-"/>
            </a:pPr>
            <a:r>
              <a:rPr lang="ru-RU" sz="18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Метамодель: CatBoost Classifier</a:t>
            </a:r>
            <a:endParaRPr sz="1800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Georgia"/>
              <a:buChar char="-"/>
            </a:pPr>
            <a:r>
              <a:rPr lang="ru-RU" sz="18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Backend: fastapi</a:t>
            </a:r>
            <a:endParaRPr sz="1800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Georgia"/>
              <a:buChar char="-"/>
            </a:pPr>
            <a:r>
              <a:rPr lang="ru-RU" sz="18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Docker</a:t>
            </a:r>
            <a:endParaRPr sz="1800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133439850_0_17"/>
          <p:cNvSpPr txBox="1"/>
          <p:nvPr>
            <p:ph idx="12" type="sldNum"/>
          </p:nvPr>
        </p:nvSpPr>
        <p:spPr>
          <a:xfrm>
            <a:off x="386954" y="47949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rmAutofit fontScale="77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ru-RU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g2e133439850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950" y="0"/>
            <a:ext cx="1463050" cy="81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2e133439850_0_17"/>
          <p:cNvSpPr txBox="1"/>
          <p:nvPr/>
        </p:nvSpPr>
        <p:spPr>
          <a:xfrm>
            <a:off x="329365" y="551184"/>
            <a:ext cx="837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814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24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Что еще можно сделать?</a:t>
            </a:r>
            <a:endParaRPr i="0" sz="2400" u="none" cap="none" strike="noStrike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0" name="Google Shape;170;g2e133439850_0_17"/>
          <p:cNvSpPr txBox="1"/>
          <p:nvPr/>
        </p:nvSpPr>
        <p:spPr>
          <a:xfrm>
            <a:off x="579750" y="1961200"/>
            <a:ext cx="8251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Georgia"/>
              <a:buChar char="-"/>
            </a:pPr>
            <a:r>
              <a:rPr lang="ru-RU" sz="18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Использовать LLM в формате GGUF (квантизация + CPU)</a:t>
            </a:r>
            <a:endParaRPr sz="1800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Georgia"/>
              <a:buChar char="-"/>
            </a:pPr>
            <a:r>
              <a:rPr lang="ru-RU" sz="18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Обогатить ансамбль (например, использовать косинусную близость)</a:t>
            </a:r>
            <a:endParaRPr sz="1800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Georgia"/>
              <a:buChar char="-"/>
            </a:pPr>
            <a:r>
              <a:rPr lang="ru-RU" sz="18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А</a:t>
            </a:r>
            <a:r>
              <a:rPr lang="ru-RU" sz="18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нализ ошиб</a:t>
            </a:r>
            <a:r>
              <a:rPr lang="ru-RU" sz="18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ок</a:t>
            </a:r>
            <a:endParaRPr sz="1800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0c629d06b_0_183"/>
          <p:cNvSpPr txBox="1"/>
          <p:nvPr/>
        </p:nvSpPr>
        <p:spPr>
          <a:xfrm>
            <a:off x="816800" y="1289025"/>
            <a:ext cx="6705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4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Q&amp;A-сессия</a:t>
            </a:r>
            <a:endParaRPr b="1" i="0" sz="4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g2e0c629d06b_0_183"/>
          <p:cNvSpPr txBox="1"/>
          <p:nvPr/>
        </p:nvSpPr>
        <p:spPr>
          <a:xfrm>
            <a:off x="816800" y="2165550"/>
            <a:ext cx="4962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00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lt1"/>
                </a:solidFill>
              </a:rPr>
              <a:t>DeepPavlov Lab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g2e0c629d06b_0_183"/>
          <p:cNvPicPr preferRelativeResize="0"/>
          <p:nvPr/>
        </p:nvPicPr>
        <p:blipFill rotWithShape="1">
          <a:blip r:embed="rId3">
            <a:alphaModFix/>
          </a:blip>
          <a:srcRect b="0" l="0" r="47813" t="0"/>
          <a:stretch/>
        </p:blipFill>
        <p:spPr>
          <a:xfrm>
            <a:off x="-2" y="4741400"/>
            <a:ext cx="9144003" cy="4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2e0c629d06b_0_183"/>
          <p:cNvPicPr preferRelativeResize="0"/>
          <p:nvPr/>
        </p:nvPicPr>
        <p:blipFill rotWithShape="1">
          <a:blip r:embed="rId3">
            <a:alphaModFix/>
          </a:blip>
          <a:srcRect b="0" l="0" r="69231" t="0"/>
          <a:stretch/>
        </p:blipFill>
        <p:spPr>
          <a:xfrm>
            <a:off x="0" y="0"/>
            <a:ext cx="5391150" cy="4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2e0c629d06b_0_1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950" y="0"/>
            <a:ext cx="1463050" cy="81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2e0c629d06b_0_1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6025" y="1367413"/>
            <a:ext cx="2408675" cy="240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0c629d06b_0_53"/>
          <p:cNvSpPr/>
          <p:nvPr/>
        </p:nvSpPr>
        <p:spPr>
          <a:xfrm>
            <a:off x="7244025" y="2137800"/>
            <a:ext cx="1899900" cy="985200"/>
          </a:xfrm>
          <a:prstGeom prst="rect">
            <a:avLst/>
          </a:prstGeom>
          <a:solidFill>
            <a:srgbClr val="C3B6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2e0c629d06b_0_53"/>
          <p:cNvSpPr/>
          <p:nvPr/>
        </p:nvSpPr>
        <p:spPr>
          <a:xfrm>
            <a:off x="0" y="2423025"/>
            <a:ext cx="1182900" cy="985200"/>
          </a:xfrm>
          <a:prstGeom prst="rect">
            <a:avLst/>
          </a:prstGeom>
          <a:solidFill>
            <a:srgbClr val="95FF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2e0c629d06b_0_53"/>
          <p:cNvSpPr txBox="1"/>
          <p:nvPr/>
        </p:nvSpPr>
        <p:spPr>
          <a:xfrm>
            <a:off x="329365" y="810184"/>
            <a:ext cx="837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814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2700">
                <a:solidFill>
                  <a:schemeClr val="lt1"/>
                </a:solidFill>
              </a:rPr>
              <a:t>DeepPavlov Lab</a:t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2e0c629d06b_0_53"/>
          <p:cNvSpPr txBox="1"/>
          <p:nvPr>
            <p:ph idx="12" type="sldNum"/>
          </p:nvPr>
        </p:nvSpPr>
        <p:spPr>
          <a:xfrm>
            <a:off x="386954" y="47949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rmAutofit fontScale="77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ru-RU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2e0c629d06b_0_53"/>
          <p:cNvSpPr txBox="1"/>
          <p:nvPr/>
        </p:nvSpPr>
        <p:spPr>
          <a:xfrm>
            <a:off x="2336825" y="3729900"/>
            <a:ext cx="11829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ru-RU" sz="900">
                <a:solidFill>
                  <a:schemeClr val="lt1"/>
                </a:solidFill>
              </a:rPr>
              <a:t>Максимов</a:t>
            </a:r>
            <a:r>
              <a:rPr b="1" i="0" lang="ru-RU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Иван</a:t>
            </a:r>
            <a:endParaRPr b="1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g2e0c629d06b_0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950" y="0"/>
            <a:ext cx="1463050" cy="8101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2e0c629d06b_0_53"/>
          <p:cNvSpPr/>
          <p:nvPr/>
        </p:nvSpPr>
        <p:spPr>
          <a:xfrm>
            <a:off x="2336825" y="2547000"/>
            <a:ext cx="1182900" cy="11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2e0c629d06b_0_53"/>
          <p:cNvSpPr txBox="1"/>
          <p:nvPr/>
        </p:nvSpPr>
        <p:spPr>
          <a:xfrm>
            <a:off x="2336825" y="4039200"/>
            <a:ext cx="1182900" cy="1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900">
                <a:solidFill>
                  <a:schemeClr val="lt1"/>
                </a:solidFill>
              </a:rPr>
              <a:t>NLP Engineer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2e0c629d06b_0_53"/>
          <p:cNvSpPr txBox="1"/>
          <p:nvPr/>
        </p:nvSpPr>
        <p:spPr>
          <a:xfrm>
            <a:off x="4916025" y="3729900"/>
            <a:ext cx="11829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ru-RU" sz="900">
                <a:solidFill>
                  <a:schemeClr val="lt1"/>
                </a:solidFill>
              </a:rPr>
              <a:t>Арещенков Дмитрий</a:t>
            </a:r>
            <a:endParaRPr b="1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2e0c629d06b_0_53"/>
          <p:cNvSpPr/>
          <p:nvPr/>
        </p:nvSpPr>
        <p:spPr>
          <a:xfrm>
            <a:off x="4916025" y="2547000"/>
            <a:ext cx="1182900" cy="11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2e0c629d06b_0_53"/>
          <p:cNvSpPr txBox="1"/>
          <p:nvPr/>
        </p:nvSpPr>
        <p:spPr>
          <a:xfrm>
            <a:off x="4916025" y="4039200"/>
            <a:ext cx="1182900" cy="1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900">
                <a:solidFill>
                  <a:schemeClr val="lt1"/>
                </a:solidFill>
              </a:rPr>
              <a:t>Developer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g2e0c629d06b_0_53" title="Ivan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6825" y="2461721"/>
            <a:ext cx="1182899" cy="1268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g2e0c629d06b_0_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6025" y="2461725"/>
            <a:ext cx="1215548" cy="1268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10bd931cd_0_8"/>
          <p:cNvSpPr txBox="1"/>
          <p:nvPr>
            <p:ph idx="12" type="sldNum"/>
          </p:nvPr>
        </p:nvSpPr>
        <p:spPr>
          <a:xfrm>
            <a:off x="386954" y="47949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rmAutofit fontScale="77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ru-RU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g2e10bd931cd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950" y="0"/>
            <a:ext cx="1463050" cy="8101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2e10bd931cd_0_8"/>
          <p:cNvSpPr txBox="1"/>
          <p:nvPr/>
        </p:nvSpPr>
        <p:spPr>
          <a:xfrm>
            <a:off x="329365" y="551184"/>
            <a:ext cx="837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24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Задача - детектирование</a:t>
            </a:r>
            <a:endParaRPr sz="2400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24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галлюцинаций нейросетей</a:t>
            </a:r>
            <a:endParaRPr sz="2400" u="none" cap="none" strike="noStrike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3" name="Google Shape;83;g2e10bd931cd_0_8"/>
          <p:cNvSpPr txBox="1"/>
          <p:nvPr/>
        </p:nvSpPr>
        <p:spPr>
          <a:xfrm>
            <a:off x="628925" y="1961200"/>
            <a:ext cx="7770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Требования к решению:</a:t>
            </a:r>
            <a:endParaRPr sz="1800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Georgia"/>
              <a:buChar char="-"/>
            </a:pPr>
            <a:r>
              <a:rPr lang="ru-RU" sz="18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Запуск на CPU</a:t>
            </a:r>
            <a:endParaRPr sz="1800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Georgia"/>
              <a:buChar char="-"/>
            </a:pPr>
            <a:r>
              <a:rPr lang="ru-RU" sz="18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Ограничение RAM: 8 GB</a:t>
            </a:r>
            <a:endParaRPr sz="1800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Georgia"/>
              <a:buChar char="-"/>
            </a:pPr>
            <a:r>
              <a:rPr lang="ru-RU" sz="18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Без доступа в Интернет</a:t>
            </a:r>
            <a:endParaRPr sz="1800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4" name="Google Shape;84;g2e10bd931cd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1400" y="986350"/>
            <a:ext cx="3519601" cy="35196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2e10bd931cd_0_8"/>
          <p:cNvSpPr/>
          <p:nvPr/>
        </p:nvSpPr>
        <p:spPr>
          <a:xfrm>
            <a:off x="6296825" y="1551900"/>
            <a:ext cx="768751" cy="2739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95FF42"/>
                </a:solidFill>
                <a:latin typeface="Arial"/>
              </a:rPr>
              <a:t>is all</a:t>
            </a:r>
          </a:p>
        </p:txBody>
      </p:sp>
      <p:sp>
        <p:nvSpPr>
          <p:cNvPr id="86" name="Google Shape;86;g2e10bd931cd_0_8"/>
          <p:cNvSpPr/>
          <p:nvPr/>
        </p:nvSpPr>
        <p:spPr>
          <a:xfrm>
            <a:off x="5851000" y="3499000"/>
            <a:ext cx="1660403" cy="34839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C3B6FF"/>
                </a:solidFill>
                <a:latin typeface="Arial"/>
              </a:rPr>
              <a:t>you need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10bd931cd_0_16"/>
          <p:cNvSpPr txBox="1"/>
          <p:nvPr>
            <p:ph idx="12" type="sldNum"/>
          </p:nvPr>
        </p:nvSpPr>
        <p:spPr>
          <a:xfrm>
            <a:off x="386954" y="47949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rmAutofit fontScale="77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ru-RU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g2e10bd931cd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950" y="0"/>
            <a:ext cx="1463050" cy="8101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2e10bd931cd_0_16"/>
          <p:cNvSpPr txBox="1"/>
          <p:nvPr/>
        </p:nvSpPr>
        <p:spPr>
          <a:xfrm>
            <a:off x="329365" y="551184"/>
            <a:ext cx="837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814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24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Идея решения</a:t>
            </a:r>
            <a:endParaRPr i="0" sz="2400" u="none" cap="none" strike="noStrike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4" name="Google Shape;94;g2e10bd931cd_0_16"/>
          <p:cNvSpPr txBox="1"/>
          <p:nvPr/>
        </p:nvSpPr>
        <p:spPr>
          <a:xfrm>
            <a:off x="628925" y="1656400"/>
            <a:ext cx="7770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Georgia"/>
              <a:buChar char="-"/>
            </a:pPr>
            <a:r>
              <a:rPr lang="ru-RU" sz="18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Отобрать несколько “хороших”</a:t>
            </a:r>
            <a:r>
              <a:rPr lang="ru-RU" sz="18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 трансформерных моделей</a:t>
            </a:r>
            <a:endParaRPr sz="1800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Georgia"/>
              <a:buChar char="-"/>
            </a:pPr>
            <a:r>
              <a:rPr lang="ru-RU" sz="18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Дообучить их на тренировочном наборе данных</a:t>
            </a:r>
            <a:endParaRPr sz="1800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Georgia"/>
              <a:buChar char="-"/>
            </a:pPr>
            <a:r>
              <a:rPr lang="ru-RU" sz="18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И построить ансамбль,</a:t>
            </a:r>
            <a:r>
              <a:rPr lang="ru-RU" sz="18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ru-RU" sz="18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где в качестве</a:t>
            </a:r>
            <a:r>
              <a:rPr lang="ru-RU" sz="18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ru-RU" sz="18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метамодели обучить классификатор</a:t>
            </a:r>
            <a:r>
              <a:rPr lang="ru-RU" sz="18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 на основе градиентного бустинга на решающих деревьях</a:t>
            </a:r>
            <a:endParaRPr sz="1800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133439850_0_0"/>
          <p:cNvSpPr txBox="1"/>
          <p:nvPr>
            <p:ph idx="12" type="sldNum"/>
          </p:nvPr>
        </p:nvSpPr>
        <p:spPr>
          <a:xfrm>
            <a:off x="386954" y="47949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rmAutofit fontScale="77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ru-RU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g2e13343985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950" y="0"/>
            <a:ext cx="1463050" cy="81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2e133439850_0_0"/>
          <p:cNvSpPr txBox="1"/>
          <p:nvPr/>
        </p:nvSpPr>
        <p:spPr>
          <a:xfrm>
            <a:off x="329365" y="551184"/>
            <a:ext cx="837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814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24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В</a:t>
            </a:r>
            <a:r>
              <a:rPr i="0" lang="ru-RU" sz="2400" u="none" cap="none" strike="noStrike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ыбор моделей: </a:t>
            </a:r>
            <a:r>
              <a:rPr lang="ru-RU" sz="24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первый этап</a:t>
            </a:r>
            <a:endParaRPr i="0" sz="2400" u="none" cap="none" strike="noStrike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Google Shape;102;g2e133439850_0_0"/>
          <p:cNvSpPr txBox="1"/>
          <p:nvPr/>
        </p:nvSpPr>
        <p:spPr>
          <a:xfrm>
            <a:off x="628925" y="1656400"/>
            <a:ext cx="77709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Модели должны удовлетворять следующим требованиям:</a:t>
            </a:r>
            <a:endParaRPr sz="1800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Georgia"/>
              <a:buChar char="-"/>
            </a:pPr>
            <a:r>
              <a:rPr lang="ru-RU" sz="18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Трансформерная архитектура: кодировщик</a:t>
            </a:r>
            <a:endParaRPr sz="1800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Georgia"/>
              <a:buChar char="-"/>
            </a:pPr>
            <a:r>
              <a:rPr lang="ru-RU" sz="18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Предобученные на задачу Natural Language Inference (NLI)</a:t>
            </a:r>
            <a:endParaRPr sz="1800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Georgia"/>
              <a:buChar char="-"/>
            </a:pPr>
            <a:r>
              <a:rPr lang="ru-RU" sz="18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Размер: large - xlarge</a:t>
            </a:r>
            <a:endParaRPr sz="1800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Georgia"/>
              <a:buChar char="-"/>
            </a:pPr>
            <a:r>
              <a:rPr lang="ru-RU" sz="18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Возможность дообучения вместе с головой модели</a:t>
            </a:r>
            <a:endParaRPr sz="1800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Georgia"/>
              <a:buChar char="-"/>
            </a:pPr>
            <a:r>
              <a:rPr lang="ru-RU" sz="18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Возможность запуска без видеокарты (на CPU)</a:t>
            </a:r>
            <a:endParaRPr sz="1800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Georgia"/>
              <a:buChar char="-"/>
            </a:pPr>
            <a:r>
              <a:rPr lang="ru-RU" sz="18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Поддержка русского языка</a:t>
            </a:r>
            <a:endParaRPr sz="1800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На выходе получили около 15 моделей.</a:t>
            </a:r>
            <a:endParaRPr sz="1800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g2e0c629d06b_0_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3650" y="1445500"/>
            <a:ext cx="2835725" cy="283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e0c629d06b_0_124"/>
          <p:cNvSpPr txBox="1"/>
          <p:nvPr>
            <p:ph idx="12" type="sldNum"/>
          </p:nvPr>
        </p:nvSpPr>
        <p:spPr>
          <a:xfrm>
            <a:off x="386954" y="47949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rmAutofit fontScale="77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ru-RU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g2e0c629d06b_0_1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950" y="0"/>
            <a:ext cx="1463050" cy="81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2e0c629d06b_0_124"/>
          <p:cNvSpPr txBox="1"/>
          <p:nvPr/>
        </p:nvSpPr>
        <p:spPr>
          <a:xfrm>
            <a:off x="329365" y="551184"/>
            <a:ext cx="837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814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24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В</a:t>
            </a:r>
            <a:r>
              <a:rPr i="0" lang="ru-RU" sz="2400" u="none" cap="none" strike="noStrike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ыбор моделей: второй этап</a:t>
            </a:r>
            <a:endParaRPr i="0" sz="2400" u="none" cap="none" strike="noStrike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1" name="Google Shape;111;g2e0c629d06b_0_124"/>
          <p:cNvSpPr txBox="1"/>
          <p:nvPr/>
        </p:nvSpPr>
        <p:spPr>
          <a:xfrm>
            <a:off x="628925" y="1656400"/>
            <a:ext cx="7770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П</a:t>
            </a:r>
            <a:r>
              <a:rPr lang="ru-RU" sz="18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о оценке на тренировочном</a:t>
            </a:r>
            <a:endParaRPr sz="1800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наборе данных, в</a:t>
            </a:r>
            <a:r>
              <a:rPr lang="ru-RU" sz="18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ыбраны модели:</a:t>
            </a:r>
            <a:endParaRPr sz="1800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Georgia"/>
              <a:buAutoNum type="arabicPeriod"/>
            </a:pPr>
            <a:r>
              <a:rPr lang="ru-RU" sz="18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MoritzLaurer/DeBERTa-v3-large-mnli-</a:t>
            </a:r>
            <a:endParaRPr sz="1800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fever-anli-ling-wanli</a:t>
            </a:r>
            <a:endParaRPr sz="1800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Georgia"/>
              <a:buAutoNum type="arabicPeriod"/>
            </a:pPr>
            <a:r>
              <a:rPr lang="ru-RU" sz="18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sileod/deberta-v3-large-tasksource-nli</a:t>
            </a:r>
            <a:endParaRPr sz="1800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Georgia"/>
              <a:buAutoNum type="arabicPeriod"/>
            </a:pPr>
            <a:r>
              <a:rPr lang="ru-RU" sz="18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microsoft/deberta-v2-xlarge-mnli</a:t>
            </a:r>
            <a:endParaRPr sz="1800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10bd931cd_0_44"/>
          <p:cNvSpPr txBox="1"/>
          <p:nvPr>
            <p:ph idx="12" type="sldNum"/>
          </p:nvPr>
        </p:nvSpPr>
        <p:spPr>
          <a:xfrm>
            <a:off x="386954" y="47949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rmAutofit fontScale="77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ru-RU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g2e10bd931cd_0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950" y="0"/>
            <a:ext cx="1463050" cy="81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2e10bd931cd_0_44"/>
          <p:cNvSpPr txBox="1"/>
          <p:nvPr/>
        </p:nvSpPr>
        <p:spPr>
          <a:xfrm>
            <a:off x="329365" y="551184"/>
            <a:ext cx="837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814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24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Fine-tuning моделей</a:t>
            </a:r>
            <a:endParaRPr i="0" sz="2400" u="none" cap="none" strike="noStrike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9" name="Google Shape;119;g2e10bd931cd_0_44"/>
          <p:cNvSpPr txBox="1"/>
          <p:nvPr/>
        </p:nvSpPr>
        <p:spPr>
          <a:xfrm>
            <a:off x="628925" y="1961200"/>
            <a:ext cx="7770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Два этапа дообучения для каждой модели:</a:t>
            </a:r>
            <a:endParaRPr sz="1800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Georgia"/>
              <a:buChar char="-"/>
            </a:pPr>
            <a:r>
              <a:rPr lang="ru-RU" sz="18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к</a:t>
            </a:r>
            <a:r>
              <a:rPr lang="ru-RU" sz="18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аждая модель обучалась несколько раз по методике Stacking'а (данный этап необходим для формирования данных для последующего обучения метамодели ансамбля);</a:t>
            </a:r>
            <a:endParaRPr sz="1800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Georgia"/>
              <a:buChar char="-"/>
            </a:pPr>
            <a:r>
              <a:rPr lang="ru-RU" sz="18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затем каждая модель обучалась финальный раз на всей тренировочной выборке.</a:t>
            </a:r>
            <a:endParaRPr sz="1800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33439850_0_24"/>
          <p:cNvSpPr txBox="1"/>
          <p:nvPr>
            <p:ph idx="12" type="sldNum"/>
          </p:nvPr>
        </p:nvSpPr>
        <p:spPr>
          <a:xfrm>
            <a:off x="386954" y="47949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rmAutofit fontScale="77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ru-RU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g2e133439850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950" y="0"/>
            <a:ext cx="1463050" cy="81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2e133439850_0_24"/>
          <p:cNvSpPr txBox="1"/>
          <p:nvPr/>
        </p:nvSpPr>
        <p:spPr>
          <a:xfrm>
            <a:off x="329365" y="551184"/>
            <a:ext cx="837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814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24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Обучение метамодели</a:t>
            </a:r>
            <a:endParaRPr i="0" sz="2400" u="none" cap="none" strike="noStrike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Google Shape;127;g2e133439850_0_24"/>
          <p:cNvSpPr txBox="1"/>
          <p:nvPr/>
        </p:nvSpPr>
        <p:spPr>
          <a:xfrm>
            <a:off x="628925" y="1961200"/>
            <a:ext cx="7770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В качестве метамодели выбран классификатор из библиотеки CatBoost.</a:t>
            </a:r>
            <a:endParaRPr sz="1800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Признаки д</a:t>
            </a:r>
            <a:r>
              <a:rPr lang="ru-RU" sz="18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ля обучения метамодели:</a:t>
            </a:r>
            <a:endParaRPr sz="1800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Georgia"/>
              <a:buChar char="-"/>
            </a:pPr>
            <a:r>
              <a:rPr lang="ru-RU" sz="18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предсказания от трех до</a:t>
            </a:r>
            <a:r>
              <a:rPr lang="ru-RU" sz="18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обученных</a:t>
            </a:r>
            <a:r>
              <a:rPr lang="ru-RU" sz="18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 трансформерных моделей;</a:t>
            </a:r>
            <a:endParaRPr sz="1800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Georgia"/>
              <a:buChar char="-"/>
            </a:pPr>
            <a:r>
              <a:rPr lang="ru-RU" sz="18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длины входных текстов в символах.</a:t>
            </a:r>
            <a:endParaRPr sz="1800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10bd931cd_0_60"/>
          <p:cNvSpPr txBox="1"/>
          <p:nvPr>
            <p:ph idx="12" type="sldNum"/>
          </p:nvPr>
        </p:nvSpPr>
        <p:spPr>
          <a:xfrm>
            <a:off x="386954" y="47949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rmAutofit fontScale="77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ru-RU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g2e10bd931cd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950" y="0"/>
            <a:ext cx="1463050" cy="81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2e10bd931cd_0_60"/>
          <p:cNvSpPr txBox="1"/>
          <p:nvPr/>
        </p:nvSpPr>
        <p:spPr>
          <a:xfrm>
            <a:off x="329365" y="551184"/>
            <a:ext cx="837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814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2400">
                <a:solidFill>
                  <a:srgbClr val="D9D9D9"/>
                </a:solidFill>
                <a:latin typeface="Georgia"/>
                <a:ea typeface="Georgia"/>
                <a:cs typeface="Georgia"/>
                <a:sym typeface="Georgia"/>
              </a:rPr>
              <a:t>Результаты</a:t>
            </a:r>
            <a:endParaRPr i="0" sz="2400" u="none" cap="none" strike="noStrike">
              <a:solidFill>
                <a:srgbClr val="D9D9D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35" name="Google Shape;135;g2e10bd931cd_0_60"/>
          <p:cNvGraphicFramePr/>
          <p:nvPr/>
        </p:nvGraphicFramePr>
        <p:xfrm>
          <a:off x="735300" y="1447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{CA660B40-3AEE-425E-99C9-006DD2E8A537}</a:tableStyleId>
              </a:tblPr>
              <a:tblGrid>
                <a:gridCol w="1346450"/>
                <a:gridCol w="1245125"/>
                <a:gridCol w="1245125"/>
              </a:tblGrid>
              <a:tr h="61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D9D9D9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Accuracy, train</a:t>
                      </a:r>
                      <a:endParaRPr sz="1800">
                        <a:solidFill>
                          <a:srgbClr val="D9D9D9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D9D9D9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Accuracy, test</a:t>
                      </a:r>
                      <a:endParaRPr sz="1800">
                        <a:solidFill>
                          <a:srgbClr val="D9D9D9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D9D9D9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Moritz</a:t>
                      </a:r>
                      <a:endParaRPr sz="1800">
                        <a:solidFill>
                          <a:srgbClr val="D9D9D9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D9D9D9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Laurer</a:t>
                      </a:r>
                      <a:endParaRPr sz="1800">
                        <a:solidFill>
                          <a:srgbClr val="D9D9D9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D9D9D9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0.935</a:t>
                      </a:r>
                      <a:endParaRPr b="1" sz="1800">
                        <a:solidFill>
                          <a:srgbClr val="D9D9D9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D9D9D9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0.933</a:t>
                      </a:r>
                      <a:endParaRPr b="1" sz="1800">
                        <a:solidFill>
                          <a:srgbClr val="D9D9D9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D9D9D9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</a:t>
                      </a:r>
                      <a:r>
                        <a:rPr lang="ru-RU" sz="1800">
                          <a:solidFill>
                            <a:srgbClr val="D9D9D9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ileod</a:t>
                      </a:r>
                      <a:endParaRPr sz="1800">
                        <a:solidFill>
                          <a:srgbClr val="D9D9D9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D9D9D9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0.951</a:t>
                      </a:r>
                      <a:endParaRPr b="1" sz="1800">
                        <a:solidFill>
                          <a:srgbClr val="D9D9D9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D9D9D9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0.924</a:t>
                      </a:r>
                      <a:endParaRPr sz="1800">
                        <a:solidFill>
                          <a:srgbClr val="D9D9D9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1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D9D9D9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</a:t>
                      </a:r>
                      <a:r>
                        <a:rPr lang="ru-RU" sz="1800">
                          <a:solidFill>
                            <a:srgbClr val="D9D9D9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icrosoft</a:t>
                      </a:r>
                      <a:endParaRPr sz="1800">
                        <a:solidFill>
                          <a:srgbClr val="D9D9D9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D9D9D9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0.930</a:t>
                      </a:r>
                      <a:endParaRPr sz="1800">
                        <a:solidFill>
                          <a:srgbClr val="D9D9D9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D9D9D9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0.924</a:t>
                      </a:r>
                      <a:endParaRPr b="1" sz="1800">
                        <a:solidFill>
                          <a:srgbClr val="D9D9D9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61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D9D9D9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Ensemble</a:t>
                      </a:r>
                      <a:endParaRPr sz="1800">
                        <a:solidFill>
                          <a:srgbClr val="D9D9D9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rgbClr val="D9D9D9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0.944</a:t>
                      </a:r>
                      <a:endParaRPr sz="1800">
                        <a:solidFill>
                          <a:srgbClr val="D9D9D9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800">
                          <a:solidFill>
                            <a:srgbClr val="D9D9D9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0.933</a:t>
                      </a:r>
                      <a:endParaRPr b="1" sz="1800">
                        <a:solidFill>
                          <a:srgbClr val="D9D9D9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6" name="Google Shape;136;g2e10bd931cd_0_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1150" y="876759"/>
            <a:ext cx="3918216" cy="3918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Коноплева Алина Алексеевна</dc:creator>
</cp:coreProperties>
</file>