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50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2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1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254C-FAA4-46EC-B26C-CE7785738798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4AAA-6C34-43B0-A43D-25C07C309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1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66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аппарата марковских процессов в задаче </a:t>
            </a:r>
            <a:r>
              <a:rPr lang="ru-RU" dirty="0" err="1" smtClean="0"/>
              <a:t>распознования</a:t>
            </a:r>
            <a:r>
              <a:rPr lang="ru-RU" dirty="0" smtClean="0"/>
              <a:t> текста на авторство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5589240"/>
            <a:ext cx="6400800" cy="55091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Магда Иван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Матрица переходных вероятностей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46527"/>
              </p:ext>
            </p:extLst>
          </p:nvPr>
        </p:nvGraphicFramePr>
        <p:xfrm>
          <a:off x="719572" y="2204864"/>
          <a:ext cx="763284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/>
                <a:gridCol w="936104"/>
                <a:gridCol w="1116125"/>
                <a:gridCol w="1008112"/>
                <a:gridCol w="1022564"/>
                <a:gridCol w="1173679"/>
                <a:gridCol w="14041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вчера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еще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сегодня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вчера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еще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0.333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сегодня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Матрица признаков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95489"/>
              </p:ext>
            </p:extLst>
          </p:nvPr>
        </p:nvGraphicFramePr>
        <p:xfrm>
          <a:off x="107504" y="1988840"/>
          <a:ext cx="89202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993348"/>
                <a:gridCol w="1154688"/>
                <a:gridCol w="1154688"/>
                <a:gridCol w="1154688"/>
                <a:gridCol w="1154688"/>
                <a:gridCol w="1154688"/>
                <a:gridCol w="1145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0.09642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0.10519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0.106195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0.26547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0.09642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0.08643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0.088496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0.088496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0.088496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0.088496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0.088496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0.09642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0.13347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0.132743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0.26547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0.247788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0.17976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0.17921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0.176991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8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Приведенные матрицы признаков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356841"/>
                  </p:ext>
                </p:extLst>
              </p:nvPr>
            </p:nvGraphicFramePr>
            <p:xfrm>
              <a:off x="935596" y="1919097"/>
              <a:ext cx="7200800" cy="130035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9966"/>
                    <a:gridCol w="1199966"/>
                    <a:gridCol w="1199966"/>
                    <a:gridCol w="1199966"/>
                    <a:gridCol w="1199966"/>
                    <a:gridCol w="120097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…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356841"/>
                  </p:ext>
                </p:extLst>
              </p:nvPr>
            </p:nvGraphicFramePr>
            <p:xfrm>
              <a:off x="935596" y="1919097"/>
              <a:ext cx="7200800" cy="130035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9966"/>
                    <a:gridCol w="1199966"/>
                    <a:gridCol w="1199966"/>
                    <a:gridCol w="1199966"/>
                    <a:gridCol w="1199966"/>
                    <a:gridCol w="1200970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…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000" t="-25714" b="-5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125714" r="-4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125714" r="-3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125714" r="-2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000" t="-125714" b="-4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25714" r="-4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225714" r="-3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225714" r="-2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000" t="-225714" b="-3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325714" r="-4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325714" r="-3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325714" r="-2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000" t="-325714" b="-2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484211" r="-5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484211" r="-4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000" t="-484211" r="-3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000" t="-484211" r="-2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000" t="-484211" b="-236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2990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210627"/>
                  </p:ext>
                </p:extLst>
              </p:nvPr>
            </p:nvGraphicFramePr>
            <p:xfrm>
              <a:off x="935596" y="4005064"/>
              <a:ext cx="7200800" cy="130035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9966"/>
                    <a:gridCol w="1199966"/>
                    <a:gridCol w="1199966"/>
                    <a:gridCol w="1199966"/>
                    <a:gridCol w="1199966"/>
                    <a:gridCol w="1200970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…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210627"/>
                  </p:ext>
                </p:extLst>
              </p:nvPr>
            </p:nvGraphicFramePr>
            <p:xfrm>
              <a:off x="935596" y="4005064"/>
              <a:ext cx="7200800" cy="130035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99966"/>
                    <a:gridCol w="1199966"/>
                    <a:gridCol w="1199966"/>
                    <a:gridCol w="1199966"/>
                    <a:gridCol w="1199966"/>
                    <a:gridCol w="1200970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…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000" t="-25714" b="-5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125714" r="-4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000" t="-125714" r="-3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000" t="-125714" r="-200000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000" t="-125714" b="-4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225714" r="-4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000" t="-225714" r="-3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000" t="-225714" r="-200000" b="-3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000" t="-225714" b="-3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325714" r="-4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000" t="-325714" r="-3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000" t="-325714" r="-200000" b="-2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000" t="-325714" b="-23428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484211" r="-5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484211" r="-4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000" t="-484211" r="-3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000" t="-484211" r="-2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000" t="-484211" b="-236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987824" y="143047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признаков текст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40224" y="340618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Матрица признаков текст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3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Приведенные матрицы признаков</a:t>
            </a:r>
            <a:endParaRPr lang="ru-RU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3525" y="2990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687427"/>
                  </p:ext>
                </p:extLst>
              </p:nvPr>
            </p:nvGraphicFramePr>
            <p:xfrm>
              <a:off x="827584" y="4293096"/>
              <a:ext cx="7560842" cy="17442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44809"/>
                    <a:gridCol w="944809"/>
                    <a:gridCol w="944809"/>
                    <a:gridCol w="944809"/>
                    <a:gridCol w="944809"/>
                    <a:gridCol w="945599"/>
                    <a:gridCol w="945599"/>
                    <a:gridCol w="945599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687427"/>
                  </p:ext>
                </p:extLst>
              </p:nvPr>
            </p:nvGraphicFramePr>
            <p:xfrm>
              <a:off x="827584" y="4293096"/>
              <a:ext cx="7560842" cy="174726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44809"/>
                    <a:gridCol w="944809"/>
                    <a:gridCol w="944809"/>
                    <a:gridCol w="944809"/>
                    <a:gridCol w="944809"/>
                    <a:gridCol w="945599"/>
                    <a:gridCol w="945599"/>
                    <a:gridCol w="945599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22857" r="-200645" b="-7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22857" r="-645" b="-7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645" t="-122857" r="-60064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45" t="-122857" r="-50064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645" t="-122857" r="-40064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122857" r="-20064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122857" r="-645" b="-6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645" t="-222857" r="-60064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45" t="-222857" r="-50064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645" t="-222857" r="-40064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222857" r="-20064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222857" r="-645" b="-5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645" t="-322857" r="-60064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45" t="-322857" r="-50064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645" t="-322857" r="-40064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322857" r="-20064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322857" r="-645" b="-4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45" t="-469231" r="-700645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645" t="-469231" r="-600645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45" t="-469231" r="-500645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645" t="-469231" r="-400645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469231" r="-200645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469231" r="-645" b="-21025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645" t="-676316" r="-700645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645" t="-676316" r="-600645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00645" t="-676316" r="-500645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645" t="-676316" r="-400645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645" t="-676316" r="-200645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0645" t="-676316" r="-645" b="-236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70832"/>
                  </p:ext>
                </p:extLst>
              </p:nvPr>
            </p:nvGraphicFramePr>
            <p:xfrm>
              <a:off x="863587" y="1988840"/>
              <a:ext cx="7560842" cy="17442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44809"/>
                    <a:gridCol w="944809"/>
                    <a:gridCol w="944809"/>
                    <a:gridCol w="944809"/>
                    <a:gridCol w="944809"/>
                    <a:gridCol w="945599"/>
                    <a:gridCol w="945599"/>
                    <a:gridCol w="945599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 b="0" i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70832"/>
                  </p:ext>
                </p:extLst>
              </p:nvPr>
            </p:nvGraphicFramePr>
            <p:xfrm>
              <a:off x="863587" y="1988840"/>
              <a:ext cx="7560842" cy="174726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44809"/>
                    <a:gridCol w="944809"/>
                    <a:gridCol w="944809"/>
                    <a:gridCol w="944809"/>
                    <a:gridCol w="944809"/>
                    <a:gridCol w="945599"/>
                    <a:gridCol w="945599"/>
                    <a:gridCol w="945599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 smtClean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22857" r="-200000" b="-7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22857" b="-7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45" t="-122857" r="-600000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645" t="-122857" r="-500000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645" t="-122857" r="-400000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122857" r="-200000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122857" b="-6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45" t="-222857" r="-600000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645" t="-222857" r="-500000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645" t="-222857" r="-400000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222857" r="-200000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222857" b="-5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45" t="-322857" r="-600000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645" t="-322857" r="-500000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645" t="-322857" r="-400000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322857" r="-200000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322857" b="-4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5" t="-469231" r="-70000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45" t="-469231" r="-60000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645" t="-469231" r="-50000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645" t="-469231" r="-40000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469231" r="-200000" b="-2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469231" b="-210256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45" t="-676316" r="-7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45" t="-676316" r="-6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645" t="-676316" r="-5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645" t="-676316" r="-4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645" t="-676316" r="-2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0645" t="-676316" b="-236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2915816" y="1475619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Приведенная матрица: текст 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3858769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Приведенная матрица: текст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Мера расстояния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261994"/>
                  </p:ext>
                </p:extLst>
              </p:nvPr>
            </p:nvGraphicFramePr>
            <p:xfrm>
              <a:off x="251519" y="1642591"/>
              <a:ext cx="8640960" cy="17068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79781"/>
                    <a:gridCol w="1079781"/>
                    <a:gridCol w="1079781"/>
                    <a:gridCol w="1079781"/>
                    <a:gridCol w="1079781"/>
                    <a:gridCol w="1080685"/>
                    <a:gridCol w="1080685"/>
                    <a:gridCol w="1080685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03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04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𝒋𝒊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𝒋𝒊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𝑚𝑖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𝑚𝑖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10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000">
                                            <a:effectLst/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sz="1000"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/>
                                      </a:rPr>
                                      <m:t>𝑚𝑘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261994"/>
                  </p:ext>
                </p:extLst>
              </p:nvPr>
            </p:nvGraphicFramePr>
            <p:xfrm>
              <a:off x="251519" y="1642591"/>
              <a:ext cx="8640960" cy="17068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79781"/>
                    <a:gridCol w="1079781"/>
                    <a:gridCol w="1079781"/>
                    <a:gridCol w="1079781"/>
                    <a:gridCol w="1079781"/>
                    <a:gridCol w="1080685"/>
                    <a:gridCol w="1080685"/>
                    <a:gridCol w="1080685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22857" r="-200565" b="-7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22857" b="-70285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122857" r="-601130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876" t="-122857" r="-497753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565" t="-122857" r="-400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122857" r="-200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122857" b="-60285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222857" r="-601130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876" t="-222857" r="-497753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565" t="-222857" r="-40056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222857" r="-20056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222857" b="-50285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322857" r="-60113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876" t="-322857" r="-497753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565" t="-322857" r="-400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322857" r="-200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322857" b="-40285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22857" r="-7011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522857" r="-6011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876" t="-522857" r="-497753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565" t="-522857" r="-400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522857" r="-200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522857" b="-202857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722857" r="-70113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0000" t="-722857" r="-601130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876" t="-722857" r="-49775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0565" t="-722857" r="-40056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500565" t="-722857" r="-20056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0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01130" t="-722857" b="-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5384" y="1187262"/>
            <a:ext cx="81369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Матрица разностей</a:t>
            </a:r>
            <a:endParaRPr kumimoji="0" lang="ru-RU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99869"/>
                  </p:ext>
                </p:extLst>
              </p:nvPr>
            </p:nvGraphicFramePr>
            <p:xfrm>
              <a:off x="251520" y="4437112"/>
              <a:ext cx="8640962" cy="17442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79782"/>
                    <a:gridCol w="1079782"/>
                    <a:gridCol w="1079782"/>
                    <a:gridCol w="1079782"/>
                    <a:gridCol w="1079782"/>
                    <a:gridCol w="1080684"/>
                    <a:gridCol w="1080684"/>
                    <a:gridCol w="1080684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1400">
                                        <a:effectLst/>
                                        <a:latin typeface="Cambria Math"/>
                                      </a:rPr>
                                      <m:t>𝑚𝑘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99869"/>
                  </p:ext>
                </p:extLst>
              </p:nvPr>
            </p:nvGraphicFramePr>
            <p:xfrm>
              <a:off x="251520" y="4437112"/>
              <a:ext cx="8640962" cy="174726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79782"/>
                    <a:gridCol w="1079782"/>
                    <a:gridCol w="1079782"/>
                    <a:gridCol w="1079782"/>
                    <a:gridCol w="1079782"/>
                    <a:gridCol w="1080684"/>
                    <a:gridCol w="1080684"/>
                    <a:gridCol w="1080684"/>
                  </a:tblGrid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25714" r="-200565" b="-7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25714" b="-7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125714" r="-601130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8876" t="-125714" r="-497753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565" t="-125714" r="-40056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125714" r="-200565" b="-6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125714" b="-6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225714" r="-601130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8876" t="-225714" r="-497753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565" t="-225714" r="-40056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225714" r="-200565" b="-5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225714" b="-5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325714" r="-601130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8876" t="-325714" r="-497753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565" t="-325714" r="-40056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325714" r="-200565" b="-4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325714" b="-445714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484211" r="-701130" b="-2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484211" r="-601130" b="-2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8876" t="-484211" r="-497753" b="-2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565" t="-484211" r="-400565" b="-2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484211" r="-200565" b="-2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484211" b="-218421"/>
                          </a:stretch>
                        </a:blip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…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3355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676316" r="-701130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000" t="-676316" r="-601130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98876" t="-676316" r="-497753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300565" t="-676316" r="-400565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500565" t="-676316" r="-200565" b="-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/>
                            <a:ea typeface="SimSu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701130" t="-676316" b="-263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3520843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aji-bji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&lt;</a:t>
            </a:r>
            <a:r>
              <a:rPr kumimoji="0" lang="en-US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ε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, то </a:t>
            </a:r>
            <a:r>
              <a:rPr kumimoji="0" lang="ru-RU" altLang="zh-CN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cij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=0</a:t>
            </a:r>
            <a:endParaRPr kumimoji="0" lang="ru-RU" altLang="zh-CN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aji-bji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≥</a:t>
            </a:r>
            <a:r>
              <a:rPr kumimoji="0" lang="en-US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ε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, то </a:t>
            </a:r>
            <a:r>
              <a:rPr kumimoji="0" lang="ru-RU" altLang="zh-CN" sz="1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cij</a:t>
            </a:r>
            <a:r>
              <a:rPr kumimoji="0" lang="ru-RU" altLang="zh-CN" sz="1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=1.</a:t>
            </a:r>
            <a:endParaRPr kumimoji="0" lang="ru-RU" altLang="zh-CN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Заключение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Толстой Л.Н. «Анна Каренина» : размер матрицы признаков 33672*33672, вычисление в течении 5 часов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Чехов А.П. «Попрыгунья» : размер </a:t>
            </a:r>
            <a:r>
              <a:rPr lang="ru-RU" sz="2000" dirty="0" err="1" smtClean="0"/>
              <a:t>мартицы</a:t>
            </a:r>
            <a:r>
              <a:rPr lang="ru-RU" sz="2000" dirty="0" smtClean="0"/>
              <a:t> признаков 2974*2974, вычисление в течении 2 часов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Русские народные сказки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dirty="0" smtClean="0"/>
              <a:t>Научные статьи</a:t>
            </a:r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213" y="3557990"/>
            <a:ext cx="9175589" cy="25391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0.047619 0.006641 0.000211 0.321000 0.004320 0.026900 0.000000 0.000000 0.023040 0.000000 0.041255 0.000000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0.000000 0.004200 0.000000 0.000000 0.000000 0.000000 0.000430 0.000000 0.098000 0.000000 0.005530 0.000000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0.000000 0.004120 0.000000 0.000000 0.000000 0.000000 0.000000 0.000000 0.020000 0.000000 0.032500 0.004230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0.002400 0.004200 0.000000 0.004210 0.004120 0.002100 0.004220 0.000000 0.007800 0.000000 0.000000 0.000000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0.230000 0.000000 0.000000 0.000000 0.000420 0.000000 0.000000 0.000000 0.000000 0.000000 0.000000 0.004210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0.000000 0.042000 0.000000 0.004120 0.000000 0.000000 0.035350 0.000000 0.023000 0.000000 0.000243 0.000000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0.000000 0.000000 0.000000 0.000000 0.002240 0.000000 0.000000 0.000000 0.000500 0.000000 0.000000 0.004200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0.760000 0.002140 0.000000 0.000000 0.000750 0.000000 0.086500 0.000000 0.000000 0.000000 0.000000 0.000000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0.020000 0.000000 0.000000 0.000000 0.000000 0.000000 0.000000 0.000000 0.000000 0.000000 0.000000 0.000000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0.100000 0.000000 0.000000 0.000000 0.000860 0.000000 0.000000 0.000000 0.007500 0.000000 0.000000 0.000000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0.077600 0.004210 0.000000 0.000000 0.000000 0.000000 0.000000 0.000000 0.000000 0.000000 0.000000 0.002420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0.000000 0.000000 0.000000 0.428571 0.059200 0.001745 0.000002 0.000000 0.000000 0.000000 0.000000 0.000000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0.003200 0.004120 0.000000 0.000000 0.000000 0.000000 0.000000 0.000000 0.000000 0.000000 0.000000 0.001200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0.350000 0.041000 0.000000 0.000000 0.064060 0.000000 0.000000 0.000000 0.000000 0.095238 0.017817 0.000511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0.198000 0.004120 0.000000 0.000000 0.000000 0.065700 0.000000 0.000000 0.000000 0.000000 0.000000 0.000000</a:t>
            </a:r>
          </a:p>
        </p:txBody>
      </p:sp>
    </p:spTree>
    <p:extLst>
      <p:ext uri="{BB962C8B-B14F-4D97-AF65-F5344CB8AC3E}">
        <p14:creationId xmlns:p14="http://schemas.microsoft.com/office/powerpoint/2010/main" val="41541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292494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755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 smtClean="0"/>
              <a:t>Цель работы: </a:t>
            </a:r>
            <a:r>
              <a:rPr lang="ru-RU" sz="3600" dirty="0" smtClean="0"/>
              <a:t>разработать программное обеспечение реализующее теорию марковских процессов для получения приведенной матрицы признаков в задаче определения авторства текста</a:t>
            </a:r>
            <a:br>
              <a:rPr lang="ru-RU" sz="3600" dirty="0" smtClean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11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4249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Задачи: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Познакомиться с теорией марковских процессов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Реализовать процедуры и функции для работы с матричными объектами в рамках аппарата марковских процессов</a:t>
            </a:r>
          </a:p>
          <a:p>
            <a:r>
              <a:rPr lang="ru-RU" sz="2800" b="1" dirty="0" smtClean="0"/>
              <a:t>Реализовать алгоритмы: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Построения переходной матрицы вероятностей для слов из заданного текста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Построения матрицы признаков для заданного текста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Построения приведенных матриц признаков для двух заданных текстов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Определение расстояния Хемминга на множестве приведенных матриц признаков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476" y="2066722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Марковский процесс </a:t>
            </a:r>
            <a:r>
              <a:rPr lang="en-US" sz="2800" dirty="0"/>
              <a:t>X</a:t>
            </a:r>
            <a:r>
              <a:rPr lang="ru-RU" sz="2800" dirty="0" smtClean="0"/>
              <a:t>(</a:t>
            </a:r>
            <a:r>
              <a:rPr lang="en-US" sz="2800" dirty="0" smtClean="0"/>
              <a:t>t, </a:t>
            </a:r>
            <a:r>
              <a:rPr lang="en-US" sz="2800" dirty="0" smtClean="0">
                <a:sym typeface="Symbol"/>
              </a:rPr>
              <a:t></a:t>
            </a:r>
            <a:r>
              <a:rPr lang="en-US" sz="2800" dirty="0" smtClean="0"/>
              <a:t>), </a:t>
            </a:r>
            <a:r>
              <a:rPr lang="en-US" sz="2800" dirty="0" err="1" smtClean="0"/>
              <a:t>t</a:t>
            </a:r>
            <a:r>
              <a:rPr lang="en-US" sz="2800" dirty="0" err="1" smtClean="0">
                <a:sym typeface="Symbol"/>
              </a:rPr>
              <a:t>T</a:t>
            </a:r>
            <a:r>
              <a:rPr lang="en-US" sz="2800" dirty="0" smtClean="0">
                <a:sym typeface="Symbol"/>
              </a:rPr>
              <a:t> = [a, b]</a:t>
            </a:r>
            <a:r>
              <a:rPr lang="ru-RU" sz="2800" dirty="0" smtClean="0">
                <a:sym typeface="Symbol"/>
              </a:rPr>
              <a:t> называют </a:t>
            </a:r>
            <a:r>
              <a:rPr lang="ru-RU" sz="2800" dirty="0" err="1" smtClean="0">
                <a:sym typeface="Symbol"/>
              </a:rPr>
              <a:t>марковским</a:t>
            </a:r>
            <a:r>
              <a:rPr lang="ru-RU" sz="2800" dirty="0" smtClean="0">
                <a:sym typeface="Symbol"/>
              </a:rPr>
              <a:t> процессом с дискретными состояниями, если для любого фиксированного момента времени </a:t>
            </a:r>
            <a:r>
              <a:rPr lang="en-US" sz="2800" dirty="0" err="1" smtClean="0"/>
              <a:t>t</a:t>
            </a:r>
            <a:r>
              <a:rPr lang="en-US" sz="2800" dirty="0" err="1" smtClean="0">
                <a:sym typeface="Symbol"/>
              </a:rPr>
              <a:t>T</a:t>
            </a:r>
            <a:r>
              <a:rPr lang="ru-RU" sz="2800" dirty="0" smtClean="0">
                <a:sym typeface="Symbol"/>
              </a:rPr>
              <a:t> случайная величина </a:t>
            </a:r>
            <a:r>
              <a:rPr lang="en-US" sz="2800" dirty="0">
                <a:sym typeface="Symbol"/>
              </a:rPr>
              <a:t>X</a:t>
            </a:r>
            <a:r>
              <a:rPr lang="ru-RU" sz="2800" dirty="0" smtClean="0"/>
              <a:t>(</a:t>
            </a:r>
            <a:r>
              <a:rPr lang="en-US" sz="2800" dirty="0" smtClean="0"/>
              <a:t>t, </a:t>
            </a:r>
            <a:r>
              <a:rPr lang="en-US" sz="2800" dirty="0" smtClean="0">
                <a:sym typeface="Symbol"/>
              </a:rPr>
              <a:t></a:t>
            </a:r>
            <a:r>
              <a:rPr lang="en-US" sz="2800" dirty="0" smtClean="0"/>
              <a:t>)</a:t>
            </a:r>
            <a:r>
              <a:rPr lang="ru-RU" sz="2800" dirty="0" smtClean="0"/>
              <a:t> является дискретной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13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1634" y="1412776"/>
                <a:ext cx="8424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, …} 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34" y="1412776"/>
                <a:ext cx="8424936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вал 2"/>
          <p:cNvSpPr/>
          <p:nvPr/>
        </p:nvSpPr>
        <p:spPr>
          <a:xfrm>
            <a:off x="4247964" y="2708920"/>
            <a:ext cx="576064" cy="620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4247964" y="4103320"/>
            <a:ext cx="576064" cy="620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951820" y="4725144"/>
            <a:ext cx="576064" cy="620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328084" y="4724234"/>
            <a:ext cx="576064" cy="620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4" idx="0"/>
          </p:cNvCxnSpPr>
          <p:nvPr/>
        </p:nvCxnSpPr>
        <p:spPr>
          <a:xfrm>
            <a:off x="4535996" y="338324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6" idx="0"/>
          </p:cNvCxnSpPr>
          <p:nvPr/>
        </p:nvCxnSpPr>
        <p:spPr>
          <a:xfrm>
            <a:off x="4739665" y="3292309"/>
            <a:ext cx="876451" cy="1431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5" idx="7"/>
          </p:cNvCxnSpPr>
          <p:nvPr/>
        </p:nvCxnSpPr>
        <p:spPr>
          <a:xfrm flipH="1">
            <a:off x="3443521" y="3292309"/>
            <a:ext cx="888806" cy="1523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4" idx="3"/>
          </p:cNvCxnSpPr>
          <p:nvPr/>
        </p:nvCxnSpPr>
        <p:spPr>
          <a:xfrm flipV="1">
            <a:off x="3527884" y="4633303"/>
            <a:ext cx="804443" cy="402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5"/>
            <a:endCxn id="6" idx="1"/>
          </p:cNvCxnSpPr>
          <p:nvPr/>
        </p:nvCxnSpPr>
        <p:spPr>
          <a:xfrm>
            <a:off x="4739665" y="4633303"/>
            <a:ext cx="672782" cy="181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5"/>
            <a:endCxn id="6" idx="3"/>
          </p:cNvCxnSpPr>
          <p:nvPr/>
        </p:nvCxnSpPr>
        <p:spPr>
          <a:xfrm flipV="1">
            <a:off x="3443521" y="5254217"/>
            <a:ext cx="1968926" cy="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47964" y="285293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S1</a:t>
            </a:r>
            <a:endParaRPr lang="ru-RU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1820" y="480174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S2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47964" y="421372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S3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8084" y="483445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2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Матрица переходных вероятностей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0399" y="2636912"/>
                <a:ext cx="4955755" cy="2020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ru-RU" sz="2400"/>
                                        <m:t>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ru-RU" sz="24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ru-RU" sz="2400"/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ru-RU" sz="2400"/>
                                        <m:t>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ru-RU" sz="24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ru-RU" sz="2400"/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2400" i="1" smtClean="0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r>
                                              <a:rPr lang="ru-RU" sz="2400" i="1" smtClean="0"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−1, 0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ru-RU" sz="2400"/>
                                              <m:t> </m:t>
                                            </m:r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−1, 1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ru-RU" sz="2400" i="1">
                                                    <a:latin typeface="Cambria Math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ru-RU" sz="2400"/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400" i="1" smtClean="0">
                                          <a:latin typeface="Cambria Math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1" smtClean="0">
                                          <a:latin typeface="Cambria Math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4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ru-RU" sz="24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99" y="2636912"/>
                <a:ext cx="4955755" cy="20202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8460" y="3328864"/>
                <a:ext cx="1402586" cy="772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ru-RU" sz="4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40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+mj-lt"/>
                  </a:rPr>
                  <a:t> =</a:t>
                </a:r>
                <a:endParaRPr lang="ru-RU" sz="4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60" y="3328864"/>
                <a:ext cx="1402586" cy="772327"/>
              </a:xfrm>
              <a:prstGeom prst="rect">
                <a:avLst/>
              </a:prstGeom>
              <a:blipFill rotWithShape="1">
                <a:blip r:embed="rId3"/>
                <a:stretch>
                  <a:fillRect t="-5512" r="-15217" b="-33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5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1988840"/>
                <a:ext cx="8280920" cy="207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P(j)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/>
                  <a:t> * p(0), </a:t>
                </a:r>
                <a:r>
                  <a:rPr lang="ru-RU" sz="2400" dirty="0" smtClean="0"/>
                  <a:t>где</a:t>
                </a:r>
              </a:p>
              <a:p>
                <a:endParaRPr lang="ru-RU" sz="2400" dirty="0"/>
              </a:p>
              <a:p>
                <a:r>
                  <a:rPr lang="en-US" sz="2400" dirty="0" smtClean="0"/>
                  <a:t>P(0) – </a:t>
                </a:r>
                <a:r>
                  <a:rPr lang="ru-RU" sz="2400" dirty="0" smtClean="0"/>
                  <a:t>вектор вероятностей начального состояния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400" dirty="0" smtClean="0"/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) – </a:t>
                </a:r>
                <a:r>
                  <a:rPr lang="ru-RU" sz="2400" dirty="0" smtClean="0"/>
                  <a:t>матрица переходных вероятностей</a:t>
                </a:r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8840"/>
                <a:ext cx="8280920" cy="2074927"/>
              </a:xfrm>
              <a:prstGeom prst="rect">
                <a:avLst/>
              </a:prstGeom>
              <a:blipFill rotWithShape="1">
                <a:blip r:embed="rId2"/>
                <a:stretch>
                  <a:fillRect l="-1178" b="-5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Вектор вероятностей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857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276872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/>
              <a:t>О</a:t>
            </a:r>
            <a:r>
              <a:rPr lang="ru-RU" sz="4000" smtClean="0"/>
              <a:t>т </a:t>
            </a:r>
            <a:r>
              <a:rPr lang="ru-RU" sz="4000" smtClean="0"/>
              <a:t>теории </a:t>
            </a:r>
            <a:r>
              <a:rPr lang="ru-RU" sz="4000" dirty="0" smtClean="0"/>
              <a:t>марковских процессов к задаче авторства текста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833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64322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Исходный текст:</a:t>
            </a:r>
          </a:p>
          <a:p>
            <a:r>
              <a:rPr lang="ru-RU" sz="2400" dirty="0" smtClean="0"/>
              <a:t>Сегодня завтра </a:t>
            </a:r>
            <a:r>
              <a:rPr lang="ru-RU" sz="2400" dirty="0"/>
              <a:t>было вчера, а еще сегодня было </a:t>
            </a:r>
            <a:r>
              <a:rPr lang="ru-RU" sz="2400" dirty="0" smtClean="0"/>
              <a:t>завтра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Матрица частот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9896"/>
              </p:ext>
            </p:extLst>
          </p:nvPr>
        </p:nvGraphicFramePr>
        <p:xfrm>
          <a:off x="611559" y="2996952"/>
          <a:ext cx="72008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1"/>
                <a:gridCol w="936104"/>
                <a:gridCol w="1008112"/>
                <a:gridCol w="1008112"/>
                <a:gridCol w="1022564"/>
                <a:gridCol w="99366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вчера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еще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сегодня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вчера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еще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завтра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сегодня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1689</Words>
  <Application>Microsoft Office PowerPoint</Application>
  <PresentationFormat>Экран (4:3)</PresentationFormat>
  <Paragraphs>535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Использование аппарата марковских процессов в задаче распознования текста на авторство</vt:lpstr>
      <vt:lpstr>Цель работы: разработать программное обеспечение реализующее теорию марковских процессов для получения приведенной матрицы признаков в задаче определения авторства текста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аппарата марковских процессов в задаче проверки текста на авторство</dc:title>
  <dc:creator>Vanya</dc:creator>
  <cp:lastModifiedBy>Vanya</cp:lastModifiedBy>
  <cp:revision>32</cp:revision>
  <dcterms:created xsi:type="dcterms:W3CDTF">2015-04-21T13:22:03Z</dcterms:created>
  <dcterms:modified xsi:type="dcterms:W3CDTF">2015-04-22T15:02:18Z</dcterms:modified>
</cp:coreProperties>
</file>