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3A520-2ECC-4E1D-9A5D-EBFE2F9DCF85}" type="datetimeFigureOut">
              <a:rPr lang="sl-SI" smtClean="0"/>
              <a:t>5.6.2015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EFBDD-46D9-4CE1-886B-994BC136941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5192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68388" y="685800"/>
            <a:ext cx="47212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sl-SI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FBB651-299F-4FB7-AAF1-B3E5E17ABF1D}" type="slidenum">
              <a:rPr lang="sl-SI" altLang="sl-SI" smtClean="0"/>
              <a:pPr eaLnBrk="1" hangingPunct="1"/>
              <a:t>2</a:t>
            </a:fld>
            <a:endParaRPr lang="sl-SI" altLang="sl-SI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68388" y="685800"/>
            <a:ext cx="47212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sl-SI" altLang="sl-SI" smtClean="0"/>
              <a:t>obnovljivi del veliko večji kot pri klasičnem testu lezenja in obnove</a:t>
            </a:r>
            <a:endParaRPr lang="en-US" altLang="sl-SI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CE9CEE0-44EC-45A8-9BFE-D6AF9544E807}" type="slidenum">
              <a:rPr lang="sl-SI" altLang="sl-SI" smtClean="0"/>
              <a:pPr eaLnBrk="1" hangingPunct="1"/>
              <a:t>3</a:t>
            </a:fld>
            <a:endParaRPr lang="sl-SI" altLang="sl-SI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68388" y="685800"/>
            <a:ext cx="47212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sl-SI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4202B93-4032-45A8-8807-7E5674194545}" type="slidenum">
              <a:rPr lang="sl-SI" altLang="sl-SI" smtClean="0"/>
              <a:pPr eaLnBrk="1" hangingPunct="1"/>
              <a:t>4</a:t>
            </a:fld>
            <a:endParaRPr lang="sl-SI" altLang="sl-SI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68388" y="685800"/>
            <a:ext cx="47212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sl-SI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82598E0-B967-464F-B8F8-ED7BB18DBB8A}" type="slidenum">
              <a:rPr lang="sl-SI" altLang="sl-SI" smtClean="0"/>
              <a:pPr eaLnBrk="1" hangingPunct="1"/>
              <a:t>5</a:t>
            </a:fld>
            <a:endParaRPr lang="sl-SI" altLang="sl-SI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68388" y="685800"/>
            <a:ext cx="47212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sl-SI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C9A76F4-93B8-4C3C-B232-97769F835D78}" type="slidenum">
              <a:rPr lang="sl-SI" altLang="sl-SI" smtClean="0"/>
              <a:pPr eaLnBrk="1" hangingPunct="1"/>
              <a:t>6</a:t>
            </a:fld>
            <a:endParaRPr lang="sl-SI" altLang="sl-SI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0196-0FB4-4F64-B5A6-C7E177B88D4A}" type="datetimeFigureOut">
              <a:rPr lang="sl-SI" smtClean="0"/>
              <a:t>5.6.2015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2241-D1F5-4981-9E08-F4B4FF60FC8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0379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0196-0FB4-4F64-B5A6-C7E177B88D4A}" type="datetimeFigureOut">
              <a:rPr lang="sl-SI" smtClean="0"/>
              <a:t>5.6.2015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2241-D1F5-4981-9E08-F4B4FF60FC8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4753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0196-0FB4-4F64-B5A6-C7E177B88D4A}" type="datetimeFigureOut">
              <a:rPr lang="sl-SI" smtClean="0"/>
              <a:t>5.6.2015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2241-D1F5-4981-9E08-F4B4FF60FC8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2247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0196-0FB4-4F64-B5A6-C7E177B88D4A}" type="datetimeFigureOut">
              <a:rPr lang="sl-SI" smtClean="0"/>
              <a:t>5.6.2015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2241-D1F5-4981-9E08-F4B4FF60FC8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5013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0196-0FB4-4F64-B5A6-C7E177B88D4A}" type="datetimeFigureOut">
              <a:rPr lang="sl-SI" smtClean="0"/>
              <a:t>5.6.2015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2241-D1F5-4981-9E08-F4B4FF60FC8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3200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0196-0FB4-4F64-B5A6-C7E177B88D4A}" type="datetimeFigureOut">
              <a:rPr lang="sl-SI" smtClean="0"/>
              <a:t>5.6.2015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2241-D1F5-4981-9E08-F4B4FF60FC8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045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0196-0FB4-4F64-B5A6-C7E177B88D4A}" type="datetimeFigureOut">
              <a:rPr lang="sl-SI" smtClean="0"/>
              <a:t>5.6.2015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2241-D1F5-4981-9E08-F4B4FF60FC8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6337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0196-0FB4-4F64-B5A6-C7E177B88D4A}" type="datetimeFigureOut">
              <a:rPr lang="sl-SI" smtClean="0"/>
              <a:t>5.6.2015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2241-D1F5-4981-9E08-F4B4FF60FC8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5264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0196-0FB4-4F64-B5A6-C7E177B88D4A}" type="datetimeFigureOut">
              <a:rPr lang="sl-SI" smtClean="0"/>
              <a:t>5.6.2015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2241-D1F5-4981-9E08-F4B4FF60FC8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7549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0196-0FB4-4F64-B5A6-C7E177B88D4A}" type="datetimeFigureOut">
              <a:rPr lang="sl-SI" smtClean="0"/>
              <a:t>5.6.2015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2241-D1F5-4981-9E08-F4B4FF60FC8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3714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0196-0FB4-4F64-B5A6-C7E177B88D4A}" type="datetimeFigureOut">
              <a:rPr lang="sl-SI" smtClean="0"/>
              <a:t>5.6.2015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2241-D1F5-4981-9E08-F4B4FF60FC8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8678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50196-0FB4-4F64-B5A6-C7E177B88D4A}" type="datetimeFigureOut">
              <a:rPr lang="sl-SI" smtClean="0"/>
              <a:t>5.6.2015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2241-D1F5-4981-9E08-F4B4FF60FC8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055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številke diapoz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1F94EA-EBBF-4CB7-BF12-D6FE7914E18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20" y="3496230"/>
            <a:ext cx="8320371" cy="3330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3" name="Pravokotnik 2"/>
          <p:cNvSpPr/>
          <p:nvPr/>
        </p:nvSpPr>
        <p:spPr>
          <a:xfrm>
            <a:off x="101163" y="201946"/>
            <a:ext cx="8085697" cy="359195"/>
          </a:xfrm>
          <a:prstGeom prst="rect">
            <a:avLst/>
          </a:prstGeom>
        </p:spPr>
        <p:txBody>
          <a:bodyPr wrap="square" lIns="83786" tIns="41893" rIns="83786" bIns="41893">
            <a:spAutoFit/>
          </a:bodyPr>
          <a:lstStyle/>
          <a:p>
            <a:r>
              <a:rPr lang="sl-SI" dirty="0"/>
              <a:t>V vsakem ciklu določimo nastalo strižno deformacijo v fazi lezenja (</a:t>
            </a:r>
            <a:r>
              <a:rPr lang="sl-SI" dirty="0">
                <a:sym typeface="Symbol"/>
              </a:rPr>
              <a:t></a:t>
            </a:r>
            <a:r>
              <a:rPr lang="sl-SI" baseline="-25000" dirty="0"/>
              <a:t>1</a:t>
            </a:r>
            <a:r>
              <a:rPr lang="sl-SI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avokotnik 4"/>
              <p:cNvSpPr/>
              <p:nvPr/>
            </p:nvSpPr>
            <p:spPr>
              <a:xfrm>
                <a:off x="7031459" y="201946"/>
                <a:ext cx="2015868" cy="361603"/>
              </a:xfrm>
              <a:prstGeom prst="rect">
                <a:avLst/>
              </a:prstGeom>
            </p:spPr>
            <p:txBody>
              <a:bodyPr wrap="none" lIns="83786" tIns="41893" rIns="83786" bIns="41893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l-SI" i="1">
                            <a:latin typeface="Cambria Math"/>
                          </a:rPr>
                        </m:ctrlPr>
                      </m:sSubPr>
                      <m:e>
                        <m:r>
                          <a:rPr lang="sl-SI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sl-SI">
                            <a:latin typeface="Cambria Math"/>
                          </a:rPr>
                          <m:t>1 </m:t>
                        </m:r>
                      </m:sub>
                    </m:sSub>
                    <m:r>
                      <a:rPr lang="sl-SI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sl-SI" i="1">
                            <a:latin typeface="Cambria Math"/>
                          </a:rPr>
                        </m:ctrlPr>
                      </m:sSubPr>
                      <m:e>
                        <m:r>
                          <a:rPr lang="sl-SI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sl-SI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sl-SI">
                        <a:latin typeface="Cambria Math"/>
                      </a:rPr>
                      <m:t> </m:t>
                    </m:r>
                    <m:r>
                      <a:rPr lang="sl-SI" i="1">
                        <a:latin typeface="Cambria Math"/>
                      </a:rPr>
                      <m:t>−</m:t>
                    </m:r>
                    <m:r>
                      <a:rPr lang="sl-SI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sl-SI" i="1">
                            <a:latin typeface="Cambria Math"/>
                          </a:rPr>
                        </m:ctrlPr>
                      </m:sSubPr>
                      <m:e>
                        <m:r>
                          <a:rPr lang="sl-SI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sl-SI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sl-SI" dirty="0"/>
                  <a:t>	</a:t>
                </a:r>
              </a:p>
            </p:txBody>
          </p:sp>
        </mc:Choice>
        <mc:Fallback xmlns="">
          <p:sp>
            <p:nvSpPr>
              <p:cNvPr id="5" name="Pravokotni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772" y="216297"/>
                <a:ext cx="2031325" cy="411138"/>
              </a:xfrm>
              <a:prstGeom prst="rect">
                <a:avLst/>
              </a:prstGeom>
              <a:blipFill rotWithShape="1">
                <a:blip r:embed="rId3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ravokotnik 5"/>
          <p:cNvSpPr/>
          <p:nvPr/>
        </p:nvSpPr>
        <p:spPr>
          <a:xfrm>
            <a:off x="16277" y="590533"/>
            <a:ext cx="8147155" cy="359195"/>
          </a:xfrm>
          <a:prstGeom prst="rect">
            <a:avLst/>
          </a:prstGeom>
        </p:spPr>
        <p:txBody>
          <a:bodyPr wrap="square" lIns="83786" tIns="41893" rIns="83786" bIns="41893">
            <a:spAutoFit/>
          </a:bodyPr>
          <a:lstStyle/>
          <a:p>
            <a:r>
              <a:rPr lang="sl-SI" dirty="0" smtClean="0"/>
              <a:t>Neobnovljivi del strižne deformacije v posameznem ciklu izrazimo kot</a:t>
            </a:r>
            <a:endParaRPr lang="sl-S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avokotnik 6"/>
              <p:cNvSpPr/>
              <p:nvPr/>
            </p:nvSpPr>
            <p:spPr>
              <a:xfrm>
                <a:off x="6989845" y="610175"/>
                <a:ext cx="1729699" cy="361603"/>
              </a:xfrm>
              <a:prstGeom prst="rect">
                <a:avLst/>
              </a:prstGeom>
            </p:spPr>
            <p:txBody>
              <a:bodyPr wrap="none" lIns="83786" tIns="41893" rIns="83786" bIns="4189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l-SI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sl-SI">
                              <a:latin typeface="Cambria Math"/>
                            </a:rPr>
                            <m:t>10 </m:t>
                          </m:r>
                        </m:sub>
                      </m:sSub>
                      <m:r>
                        <a:rPr lang="sl-SI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sl-SI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l-SI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sl-SI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sl-SI">
                          <a:latin typeface="Cambria Math"/>
                        </a:rPr>
                        <m:t> </m:t>
                      </m:r>
                      <m:r>
                        <a:rPr lang="sl-SI" i="1">
                          <a:latin typeface="Cambria Math"/>
                        </a:rPr>
                        <m:t>−</m:t>
                      </m:r>
                      <m:r>
                        <a:rPr lang="sl-SI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sl-SI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l-SI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sl-SI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l-SI" dirty="0"/>
              </a:p>
            </p:txBody>
          </p:sp>
        </mc:Choice>
        <mc:Fallback xmlns="">
          <p:sp>
            <p:nvSpPr>
              <p:cNvPr id="7" name="Pravokotni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730" y="653537"/>
                <a:ext cx="1861343" cy="411010"/>
              </a:xfrm>
              <a:prstGeom prst="rect">
                <a:avLst/>
              </a:prstGeom>
              <a:blipFill rotWithShape="1">
                <a:blip r:embed="rId4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ravokotnik 7"/>
          <p:cNvSpPr/>
          <p:nvPr/>
        </p:nvSpPr>
        <p:spPr>
          <a:xfrm>
            <a:off x="102366" y="1008709"/>
            <a:ext cx="8395547" cy="1192600"/>
          </a:xfrm>
          <a:prstGeom prst="rect">
            <a:avLst/>
          </a:prstGeom>
          <a:solidFill>
            <a:schemeClr val="bg1"/>
          </a:solidFill>
        </p:spPr>
        <p:txBody>
          <a:bodyPr wrap="square" lIns="83786" tIns="41893" rIns="83786" bIns="41893">
            <a:spAutoFit/>
          </a:bodyPr>
          <a:lstStyle/>
          <a:p>
            <a:r>
              <a:rPr lang="sl-SI" dirty="0" err="1"/>
              <a:t>J</a:t>
            </a:r>
            <a:r>
              <a:rPr lang="sl-SI" baseline="-25000" dirty="0" err="1"/>
              <a:t>nr</a:t>
            </a:r>
            <a:r>
              <a:rPr lang="sl-SI" baseline="-25000" dirty="0"/>
              <a:t> </a:t>
            </a:r>
            <a:r>
              <a:rPr lang="sl-SI" baseline="-25000" dirty="0" smtClean="0"/>
              <a:t> … </a:t>
            </a:r>
            <a:r>
              <a:rPr lang="sl-SI" dirty="0" smtClean="0"/>
              <a:t>podajamo </a:t>
            </a:r>
            <a:r>
              <a:rPr lang="sl-SI" dirty="0"/>
              <a:t>kot povprečno vrednost neobnovljive strižne deformacije </a:t>
            </a:r>
            <a:r>
              <a:rPr lang="sl-SI" i="1" dirty="0"/>
              <a:t>n</a:t>
            </a:r>
            <a:r>
              <a:rPr lang="sl-SI" dirty="0"/>
              <a:t>‒ciklov pri posamezni stopnji strižne napetosti </a:t>
            </a:r>
            <a:r>
              <a:rPr lang="sl-SI" dirty="0" smtClean="0">
                <a:latin typeface="Symbol" panose="05050102010706020507" pitchFamily="18" charset="2"/>
              </a:rPr>
              <a:t>t</a:t>
            </a:r>
            <a:r>
              <a:rPr lang="sl-SI" baseline="-25000" dirty="0" smtClean="0">
                <a:latin typeface="Symbol" panose="05050102010706020507" pitchFamily="18" charset="2"/>
              </a:rPr>
              <a:t>i</a:t>
            </a:r>
            <a:r>
              <a:rPr lang="sl-SI" dirty="0" smtClean="0"/>
              <a:t> </a:t>
            </a:r>
          </a:p>
          <a:p>
            <a:endParaRPr lang="sl-SI" dirty="0"/>
          </a:p>
          <a:p>
            <a:endParaRPr lang="sl-S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Pravokotnik 8"/>
              <p:cNvSpPr/>
              <p:nvPr/>
            </p:nvSpPr>
            <p:spPr>
              <a:xfrm>
                <a:off x="4715405" y="1597788"/>
                <a:ext cx="2015868" cy="361603"/>
              </a:xfrm>
              <a:prstGeom prst="rect">
                <a:avLst/>
              </a:prstGeom>
            </p:spPr>
            <p:txBody>
              <a:bodyPr wrap="none" lIns="83786" tIns="41893" rIns="83786" bIns="41893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l-SI" i="1">
                            <a:latin typeface="Cambria Math"/>
                          </a:rPr>
                        </m:ctrlPr>
                      </m:sSubPr>
                      <m:e>
                        <m:r>
                          <a:rPr lang="sl-SI" i="1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sl-SI" i="1">
                            <a:latin typeface="Cambria Math"/>
                          </a:rPr>
                          <m:t>𝑛𝑟</m:t>
                        </m:r>
                      </m:sub>
                    </m:sSub>
                    <m:r>
                      <a:rPr lang="sl-SI">
                        <a:latin typeface="Cambria Math"/>
                      </a:rPr>
                      <m:t> = </m:t>
                    </m:r>
                    <m:sSub>
                      <m:sSubPr>
                        <m:ctrlPr>
                          <a:rPr lang="sl-SI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l-SI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l-SI" i="1">
                                <a:latin typeface="Cambria Math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sl-SI" i="1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sl-SI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sl-SI" i="1">
                            <a:latin typeface="Cambria Math"/>
                          </a:rPr>
                        </m:ctrlPr>
                      </m:sSubPr>
                      <m:e>
                        <m:r>
                          <a:rPr lang="sl-SI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sl-SI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l-SI" dirty="0"/>
                  <a:t>	</a:t>
                </a:r>
              </a:p>
            </p:txBody>
          </p:sp>
        </mc:Choice>
        <mc:Fallback xmlns="">
          <p:sp>
            <p:nvSpPr>
              <p:cNvPr id="9" name="Pravokotni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235" y="1711335"/>
                <a:ext cx="2031325" cy="411010"/>
              </a:xfrm>
              <a:prstGeom prst="rect">
                <a:avLst/>
              </a:prstGeom>
              <a:blipFill rotWithShape="1">
                <a:blip r:embed="rId5"/>
                <a:stretch>
                  <a:fillRect l="-901" b="-7463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ravokotnik 9"/>
          <p:cNvSpPr/>
          <p:nvPr/>
        </p:nvSpPr>
        <p:spPr>
          <a:xfrm>
            <a:off x="102366" y="2138565"/>
            <a:ext cx="8765030" cy="638602"/>
          </a:xfrm>
          <a:prstGeom prst="rect">
            <a:avLst/>
          </a:prstGeom>
          <a:solidFill>
            <a:schemeClr val="bg1"/>
          </a:solidFill>
        </p:spPr>
        <p:txBody>
          <a:bodyPr wrap="square" lIns="83786" tIns="41893" rIns="83786" bIns="41893">
            <a:spAutoFit/>
          </a:bodyPr>
          <a:lstStyle/>
          <a:p>
            <a:r>
              <a:rPr lang="sl-SI" dirty="0"/>
              <a:t>%</a:t>
            </a:r>
            <a:r>
              <a:rPr lang="sl-SI" dirty="0" err="1"/>
              <a:t>R</a:t>
            </a:r>
            <a:r>
              <a:rPr lang="sl-SI" baseline="-25000" dirty="0" err="1"/>
              <a:t>n</a:t>
            </a:r>
            <a:r>
              <a:rPr lang="sl-SI" dirty="0"/>
              <a:t> </a:t>
            </a:r>
            <a:r>
              <a:rPr lang="sl-SI" dirty="0" smtClean="0"/>
              <a:t>…. predstavlja </a:t>
            </a:r>
            <a:r>
              <a:rPr lang="sl-SI" dirty="0"/>
              <a:t>povprečno vrednost deleža obnovljive deformacije </a:t>
            </a:r>
            <a:r>
              <a:rPr lang="sl-SI" i="1" dirty="0"/>
              <a:t>n</a:t>
            </a:r>
            <a:r>
              <a:rPr lang="sl-SI" dirty="0"/>
              <a:t>‒ciklov pri posamezni stopnji strižne napetosti </a:t>
            </a:r>
            <a:r>
              <a:rPr lang="sl-SI" dirty="0" smtClean="0">
                <a:latin typeface="Symbol" panose="05050102010706020507" pitchFamily="18" charset="2"/>
              </a:rPr>
              <a:t>t</a:t>
            </a:r>
            <a:r>
              <a:rPr lang="sl-SI" baseline="-25000" dirty="0" smtClean="0"/>
              <a:t>i</a:t>
            </a:r>
            <a:r>
              <a:rPr lang="sl-SI" dirty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avokotnik 10"/>
              <p:cNvSpPr/>
              <p:nvPr/>
            </p:nvSpPr>
            <p:spPr>
              <a:xfrm>
                <a:off x="4144011" y="2635283"/>
                <a:ext cx="2939198" cy="488048"/>
              </a:xfrm>
              <a:prstGeom prst="rect">
                <a:avLst/>
              </a:prstGeom>
            </p:spPr>
            <p:txBody>
              <a:bodyPr wrap="none" lIns="83786" tIns="41893" rIns="83786" bIns="41893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l-SI" i="1">
                            <a:latin typeface="Cambria Math"/>
                          </a:rPr>
                        </m:ctrlPr>
                      </m:sSubPr>
                      <m:e>
                        <m:r>
                          <a:rPr lang="sl-SI" i="1">
                            <a:latin typeface="Cambria Math"/>
                          </a:rPr>
                          <m:t>%</m:t>
                        </m:r>
                        <m:r>
                          <a:rPr lang="sl-SI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sl-SI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sl-SI">
                        <a:latin typeface="Cambria Math"/>
                      </a:rPr>
                      <m:t> = (</m:t>
                    </m:r>
                    <m:f>
                      <m:fPr>
                        <m:ctrlPr>
                          <a:rPr lang="sl-SI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l-SI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l-SI" i="1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sl-SI" i="1">
                                <a:latin typeface="Cambria Math"/>
                              </a:rPr>
                              <m:t>1  </m:t>
                            </m:r>
                          </m:sub>
                        </m:sSub>
                        <m:r>
                          <a:rPr lang="sl-SI" i="1">
                            <a:latin typeface="Cambria Math"/>
                          </a:rPr>
                          <m:t>−</m:t>
                        </m:r>
                        <m:r>
                          <a:rPr lang="sl-SI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sl-SI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l-SI" i="1">
                                <a:latin typeface="Cambria Math"/>
                              </a:rPr>
                              <m:t>  </m:t>
                            </m:r>
                            <m:r>
                              <a:rPr lang="sl-SI" i="1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sl-SI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l-SI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l-SI" i="1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sl-SI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sl-SI" i="1">
                        <a:latin typeface="Cambria Math"/>
                      </a:rPr>
                      <m:t>)×100 %</m:t>
                    </m:r>
                  </m:oMath>
                </a14:m>
                <a:r>
                  <a:rPr lang="sl-SI" dirty="0"/>
                  <a:t>	</a:t>
                </a:r>
              </a:p>
            </p:txBody>
          </p:sp>
        </mc:Choice>
        <mc:Fallback xmlns="">
          <p:sp>
            <p:nvSpPr>
              <p:cNvPr id="11" name="Pravokotni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031" y="2822559"/>
                <a:ext cx="3877985" cy="554639"/>
              </a:xfrm>
              <a:prstGeom prst="rect">
                <a:avLst/>
              </a:prstGeom>
              <a:blipFill rotWithShape="1">
                <a:blip r:embed="rId6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12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 animBg="1"/>
      <p:bldP spid="9" grpId="0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87749" y="1315416"/>
            <a:ext cx="8426450" cy="48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7" tIns="45714" rIns="91427" bIns="45714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sl-SI" sz="2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RCR</a:t>
            </a:r>
            <a:r>
              <a:rPr lang="sl-SI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 </a:t>
            </a:r>
            <a:r>
              <a:rPr lang="sl-SI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(angl. </a:t>
            </a:r>
            <a:r>
              <a:rPr lang="sl-SI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Repeated Creep Recovery</a:t>
            </a:r>
            <a:r>
              <a:rPr lang="sl-SI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) ‒ </a:t>
            </a:r>
            <a:r>
              <a:rPr lang="sl-SI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100</a:t>
            </a:r>
            <a:r>
              <a:rPr lang="sl-SI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 zaporednih ciklov  </a:t>
            </a:r>
            <a:r>
              <a:rPr lang="sl-SI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lezenja in obnove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7664" y="2419350"/>
            <a:ext cx="1439862" cy="814733"/>
          </a:xfrm>
          <a:prstGeom prst="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7" tIns="45714" rIns="91427" bIns="45714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sl-SI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1 s lezenje</a:t>
            </a:r>
          </a:p>
          <a:p>
            <a:pPr>
              <a:lnSpc>
                <a:spcPct val="114000"/>
              </a:lnSpc>
              <a:defRPr/>
            </a:pPr>
            <a:r>
              <a:rPr lang="sl-SI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9 s obnova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35150" y="2447925"/>
            <a:ext cx="2016125" cy="814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7" tIns="45714" rIns="91427" bIns="45714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sl-SI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neravnotežno</a:t>
            </a:r>
            <a:r>
              <a:rPr lang="sl-SI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 stanje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7594" y="874249"/>
            <a:ext cx="7489032" cy="723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27" tIns="45714" rIns="91427" bIns="45714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sl-SI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akumulacija deformacije pri ponavljajoči se prometni obremenitvi </a:t>
            </a:r>
            <a:r>
              <a:rPr lang="sl-SI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  <a:sym typeface="Symbol"/>
              </a:rPr>
              <a:t> </a:t>
            </a:r>
            <a:r>
              <a:rPr lang="sl-SI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utrujanje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06925" y="2292350"/>
            <a:ext cx="1943100" cy="405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7" tIns="45714" rIns="91427" bIns="45714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sl-SI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neobnovljiv 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9389" y="404813"/>
            <a:ext cx="8785225" cy="443186"/>
          </a:xfrm>
          <a:prstGeom prst="rect">
            <a:avLst/>
          </a:prstGeom>
          <a:noFill/>
        </p:spPr>
        <p:txBody>
          <a:bodyPr lIns="91427" tIns="45714" rIns="91427" bIns="45714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sl-SI" sz="2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Ponovljivi </a:t>
            </a:r>
            <a:r>
              <a:rPr lang="sl-SI" sz="20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tedti</a:t>
            </a:r>
            <a:r>
              <a:rPr lang="sl-SI" sz="2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 </a:t>
            </a:r>
            <a:r>
              <a:rPr lang="sl-SI" sz="20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lezena</a:t>
            </a:r>
            <a:r>
              <a:rPr lang="sl-SI" sz="2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 in obnove (</a:t>
            </a:r>
            <a:r>
              <a:rPr lang="sl-SI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RCR)</a:t>
            </a:r>
            <a:endParaRPr 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0926" y="3119438"/>
            <a:ext cx="1600200" cy="405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7" tIns="45714" rIns="91427" bIns="45714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sl-SI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obnovljiv del</a:t>
            </a:r>
          </a:p>
        </p:txBody>
      </p:sp>
      <p:pic>
        <p:nvPicPr>
          <p:cNvPr id="23562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3633789"/>
            <a:ext cx="5448300" cy="317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3" name="Rectangle 2"/>
          <p:cNvSpPr>
            <a:spLocks noChangeArrowheads="1"/>
          </p:cNvSpPr>
          <p:nvPr/>
        </p:nvSpPr>
        <p:spPr bwMode="auto">
          <a:xfrm>
            <a:off x="1" y="-184660"/>
            <a:ext cx="18470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sl-SI"/>
          </a:p>
        </p:txBody>
      </p:sp>
      <p:graphicFrame>
        <p:nvGraphicFramePr>
          <p:cNvPr id="23564" name="Object 6"/>
          <p:cNvGraphicFramePr>
            <a:graphicFrameLocks noChangeAspect="1"/>
          </p:cNvGraphicFramePr>
          <p:nvPr/>
        </p:nvGraphicFramePr>
        <p:xfrm>
          <a:off x="6675438" y="1819275"/>
          <a:ext cx="1765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5" imgW="1143000" imgH="596880" progId="Equation.3">
                  <p:embed/>
                </p:oleObj>
              </mc:Choice>
              <mc:Fallback>
                <p:oleObj name="Equation" r:id="rId5" imgW="11430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5438" y="1819275"/>
                        <a:ext cx="1765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Rectangle 4"/>
          <p:cNvSpPr>
            <a:spLocks noChangeArrowheads="1"/>
          </p:cNvSpPr>
          <p:nvPr/>
        </p:nvSpPr>
        <p:spPr bwMode="auto">
          <a:xfrm>
            <a:off x="1" y="-184660"/>
            <a:ext cx="18470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4" rIns="91427" bIns="45714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sl-SI"/>
          </a:p>
        </p:txBody>
      </p:sp>
      <p:graphicFrame>
        <p:nvGraphicFramePr>
          <p:cNvPr id="23566" name="Object 9"/>
          <p:cNvGraphicFramePr>
            <a:graphicFrameLocks noChangeAspect="1"/>
          </p:cNvGraphicFramePr>
          <p:nvPr/>
        </p:nvGraphicFramePr>
        <p:xfrm>
          <a:off x="6486525" y="2854326"/>
          <a:ext cx="258127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7" imgW="1993680" imgH="596880" progId="Equation.3">
                  <p:embed/>
                </p:oleObj>
              </mc:Choice>
              <mc:Fallback>
                <p:oleObj name="Equation" r:id="rId7" imgW="199368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5" y="2854326"/>
                        <a:ext cx="258127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47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otnik 1"/>
          <p:cNvSpPr/>
          <p:nvPr/>
        </p:nvSpPr>
        <p:spPr bwMode="auto">
          <a:xfrm>
            <a:off x="-113886" y="-134206"/>
            <a:ext cx="9380126" cy="72608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3786" tIns="41893" rIns="83786" bIns="41893" numCol="1" rtlCol="0" anchor="t" anchorCtr="0" compatLnSpc="1">
            <a:prstTxWarp prst="textNoShape">
              <a:avLst/>
            </a:prstTxWarp>
          </a:bodyPr>
          <a:lstStyle/>
          <a:p>
            <a:pPr defTabSz="837865" eaLnBrk="0" fontAlgn="base" hangingPunct="0">
              <a:spcBef>
                <a:spcPct val="0"/>
              </a:spcBef>
              <a:spcAft>
                <a:spcPct val="0"/>
              </a:spcAft>
            </a:pPr>
            <a:endParaRPr lang="sl-SI" sz="1600">
              <a:latin typeface="Tahoma" pitchFamily="34" charset="0"/>
            </a:endParaRPr>
          </a:p>
        </p:txBody>
      </p:sp>
      <p:sp>
        <p:nvSpPr>
          <p:cNvPr id="24578" name="TextBox 15"/>
          <p:cNvSpPr txBox="1">
            <a:spLocks noChangeArrowheads="1"/>
          </p:cNvSpPr>
          <p:nvPr/>
        </p:nvSpPr>
        <p:spPr bwMode="auto">
          <a:xfrm>
            <a:off x="0" y="-26988"/>
            <a:ext cx="9144000" cy="410161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l-SI" altLang="sl-SI" sz="2000" b="1">
                <a:solidFill>
                  <a:schemeClr val="bg1"/>
                </a:solidFill>
                <a:latin typeface="Cambria" pitchFamily="18" charset="0"/>
              </a:rPr>
              <a:t>     2 Rezultati ‒ modificirana bitumenska veziva</a:t>
            </a:r>
            <a:endParaRPr lang="en-US" altLang="sl-SI" sz="2000" b="1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 rot="5400000">
            <a:off x="3044484" y="5213942"/>
            <a:ext cx="1973711" cy="1081323"/>
          </a:xfrm>
          <a:prstGeom prst="rightArrow">
            <a:avLst/>
          </a:prstGeom>
          <a:solidFill>
            <a:schemeClr val="accent6">
              <a:alpha val="57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anchor="ctr"/>
          <a:lstStyle/>
          <a:p>
            <a:pPr algn="ctr">
              <a:defRPr/>
            </a:pPr>
            <a:r>
              <a:rPr lang="sl-SI" dirty="0"/>
              <a:t> 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79389" y="404813"/>
            <a:ext cx="8561387" cy="454402"/>
          </a:xfrm>
          <a:prstGeom prst="rect">
            <a:avLst/>
          </a:prstGeom>
          <a:noFill/>
        </p:spPr>
        <p:txBody>
          <a:bodyPr lIns="91427" tIns="45714" rIns="91427" bIns="45714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sl-SI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Odpornost bitumenskih veziv  proti nastanku deformacij – </a:t>
            </a:r>
            <a:r>
              <a:rPr lang="sl-SI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RCR</a:t>
            </a:r>
            <a:endParaRPr 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8625" y="4289426"/>
            <a:ext cx="755650" cy="48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7" tIns="45714" rIns="91427" bIns="45714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sl-SI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LVO</a:t>
            </a:r>
          </a:p>
        </p:txBody>
      </p:sp>
      <p:pic>
        <p:nvPicPr>
          <p:cNvPr id="2458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" r="7449"/>
          <a:stretch>
            <a:fillRect/>
          </a:stretch>
        </p:blipFill>
        <p:spPr bwMode="auto">
          <a:xfrm>
            <a:off x="-22224" y="549275"/>
            <a:ext cx="4738688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r="8080"/>
          <a:stretch>
            <a:fillRect/>
          </a:stretch>
        </p:blipFill>
        <p:spPr bwMode="auto">
          <a:xfrm>
            <a:off x="4384676" y="555625"/>
            <a:ext cx="4881563" cy="388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4521275" y="4060545"/>
            <a:ext cx="914846" cy="936130"/>
          </a:xfrm>
          <a:prstGeom prst="rightArrow">
            <a:avLst/>
          </a:prstGeom>
          <a:solidFill>
            <a:schemeClr val="accent6">
              <a:alpha val="57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anchor="ctr"/>
          <a:lstStyle/>
          <a:p>
            <a:pPr algn="ctr">
              <a:defRPr/>
            </a:pPr>
            <a:r>
              <a:rPr lang="sl-SI" dirty="0"/>
              <a:t> 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7092950" y="5524500"/>
            <a:ext cx="1344613" cy="454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7" tIns="45714" rIns="91427" bIns="45714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sl-SI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T = 40 </a:t>
            </a:r>
            <a:r>
              <a:rPr lang="sl-SI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  <a:sym typeface="Symbol"/>
              </a:rPr>
              <a:t></a:t>
            </a:r>
            <a:r>
              <a:rPr lang="sl-SI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C</a:t>
            </a:r>
          </a:p>
        </p:txBody>
      </p:sp>
      <p:grpSp>
        <p:nvGrpSpPr>
          <p:cNvPr id="24590" name="Group 1"/>
          <p:cNvGrpSpPr>
            <a:grpSpLocks/>
          </p:cNvGrpSpPr>
          <p:nvPr/>
        </p:nvGrpSpPr>
        <p:grpSpPr bwMode="auto">
          <a:xfrm>
            <a:off x="234951" y="3860801"/>
            <a:ext cx="5057775" cy="2987675"/>
            <a:chOff x="234328" y="3861060"/>
            <a:chExt cx="5057772" cy="2986936"/>
          </a:xfrm>
        </p:grpSpPr>
        <p:pic>
          <p:nvPicPr>
            <p:cNvPr id="2459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28" y="3861060"/>
              <a:ext cx="5057772" cy="2986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323228" y="5373574"/>
              <a:ext cx="475297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23228" y="5960804"/>
              <a:ext cx="475297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65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kotnik 10"/>
          <p:cNvSpPr/>
          <p:nvPr/>
        </p:nvSpPr>
        <p:spPr bwMode="auto">
          <a:xfrm>
            <a:off x="-113886" y="-134206"/>
            <a:ext cx="9380126" cy="72608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3786" tIns="41893" rIns="83786" bIns="41893" numCol="1" rtlCol="0" anchor="t" anchorCtr="0" compatLnSpc="1">
            <a:prstTxWarp prst="textNoShape">
              <a:avLst/>
            </a:prstTxWarp>
          </a:bodyPr>
          <a:lstStyle/>
          <a:p>
            <a:pPr defTabSz="837865" eaLnBrk="0" fontAlgn="base" hangingPunct="0">
              <a:spcBef>
                <a:spcPct val="0"/>
              </a:spcBef>
              <a:spcAft>
                <a:spcPct val="0"/>
              </a:spcAft>
            </a:pPr>
            <a:endParaRPr lang="sl-SI" sz="1600">
              <a:latin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513" y="1116013"/>
            <a:ext cx="6297612" cy="1273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7" tIns="45714" rIns="91427" bIns="45714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sl-SI" sz="2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MSCR</a:t>
            </a:r>
            <a:r>
              <a:rPr lang="sl-SI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 </a:t>
            </a:r>
            <a:r>
              <a:rPr lang="sl-SI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(angl. </a:t>
            </a:r>
            <a:r>
              <a:rPr lang="sl-SI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Multiple </a:t>
            </a:r>
            <a:r>
              <a:rPr lang="sl-SI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Stress</a:t>
            </a:r>
            <a:r>
              <a:rPr lang="sl-SI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 </a:t>
            </a:r>
            <a:r>
              <a:rPr lang="sl-SI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Creep</a:t>
            </a:r>
            <a:r>
              <a:rPr lang="sl-SI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 </a:t>
            </a:r>
            <a:r>
              <a:rPr lang="sl-SI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Recovery</a:t>
            </a:r>
            <a:r>
              <a:rPr lang="sl-SI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) </a:t>
            </a:r>
            <a:r>
              <a:rPr lang="sl-SI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  <a:cs typeface="Arabic Typesetting" panose="03020402040406030203" pitchFamily="66" charset="-78"/>
              </a:rPr>
              <a:t>-</a:t>
            </a:r>
            <a:r>
              <a:rPr lang="sl-SI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 standard: </a:t>
            </a:r>
          </a:p>
          <a:p>
            <a:pPr>
              <a:lnSpc>
                <a:spcPct val="114000"/>
              </a:lnSpc>
              <a:defRPr/>
            </a:pPr>
            <a:r>
              <a:rPr lang="sl-SI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20</a:t>
            </a:r>
            <a:r>
              <a:rPr lang="sl-SI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 zaporednih ciklov </a:t>
            </a:r>
          </a:p>
          <a:p>
            <a:pPr>
              <a:lnSpc>
                <a:spcPct val="114000"/>
              </a:lnSpc>
              <a:defRPr/>
            </a:pPr>
            <a:r>
              <a:rPr lang="sl-SI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2</a:t>
            </a:r>
            <a:r>
              <a:rPr lang="sl-SI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 stopnji strižne napetosti – LVO in nelinearno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565401"/>
            <a:ext cx="8261350" cy="413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Up-Down Arrow 8"/>
          <p:cNvSpPr/>
          <p:nvPr/>
        </p:nvSpPr>
        <p:spPr>
          <a:xfrm>
            <a:off x="4156076" y="3414714"/>
            <a:ext cx="307975" cy="1309687"/>
          </a:xfrm>
          <a:prstGeom prst="upDownArrow">
            <a:avLst/>
          </a:prstGeom>
          <a:solidFill>
            <a:srgbClr val="7030A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anchor="ctr"/>
          <a:lstStyle/>
          <a:p>
            <a:pPr algn="ctr">
              <a:defRPr/>
            </a:pPr>
            <a:endParaRPr lang="en-GB" sz="2000" dirty="0">
              <a:latin typeface="Cambria" panose="02040503050406030204" pitchFamily="18" charset="0"/>
            </a:endParaRPr>
          </a:p>
        </p:txBody>
      </p:sp>
      <p:sp>
        <p:nvSpPr>
          <p:cNvPr id="12" name="Up-Down Arrow 11"/>
          <p:cNvSpPr/>
          <p:nvPr/>
        </p:nvSpPr>
        <p:spPr>
          <a:xfrm>
            <a:off x="7405689" y="3284539"/>
            <a:ext cx="276225" cy="720725"/>
          </a:xfrm>
          <a:prstGeom prst="upDownArrow">
            <a:avLst/>
          </a:prstGeom>
          <a:solidFill>
            <a:srgbClr val="7030A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anchor="ctr"/>
          <a:lstStyle/>
          <a:p>
            <a:pPr algn="ctr">
              <a:defRPr/>
            </a:pPr>
            <a:endParaRPr lang="en-GB" sz="2000" dirty="0">
              <a:latin typeface="Cambria" panose="0204050305040603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389" y="393700"/>
            <a:ext cx="8561387" cy="454402"/>
          </a:xfrm>
          <a:prstGeom prst="rect">
            <a:avLst/>
          </a:prstGeom>
          <a:noFill/>
        </p:spPr>
        <p:txBody>
          <a:bodyPr lIns="91427" tIns="45714" rIns="91427" bIns="45714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sl-SI" sz="2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Odpornost bitumenskih veziv  proti nastanku deformacij – </a:t>
            </a:r>
            <a:r>
              <a:rPr lang="sl-SI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MSCR</a:t>
            </a:r>
            <a:endParaRPr 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43800" y="908050"/>
            <a:ext cx="1344613" cy="454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7" tIns="45714" rIns="91427" bIns="45714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sl-SI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T = 40 </a:t>
            </a:r>
            <a:r>
              <a:rPr lang="sl-SI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  <a:sym typeface="Symbol"/>
              </a:rPr>
              <a:t></a:t>
            </a:r>
            <a:r>
              <a:rPr lang="sl-SI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C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321183" y="2564880"/>
            <a:ext cx="2501762" cy="1017929"/>
          </a:xfrm>
          <a:prstGeom prst="rightArrow">
            <a:avLst/>
          </a:prstGeom>
          <a:solidFill>
            <a:srgbClr val="7030A0">
              <a:alpha val="45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anchor="ctr"/>
          <a:lstStyle/>
          <a:p>
            <a:pPr algn="ctr">
              <a:defRPr/>
            </a:pPr>
            <a:r>
              <a:rPr lang="sl-SI" sz="2000" dirty="0">
                <a:latin typeface="Cambria" panose="02040503050406030204" pitchFamily="18" charset="0"/>
              </a:rPr>
              <a:t> </a:t>
            </a:r>
            <a:endParaRPr lang="en-GB" sz="2000" dirty="0">
              <a:latin typeface="Cambria" panose="02040503050406030204" pitchFamily="18" charset="0"/>
            </a:endParaRPr>
          </a:p>
        </p:txBody>
      </p:sp>
      <p:sp>
        <p:nvSpPr>
          <p:cNvPr id="25611" name="TextBox 13"/>
          <p:cNvSpPr txBox="1">
            <a:spLocks noChangeArrowheads="1"/>
          </p:cNvSpPr>
          <p:nvPr/>
        </p:nvSpPr>
        <p:spPr bwMode="auto">
          <a:xfrm>
            <a:off x="0" y="-26988"/>
            <a:ext cx="9144000" cy="410161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l-SI" altLang="sl-SI" sz="2000" b="1">
                <a:solidFill>
                  <a:schemeClr val="bg1"/>
                </a:solidFill>
                <a:latin typeface="Cambria" pitchFamily="18" charset="0"/>
              </a:rPr>
              <a:t> 2. Rezultati ‒ MODIFICIRANA BITUMENSKA VEZIVA</a:t>
            </a:r>
            <a:endParaRPr lang="en-US" altLang="sl-SI" sz="2000" b="1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08838" y="1557338"/>
            <a:ext cx="1439862" cy="814733"/>
          </a:xfrm>
          <a:prstGeom prst="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7" tIns="45714" rIns="91427" bIns="45714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sl-SI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1 s lezenje</a:t>
            </a:r>
          </a:p>
          <a:p>
            <a:pPr>
              <a:lnSpc>
                <a:spcPct val="114000"/>
              </a:lnSpc>
              <a:defRPr/>
            </a:pPr>
            <a:r>
              <a:rPr lang="sl-SI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9 s obnova</a:t>
            </a:r>
          </a:p>
        </p:txBody>
      </p:sp>
    </p:spTree>
    <p:extLst>
      <p:ext uri="{BB962C8B-B14F-4D97-AF65-F5344CB8AC3E}">
        <p14:creationId xmlns:p14="http://schemas.microsoft.com/office/powerpoint/2010/main" val="377921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kotnik 9"/>
          <p:cNvSpPr/>
          <p:nvPr/>
        </p:nvSpPr>
        <p:spPr bwMode="auto">
          <a:xfrm>
            <a:off x="-113886" y="-134206"/>
            <a:ext cx="9380126" cy="72608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3786" tIns="41893" rIns="83786" bIns="41893" numCol="1" rtlCol="0" anchor="t" anchorCtr="0" compatLnSpc="1">
            <a:prstTxWarp prst="textNoShape">
              <a:avLst/>
            </a:prstTxWarp>
          </a:bodyPr>
          <a:lstStyle/>
          <a:p>
            <a:pPr defTabSz="837865" eaLnBrk="0" fontAlgn="base" hangingPunct="0">
              <a:spcBef>
                <a:spcPct val="0"/>
              </a:spcBef>
              <a:spcAft>
                <a:spcPct val="0"/>
              </a:spcAft>
            </a:pPr>
            <a:endParaRPr lang="sl-SI" sz="1600">
              <a:latin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601" y="981077"/>
            <a:ext cx="8609013" cy="470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7" tIns="45714" rIns="91427" bIns="45714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sl-SI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Literatura </a:t>
            </a:r>
            <a:r>
              <a:rPr lang="sl-SI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(PMB)</a:t>
            </a:r>
            <a:r>
              <a:rPr lang="sl-SI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 </a:t>
            </a:r>
            <a:r>
              <a:rPr lang="sl-SI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  <a:sym typeface="Symbol"/>
              </a:rPr>
              <a:t></a:t>
            </a:r>
            <a:r>
              <a:rPr lang="sl-SI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 vpliv frekvence obremenjevanja in razbremenjevanja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4"/>
          <a:stretch>
            <a:fillRect/>
          </a:stretch>
        </p:blipFill>
        <p:spPr bwMode="auto">
          <a:xfrm>
            <a:off x="434976" y="1763713"/>
            <a:ext cx="3705225" cy="5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71" r="50000" b="2876"/>
          <a:stretch>
            <a:fillRect/>
          </a:stretch>
        </p:blipFill>
        <p:spPr bwMode="auto">
          <a:xfrm>
            <a:off x="5580064" y="2747964"/>
            <a:ext cx="2890837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4114230" y="3212969"/>
            <a:ext cx="1465910" cy="1301411"/>
          </a:xfrm>
          <a:prstGeom prst="rightArrow">
            <a:avLst/>
          </a:prstGeom>
          <a:solidFill>
            <a:schemeClr val="accent6">
              <a:alpha val="57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anchor="ctr"/>
          <a:lstStyle/>
          <a:p>
            <a:pPr algn="ctr">
              <a:defRPr/>
            </a:pPr>
            <a:r>
              <a:rPr lang="sl-SI" sz="2000" dirty="0">
                <a:latin typeface="Cambria" panose="02040503050406030204" pitchFamily="18" charset="0"/>
              </a:rPr>
              <a:t> </a:t>
            </a:r>
            <a:endParaRPr lang="en-GB" sz="2000" dirty="0"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389" y="422275"/>
            <a:ext cx="8561387" cy="454402"/>
          </a:xfrm>
          <a:prstGeom prst="rect">
            <a:avLst/>
          </a:prstGeom>
          <a:noFill/>
        </p:spPr>
        <p:txBody>
          <a:bodyPr lIns="91427" tIns="45714" rIns="91427" bIns="45714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sl-SI" sz="2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Odpornost bitumenskih veziv  proti nastanku deformacij </a:t>
            </a:r>
            <a:endParaRPr 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26633" name="TextBox 9"/>
          <p:cNvSpPr txBox="1">
            <a:spLocks noChangeArrowheads="1"/>
          </p:cNvSpPr>
          <p:nvPr/>
        </p:nvSpPr>
        <p:spPr bwMode="auto">
          <a:xfrm>
            <a:off x="0" y="-26988"/>
            <a:ext cx="9144000" cy="410161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l-SI" altLang="sl-SI" sz="2000" b="1">
                <a:solidFill>
                  <a:schemeClr val="bg1"/>
                </a:solidFill>
                <a:latin typeface="Cambria" pitchFamily="18" charset="0"/>
              </a:rPr>
              <a:t> 2. Rezultati ‒ MODIFICIRANA BITUMENSKA VEZIVA</a:t>
            </a:r>
            <a:endParaRPr lang="en-US" altLang="sl-SI" sz="2000" b="1">
              <a:solidFill>
                <a:schemeClr val="bg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07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kotnik 9"/>
          <p:cNvSpPr/>
          <p:nvPr/>
        </p:nvSpPr>
        <p:spPr bwMode="auto">
          <a:xfrm>
            <a:off x="-113886" y="-134206"/>
            <a:ext cx="9380126" cy="72608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3786" tIns="41893" rIns="83786" bIns="41893" numCol="1" rtlCol="0" anchor="t" anchorCtr="0" compatLnSpc="1">
            <a:prstTxWarp prst="textNoShape">
              <a:avLst/>
            </a:prstTxWarp>
          </a:bodyPr>
          <a:lstStyle/>
          <a:p>
            <a:pPr defTabSz="837865" eaLnBrk="0" fontAlgn="base" hangingPunct="0">
              <a:spcBef>
                <a:spcPct val="0"/>
              </a:spcBef>
              <a:spcAft>
                <a:spcPct val="0"/>
              </a:spcAft>
            </a:pPr>
            <a:endParaRPr lang="sl-SI" sz="1600">
              <a:latin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389" y="422275"/>
            <a:ext cx="8561387" cy="454402"/>
          </a:xfrm>
          <a:prstGeom prst="rect">
            <a:avLst/>
          </a:prstGeom>
          <a:noFill/>
        </p:spPr>
        <p:txBody>
          <a:bodyPr lIns="91427" tIns="45714" rIns="91427" bIns="45714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sl-SI" sz="2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Odpornost bitumenskih veziv  proti nastanku deformacij </a:t>
            </a:r>
            <a:endParaRPr 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27651" name="TextBox 9"/>
          <p:cNvSpPr txBox="1">
            <a:spLocks noChangeArrowheads="1"/>
          </p:cNvSpPr>
          <p:nvPr/>
        </p:nvSpPr>
        <p:spPr bwMode="auto">
          <a:xfrm>
            <a:off x="0" y="-26988"/>
            <a:ext cx="9144000" cy="410161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l-SI" altLang="sl-SI" sz="2000" b="1">
                <a:solidFill>
                  <a:schemeClr val="bg1"/>
                </a:solidFill>
                <a:latin typeface="Cambria" pitchFamily="18" charset="0"/>
              </a:rPr>
              <a:t> 2. Rezultati ‒ MODIFICIRANA BITUMENSKA VEZIVA</a:t>
            </a:r>
            <a:endParaRPr lang="en-US" altLang="sl-SI" sz="2000" b="1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392238"/>
            <a:ext cx="6834187" cy="477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0826" y="908050"/>
            <a:ext cx="8250238" cy="454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7" tIns="45714" rIns="91427" bIns="45714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sl-SI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primerjava </a:t>
            </a:r>
            <a:r>
              <a:rPr lang="sl-SI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STATIČNEGA</a:t>
            </a:r>
            <a:r>
              <a:rPr lang="sl-SI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 in </a:t>
            </a:r>
            <a:r>
              <a:rPr lang="sl-SI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CIKLIČNEGA</a:t>
            </a:r>
            <a:r>
              <a:rPr lang="sl-SI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 testa </a:t>
            </a:r>
            <a:r>
              <a:rPr lang="sl-SI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lezenja in obnove </a:t>
            </a:r>
            <a:r>
              <a:rPr lang="sl-SI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(RCR)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1" y="1268414"/>
            <a:ext cx="7386638" cy="515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ight Arrow 11"/>
          <p:cNvSpPr/>
          <p:nvPr/>
        </p:nvSpPr>
        <p:spPr>
          <a:xfrm rot="5400000">
            <a:off x="5369003" y="4288227"/>
            <a:ext cx="2736381" cy="1017929"/>
          </a:xfrm>
          <a:prstGeom prst="rightArrow">
            <a:avLst/>
          </a:prstGeom>
          <a:solidFill>
            <a:srgbClr val="7030A0">
              <a:alpha val="45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anchor="ctr"/>
          <a:lstStyle/>
          <a:p>
            <a:pPr algn="ctr">
              <a:defRPr/>
            </a:pPr>
            <a:r>
              <a:rPr lang="sl-SI" sz="2000" dirty="0">
                <a:latin typeface="Cambria" panose="02040503050406030204" pitchFamily="18" charset="0"/>
              </a:rPr>
              <a:t> </a:t>
            </a:r>
            <a:endParaRPr lang="en-GB" sz="20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72226" y="6196013"/>
            <a:ext cx="788988" cy="493712"/>
          </a:xfrm>
          <a:prstGeom prst="rect">
            <a:avLst/>
          </a:prstGeom>
        </p:spPr>
        <p:txBody>
          <a:bodyPr wrap="none" lIns="91427" tIns="45714" rIns="91427" bIns="45714">
            <a:spAutoFit/>
          </a:bodyPr>
          <a:lstStyle/>
          <a:p>
            <a:pPr>
              <a:defRPr/>
            </a:pPr>
            <a:r>
              <a:rPr lang="sl-SI" sz="26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rabic Typesetting" panose="03020402040406030203" pitchFamily="66" charset="-78"/>
              </a:rPr>
              <a:t>Jacc</a:t>
            </a:r>
            <a:endParaRPr lang="en-GB" sz="2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84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313</Words>
  <Application>Microsoft Office PowerPoint</Application>
  <PresentationFormat>On-screen Show (4:3)</PresentationFormat>
  <Paragraphs>47</Paragraphs>
  <Slides>6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FKKT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andreja zupančič</dc:creator>
  <cp:lastModifiedBy>andreja zupančič</cp:lastModifiedBy>
  <cp:revision>1</cp:revision>
  <dcterms:created xsi:type="dcterms:W3CDTF">2015-06-05T09:29:31Z</dcterms:created>
  <dcterms:modified xsi:type="dcterms:W3CDTF">2015-06-05T09:30:44Z</dcterms:modified>
</cp:coreProperties>
</file>