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1164" r:id="rId2"/>
    <p:sldId id="1212" r:id="rId3"/>
    <p:sldId id="400" r:id="rId4"/>
    <p:sldId id="404" r:id="rId5"/>
    <p:sldId id="405" r:id="rId6"/>
    <p:sldId id="406" r:id="rId7"/>
    <p:sldId id="407" r:id="rId8"/>
    <p:sldId id="409" r:id="rId9"/>
    <p:sldId id="1180" r:id="rId10"/>
    <p:sldId id="1181" r:id="rId11"/>
    <p:sldId id="1182" r:id="rId12"/>
    <p:sldId id="1200" r:id="rId13"/>
    <p:sldId id="410" r:id="rId14"/>
    <p:sldId id="1201" r:id="rId15"/>
    <p:sldId id="449" r:id="rId16"/>
    <p:sldId id="1202" r:id="rId17"/>
    <p:sldId id="1203" r:id="rId18"/>
    <p:sldId id="1215" r:id="rId19"/>
    <p:sldId id="1205" r:id="rId20"/>
    <p:sldId id="1206" r:id="rId21"/>
    <p:sldId id="1187" r:id="rId22"/>
    <p:sldId id="1188" r:id="rId23"/>
    <p:sldId id="1189" r:id="rId24"/>
    <p:sldId id="1214" r:id="rId25"/>
    <p:sldId id="454" r:id="rId26"/>
    <p:sldId id="1208" r:id="rId27"/>
    <p:sldId id="1209" r:id="rId28"/>
    <p:sldId id="1210" r:id="rId29"/>
    <p:sldId id="422" r:id="rId30"/>
    <p:sldId id="424" r:id="rId31"/>
    <p:sldId id="1195" r:id="rId32"/>
    <p:sldId id="1196" r:id="rId33"/>
    <p:sldId id="427" r:id="rId34"/>
    <p:sldId id="437" r:id="rId35"/>
    <p:sldId id="438" r:id="rId36"/>
    <p:sldId id="1216" r:id="rId37"/>
    <p:sldId id="1217" r:id="rId38"/>
    <p:sldId id="1199" r:id="rId39"/>
    <p:sldId id="441" r:id="rId40"/>
    <p:sldId id="1218" r:id="rId41"/>
    <p:sldId id="1252" r:id="rId4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4F2EC-0ECA-450C-918A-202D35A317D1}" v="25" dt="2022-01-07T04:16:45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  <pc:docChgLst>
    <pc:chgData name="Biersach, David" userId="14a9feb0-85a7-4da4-be8a-c1e22b637acc" providerId="ADAL" clId="{4294F2EC-0ECA-450C-918A-202D35A317D1}"/>
    <pc:docChg chg="modSld">
      <pc:chgData name="Biersach, David" userId="14a9feb0-85a7-4da4-be8a-c1e22b637acc" providerId="ADAL" clId="{4294F2EC-0ECA-450C-918A-202D35A317D1}" dt="2022-01-07T04:16:45.155" v="37" actId="20577"/>
      <pc:docMkLst>
        <pc:docMk/>
      </pc:docMkLst>
      <pc:sldChg chg="addSp modSp mod modAnim">
        <pc:chgData name="Biersach, David" userId="14a9feb0-85a7-4da4-be8a-c1e22b637acc" providerId="ADAL" clId="{4294F2EC-0ECA-450C-918A-202D35A317D1}" dt="2022-01-07T03:41:01.653" v="25"/>
        <pc:sldMkLst>
          <pc:docMk/>
          <pc:sldMk cId="2754448533" sldId="413"/>
        </pc:sldMkLst>
        <pc:spChg chg="add mod">
          <ac:chgData name="Biersach, David" userId="14a9feb0-85a7-4da4-be8a-c1e22b637acc" providerId="ADAL" clId="{4294F2EC-0ECA-450C-918A-202D35A317D1}" dt="2022-01-07T03:40:26.775" v="12" actId="208"/>
          <ac:spMkLst>
            <pc:docMk/>
            <pc:sldMk cId="2754448533" sldId="413"/>
            <ac:spMk id="2" creationId="{38BE88BC-E523-42A2-8657-0B555F6FBB96}"/>
          </ac:spMkLst>
        </pc:spChg>
        <pc:spChg chg="add mod">
          <ac:chgData name="Biersach, David" userId="14a9feb0-85a7-4da4-be8a-c1e22b637acc" providerId="ADAL" clId="{4294F2EC-0ECA-450C-918A-202D35A317D1}" dt="2022-01-07T03:40:35.659" v="15" actId="20577"/>
          <ac:spMkLst>
            <pc:docMk/>
            <pc:sldMk cId="2754448533" sldId="413"/>
            <ac:spMk id="15" creationId="{86DE42B8-546E-4CB8-8481-5F47A2D6C0A4}"/>
          </ac:spMkLst>
        </pc:spChg>
      </pc:sldChg>
      <pc:sldChg chg="modSp mod">
        <pc:chgData name="Biersach, David" userId="14a9feb0-85a7-4da4-be8a-c1e22b637acc" providerId="ADAL" clId="{4294F2EC-0ECA-450C-918A-202D35A317D1}" dt="2022-01-07T03:43:09.300" v="35" actId="14100"/>
        <pc:sldMkLst>
          <pc:docMk/>
          <pc:sldMk cId="1836700884" sldId="971"/>
        </pc:sldMkLst>
        <pc:spChg chg="mod">
          <ac:chgData name="Biersach, David" userId="14a9feb0-85a7-4da4-be8a-c1e22b637acc" providerId="ADAL" clId="{4294F2EC-0ECA-450C-918A-202D35A317D1}" dt="2022-01-07T03:43:09.300" v="35" actId="14100"/>
          <ac:spMkLst>
            <pc:docMk/>
            <pc:sldMk cId="1836700884" sldId="971"/>
            <ac:spMk id="15" creationId="{6CC9E844-3DAE-4608-8CB6-813892A39351}"/>
          </ac:spMkLst>
        </pc:spChg>
      </pc:sldChg>
      <pc:sldChg chg="modSp">
        <pc:chgData name="Biersach, David" userId="14a9feb0-85a7-4da4-be8a-c1e22b637acc" providerId="ADAL" clId="{4294F2EC-0ECA-450C-918A-202D35A317D1}" dt="2022-01-07T04:16:45.155" v="37" actId="20577"/>
        <pc:sldMkLst>
          <pc:docMk/>
          <pc:sldMk cId="457721936" sldId="1159"/>
        </pc:sldMkLst>
        <pc:spChg chg="mod">
          <ac:chgData name="Biersach, David" userId="14a9feb0-85a7-4da4-be8a-c1e22b637acc" providerId="ADAL" clId="{4294F2EC-0ECA-450C-918A-202D35A317D1}" dt="2022-01-07T04:16:45.155" v="37" actId="20577"/>
          <ac:spMkLst>
            <pc:docMk/>
            <pc:sldMk cId="457721936" sldId="1159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4294F2EC-0ECA-450C-918A-202D35A317D1}" dt="2022-01-07T03:04:45.436" v="1" actId="6549"/>
        <pc:sldMkLst>
          <pc:docMk/>
          <pc:sldMk cId="4240865483" sldId="1160"/>
        </pc:sldMkLst>
        <pc:spChg chg="mod">
          <ac:chgData name="Biersach, David" userId="14a9feb0-85a7-4da4-be8a-c1e22b637acc" providerId="ADAL" clId="{4294F2EC-0ECA-450C-918A-202D35A317D1}" dt="2022-01-07T03:04:45.436" v="1" actId="6549"/>
          <ac:spMkLst>
            <pc:docMk/>
            <pc:sldMk cId="4240865483" sldId="1160"/>
            <ac:spMk id="23" creationId="{8EBA667A-82D0-45AA-9705-303DEC36EB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4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9" tIns="45559" rIns="91119" bIns="455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981"/>
            <a:ext cx="5486400" cy="3667652"/>
          </a:xfrm>
          <a:prstGeom prst="rect">
            <a:avLst/>
          </a:prstGeom>
        </p:spPr>
        <p:txBody>
          <a:bodyPr vert="horz" lIns="91119" tIns="45559" rIns="91119" bIns="455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8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8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2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devdocs/user/basics.io.genfromtxt.html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3923718"/>
            <a:chOff x="5697345" y="814191"/>
            <a:chExt cx="3172691" cy="3923718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14b</a:t>
              </a:r>
            </a:p>
            <a:p>
              <a:pPr algn="ctr"/>
              <a:r>
                <a:rPr lang="en-US" dirty="0"/>
                <a:t>Linear Algebra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2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use </a:t>
            </a:r>
            <a:r>
              <a:rPr lang="en-US" sz="2400" b="1" u="sng" dirty="0">
                <a:solidFill>
                  <a:srgbClr val="0070C0"/>
                </a:solidFill>
              </a:rPr>
              <a:t>single</a:t>
            </a:r>
            <a:r>
              <a:rPr lang="en-US" sz="2400" dirty="0"/>
              <a:t> ampersand or pipe character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and</a:t>
            </a:r>
            <a:r>
              <a:rPr lang="en-US" sz="2000" dirty="0"/>
              <a:t> Y values:  X &amp; 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or</a:t>
            </a:r>
            <a:r>
              <a:rPr lang="en-US" sz="2000" dirty="0"/>
              <a:t> Y values:  X | Y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Logical operators </a:t>
            </a:r>
            <a:r>
              <a:rPr lang="en-US" sz="2400" u="sng" dirty="0"/>
              <a:t>only</a:t>
            </a:r>
            <a:r>
              <a:rPr lang="en-US" sz="2400" dirty="0"/>
              <a:t> return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return an </a:t>
            </a:r>
            <a:r>
              <a:rPr lang="en-US" sz="2400" b="1" dirty="0">
                <a:solidFill>
                  <a:srgbClr val="FF0000"/>
                </a:solidFill>
              </a:rPr>
              <a:t>integer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normally only perform bitwise operations with </a:t>
            </a: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dirty="0"/>
              <a:t>types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88577"/>
            <a:ext cx="7183094" cy="3665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94" y="765333"/>
            <a:ext cx="3065306" cy="2257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11163" y="783991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4862" y="3953129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6793" y="2715197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4862" y="5047518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180664" y="1461374"/>
            <a:ext cx="765908" cy="742833"/>
            <a:chOff x="7165034" y="1445744"/>
            <a:chExt cx="765908" cy="742833"/>
          </a:xfrm>
        </p:grpSpPr>
        <p:sp>
          <p:nvSpPr>
            <p:cNvPr id="8" name="TextBox 7"/>
            <p:cNvSpPr txBox="1"/>
            <p:nvPr/>
          </p:nvSpPr>
          <p:spPr>
            <a:xfrm>
              <a:off x="7236775" y="1578711"/>
              <a:ext cx="622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11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165034" y="1445744"/>
              <a:ext cx="765908" cy="742833"/>
              <a:chOff x="7165034" y="1445744"/>
              <a:chExt cx="765908" cy="74283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165034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189317" y="1445744"/>
                <a:ext cx="722924" cy="417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930942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CAC8E788-36A9-4579-941A-0A0BCB671697}"/>
              </a:ext>
            </a:extLst>
          </p:cNvPr>
          <p:cNvSpPr/>
          <p:nvPr/>
        </p:nvSpPr>
        <p:spPr>
          <a:xfrm rot="5400000">
            <a:off x="7937288" y="3923388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DFBABDB-FCDE-4177-A7F5-F6BC265FA7B5}"/>
              </a:ext>
            </a:extLst>
          </p:cNvPr>
          <p:cNvSpPr/>
          <p:nvPr/>
        </p:nvSpPr>
        <p:spPr>
          <a:xfrm rot="5400000">
            <a:off x="7937287" y="5001134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1A16-A352-953A-98E3-9CA90BCF7158}"/>
              </a:ext>
            </a:extLst>
          </p:cNvPr>
          <p:cNvSpPr/>
          <p:nvPr/>
        </p:nvSpPr>
        <p:spPr>
          <a:xfrm>
            <a:off x="5397500" y="371792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C94C9-9D37-BCF3-2A9C-2FACF059D7EE}"/>
              </a:ext>
            </a:extLst>
          </p:cNvPr>
          <p:cNvSpPr/>
          <p:nvPr/>
        </p:nvSpPr>
        <p:spPr>
          <a:xfrm>
            <a:off x="5397500" y="427221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F9295-D370-4465-BB26-6A99FC321CC2}"/>
              </a:ext>
            </a:extLst>
          </p:cNvPr>
          <p:cNvSpPr/>
          <p:nvPr/>
        </p:nvSpPr>
        <p:spPr>
          <a:xfrm>
            <a:off x="2553844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CCBE0D-EE18-6F6A-D3A4-3C9208574735}"/>
              </a:ext>
            </a:extLst>
          </p:cNvPr>
          <p:cNvSpPr/>
          <p:nvPr/>
        </p:nvSpPr>
        <p:spPr>
          <a:xfrm>
            <a:off x="2553844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F04251-CA2A-2984-1A2A-0F4236C04AD0}"/>
              </a:ext>
            </a:extLst>
          </p:cNvPr>
          <p:cNvSpPr/>
          <p:nvPr/>
        </p:nvSpPr>
        <p:spPr>
          <a:xfrm>
            <a:off x="3489215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84F18-E443-F78B-4645-EDAA9ED24F3D}"/>
              </a:ext>
            </a:extLst>
          </p:cNvPr>
          <p:cNvSpPr/>
          <p:nvPr/>
        </p:nvSpPr>
        <p:spPr>
          <a:xfrm>
            <a:off x="3489215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6FED70-93E8-A8E3-F3F0-0B5A6B058079}"/>
              </a:ext>
            </a:extLst>
          </p:cNvPr>
          <p:cNvSpPr/>
          <p:nvPr/>
        </p:nvSpPr>
        <p:spPr>
          <a:xfrm>
            <a:off x="5411807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626E74-9FF4-441E-253D-A919BEF5AFFB}"/>
              </a:ext>
            </a:extLst>
          </p:cNvPr>
          <p:cNvSpPr/>
          <p:nvPr/>
        </p:nvSpPr>
        <p:spPr>
          <a:xfrm>
            <a:off x="5411807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EFEAD-CCAD-0637-3E57-4F9E0C65E632}"/>
              </a:ext>
            </a:extLst>
          </p:cNvPr>
          <p:cNvSpPr/>
          <p:nvPr/>
        </p:nvSpPr>
        <p:spPr>
          <a:xfrm>
            <a:off x="4447259" y="478296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B467AB-3BD3-15E5-BBBC-D0CCBB6CA3CC}"/>
              </a:ext>
            </a:extLst>
          </p:cNvPr>
          <p:cNvSpPr/>
          <p:nvPr/>
        </p:nvSpPr>
        <p:spPr>
          <a:xfrm>
            <a:off x="4447259" y="533725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911B3-43BE-7785-D4FF-C894DD1C8A24}"/>
              </a:ext>
            </a:extLst>
          </p:cNvPr>
          <p:cNvSpPr/>
          <p:nvPr/>
        </p:nvSpPr>
        <p:spPr>
          <a:xfrm>
            <a:off x="2553844" y="371066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F0DA5C-3B5F-A6D7-5826-E7336D799324}"/>
              </a:ext>
            </a:extLst>
          </p:cNvPr>
          <p:cNvSpPr/>
          <p:nvPr/>
        </p:nvSpPr>
        <p:spPr>
          <a:xfrm>
            <a:off x="2553844" y="426495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E3C3F6-C983-F392-A1F3-7D696073D8C6}"/>
              </a:ext>
            </a:extLst>
          </p:cNvPr>
          <p:cNvSpPr/>
          <p:nvPr/>
        </p:nvSpPr>
        <p:spPr>
          <a:xfrm>
            <a:off x="3477525" y="3726706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E5F26D-2D61-D46F-8E77-386715A16F5D}"/>
              </a:ext>
            </a:extLst>
          </p:cNvPr>
          <p:cNvSpPr/>
          <p:nvPr/>
        </p:nvSpPr>
        <p:spPr>
          <a:xfrm>
            <a:off x="3477525" y="4281001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BAF65E-645C-A0DA-E855-A01241B80401}"/>
              </a:ext>
            </a:extLst>
          </p:cNvPr>
          <p:cNvSpPr/>
          <p:nvPr/>
        </p:nvSpPr>
        <p:spPr>
          <a:xfrm>
            <a:off x="4437512" y="3726706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C3AE2-F3F5-08B2-523A-960BAEB3885A}"/>
              </a:ext>
            </a:extLst>
          </p:cNvPr>
          <p:cNvSpPr/>
          <p:nvPr/>
        </p:nvSpPr>
        <p:spPr>
          <a:xfrm>
            <a:off x="4437512" y="4281001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3" grpId="0" animBg="1"/>
      <p:bldP spid="17" grpId="0" animBg="1"/>
      <p:bldP spid="5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8EAB3-CD6A-6408-FABC-BEEBE510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8" y="1254753"/>
            <a:ext cx="7316152" cy="5401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81D18-71E8-C194-8D39-4F0A88E2B095}"/>
              </a:ext>
            </a:extLst>
          </p:cNvPr>
          <p:cNvSpPr txBox="1"/>
          <p:nvPr/>
        </p:nvSpPr>
        <p:spPr>
          <a:xfrm>
            <a:off x="7694140" y="1720575"/>
            <a:ext cx="113682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ABA1D-8824-D022-BCB9-6E17BCD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Draw</a:t>
            </a:r>
            <a:r>
              <a:rPr lang="en-US" sz="3200" dirty="0">
                <a:latin typeface="+mn-lt"/>
              </a:rPr>
              <a:t>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Encode</a:t>
            </a:r>
            <a:r>
              <a:rPr lang="en-US" sz="3200" dirty="0">
                <a:latin typeface="+mn-lt"/>
              </a:rPr>
              <a:t> Your Own Maze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A2D63-4FC8-E0D5-E6A4-F63F4D65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BE148-3896-7F82-F40D-50122B727F9F}"/>
              </a:ext>
            </a:extLst>
          </p:cNvPr>
          <p:cNvSpPr txBox="1"/>
          <p:nvPr/>
        </p:nvSpPr>
        <p:spPr>
          <a:xfrm>
            <a:off x="5922224" y="365126"/>
            <a:ext cx="290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Blank Maze Template.pdf</a:t>
            </a:r>
          </a:p>
        </p:txBody>
      </p:sp>
    </p:spTree>
    <p:extLst>
      <p:ext uri="{BB962C8B-B14F-4D97-AF65-F5344CB8AC3E}">
        <p14:creationId xmlns:p14="http://schemas.microsoft.com/office/powerpoint/2010/main" val="9135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Create</a:t>
            </a:r>
            <a:r>
              <a:rPr lang="en-US" sz="3200" dirty="0">
                <a:latin typeface="+mn-lt"/>
              </a:rPr>
              <a:t> Your Own </a:t>
            </a:r>
            <a:r>
              <a:rPr lang="en-US" sz="3200" b="1" dirty="0">
                <a:latin typeface="+mn-lt"/>
              </a:rPr>
              <a:t>maze.csv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90721-E07F-6975-656B-20157071EB67}"/>
              </a:ext>
            </a:extLst>
          </p:cNvPr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C166679-999A-A5E7-6A8F-EF4B0FEF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0" y="2805237"/>
            <a:ext cx="3648713" cy="355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20A3-5F3C-A956-B9A7-6FCB785F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95" y="1586143"/>
            <a:ext cx="4523809" cy="3685714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5BB4E74-F23E-BAD0-09A4-FFF8604FDEDB}"/>
              </a:ext>
            </a:extLst>
          </p:cNvPr>
          <p:cNvSpPr/>
          <p:nvPr/>
        </p:nvSpPr>
        <p:spPr>
          <a:xfrm>
            <a:off x="2561897" y="1586143"/>
            <a:ext cx="843455" cy="4397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697C-499B-4B6F-9EA3-E6DF2606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1459"/>
            <a:ext cx="7886700" cy="581996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0E6B5-4D8D-6E77-C86D-BA37C43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C17DF-9A82-9227-B063-7B7C57D1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73" y="1223484"/>
            <a:ext cx="6970854" cy="5234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015B6D-28FD-B9FE-2585-1BE533D1CBDB}"/>
              </a:ext>
            </a:extLst>
          </p:cNvPr>
          <p:cNvSpPr/>
          <p:nvPr/>
        </p:nvSpPr>
        <p:spPr>
          <a:xfrm>
            <a:off x="1174531" y="5185276"/>
            <a:ext cx="740979" cy="2128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52FAC-78C7-67E9-B2CC-77362E26E82A}"/>
              </a:ext>
            </a:extLst>
          </p:cNvPr>
          <p:cNvSpPr/>
          <p:nvPr/>
        </p:nvSpPr>
        <p:spPr>
          <a:xfrm>
            <a:off x="4014952" y="1231583"/>
            <a:ext cx="943303" cy="2128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E59CB-7BFB-D87F-5732-63F6A26ECECD}"/>
              </a:ext>
            </a:extLst>
          </p:cNvPr>
          <p:cNvSpPr/>
          <p:nvPr/>
        </p:nvSpPr>
        <p:spPr>
          <a:xfrm>
            <a:off x="4014951" y="5162333"/>
            <a:ext cx="1985076" cy="12954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78C12-857C-227B-40DF-6FACBC33F0F9}"/>
              </a:ext>
            </a:extLst>
          </p:cNvPr>
          <p:cNvGrpSpPr/>
          <p:nvPr/>
        </p:nvGrpSpPr>
        <p:grpSpPr>
          <a:xfrm>
            <a:off x="1953679" y="5107733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56AEC12-A36B-3F2A-37FA-18B9C0C56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1D6F5-2685-71AA-C0E5-F5EC5EA6437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BCD79E-44D8-ED3D-FB00-13F3302ADD1F}"/>
              </a:ext>
            </a:extLst>
          </p:cNvPr>
          <p:cNvGrpSpPr/>
          <p:nvPr/>
        </p:nvGrpSpPr>
        <p:grpSpPr>
          <a:xfrm>
            <a:off x="5029203" y="1147343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024500-FE5F-6B72-DBBA-662922362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54A725-14EF-F196-0282-E0061FB4C7A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66DB31-5031-BF5F-B043-884A29E9BC77}"/>
              </a:ext>
            </a:extLst>
          </p:cNvPr>
          <p:cNvGrpSpPr/>
          <p:nvPr/>
        </p:nvGrpSpPr>
        <p:grpSpPr>
          <a:xfrm>
            <a:off x="6105835" y="5344891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559CBE-6C8D-3CCA-0185-C810D92621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472D81-503D-D9AE-745E-F95E7AD65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3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If Your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maze.csv </a:t>
            </a:r>
            <a:r>
              <a:rPr lang="en-US" sz="3200" dirty="0">
                <a:latin typeface="+mn-lt"/>
              </a:rPr>
              <a:t>is Valid…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19F58F-DA4E-8A13-B481-BAC56AC0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92" y="1525934"/>
            <a:ext cx="4626015" cy="49951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01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If Your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maze.csv </a:t>
            </a:r>
            <a:r>
              <a:rPr lang="en-US" sz="3200" dirty="0">
                <a:latin typeface="+mn-lt"/>
              </a:rPr>
              <a:t>is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3200" dirty="0">
                <a:latin typeface="+mn-lt"/>
              </a:rPr>
              <a:t> Valid…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7B2BF-4490-EC38-6A7A-F8B5B9E6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70" y="2178335"/>
            <a:ext cx="2548057" cy="146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904716-654D-BD5A-E18B-20DD70FFD670}"/>
              </a:ext>
            </a:extLst>
          </p:cNvPr>
          <p:cNvSpPr/>
          <p:nvPr/>
        </p:nvSpPr>
        <p:spPr>
          <a:xfrm>
            <a:off x="6046867" y="250280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FCE93-B459-1A72-B72E-C50C13787F5D}"/>
              </a:ext>
            </a:extLst>
          </p:cNvPr>
          <p:cNvSpPr/>
          <p:nvPr/>
        </p:nvSpPr>
        <p:spPr>
          <a:xfrm>
            <a:off x="6362178" y="250280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1BDBE-D3A1-0536-30CC-CD2CA63E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273" y="1430758"/>
            <a:ext cx="2790476" cy="26952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2156B3-0CC8-4BDC-2BAA-F1130B05DA12}"/>
              </a:ext>
            </a:extLst>
          </p:cNvPr>
          <p:cNvSpPr/>
          <p:nvPr/>
        </p:nvSpPr>
        <p:spPr>
          <a:xfrm>
            <a:off x="3222283" y="285355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99F8F-C91F-028C-EE6E-D18110A9E312}"/>
              </a:ext>
            </a:extLst>
          </p:cNvPr>
          <p:cNvSpPr/>
          <p:nvPr/>
        </p:nvSpPr>
        <p:spPr>
          <a:xfrm>
            <a:off x="3837934" y="285355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45AD81-ED91-45B2-26AB-F2701C845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798" y="4862436"/>
            <a:ext cx="6123809" cy="9904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94AABA-AA30-24C2-12A8-BBCC7E77F8A4}"/>
              </a:ext>
            </a:extLst>
          </p:cNvPr>
          <p:cNvSpPr/>
          <p:nvPr/>
        </p:nvSpPr>
        <p:spPr>
          <a:xfrm>
            <a:off x="1989082" y="5583621"/>
            <a:ext cx="659524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6D5A1-3B2C-D0C3-C557-CB6DF11A16FC}"/>
              </a:ext>
            </a:extLst>
          </p:cNvPr>
          <p:cNvSpPr/>
          <p:nvPr/>
        </p:nvSpPr>
        <p:spPr>
          <a:xfrm>
            <a:off x="3653587" y="5583621"/>
            <a:ext cx="659524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6FFD57-BE41-EA3C-67A2-891EBE69D38B}"/>
              </a:ext>
            </a:extLst>
          </p:cNvPr>
          <p:cNvSpPr/>
          <p:nvPr/>
        </p:nvSpPr>
        <p:spPr>
          <a:xfrm>
            <a:off x="6564953" y="5583621"/>
            <a:ext cx="1021654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387FCF6-F5FA-FD8A-69BA-9ABE768F8C9B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1675517" y="3891024"/>
            <a:ext cx="2335924" cy="104927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7CBC534-34DD-E3F6-ED92-65ACD49BD5A5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4605031" y="1265892"/>
            <a:ext cx="350750" cy="2824584"/>
          </a:xfrm>
          <a:prstGeom prst="bentConnector3">
            <a:avLst>
              <a:gd name="adj1" fmla="val 1651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EB60F7-80D4-0240-8468-728DC4C878A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2815595" y="4415451"/>
            <a:ext cx="2335924" cy="41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E2BC840-586E-5E5D-7806-0FDEC1C668F9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16200000" flipH="1">
            <a:off x="5224193" y="1613131"/>
            <a:ext cx="43388" cy="2524244"/>
          </a:xfrm>
          <a:prstGeom prst="bentConnector5">
            <a:avLst>
              <a:gd name="adj1" fmla="val -526874"/>
              <a:gd name="adj2" fmla="val 50000"/>
              <a:gd name="adj3" fmla="val 6268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5F79E7-D840-1C03-61CA-1A624A3ED171}"/>
              </a:ext>
            </a:extLst>
          </p:cNvPr>
          <p:cNvSpPr txBox="1"/>
          <p:nvPr/>
        </p:nvSpPr>
        <p:spPr>
          <a:xfrm>
            <a:off x="5062712" y="1434755"/>
            <a:ext cx="27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Error in Transcribing Encoded Cell Value</a:t>
            </a:r>
          </a:p>
        </p:txBody>
      </p:sp>
      <p:sp>
        <p:nvSpPr>
          <p:cNvPr id="37" name="Arrow: Curved Up 36">
            <a:extLst>
              <a:ext uri="{FF2B5EF4-FFF2-40B4-BE49-F238E27FC236}">
                <a16:creationId xmlns:a16="http://schemas.microsoft.com/office/drawing/2014/main" id="{CC595B04-DB53-3207-47DE-0369B9569A8C}"/>
              </a:ext>
            </a:extLst>
          </p:cNvPr>
          <p:cNvSpPr/>
          <p:nvPr/>
        </p:nvSpPr>
        <p:spPr>
          <a:xfrm>
            <a:off x="6158100" y="2817526"/>
            <a:ext cx="373558" cy="19706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FF0B75-D9A6-8E16-2B07-758457798304}"/>
              </a:ext>
            </a:extLst>
          </p:cNvPr>
          <p:cNvCxnSpPr>
            <a:cxnSpLocks/>
            <a:stCxn id="18" idx="0"/>
            <a:endCxn id="37" idx="3"/>
          </p:cNvCxnSpPr>
          <p:nvPr/>
        </p:nvCxnSpPr>
        <p:spPr>
          <a:xfrm rot="16200000" flipV="1">
            <a:off x="5419658" y="3927499"/>
            <a:ext cx="2569026" cy="7432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DB1276F0-3C44-9A02-0672-C47ED5D77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34" y="2241306"/>
            <a:ext cx="1224321" cy="9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0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C89D0-2321-9B6B-AC37-93C4DCBF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78" y="1418505"/>
            <a:ext cx="6248044" cy="5210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C2E90-F9CE-5874-DB8B-0F5746903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325564"/>
            <a:ext cx="2231704" cy="16717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C1815B1-82F1-F284-D3FF-854DFA45B082}"/>
              </a:ext>
            </a:extLst>
          </p:cNvPr>
          <p:cNvGrpSpPr/>
          <p:nvPr/>
        </p:nvGrpSpPr>
        <p:grpSpPr>
          <a:xfrm>
            <a:off x="3238995" y="158155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73FF24-42A1-F2AF-A47F-FEB978277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3E937F-42E7-1050-1908-5A3EDE4A138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BDCCB8-BC68-7E8A-32BB-550ADCA0C9DA}"/>
              </a:ext>
            </a:extLst>
          </p:cNvPr>
          <p:cNvGrpSpPr/>
          <p:nvPr/>
        </p:nvGrpSpPr>
        <p:grpSpPr>
          <a:xfrm>
            <a:off x="3357181" y="1942228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FED17F-8262-BB69-7F5B-536993412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6972BA-270C-C8BE-5819-E528DEE9331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66BCC-F697-F5A4-5C56-13ADB8EF77E4}"/>
              </a:ext>
            </a:extLst>
          </p:cNvPr>
          <p:cNvGrpSpPr/>
          <p:nvPr/>
        </p:nvGrpSpPr>
        <p:grpSpPr>
          <a:xfrm>
            <a:off x="3449898" y="2120543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F3E40-3906-F286-6B9C-4D5AA563FE7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93DEB4-7106-7C34-03DC-59896EC91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B33C35-11A0-2631-6696-D1F163F247CA}"/>
              </a:ext>
            </a:extLst>
          </p:cNvPr>
          <p:cNvGrpSpPr/>
          <p:nvPr/>
        </p:nvGrpSpPr>
        <p:grpSpPr>
          <a:xfrm>
            <a:off x="3422955" y="2316208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0BA55E-554B-3FE8-B5DE-31C253C2457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3D3471-9AF7-1199-5A74-6BAE2C8CF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FBD5AA-6EA3-80F8-944F-C1B86E1FDF13}"/>
              </a:ext>
            </a:extLst>
          </p:cNvPr>
          <p:cNvGrpSpPr/>
          <p:nvPr/>
        </p:nvGrpSpPr>
        <p:grpSpPr>
          <a:xfrm>
            <a:off x="3687961" y="2668098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0A8DC9-2F72-97ED-19FD-FD96FFAE29A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46F22B-FFD9-E449-FC6F-EDAD22B70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0ECFD-90FA-3781-BCFB-90668B24DC8F}"/>
              </a:ext>
            </a:extLst>
          </p:cNvPr>
          <p:cNvGrpSpPr/>
          <p:nvPr/>
        </p:nvGrpSpPr>
        <p:grpSpPr>
          <a:xfrm>
            <a:off x="7271528" y="3216463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870CC-1FEC-D672-7B40-F56D4712872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2D901C-AFDF-ED0B-A9A1-86B44F726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38AF11-6CC5-EDFB-8FC9-6020A2D1D14E}"/>
              </a:ext>
            </a:extLst>
          </p:cNvPr>
          <p:cNvGrpSpPr/>
          <p:nvPr/>
        </p:nvGrpSpPr>
        <p:grpSpPr>
          <a:xfrm>
            <a:off x="3990428" y="375921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2729C-C7F6-3690-3640-196A74489D7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B1C89E-CF3D-357F-4050-620A1E286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589929-0E6E-F199-778F-A68997FF1C29}"/>
              </a:ext>
            </a:extLst>
          </p:cNvPr>
          <p:cNvGrpSpPr/>
          <p:nvPr/>
        </p:nvGrpSpPr>
        <p:grpSpPr>
          <a:xfrm>
            <a:off x="3990428" y="4664495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63CEE6-272D-BDC4-8999-FA0E9EF0106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A1CE6-153C-03A7-B149-47EA0AB90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D36491-282F-F3E2-07E1-E6242DFE2EA7}"/>
              </a:ext>
            </a:extLst>
          </p:cNvPr>
          <p:cNvGrpSpPr/>
          <p:nvPr/>
        </p:nvGrpSpPr>
        <p:grpSpPr>
          <a:xfrm>
            <a:off x="3990428" y="285276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30817B-0599-90DA-C49F-51713414707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A72C8D-BF3F-65CB-F830-7564EF41D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F67A01-AEA8-9F40-D2FE-BF2C85BF7090}"/>
              </a:ext>
            </a:extLst>
          </p:cNvPr>
          <p:cNvGrpSpPr/>
          <p:nvPr/>
        </p:nvGrpSpPr>
        <p:grpSpPr>
          <a:xfrm>
            <a:off x="3990428" y="5581080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F6BC6D-147E-80FE-C8B2-DFC72AB5DFF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670411-4A21-94F4-428A-C91EF11E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5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0FEF2-F03E-8F65-5EC7-45810C59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43" y="1517847"/>
            <a:ext cx="6085714" cy="4447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DBC966-F567-E634-CB5B-2D3066C129C5}"/>
              </a:ext>
            </a:extLst>
          </p:cNvPr>
          <p:cNvGrpSpPr/>
          <p:nvPr/>
        </p:nvGrpSpPr>
        <p:grpSpPr>
          <a:xfrm>
            <a:off x="3892503" y="4781799"/>
            <a:ext cx="1076632" cy="369332"/>
            <a:chOff x="4968362" y="2079211"/>
            <a:chExt cx="1076632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1CBD4F4-2742-1DED-9505-E18B40F52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783844-26F2-1C89-F457-73FE4ED546E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6438AB-6B15-B326-E636-9016EE5D2992}"/>
              </a:ext>
            </a:extLst>
          </p:cNvPr>
          <p:cNvGrpSpPr/>
          <p:nvPr/>
        </p:nvGrpSpPr>
        <p:grpSpPr>
          <a:xfrm>
            <a:off x="7598667" y="4988616"/>
            <a:ext cx="1076632" cy="369332"/>
            <a:chOff x="4704120" y="2356972"/>
            <a:chExt cx="1076632" cy="36933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943BAEC-2496-DD2D-D6F4-37074FEC3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AF38D9-B6B3-0F78-2D3C-DF05AC6C8596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60C7B7-FD9B-F444-929F-9F053A1B6892}"/>
              </a:ext>
            </a:extLst>
          </p:cNvPr>
          <p:cNvGrpSpPr/>
          <p:nvPr/>
        </p:nvGrpSpPr>
        <p:grpSpPr>
          <a:xfrm>
            <a:off x="4331746" y="5434144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4CFA40-3DC6-6A79-D433-A63247BB756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09251A-4F7A-1C59-EAB5-9D3C8C92D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64A596-A37D-494E-9FB9-9068D4D055C3}"/>
              </a:ext>
            </a:extLst>
          </p:cNvPr>
          <p:cNvGrpSpPr/>
          <p:nvPr/>
        </p:nvGrpSpPr>
        <p:grpSpPr>
          <a:xfrm>
            <a:off x="3295945" y="5658225"/>
            <a:ext cx="1064340" cy="369332"/>
            <a:chOff x="3647644" y="5421073"/>
            <a:chExt cx="1064340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8B4EB5-1FC7-394E-C230-C38174F5A2D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2CF9A4E-1C9E-A6BC-B68F-EA3BC71C1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B848B0-13D1-AB6C-818A-3C853B03C323}"/>
              </a:ext>
            </a:extLst>
          </p:cNvPr>
          <p:cNvGrpSpPr/>
          <p:nvPr/>
        </p:nvGrpSpPr>
        <p:grpSpPr>
          <a:xfrm>
            <a:off x="4558896" y="1517847"/>
            <a:ext cx="1068643" cy="369332"/>
            <a:chOff x="3647644" y="5359159"/>
            <a:chExt cx="1068643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95590E-6C03-E701-4C9C-B2479A85A5C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269F63-B0CF-8EDC-0E8E-ADF1AD624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C3AB68-26A4-D718-393C-3F3222EFCD5D}"/>
              </a:ext>
            </a:extLst>
          </p:cNvPr>
          <p:cNvGrpSpPr/>
          <p:nvPr/>
        </p:nvGrpSpPr>
        <p:grpSpPr>
          <a:xfrm>
            <a:off x="4383189" y="2171888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DC9705-0B84-1F50-AD1F-E227F4AAA63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88CA872-A854-5D16-2361-A21941FB3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24F38EF-02C4-64E7-2BE1-92EEC0E4196C}"/>
              </a:ext>
            </a:extLst>
          </p:cNvPr>
          <p:cNvGrpSpPr/>
          <p:nvPr/>
        </p:nvGrpSpPr>
        <p:grpSpPr>
          <a:xfrm>
            <a:off x="6497709" y="2813994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9F3E04-DF8F-137E-1751-8802441A644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D7494D6-156D-E86C-E3E0-F2497E4A1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E7CED2-C329-5E68-9A53-C72DA895F05F}"/>
              </a:ext>
            </a:extLst>
          </p:cNvPr>
          <p:cNvGrpSpPr/>
          <p:nvPr/>
        </p:nvGrpSpPr>
        <p:grpSpPr>
          <a:xfrm>
            <a:off x="6940016" y="3029292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390EFC-C93A-CF70-7BF9-D2F1FBD68A5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052B9F1-D62E-3084-61D2-5882531B2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D47FE4-22BA-29AE-35B7-8FD4327974E8}"/>
              </a:ext>
            </a:extLst>
          </p:cNvPr>
          <p:cNvGrpSpPr/>
          <p:nvPr/>
        </p:nvGrpSpPr>
        <p:grpSpPr>
          <a:xfrm>
            <a:off x="5948031" y="1726288"/>
            <a:ext cx="1076632" cy="369332"/>
            <a:chOff x="2157212" y="5356391"/>
            <a:chExt cx="1076632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4ED29B-BFC9-A682-90C7-AD785C229E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738F69-0FB6-1834-4615-5935719E1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5159FF-FB48-EB30-CC10-6A1CFA12028D}"/>
              </a:ext>
            </a:extLst>
          </p:cNvPr>
          <p:cNvGrpSpPr/>
          <p:nvPr/>
        </p:nvGrpSpPr>
        <p:grpSpPr>
          <a:xfrm>
            <a:off x="4334377" y="3686630"/>
            <a:ext cx="1076632" cy="369332"/>
            <a:chOff x="2157212" y="5356391"/>
            <a:chExt cx="1076632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8C1C10-FF7B-6650-C068-F3087351E2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088C44A-568B-52F9-3849-5AB602DAE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EE803D1-2871-DF14-F800-8EE3787DC557}"/>
              </a:ext>
            </a:extLst>
          </p:cNvPr>
          <p:cNvSpPr/>
          <p:nvPr/>
        </p:nvSpPr>
        <p:spPr>
          <a:xfrm>
            <a:off x="1909762" y="1835944"/>
            <a:ext cx="409575" cy="15838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62297-CDDB-B030-E238-85983EE846FE}"/>
              </a:ext>
            </a:extLst>
          </p:cNvPr>
          <p:cNvSpPr/>
          <p:nvPr/>
        </p:nvSpPr>
        <p:spPr>
          <a:xfrm>
            <a:off x="3853325" y="3799987"/>
            <a:ext cx="409575" cy="15838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C815E87-A0C9-1931-D1D9-29F2429EB3CB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 flipH="1" flipV="1">
            <a:off x="1909761" y="1915136"/>
            <a:ext cx="2148351" cy="2043234"/>
          </a:xfrm>
          <a:prstGeom prst="bentConnector4">
            <a:avLst>
              <a:gd name="adj1" fmla="val -10641"/>
              <a:gd name="adj2" fmla="val 11736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42083-A3D0-650B-E439-CC8EF889F59E}"/>
              </a:ext>
            </a:extLst>
          </p:cNvPr>
          <p:cNvSpPr/>
          <p:nvPr/>
        </p:nvSpPr>
        <p:spPr>
          <a:xfrm>
            <a:off x="6493080" y="5071939"/>
            <a:ext cx="1019189" cy="18585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D558F-525A-5476-4823-02B3A403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70" y="1462086"/>
            <a:ext cx="5549034" cy="97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401B4-2C4F-8B2C-0EA8-1D8E584E5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221" y="2075743"/>
            <a:ext cx="4579455" cy="4286879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76DAEAEE-F2EE-955F-903E-46E96F20F8B4}"/>
              </a:ext>
            </a:extLst>
          </p:cNvPr>
          <p:cNvGrpSpPr/>
          <p:nvPr/>
        </p:nvGrpSpPr>
        <p:grpSpPr>
          <a:xfrm>
            <a:off x="6143194" y="1664846"/>
            <a:ext cx="1076632" cy="369332"/>
            <a:chOff x="4968362" y="2079211"/>
            <a:chExt cx="1076632" cy="36933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4CDD80A-717D-A758-B1E6-C3E76A62DF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EDD2B9-4C58-0305-F30A-8A173E3360D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40F31F-6B9E-29AB-D8E3-E43AA7311BC7}"/>
              </a:ext>
            </a:extLst>
          </p:cNvPr>
          <p:cNvGrpSpPr/>
          <p:nvPr/>
        </p:nvGrpSpPr>
        <p:grpSpPr>
          <a:xfrm>
            <a:off x="2196271" y="1879721"/>
            <a:ext cx="1076632" cy="369332"/>
            <a:chOff x="4704120" y="2356972"/>
            <a:chExt cx="1076632" cy="36933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5399DB7-1CA2-8DB0-8D95-A02A84735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9F8DD8C-2D82-68EC-4595-4D7F326B486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062E3D-1BA9-CF01-A48C-355CD055DC56}"/>
              </a:ext>
            </a:extLst>
          </p:cNvPr>
          <p:cNvGrpSpPr/>
          <p:nvPr/>
        </p:nvGrpSpPr>
        <p:grpSpPr>
          <a:xfrm>
            <a:off x="5610390" y="2043002"/>
            <a:ext cx="1068643" cy="369332"/>
            <a:chOff x="3647644" y="4910075"/>
            <a:chExt cx="1068643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E029503-AA86-9AD8-6667-D0358E2FA2A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6D02A64-C545-5216-20C1-42176C059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AEA8A8-0D58-351D-AABA-C3CC2333C442}"/>
              </a:ext>
            </a:extLst>
          </p:cNvPr>
          <p:cNvGrpSpPr/>
          <p:nvPr/>
        </p:nvGrpSpPr>
        <p:grpSpPr>
          <a:xfrm>
            <a:off x="5992144" y="2581220"/>
            <a:ext cx="1064340" cy="369332"/>
            <a:chOff x="3647644" y="5421073"/>
            <a:chExt cx="1064340" cy="3693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A016DA-FC62-4C6A-BDE4-32B267EBB2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032A087-1E1C-4122-0FAD-0482DA4CE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403C2E0-960E-746D-07E3-B04404AF2D89}"/>
              </a:ext>
            </a:extLst>
          </p:cNvPr>
          <p:cNvGrpSpPr/>
          <p:nvPr/>
        </p:nvGrpSpPr>
        <p:grpSpPr>
          <a:xfrm>
            <a:off x="5805193" y="2923469"/>
            <a:ext cx="1068643" cy="369332"/>
            <a:chOff x="3647644" y="5359159"/>
            <a:chExt cx="1068643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F89F7C7-5DB3-CA1E-FEEF-F3F9F8E3FA4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38970CA-574A-D357-41C2-DF9509078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5514F4-FB6E-DB8B-B750-E29AF179329C}"/>
              </a:ext>
            </a:extLst>
          </p:cNvPr>
          <p:cNvGrpSpPr/>
          <p:nvPr/>
        </p:nvGrpSpPr>
        <p:grpSpPr>
          <a:xfrm>
            <a:off x="7085565" y="3612839"/>
            <a:ext cx="1076632" cy="369332"/>
            <a:chOff x="2157212" y="5356391"/>
            <a:chExt cx="1076632" cy="36933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4D6A32-EB9F-B461-2876-741FE59E521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C29F57A-970A-8C34-E5B5-80A8BE00A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6A97E8F-2907-B8E6-8CB2-5E1C2F9F90B7}"/>
              </a:ext>
            </a:extLst>
          </p:cNvPr>
          <p:cNvGrpSpPr/>
          <p:nvPr/>
        </p:nvGrpSpPr>
        <p:grpSpPr>
          <a:xfrm>
            <a:off x="7958013" y="5698105"/>
            <a:ext cx="1076632" cy="369332"/>
            <a:chOff x="2157212" y="5356391"/>
            <a:chExt cx="1076632" cy="36933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E74EC99-3BBC-CB29-FD35-2C4E00C9E0D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1FCF146-9B2D-D2A6-3900-0FEBDB729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B330C4-565B-7C49-1061-F4C262C50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81" y="3138698"/>
            <a:ext cx="3956554" cy="2160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1871555-A7B2-BFB9-CC6A-184951C2C523}"/>
              </a:ext>
            </a:extLst>
          </p:cNvPr>
          <p:cNvSpPr txBox="1"/>
          <p:nvPr/>
        </p:nvSpPr>
        <p:spPr>
          <a:xfrm>
            <a:off x="944398" y="5461811"/>
            <a:ext cx="242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6"/>
              </a:rPr>
              <a:t>numpy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genfromtxt</a:t>
            </a:r>
            <a:r>
              <a:rPr lang="en-US" dirty="0">
                <a:hlinkClick r:id="rId6"/>
              </a:rPr>
              <a:t>()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0084F2-38EB-3735-A180-98F0BB23DA7D}"/>
              </a:ext>
            </a:extLst>
          </p:cNvPr>
          <p:cNvCxnSpPr/>
          <p:nvPr/>
        </p:nvCxnSpPr>
        <p:spPr>
          <a:xfrm flipV="1">
            <a:off x="2057400" y="4493172"/>
            <a:ext cx="465083" cy="30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3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14b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</a:t>
            </a:r>
            <a:r>
              <a:rPr lang="en-US" sz="2400" b="1" dirty="0"/>
              <a:t>2D maze</a:t>
            </a:r>
            <a:r>
              <a:rPr lang="en-US" sz="2400" dirty="0"/>
              <a:t> on graph paper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to </a:t>
            </a:r>
            <a:r>
              <a:rPr lang="en-US" sz="2400" b="1" dirty="0"/>
              <a:t>encode</a:t>
            </a:r>
            <a:r>
              <a:rPr lang="en-US" sz="2400" dirty="0"/>
              <a:t> the cell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</a:t>
            </a:r>
            <a:r>
              <a:rPr lang="en-US" sz="2400" b="1" dirty="0">
                <a:solidFill>
                  <a:srgbClr val="0070C0"/>
                </a:solidFill>
              </a:rPr>
              <a:t>bitwise operators </a:t>
            </a:r>
            <a:r>
              <a:rPr lang="en-US" sz="2400" dirty="0"/>
              <a:t>can decode a wall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Perform </a:t>
            </a:r>
            <a:r>
              <a:rPr lang="en-US" sz="2400" b="1" dirty="0">
                <a:solidFill>
                  <a:srgbClr val="00B050"/>
                </a:solidFill>
              </a:rPr>
              <a:t>file input / output </a:t>
            </a:r>
            <a:r>
              <a:rPr lang="en-US" sz="2400" dirty="0"/>
              <a:t>using CSV and binary formats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backtracking in </a:t>
            </a:r>
            <a:r>
              <a:rPr lang="en-US" sz="2400" b="1" dirty="0"/>
              <a:t>depth-first</a:t>
            </a:r>
            <a:r>
              <a:rPr lang="en-US" sz="2400" dirty="0"/>
              <a:t> search algorithm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breadcrumbs using a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/>
              <a:t> data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an </a:t>
            </a:r>
            <a:r>
              <a:rPr lang="en-US" sz="2400" b="1" dirty="0">
                <a:solidFill>
                  <a:srgbClr val="FF0000"/>
                </a:solidFill>
              </a:rPr>
              <a:t>adjacency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 can improve depth-first search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19F58F-DA4E-8A13-B481-BAC56AC0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92" y="1525934"/>
            <a:ext cx="4626015" cy="49951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91A189-5F44-1EBC-24BC-4634D3337052}"/>
              </a:ext>
            </a:extLst>
          </p:cNvPr>
          <p:cNvSpPr txBox="1"/>
          <p:nvPr/>
        </p:nvSpPr>
        <p:spPr>
          <a:xfrm>
            <a:off x="7486650" y="3561855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Depth-first is a sequential search algorithm</a:t>
            </a:r>
          </a:p>
          <a:p>
            <a:pPr lvl="1"/>
            <a:r>
              <a:rPr lang="en-US" sz="2000" dirty="0"/>
              <a:t>It is just you </a:t>
            </a:r>
            <a:r>
              <a:rPr lang="en-US" sz="2000" u="sng" dirty="0"/>
              <a:t>alone</a:t>
            </a:r>
            <a:r>
              <a:rPr lang="en-US" sz="2000" dirty="0"/>
              <a:t> in the maze, you have no helpers</a:t>
            </a:r>
          </a:p>
          <a:p>
            <a:pPr lvl="1"/>
            <a:r>
              <a:rPr lang="en-US" sz="2000" dirty="0"/>
              <a:t>It is a zero-prior knowledge, recursive, backtracking approach</a:t>
            </a:r>
          </a:p>
          <a:p>
            <a:pPr lvl="1"/>
            <a:r>
              <a:rPr lang="en-US" sz="2000" dirty="0"/>
              <a:t>You have </a:t>
            </a:r>
            <a:r>
              <a:rPr lang="en-US" sz="2000" b="1" dirty="0">
                <a:solidFill>
                  <a:srgbClr val="FF0000"/>
                </a:solidFill>
              </a:rPr>
              <a:t>breadcrumbs</a:t>
            </a:r>
            <a:r>
              <a:rPr lang="en-US" sz="2000" dirty="0"/>
              <a:t> to mark your cell visitation history</a:t>
            </a:r>
          </a:p>
          <a:p>
            <a:r>
              <a:rPr lang="en-US" sz="2400" dirty="0"/>
              <a:t>Order of step search in each cell is </a:t>
            </a:r>
            <a:r>
              <a:rPr lang="en-US" sz="2400" b="1" dirty="0"/>
              <a:t>North, East, South, West</a:t>
            </a:r>
          </a:p>
          <a:p>
            <a:pPr lvl="1"/>
            <a:r>
              <a:rPr lang="en-US" sz="2000" dirty="0"/>
              <a:t>We can only proceed in a direction if there is </a:t>
            </a:r>
            <a:r>
              <a:rPr lang="en-US" sz="2000" u="sng" dirty="0"/>
              <a:t>no</a:t>
            </a:r>
            <a:r>
              <a:rPr lang="en-US" sz="2000" dirty="0"/>
              <a:t> wall in the path: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B050"/>
                </a:solidFill>
              </a:rPr>
              <a:t>if (cell value </a:t>
            </a:r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b="1" dirty="0">
                <a:solidFill>
                  <a:srgbClr val="00B050"/>
                </a:solidFill>
              </a:rPr>
              <a:t> direction) != direction</a:t>
            </a:r>
          </a:p>
          <a:p>
            <a:pPr marL="914400" lvl="1" indent="0">
              <a:buNone/>
            </a:pPr>
            <a:r>
              <a:rPr lang="en-US" sz="2000" dirty="0"/>
              <a:t>North (1)	→	(</a:t>
            </a:r>
            <a:r>
              <a:rPr lang="el-GR" sz="2000" dirty="0"/>
              <a:t>Δ</a:t>
            </a:r>
            <a:r>
              <a:rPr lang="en-US" sz="2000" dirty="0"/>
              <a:t> row = -1,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East (2)		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1)</a:t>
            </a:r>
          </a:p>
          <a:p>
            <a:pPr marL="914400" lvl="1" indent="0">
              <a:buNone/>
            </a:pPr>
            <a:r>
              <a:rPr lang="en-US" sz="2000" dirty="0"/>
              <a:t>South (4)	→	(</a:t>
            </a:r>
            <a:r>
              <a:rPr lang="el-GR" sz="2000" dirty="0"/>
              <a:t>Δ</a:t>
            </a:r>
            <a:r>
              <a:rPr lang="en-US" sz="2000" dirty="0"/>
              <a:t> row = 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West (8) </a:t>
            </a:r>
            <a:r>
              <a:rPr lang="en-US" sz="2000" b="1" dirty="0"/>
              <a:t>	</a:t>
            </a:r>
            <a:r>
              <a:rPr lang="en-US" sz="2000" dirty="0"/>
              <a:t>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-1)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3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Drop a </a:t>
            </a:r>
            <a:r>
              <a:rPr lang="en-US" sz="2400" b="1" dirty="0">
                <a:solidFill>
                  <a:srgbClr val="0070C0"/>
                </a:solidFill>
              </a:rPr>
              <a:t>breadcrumb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(Post-it Note) as you enter each cell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a step in the very first direction that is </a:t>
            </a:r>
            <a:r>
              <a:rPr lang="en-US" sz="2400" b="1" dirty="0">
                <a:solidFill>
                  <a:srgbClr val="00B050"/>
                </a:solidFill>
              </a:rPr>
              <a:t>open</a:t>
            </a:r>
            <a:r>
              <a:rPr lang="en-US" sz="2400" dirty="0"/>
              <a:t>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there are no more open directions in the cell, retrace your steps </a:t>
            </a:r>
            <a:r>
              <a:rPr lang="en-US" sz="2400" b="1" dirty="0">
                <a:solidFill>
                  <a:srgbClr val="FF0000"/>
                </a:solidFill>
              </a:rPr>
              <a:t>backwards</a:t>
            </a:r>
            <a:r>
              <a:rPr lang="en-US" sz="2400" dirty="0"/>
              <a:t> until you reach a cell with a breadcrumb (Post-it Note) where </a:t>
            </a:r>
            <a:r>
              <a:rPr lang="en-US" sz="2400" b="1" dirty="0"/>
              <a:t>the next open direction</a:t>
            </a:r>
            <a:r>
              <a:rPr lang="en-US" sz="2400" dirty="0"/>
              <a:t> is one you have </a:t>
            </a:r>
            <a:r>
              <a:rPr lang="en-US" sz="2400" u="sng" dirty="0"/>
              <a:t>not</a:t>
            </a:r>
            <a:r>
              <a:rPr lang="en-US" sz="2400" dirty="0"/>
              <a:t> taken yet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the new direction on the Post-it Note, take a step in that new direction,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Stop with you reach the </a:t>
            </a:r>
            <a:r>
              <a:rPr lang="en-US" sz="2400" b="1" dirty="0">
                <a:solidFill>
                  <a:srgbClr val="7030A0"/>
                </a:solidFill>
              </a:rPr>
              <a:t>exit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breadcrumb</a:t>
            </a:r>
            <a:r>
              <a:rPr lang="en-US" sz="2400" dirty="0"/>
              <a:t> matrix (array) could contain a simple </a:t>
            </a:r>
            <a:r>
              <a:rPr lang="en-US" sz="2400" dirty="0">
                <a:solidFill>
                  <a:srgbClr val="00B050"/>
                </a:solidFill>
              </a:rPr>
              <a:t>bool</a:t>
            </a:r>
            <a:r>
              <a:rPr lang="en-US" sz="2400" dirty="0"/>
              <a:t> value to indicate if you have previously visited this cell</a:t>
            </a:r>
          </a:p>
          <a:p>
            <a:r>
              <a:rPr lang="en-US" sz="2400" dirty="0"/>
              <a:t>Breadcrumbs prevent going around in endless circles and never finding the exit</a:t>
            </a:r>
          </a:p>
          <a:p>
            <a:r>
              <a:rPr lang="en-US" sz="2400" dirty="0"/>
              <a:t>But in this program, we maintain a </a:t>
            </a:r>
            <a:r>
              <a:rPr lang="en-US" sz="2400" b="1" dirty="0"/>
              <a:t>list</a:t>
            </a:r>
            <a:r>
              <a:rPr lang="en-US" sz="2400" dirty="0"/>
              <a:t> of </a:t>
            </a:r>
            <a:r>
              <a:rPr lang="en-US" sz="2400" u="sng" dirty="0"/>
              <a:t>tuples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steps</a:t>
            </a:r>
            <a:r>
              <a:rPr lang="en-US" sz="2400" dirty="0"/>
              <a:t> where </a:t>
            </a:r>
            <a:r>
              <a:rPr lang="en-US" sz="2400" i="1" dirty="0"/>
              <a:t>each</a:t>
            </a:r>
            <a:r>
              <a:rPr lang="en-US" sz="2400" dirty="0"/>
              <a:t> tuple equals (y, x, last direction tried) for each step along the current path – this is how we track the latest Post-it Note value in each cell</a:t>
            </a:r>
          </a:p>
          <a:p>
            <a:r>
              <a:rPr lang="en-US" sz="2400" dirty="0"/>
              <a:t>Lots of </a:t>
            </a:r>
            <a:r>
              <a:rPr lang="en-US" sz="2400" b="1" dirty="0">
                <a:solidFill>
                  <a:srgbClr val="FF0000"/>
                </a:solidFill>
              </a:rPr>
              <a:t>backtracking</a:t>
            </a:r>
            <a:r>
              <a:rPr lang="en-US" sz="2400" dirty="0"/>
              <a:t> in the path indicates an </a:t>
            </a:r>
            <a:r>
              <a:rPr lang="en-US" sz="2400" i="1" dirty="0"/>
              <a:t>inefficient</a:t>
            </a:r>
            <a:r>
              <a:rPr lang="en-US" sz="2400" dirty="0"/>
              <a:t> search pattern, because you are visiting the same node too many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C96A7-FF46-658F-7626-BC03441D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91" y="1567775"/>
            <a:ext cx="6047619" cy="5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2350F0-9E85-14B0-A568-C141420711B7}"/>
              </a:ext>
            </a:extLst>
          </p:cNvPr>
          <p:cNvGrpSpPr/>
          <p:nvPr/>
        </p:nvGrpSpPr>
        <p:grpSpPr>
          <a:xfrm>
            <a:off x="3912850" y="5258370"/>
            <a:ext cx="1076632" cy="369332"/>
            <a:chOff x="4968362" y="2079211"/>
            <a:chExt cx="1076632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A054DD-D638-0D70-3FFB-5B16A7089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73F70-C50F-8CB8-8624-9C2A509FD949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3B0DDF-24B1-6104-1148-F4308AEF8CAF}"/>
              </a:ext>
            </a:extLst>
          </p:cNvPr>
          <p:cNvGrpSpPr/>
          <p:nvPr/>
        </p:nvGrpSpPr>
        <p:grpSpPr>
          <a:xfrm>
            <a:off x="7556521" y="5464653"/>
            <a:ext cx="1076632" cy="369332"/>
            <a:chOff x="4704120" y="2356972"/>
            <a:chExt cx="1076632" cy="36933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E97CA8A-9491-747C-4F44-96D32FD95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D75CA5-D440-6753-B123-6FAC14FB64D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3A6953-86E2-7D31-468F-720FB11DA723}"/>
              </a:ext>
            </a:extLst>
          </p:cNvPr>
          <p:cNvGrpSpPr/>
          <p:nvPr/>
        </p:nvGrpSpPr>
        <p:grpSpPr>
          <a:xfrm>
            <a:off x="4394778" y="5907412"/>
            <a:ext cx="1068643" cy="369332"/>
            <a:chOff x="3647644" y="4910075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E5136A-7FFF-7F0C-270A-13F0E1E48E8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BFEE727-8AA5-B6A4-2002-6121E626F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D5B2B7-A2B5-12CB-20C3-6110527A81A1}"/>
              </a:ext>
            </a:extLst>
          </p:cNvPr>
          <p:cNvGrpSpPr/>
          <p:nvPr/>
        </p:nvGrpSpPr>
        <p:grpSpPr>
          <a:xfrm>
            <a:off x="3276928" y="6338072"/>
            <a:ext cx="1064340" cy="369332"/>
            <a:chOff x="3647644" y="5421073"/>
            <a:chExt cx="1064340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EB9A18-031C-00C2-66DE-B769936DCB3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D6CB64-9F9F-C646-588A-2C3B2CDC5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CCFD36-7147-E30D-F55D-340D625FAE95}"/>
              </a:ext>
            </a:extLst>
          </p:cNvPr>
          <p:cNvGrpSpPr/>
          <p:nvPr/>
        </p:nvGrpSpPr>
        <p:grpSpPr>
          <a:xfrm>
            <a:off x="4527453" y="1560825"/>
            <a:ext cx="1068643" cy="369332"/>
            <a:chOff x="3647644" y="5359159"/>
            <a:chExt cx="106864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6BCD35-D575-65A5-AE2D-1607C5CACBB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623EB03-A78E-565F-D63B-9E628C8E4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43E576-2D76-3003-ACF7-57C76D0B1126}"/>
              </a:ext>
            </a:extLst>
          </p:cNvPr>
          <p:cNvGrpSpPr/>
          <p:nvPr/>
        </p:nvGrpSpPr>
        <p:grpSpPr>
          <a:xfrm>
            <a:off x="6330068" y="19859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ED80A4-C60A-CFC2-5FD7-73652D54333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3D562D-21E0-3C22-4D13-BE69EA3FA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6AA440-E3F0-CE73-1D71-E94268493740}"/>
              </a:ext>
            </a:extLst>
          </p:cNvPr>
          <p:cNvGrpSpPr/>
          <p:nvPr/>
        </p:nvGrpSpPr>
        <p:grpSpPr>
          <a:xfrm>
            <a:off x="6111637" y="286339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4EB944-F75F-B25B-60DD-1E649C48B3E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3FD03D3-FD71-E572-A92D-EDA1C5FA2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A4910F-5765-3C10-9E17-19F6D73443C1}"/>
              </a:ext>
            </a:extLst>
          </p:cNvPr>
          <p:cNvGrpSpPr/>
          <p:nvPr/>
        </p:nvGrpSpPr>
        <p:grpSpPr>
          <a:xfrm>
            <a:off x="6361170" y="1773579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F22D46-55AD-54F0-A1D3-2E9C40F088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FBE1D44-455F-AFC7-3304-83FF0C3AA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489F4E-9950-FC54-6E2E-C55CD44EBE93}"/>
              </a:ext>
            </a:extLst>
          </p:cNvPr>
          <p:cNvGrpSpPr/>
          <p:nvPr/>
        </p:nvGrpSpPr>
        <p:grpSpPr>
          <a:xfrm>
            <a:off x="4981407" y="4166418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A514AD-F3F3-FE2C-D570-17BCEA66D4A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5C05AE3-4C86-BA3F-EB5E-0A8C28BCB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52416-83A7-AB24-09C5-A000BB03B7FF}"/>
              </a:ext>
            </a:extLst>
          </p:cNvPr>
          <p:cNvGrpSpPr/>
          <p:nvPr/>
        </p:nvGrpSpPr>
        <p:grpSpPr>
          <a:xfrm>
            <a:off x="5081534" y="3290298"/>
            <a:ext cx="1076632" cy="369332"/>
            <a:chOff x="2157212" y="5356391"/>
            <a:chExt cx="10766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6ECD0-8785-5CB6-818E-E9269E94EE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4D3940-2A80-7571-611E-CA1F58A3E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52742D4-B97B-37CF-F25E-748247EB1143}"/>
              </a:ext>
            </a:extLst>
          </p:cNvPr>
          <p:cNvSpPr/>
          <p:nvPr/>
        </p:nvSpPr>
        <p:spPr>
          <a:xfrm>
            <a:off x="1907628" y="2945606"/>
            <a:ext cx="504496" cy="20240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FF02F7-C022-7512-D7C4-6A057AC3FFB2}"/>
              </a:ext>
            </a:extLst>
          </p:cNvPr>
          <p:cNvSpPr/>
          <p:nvPr/>
        </p:nvSpPr>
        <p:spPr>
          <a:xfrm>
            <a:off x="4378843" y="3382591"/>
            <a:ext cx="504496" cy="20240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54F869-C3F0-B77C-875C-5E526F255577}"/>
              </a:ext>
            </a:extLst>
          </p:cNvPr>
          <p:cNvSpPr/>
          <p:nvPr/>
        </p:nvSpPr>
        <p:spPr>
          <a:xfrm>
            <a:off x="4378843" y="4246366"/>
            <a:ext cx="504496" cy="20240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B63B7-29C8-4B3A-962A-70211F62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0" y="1782267"/>
            <a:ext cx="6415281" cy="2679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7CE7E7-DC2D-D673-A5D9-64C2F719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 First Search Breadcrumbs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0DEAB-2066-42CC-836B-918F5039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97" y="3742685"/>
            <a:ext cx="2698551" cy="193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83A3F-3DF3-4779-A3E8-D4495D88D658}"/>
              </a:ext>
            </a:extLst>
          </p:cNvPr>
          <p:cNvSpPr txBox="1"/>
          <p:nvPr/>
        </p:nvSpPr>
        <p:spPr>
          <a:xfrm>
            <a:off x="5014048" y="4948084"/>
            <a:ext cx="2964829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use a “stack” data structure to record the [row][col] of the navigator at each step through the maze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D1D34F-11E2-4460-A494-0A5665CE26D8}"/>
              </a:ext>
            </a:extLst>
          </p:cNvPr>
          <p:cNvCxnSpPr>
            <a:cxnSpLocks/>
          </p:cNvCxnSpPr>
          <p:nvPr/>
        </p:nvCxnSpPr>
        <p:spPr>
          <a:xfrm flipV="1">
            <a:off x="3370006" y="3119842"/>
            <a:ext cx="501446" cy="235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13ACC-B3C4-455B-AC76-A4A79E1643A6}"/>
              </a:ext>
            </a:extLst>
          </p:cNvPr>
          <p:cNvCxnSpPr>
            <a:cxnSpLocks/>
          </p:cNvCxnSpPr>
          <p:nvPr/>
        </p:nvCxnSpPr>
        <p:spPr>
          <a:xfrm>
            <a:off x="4756355" y="2892862"/>
            <a:ext cx="699253" cy="1199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3C849-FD07-4C89-9040-6A0FB4624C66}"/>
              </a:ext>
            </a:extLst>
          </p:cNvPr>
          <p:cNvCxnSpPr>
            <a:cxnSpLocks/>
          </p:cNvCxnSpPr>
          <p:nvPr/>
        </p:nvCxnSpPr>
        <p:spPr>
          <a:xfrm flipV="1">
            <a:off x="6312310" y="4092677"/>
            <a:ext cx="501445" cy="227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">
            <a:extLst>
              <a:ext uri="{FF2B5EF4-FFF2-40B4-BE49-F238E27FC236}">
                <a16:creationId xmlns:a16="http://schemas.microsoft.com/office/drawing/2014/main" id="{59EF8410-D102-4BE4-95F9-AF7F166FED3D}"/>
              </a:ext>
            </a:extLst>
          </p:cNvPr>
          <p:cNvSpPr/>
          <p:nvPr/>
        </p:nvSpPr>
        <p:spPr>
          <a:xfrm>
            <a:off x="833019" y="1378288"/>
            <a:ext cx="1062681" cy="247135"/>
          </a:xfrm>
          <a:prstGeom prst="borderCallout2">
            <a:avLst>
              <a:gd name="adj1" fmla="val 57030"/>
              <a:gd name="adj2" fmla="val 103457"/>
              <a:gd name="adj3" fmla="val 321734"/>
              <a:gd name="adj4" fmla="val 129482"/>
              <a:gd name="adj5" fmla="val 321451"/>
              <a:gd name="adj6" fmla="val 15241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Entrance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49A114-8597-497D-EE67-7E8237187A09}"/>
              </a:ext>
            </a:extLst>
          </p:cNvPr>
          <p:cNvGrpSpPr/>
          <p:nvPr/>
        </p:nvGrpSpPr>
        <p:grpSpPr>
          <a:xfrm>
            <a:off x="3933497" y="2985927"/>
            <a:ext cx="882869" cy="338554"/>
            <a:chOff x="3933497" y="2985927"/>
            <a:chExt cx="882869" cy="3385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172CDA-F87C-9583-6555-DAFF8DBC3123}"/>
                </a:ext>
              </a:extLst>
            </p:cNvPr>
            <p:cNvSpPr/>
            <p:nvPr/>
          </p:nvSpPr>
          <p:spPr>
            <a:xfrm>
              <a:off x="3933497" y="3019097"/>
              <a:ext cx="882869" cy="256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21B894-F0F6-E128-3277-85C65CC00E5E}"/>
                </a:ext>
              </a:extLst>
            </p:cNvPr>
            <p:cNvSpPr txBox="1"/>
            <p:nvPr/>
          </p:nvSpPr>
          <p:spPr>
            <a:xfrm>
              <a:off x="4050986" y="2985927"/>
              <a:ext cx="751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pop()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CAB0DA-70A2-5188-773A-F01152738AD2}"/>
              </a:ext>
            </a:extLst>
          </p:cNvPr>
          <p:cNvGrpSpPr/>
          <p:nvPr/>
        </p:nvGrpSpPr>
        <p:grpSpPr>
          <a:xfrm>
            <a:off x="6813755" y="3951698"/>
            <a:ext cx="882869" cy="338554"/>
            <a:chOff x="3933497" y="2985927"/>
            <a:chExt cx="882869" cy="33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67D13D-9FE6-45FC-1420-964D780DE026}"/>
                </a:ext>
              </a:extLst>
            </p:cNvPr>
            <p:cNvSpPr/>
            <p:nvPr/>
          </p:nvSpPr>
          <p:spPr>
            <a:xfrm>
              <a:off x="3933497" y="3019097"/>
              <a:ext cx="882869" cy="256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B6349-2094-28C0-2CB3-C17B711D6976}"/>
                </a:ext>
              </a:extLst>
            </p:cNvPr>
            <p:cNvSpPr txBox="1"/>
            <p:nvPr/>
          </p:nvSpPr>
          <p:spPr>
            <a:xfrm>
              <a:off x="4050986" y="2985927"/>
              <a:ext cx="751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4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02" y="365126"/>
            <a:ext cx="3593447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F5664-CC7E-1DB3-0DC3-274509EC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0" y="365126"/>
            <a:ext cx="3348557" cy="6257103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DF7809A-AED6-2F4E-923C-35018706C8C1}"/>
              </a:ext>
            </a:extLst>
          </p:cNvPr>
          <p:cNvGrpSpPr/>
          <p:nvPr/>
        </p:nvGrpSpPr>
        <p:grpSpPr>
          <a:xfrm>
            <a:off x="2540000" y="341010"/>
            <a:ext cx="1076632" cy="369332"/>
            <a:chOff x="4968362" y="2079211"/>
            <a:chExt cx="1076632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221C853-2C1C-2018-A70E-BDFAD58F5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D20330-C352-E9B2-8061-71531457A7F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650417C-4C8F-83E0-B8A7-FD90D3D61BC1}"/>
              </a:ext>
            </a:extLst>
          </p:cNvPr>
          <p:cNvGrpSpPr/>
          <p:nvPr/>
        </p:nvGrpSpPr>
        <p:grpSpPr>
          <a:xfrm>
            <a:off x="2393379" y="517793"/>
            <a:ext cx="1076632" cy="369332"/>
            <a:chOff x="4704120" y="2356972"/>
            <a:chExt cx="1076632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DECFCE0-1B53-AC82-DE28-D94202014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E3CCAA-872E-301B-A1E3-10831C6A50D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75A2D3-BD7C-A7E9-DC39-B66F4A6EAA82}"/>
              </a:ext>
            </a:extLst>
          </p:cNvPr>
          <p:cNvGrpSpPr/>
          <p:nvPr/>
        </p:nvGrpSpPr>
        <p:grpSpPr>
          <a:xfrm>
            <a:off x="2278399" y="859007"/>
            <a:ext cx="1068643" cy="369332"/>
            <a:chOff x="3647644" y="4910075"/>
            <a:chExt cx="1068643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2788143-44E9-2624-4E1F-7A6B0E8CE36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5FEE7E4-2486-1711-3B16-EBAFD748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9BF21-641F-70FB-8FA2-9BEC321A012D}"/>
              </a:ext>
            </a:extLst>
          </p:cNvPr>
          <p:cNvGrpSpPr/>
          <p:nvPr/>
        </p:nvGrpSpPr>
        <p:grpSpPr>
          <a:xfrm>
            <a:off x="2706446" y="1027907"/>
            <a:ext cx="1064340" cy="369332"/>
            <a:chOff x="3647644" y="5421073"/>
            <a:chExt cx="1064340" cy="3693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B2B20BE-1869-6D46-0149-918C78B1341D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0D835F1-AABC-4AA0-6E90-69E52CE80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1C94C0-E3B6-E03D-0CB0-A48EE28B2CC2}"/>
              </a:ext>
            </a:extLst>
          </p:cNvPr>
          <p:cNvGrpSpPr/>
          <p:nvPr/>
        </p:nvGrpSpPr>
        <p:grpSpPr>
          <a:xfrm>
            <a:off x="1868080" y="1193388"/>
            <a:ext cx="1068643" cy="369332"/>
            <a:chOff x="3647644" y="5359159"/>
            <a:chExt cx="1068643" cy="36933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DFB8C-5C82-EE23-6ABD-17E7A407202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60F1F51-35B6-A2C5-EFC5-ADD0C53560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D46A81-5311-3EDF-78EC-69C1A117E5CE}"/>
              </a:ext>
            </a:extLst>
          </p:cNvPr>
          <p:cNvGrpSpPr/>
          <p:nvPr/>
        </p:nvGrpSpPr>
        <p:grpSpPr>
          <a:xfrm>
            <a:off x="2693996" y="1698234"/>
            <a:ext cx="1076632" cy="369332"/>
            <a:chOff x="2157212" y="5356391"/>
            <a:chExt cx="1076632" cy="3693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907E91-CE19-F77C-93A0-F15DCAF8BCB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4176A6E-C132-B72C-2A7C-EDA0F9AC6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DF4BA65-3800-6ABF-CE99-1F28B8E5C1D9}"/>
              </a:ext>
            </a:extLst>
          </p:cNvPr>
          <p:cNvGrpSpPr/>
          <p:nvPr/>
        </p:nvGrpSpPr>
        <p:grpSpPr>
          <a:xfrm>
            <a:off x="2819104" y="1857751"/>
            <a:ext cx="1076632" cy="369332"/>
            <a:chOff x="2157212" y="5356391"/>
            <a:chExt cx="1076632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EA5C63-B58D-24C5-0D4D-AA66AFA66D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A0434E3-8C88-E668-3329-A48F5A19E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3FEC33-CAB1-7069-E1A8-4E14FE95A0D9}"/>
              </a:ext>
            </a:extLst>
          </p:cNvPr>
          <p:cNvGrpSpPr/>
          <p:nvPr/>
        </p:nvGrpSpPr>
        <p:grpSpPr>
          <a:xfrm>
            <a:off x="3609161" y="2037934"/>
            <a:ext cx="1076632" cy="369332"/>
            <a:chOff x="2157212" y="5356391"/>
            <a:chExt cx="1076632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2F051B-D0B8-93B8-0D44-606BA7120F3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F30957D-8555-4350-8D51-93E22D10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F75870-596B-3066-2CEA-CBEDEA42D0FB}"/>
              </a:ext>
            </a:extLst>
          </p:cNvPr>
          <p:cNvGrpSpPr/>
          <p:nvPr/>
        </p:nvGrpSpPr>
        <p:grpSpPr>
          <a:xfrm>
            <a:off x="1666435" y="1521789"/>
            <a:ext cx="1076632" cy="369332"/>
            <a:chOff x="2157212" y="5356391"/>
            <a:chExt cx="1076632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86F9CE-302F-DEE7-BCEA-269FC17C4E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BCBD649-EEF3-4A4A-AE50-4A215DBED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9D8F2CD-FB2C-7CC0-2BE6-E8B7E5C6079D}"/>
              </a:ext>
            </a:extLst>
          </p:cNvPr>
          <p:cNvGrpSpPr/>
          <p:nvPr/>
        </p:nvGrpSpPr>
        <p:grpSpPr>
          <a:xfrm>
            <a:off x="3542766" y="2214061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DAC5321-9AB1-C0FB-C784-BC4B38550F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759E809-636C-5FE1-E5EF-2F6ACA375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C29C02F-22D2-19E1-609A-3C726006B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38" y="1857751"/>
            <a:ext cx="3247619" cy="51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48074-8B05-49FC-5DF2-DA34E5F9B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938" y="3148105"/>
            <a:ext cx="2933333" cy="14761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1D4519A4-93FE-ECCA-8BC0-76AFAE7A3A2B}"/>
              </a:ext>
            </a:extLst>
          </p:cNvPr>
          <p:cNvGrpSpPr/>
          <p:nvPr/>
        </p:nvGrpSpPr>
        <p:grpSpPr>
          <a:xfrm>
            <a:off x="7401226" y="3119832"/>
            <a:ext cx="1076632" cy="369332"/>
            <a:chOff x="4968362" y="2079211"/>
            <a:chExt cx="1076632" cy="369332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4339199-14ED-0821-2D75-005C27E1B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31F479-A071-2D68-C6FC-FD7FF66E2F7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9F62643-AFAA-C0B5-AC08-E9AE7AC6B305}"/>
              </a:ext>
            </a:extLst>
          </p:cNvPr>
          <p:cNvGrpSpPr/>
          <p:nvPr/>
        </p:nvGrpSpPr>
        <p:grpSpPr>
          <a:xfrm>
            <a:off x="7748063" y="3328089"/>
            <a:ext cx="1076632" cy="369332"/>
            <a:chOff x="4704120" y="2356972"/>
            <a:chExt cx="1076632" cy="369332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18F4DC9-1D38-5908-500D-0CD3BBBE2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A7D133-1A61-D0C3-B268-21501F638FA6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9A59C6-A1B5-BF49-1787-92DFDC871D73}"/>
              </a:ext>
            </a:extLst>
          </p:cNvPr>
          <p:cNvGrpSpPr/>
          <p:nvPr/>
        </p:nvGrpSpPr>
        <p:grpSpPr>
          <a:xfrm>
            <a:off x="7132487" y="3540517"/>
            <a:ext cx="1068643" cy="369332"/>
            <a:chOff x="3647644" y="4910075"/>
            <a:chExt cx="1068643" cy="36933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584ABF-DD20-3FD8-2DAF-C68A2B01F172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980F86F-1918-0508-0BBD-C1CB9DF85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121F16A-8705-AFAD-F51E-391AD186B957}"/>
              </a:ext>
            </a:extLst>
          </p:cNvPr>
          <p:cNvGrpSpPr/>
          <p:nvPr/>
        </p:nvGrpSpPr>
        <p:grpSpPr>
          <a:xfrm>
            <a:off x="7925165" y="3767371"/>
            <a:ext cx="1064340" cy="369332"/>
            <a:chOff x="3647644" y="5421073"/>
            <a:chExt cx="1064340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937A636-2723-6920-141C-E64C7B48985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7BD8CED-9A05-C552-3F06-68E63455F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118C037-6E75-27F9-FFD9-6156D1299AA8}"/>
              </a:ext>
            </a:extLst>
          </p:cNvPr>
          <p:cNvGrpSpPr/>
          <p:nvPr/>
        </p:nvGrpSpPr>
        <p:grpSpPr>
          <a:xfrm>
            <a:off x="7276414" y="3984850"/>
            <a:ext cx="1068643" cy="369332"/>
            <a:chOff x="3647644" y="5359159"/>
            <a:chExt cx="1068643" cy="3693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E3FA565-AA10-F125-674B-7E2688E0758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FB3DE2F-BC3E-287A-64FB-672B7DA19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BDFD9A7-26B2-7460-1C3C-11D10029F93E}"/>
              </a:ext>
            </a:extLst>
          </p:cNvPr>
          <p:cNvGrpSpPr/>
          <p:nvPr/>
        </p:nvGrpSpPr>
        <p:grpSpPr>
          <a:xfrm>
            <a:off x="6721632" y="4208095"/>
            <a:ext cx="1076632" cy="369332"/>
            <a:chOff x="2157212" y="5356391"/>
            <a:chExt cx="1076632" cy="36933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07AAF18-895F-7754-3077-AE6DCF975A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26450A4-8593-D567-37C4-E6BF226B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1B26FA-AAEF-FDF3-4B8C-5613AE46C4C1}"/>
              </a:ext>
            </a:extLst>
          </p:cNvPr>
          <p:cNvSpPr/>
          <p:nvPr/>
        </p:nvSpPr>
        <p:spPr>
          <a:xfrm>
            <a:off x="3233174" y="2256321"/>
            <a:ext cx="166446" cy="2503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D2F1B9-642B-99E2-4187-64FF7205CA6E}"/>
              </a:ext>
            </a:extLst>
          </p:cNvPr>
          <p:cNvSpPr/>
          <p:nvPr/>
        </p:nvSpPr>
        <p:spPr>
          <a:xfrm>
            <a:off x="2402859" y="2942816"/>
            <a:ext cx="166446" cy="2503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F671F6-CEB3-3B3E-0710-1E63B7C1318F}"/>
              </a:ext>
            </a:extLst>
          </p:cNvPr>
          <p:cNvSpPr/>
          <p:nvPr/>
        </p:nvSpPr>
        <p:spPr>
          <a:xfrm>
            <a:off x="2406032" y="4131477"/>
            <a:ext cx="166446" cy="2503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E5852E-3457-436C-A14F-58B1E85BB63C}"/>
              </a:ext>
            </a:extLst>
          </p:cNvPr>
          <p:cNvSpPr/>
          <p:nvPr/>
        </p:nvSpPr>
        <p:spPr>
          <a:xfrm>
            <a:off x="2409205" y="5320138"/>
            <a:ext cx="166446" cy="2503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305778-5A43-CD25-5525-1B2C62A8A024}"/>
              </a:ext>
            </a:extLst>
          </p:cNvPr>
          <p:cNvSpPr/>
          <p:nvPr/>
        </p:nvSpPr>
        <p:spPr>
          <a:xfrm>
            <a:off x="2409232" y="1757702"/>
            <a:ext cx="166446" cy="2503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6" grpId="0" animBg="1"/>
      <p:bldP spid="57" grpId="0" animBg="1"/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9E1F3-1F13-2D13-ABD6-EC94F296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16" y="1587386"/>
            <a:ext cx="5302895" cy="4338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5DA64-EAA4-C2BA-1EFF-5A8C809FE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31" y="4427588"/>
            <a:ext cx="5184653" cy="137217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B6AFADB6-59E3-768A-3773-0737113A0DDD}"/>
              </a:ext>
            </a:extLst>
          </p:cNvPr>
          <p:cNvGrpSpPr/>
          <p:nvPr/>
        </p:nvGrpSpPr>
        <p:grpSpPr>
          <a:xfrm>
            <a:off x="3493813" y="1614716"/>
            <a:ext cx="1076632" cy="369332"/>
            <a:chOff x="4968362" y="2079211"/>
            <a:chExt cx="1076632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ED3F1F2-E396-3B84-49A4-133D5404B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083E60-B0C1-0430-6571-0C6A1B2FC8D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E46522-A609-A0CC-10B1-9DA5B71A5853}"/>
              </a:ext>
            </a:extLst>
          </p:cNvPr>
          <p:cNvGrpSpPr/>
          <p:nvPr/>
        </p:nvGrpSpPr>
        <p:grpSpPr>
          <a:xfrm>
            <a:off x="2256221" y="1973036"/>
            <a:ext cx="1076632" cy="369332"/>
            <a:chOff x="4704120" y="2356972"/>
            <a:chExt cx="1076632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585938D-2602-AF1C-6C42-C03AF517D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CD1A8E-9349-6BAB-FE41-F2B3E9556EA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EA35AB1-8536-C715-603D-04E59560205C}"/>
              </a:ext>
            </a:extLst>
          </p:cNvPr>
          <p:cNvGrpSpPr/>
          <p:nvPr/>
        </p:nvGrpSpPr>
        <p:grpSpPr>
          <a:xfrm>
            <a:off x="2095261" y="2241963"/>
            <a:ext cx="1068643" cy="369332"/>
            <a:chOff x="3647644" y="4910075"/>
            <a:chExt cx="1068643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9ACE48-D31A-4ED0-FE9D-4A2B76519EC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117675F-14A4-B413-9E5E-6153E046C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15E93A9-1880-A651-922E-C48158963C80}"/>
              </a:ext>
            </a:extLst>
          </p:cNvPr>
          <p:cNvGrpSpPr/>
          <p:nvPr/>
        </p:nvGrpSpPr>
        <p:grpSpPr>
          <a:xfrm>
            <a:off x="3402829" y="3429000"/>
            <a:ext cx="1064340" cy="369332"/>
            <a:chOff x="3647644" y="5421073"/>
            <a:chExt cx="1064340" cy="3693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AAFD011-5774-5150-ECC0-CF8321B4DF4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C11F4D-69A3-10BE-0097-EB652B328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9E4A2C2-79BB-4F39-CC48-B654CB82C292}"/>
              </a:ext>
            </a:extLst>
          </p:cNvPr>
          <p:cNvGrpSpPr/>
          <p:nvPr/>
        </p:nvGrpSpPr>
        <p:grpSpPr>
          <a:xfrm>
            <a:off x="5289932" y="3614113"/>
            <a:ext cx="1068643" cy="369332"/>
            <a:chOff x="3647644" y="5359159"/>
            <a:chExt cx="1068643" cy="36933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F88B0B7-C3F6-FE40-027B-247D4B2F4BD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CBBCD58-4528-FFC7-38B0-7005D52B9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963849-D460-5F63-B2E0-48250EA42BC3}"/>
              </a:ext>
            </a:extLst>
          </p:cNvPr>
          <p:cNvGrpSpPr/>
          <p:nvPr/>
        </p:nvGrpSpPr>
        <p:grpSpPr>
          <a:xfrm>
            <a:off x="2233456" y="5246965"/>
            <a:ext cx="1076632" cy="369332"/>
            <a:chOff x="2157212" y="5356391"/>
            <a:chExt cx="1076632" cy="3693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FA81DC-BC67-6097-46A1-084625844D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EEA699C-E709-57FE-F83F-68AE9A122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7DA82E-E2B1-6614-D2ED-8BD9668728C3}"/>
              </a:ext>
            </a:extLst>
          </p:cNvPr>
          <p:cNvGrpSpPr/>
          <p:nvPr/>
        </p:nvGrpSpPr>
        <p:grpSpPr>
          <a:xfrm>
            <a:off x="5170451" y="4578347"/>
            <a:ext cx="1076632" cy="369332"/>
            <a:chOff x="2157212" y="5356391"/>
            <a:chExt cx="1076632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864F34-7655-BF29-A572-ACDC478FAF3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8139141-B968-2F15-A1E9-73B64B88C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24B7DA-EB5C-956D-72E1-4ABCB51CAC88}"/>
              </a:ext>
            </a:extLst>
          </p:cNvPr>
          <p:cNvGrpSpPr/>
          <p:nvPr/>
        </p:nvGrpSpPr>
        <p:grpSpPr>
          <a:xfrm>
            <a:off x="5177768" y="4752681"/>
            <a:ext cx="1076632" cy="369332"/>
            <a:chOff x="2157212" y="5356391"/>
            <a:chExt cx="1076632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EF76E8-0854-B3F2-2EF3-4150FCDA3FA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E018B73-A6A8-1C43-0DF1-47E3C1B51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213BD6A-4046-68D8-50BD-D30B015227DE}"/>
              </a:ext>
            </a:extLst>
          </p:cNvPr>
          <p:cNvGrpSpPr/>
          <p:nvPr/>
        </p:nvGrpSpPr>
        <p:grpSpPr>
          <a:xfrm>
            <a:off x="2619832" y="4338304"/>
            <a:ext cx="1076632" cy="369332"/>
            <a:chOff x="2157212" y="5356391"/>
            <a:chExt cx="1076632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0260EA-A723-1EA5-D7B2-0C7B454607A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512974-C812-3871-9681-99B661F01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C512C6-E1F2-D1E3-E7C9-15159406B62C}"/>
              </a:ext>
            </a:extLst>
          </p:cNvPr>
          <p:cNvGrpSpPr/>
          <p:nvPr/>
        </p:nvGrpSpPr>
        <p:grpSpPr>
          <a:xfrm>
            <a:off x="7722191" y="5298871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0690932-1706-2F14-A58C-6011D7CF7C4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85F1496-A3BE-506D-6373-9EEE7E42E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2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64B57-DA61-28C2-217D-C3B20E12D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60" y="1447330"/>
            <a:ext cx="6114286" cy="51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5FAE5-8E6C-14F5-D4AC-86F8497C47A4}"/>
              </a:ext>
            </a:extLst>
          </p:cNvPr>
          <p:cNvSpPr/>
          <p:nvPr/>
        </p:nvSpPr>
        <p:spPr>
          <a:xfrm>
            <a:off x="4225158" y="2293882"/>
            <a:ext cx="969579" cy="27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Improving Depth-First Search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unaided depth-first search spends considerable time exploring paths which clearly are not on the </a:t>
            </a:r>
            <a:r>
              <a:rPr lang="en-US" sz="2400" i="1" dirty="0"/>
              <a:t>optimal</a:t>
            </a:r>
            <a:r>
              <a:rPr lang="en-US" sz="2400" dirty="0"/>
              <a:t> route – it hits a lot of </a:t>
            </a:r>
            <a:r>
              <a:rPr lang="en-US" sz="2400" b="1" dirty="0">
                <a:solidFill>
                  <a:srgbClr val="FF0000"/>
                </a:solidFill>
              </a:rPr>
              <a:t>dead ends</a:t>
            </a:r>
          </a:p>
          <a:p>
            <a:r>
              <a:rPr lang="en-US" sz="2400" dirty="0"/>
              <a:t>What if we could calculate the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, and start </a:t>
            </a:r>
            <a:r>
              <a:rPr lang="en-US" sz="2400" b="1" dirty="0">
                <a:solidFill>
                  <a:srgbClr val="0070C0"/>
                </a:solidFill>
              </a:rPr>
              <a:t>backtracking</a:t>
            </a:r>
            <a:r>
              <a:rPr lang="en-US" sz="2400" dirty="0"/>
              <a:t> the instant our current path length </a:t>
            </a:r>
            <a:r>
              <a:rPr lang="en-US" sz="2400" b="1" dirty="0"/>
              <a:t>≥</a:t>
            </a:r>
            <a:r>
              <a:rPr lang="en-US" sz="2400" dirty="0"/>
              <a:t> the </a:t>
            </a:r>
            <a:r>
              <a:rPr lang="en-US" sz="2400" i="1" dirty="0"/>
              <a:t>shortest</a:t>
            </a:r>
            <a:r>
              <a:rPr lang="en-US" sz="2400" dirty="0"/>
              <a:t> path length?</a:t>
            </a:r>
          </a:p>
          <a:p>
            <a:r>
              <a:rPr lang="en-US" sz="2400" dirty="0"/>
              <a:t>It is possible to calculate the </a:t>
            </a:r>
            <a:r>
              <a:rPr lang="en-US" sz="2400" b="1" u="sng" dirty="0"/>
              <a:t>minimum</a:t>
            </a:r>
            <a:r>
              <a:rPr lang="en-US" sz="2400" dirty="0"/>
              <a:t> number of steps from entrance to exit (</a:t>
            </a:r>
            <a:r>
              <a:rPr lang="en-US" sz="2400" b="1" i="1" dirty="0">
                <a:solidFill>
                  <a:srgbClr val="7030A0"/>
                </a:solidFill>
              </a:rPr>
              <a:t>the</a:t>
            </a:r>
            <a:r>
              <a:rPr lang="en-US" sz="2400" dirty="0"/>
              <a:t> shortest path) </a:t>
            </a:r>
            <a:r>
              <a:rPr lang="en-US" sz="2400" b="1" i="1" dirty="0">
                <a:solidFill>
                  <a:srgbClr val="FF0000"/>
                </a:solidFill>
              </a:rPr>
              <a:t>without searching one cell or taking one step!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Maze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program that will find a path from the entrance to the exit of a given maze</a:t>
            </a:r>
          </a:p>
          <a:p>
            <a:pPr lvl="1"/>
            <a:r>
              <a:rPr lang="en-US" sz="2000" dirty="0"/>
              <a:t>The maze should be created using a simple </a:t>
            </a:r>
            <a:r>
              <a:rPr lang="en-US" sz="2000" b="1" dirty="0"/>
              <a:t>encoding</a:t>
            </a:r>
            <a:endParaRPr lang="en-US" sz="2000" dirty="0"/>
          </a:p>
          <a:p>
            <a:pPr lvl="1"/>
            <a:r>
              <a:rPr lang="en-US" sz="2000" dirty="0"/>
              <a:t>During the search, the program cannot receive any hints from humans – it must run </a:t>
            </a:r>
            <a:r>
              <a:rPr lang="en-US" sz="2000" u="sng" dirty="0"/>
              <a:t>autonomously</a:t>
            </a:r>
            <a:endParaRPr lang="en-US" sz="2000" dirty="0"/>
          </a:p>
          <a:p>
            <a:r>
              <a:rPr lang="en-US" sz="2400" dirty="0"/>
              <a:t>The maze is 10x10 cells, and </a:t>
            </a:r>
            <a:r>
              <a:rPr lang="en-US" sz="2400" b="1" dirty="0">
                <a:solidFill>
                  <a:srgbClr val="FF0000"/>
                </a:solidFill>
              </a:rPr>
              <a:t>must have</a:t>
            </a:r>
            <a:r>
              <a:rPr lang="en-US" sz="2400" dirty="0"/>
              <a:t> at least </a:t>
            </a:r>
            <a:r>
              <a:rPr lang="en-US" sz="2400" u="sng" dirty="0"/>
              <a:t>one</a:t>
            </a:r>
            <a:r>
              <a:rPr lang="en-US" sz="2400" dirty="0"/>
              <a:t> open path from entrance to exit cell</a:t>
            </a:r>
          </a:p>
          <a:p>
            <a:r>
              <a:rPr lang="en-US" sz="2400" dirty="0"/>
              <a:t>The complete maze perimeter </a:t>
            </a:r>
            <a:r>
              <a:rPr lang="en-US" sz="2400" b="1" dirty="0">
                <a:solidFill>
                  <a:srgbClr val="FF0000"/>
                </a:solidFill>
              </a:rPr>
              <a:t>must not </a:t>
            </a:r>
            <a:r>
              <a:rPr lang="en-US" sz="2400" dirty="0"/>
              <a:t>have </a:t>
            </a:r>
            <a:r>
              <a:rPr lang="en-US" sz="2400" u="sng" dirty="0"/>
              <a:t>any</a:t>
            </a:r>
            <a:r>
              <a:rPr lang="en-US" sz="2400" dirty="0"/>
              <a:t> holes – all outside edges must be walls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5587C-8371-4700-A0B5-40BECF39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5" y="1604231"/>
            <a:ext cx="7642270" cy="5103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9116" y="1027907"/>
            <a:ext cx="196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 x 3 maze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9 total cells</a:t>
            </a:r>
          </a:p>
        </p:txBody>
      </p:sp>
    </p:spTree>
    <p:extLst>
      <p:ext uri="{BB962C8B-B14F-4D97-AF65-F5344CB8AC3E}">
        <p14:creationId xmlns:p14="http://schemas.microsoft.com/office/powerpoint/2010/main" val="38269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115772" y="1419405"/>
            <a:ext cx="6264318" cy="1578079"/>
            <a:chOff x="1115772" y="1419405"/>
            <a:chExt cx="6264318" cy="1578079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Every</a:t>
              </a:r>
              <a:r>
                <a:rPr lang="en-US" sz="2000" dirty="0"/>
                <a:t> maze square (cell) is represented along </a:t>
              </a:r>
              <a:r>
                <a:rPr lang="en-US" sz="2000" b="1" dirty="0"/>
                <a:t>both</a:t>
              </a:r>
            </a:p>
            <a:p>
              <a:pPr algn="ctr"/>
              <a:r>
                <a:rPr lang="en-US" sz="2000" dirty="0"/>
                <a:t>the rows and columns of an adjacency matrix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003589" y="2105711"/>
              <a:ext cx="524328" cy="3985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5772" y="2127291"/>
              <a:ext cx="1610952" cy="8701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0355" y="3954162"/>
            <a:ext cx="7703291" cy="2149508"/>
            <a:chOff x="720355" y="3954162"/>
            <a:chExt cx="7703291" cy="2149508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395784"/>
              <a:ext cx="7703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(1) indicates you </a:t>
              </a:r>
              <a:r>
                <a:rPr lang="en-US" sz="2000" b="1" dirty="0"/>
                <a:t>can</a:t>
              </a:r>
              <a:r>
                <a:rPr lang="en-US" sz="2000" dirty="0"/>
                <a:t> reach the other cell in </a:t>
              </a:r>
              <a:r>
                <a:rPr lang="en-US" sz="2000" b="1" dirty="0">
                  <a:solidFill>
                    <a:srgbClr val="0070C0"/>
                  </a:solidFill>
                </a:rPr>
                <a:t>just one step</a:t>
              </a:r>
            </a:p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False</a:t>
              </a:r>
              <a:r>
                <a:rPr lang="en-US" sz="2000" dirty="0"/>
                <a:t> (0) means that you </a:t>
              </a:r>
              <a:r>
                <a:rPr lang="en-US" sz="2000" b="1" dirty="0"/>
                <a:t>cannot</a:t>
              </a:r>
              <a:r>
                <a:rPr lang="en-US" sz="2000" dirty="0"/>
                <a:t> reach the other cell in just one step 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232454" y="3954162"/>
              <a:ext cx="642551" cy="14416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63911" y="1419405"/>
            <a:ext cx="5616179" cy="1982822"/>
            <a:chOff x="1763911" y="1419405"/>
            <a:chExt cx="5616179" cy="1982822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main diagonal has all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values</a:t>
              </a:r>
            </a:p>
            <a:p>
              <a:pPr algn="ctr"/>
              <a:r>
                <a:rPr lang="en-US" sz="2000" dirty="0"/>
                <a:t>because every cell can reach itself by definition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616411" y="2105711"/>
              <a:ext cx="387178" cy="1296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20355" y="3629901"/>
            <a:ext cx="7703291" cy="2889297"/>
            <a:chOff x="720355" y="3629901"/>
            <a:chExt cx="7703291" cy="2889297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195759"/>
              <a:ext cx="77032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whole matrix is symmetric about the main diagonal</a:t>
              </a:r>
            </a:p>
            <a:p>
              <a:pPr algn="ctr"/>
              <a:r>
                <a:rPr lang="en-US" sz="2000" dirty="0"/>
                <a:t>because there are no “one-way” doors in the maze.</a:t>
              </a:r>
            </a:p>
            <a:p>
              <a:pPr algn="ctr"/>
              <a:r>
                <a:rPr lang="en-US" sz="2000" b="1" dirty="0"/>
                <a:t>Reflexive Property: If you can get from cell A to cell B in one step,</a:t>
              </a:r>
            </a:p>
            <a:p>
              <a:pPr algn="ctr"/>
              <a:r>
                <a:rPr lang="en-US" sz="2000" b="1" dirty="0"/>
                <a:t>then you can also get from cell B to cell A in one step</a:t>
              </a:r>
            </a:p>
          </p:txBody>
        </p:sp>
        <p:sp>
          <p:nvSpPr>
            <p:cNvPr id="8" name="Curved Up Arrow 7"/>
            <p:cNvSpPr/>
            <p:nvPr/>
          </p:nvSpPr>
          <p:spPr>
            <a:xfrm rot="20630627">
              <a:off x="2871336" y="3629901"/>
              <a:ext cx="2291774" cy="58875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9C7AC-D04F-EFB9-7D8B-2BE92ECE3809}"/>
              </a:ext>
            </a:extLst>
          </p:cNvPr>
          <p:cNvSpPr txBox="1"/>
          <p:nvPr/>
        </p:nvSpPr>
        <p:spPr>
          <a:xfrm>
            <a:off x="7252138" y="3429000"/>
            <a:ext cx="1087821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 =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</a:p>
          <a:p>
            <a:r>
              <a:rPr lang="en-US" dirty="0">
                <a:solidFill>
                  <a:srgbClr val="7030A0"/>
                </a:solidFill>
              </a:rPr>
              <a:t>0 = </a:t>
            </a:r>
            <a:r>
              <a:rPr lang="en-US" b="1" dirty="0">
                <a:solidFill>
                  <a:srgbClr val="7030A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4068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find the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, we keep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ing (using the  </a:t>
            </a:r>
            <a:r>
              <a:rPr lang="en-US" sz="2400" b="1" i="1" dirty="0"/>
              <a:t>logical</a:t>
            </a:r>
            <a:r>
              <a:rPr lang="en-US" sz="2400" dirty="0"/>
              <a:t> operator) the adjacency matrix against </a:t>
            </a:r>
            <a:r>
              <a:rPr lang="en-US" sz="2400" u="sng" dirty="0"/>
              <a:t>itself</a:t>
            </a:r>
            <a:r>
              <a:rPr lang="en-US" sz="2400" dirty="0"/>
              <a:t> until a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/>
              <a:t> value appears in the matrix element that represents the </a:t>
            </a:r>
            <a:r>
              <a:rPr lang="en-US" sz="2400" b="1" dirty="0"/>
              <a:t>exit cell</a:t>
            </a:r>
          </a:p>
          <a:p>
            <a:r>
              <a:rPr lang="en-US" sz="2400" dirty="0"/>
              <a:t>The </a:t>
            </a:r>
            <a:r>
              <a:rPr lang="en-US" sz="2400" u="sng" dirty="0"/>
              <a:t>number of times</a:t>
            </a:r>
            <a:r>
              <a:rPr lang="en-US" sz="2400" dirty="0"/>
              <a:t> we had to “multiply” (AND) the adjacency matrix by itself </a:t>
            </a:r>
            <a:r>
              <a:rPr lang="en-US" sz="2400" b="1" dirty="0">
                <a:solidFill>
                  <a:srgbClr val="FF0000"/>
                </a:solidFill>
              </a:rPr>
              <a:t>equals the minimal # of steps</a:t>
            </a:r>
            <a:r>
              <a:rPr lang="en-US" sz="2400" dirty="0"/>
              <a:t> from entrance to exit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Ironically, we can know the </a:t>
            </a:r>
            <a:r>
              <a:rPr lang="en-US" sz="2400" b="1" i="1" u="sng" dirty="0">
                <a:solidFill>
                  <a:srgbClr val="0070C0"/>
                </a:solidFill>
              </a:rPr>
              <a:t># of steps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in the shortest path, but not what the actual steps are!</a:t>
            </a:r>
          </a:p>
          <a:p>
            <a:r>
              <a:rPr lang="en-US" sz="2400" dirty="0"/>
              <a:t>But how do we </a:t>
            </a:r>
            <a:r>
              <a:rPr lang="en-US" sz="2400" i="1" dirty="0"/>
              <a:t>"logically"</a:t>
            </a:r>
            <a:r>
              <a:rPr lang="en-US" sz="2400" dirty="0"/>
              <a:t> multiple two matrices together?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Autofit/>
          </a:bodyPr>
          <a:lstStyle/>
          <a:p>
            <a:r>
              <a:rPr lang="en-US" dirty="0"/>
              <a:t>If it 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A to B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B to C</a:t>
            </a:r>
            <a:r>
              <a:rPr lang="en-US" dirty="0"/>
              <a:t>, then it must be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that you can get from </a:t>
            </a:r>
            <a:r>
              <a:rPr lang="en-US" b="1" dirty="0"/>
              <a:t>A to C 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transitive property</a:t>
            </a:r>
            <a:r>
              <a:rPr lang="en-US" dirty="0"/>
              <a:t>)</a:t>
            </a:r>
          </a:p>
          <a:p>
            <a:r>
              <a:rPr lang="en-US" dirty="0"/>
              <a:t>When “multiplying” Boolean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adjacency matrices,     if the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 of all the elements in (Row A x Col B)       is </a:t>
            </a:r>
            <a:r>
              <a:rPr lang="en-US" b="1" dirty="0">
                <a:solidFill>
                  <a:srgbClr val="7030A0"/>
                </a:solidFill>
              </a:rPr>
              <a:t>==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b="1" dirty="0"/>
              <a:t> </a:t>
            </a:r>
            <a:r>
              <a:rPr lang="en-US" dirty="0"/>
              <a:t>then the cell is </a:t>
            </a:r>
            <a:r>
              <a:rPr lang="en-US" b="1" dirty="0">
                <a:solidFill>
                  <a:srgbClr val="00B050"/>
                </a:solidFill>
              </a:rPr>
              <a:t>set to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US" dirty="0"/>
              <a:t>We keep multiplying the adjacency matrix until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appears in the cell that represents the </a:t>
            </a:r>
            <a:r>
              <a:rPr lang="en-US" u="sng" dirty="0"/>
              <a:t>exit</a:t>
            </a:r>
            <a:r>
              <a:rPr lang="en-US" dirty="0"/>
              <a:t> square.</a:t>
            </a:r>
          </a:p>
          <a:p>
            <a:pPr lvl="1"/>
            <a:r>
              <a:rPr lang="en-US" dirty="0"/>
              <a:t>The total # of matrix multiplications required </a:t>
            </a:r>
            <a:r>
              <a:rPr lang="en-US" b="1" dirty="0"/>
              <a:t>= the shortest path length from entrance to 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can calculate the adjacency matrix </a:t>
            </a:r>
            <a:r>
              <a:rPr lang="en-US" sz="2400" b="1" dirty="0">
                <a:solidFill>
                  <a:srgbClr val="FF0000"/>
                </a:solidFill>
              </a:rPr>
              <a:t>before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starting a depth-first search</a:t>
            </a:r>
          </a:p>
          <a:p>
            <a:r>
              <a:rPr lang="en-US" sz="2400" dirty="0"/>
              <a:t>We can then use this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 to limit the current search path to improve the efficiency of the search</a:t>
            </a:r>
          </a:p>
          <a:p>
            <a:r>
              <a:rPr lang="en-US" sz="2400" dirty="0"/>
              <a:t>Once the current </a:t>
            </a:r>
            <a:r>
              <a:rPr lang="en-US" sz="2400" b="1" dirty="0">
                <a:solidFill>
                  <a:srgbClr val="00B050"/>
                </a:solidFill>
              </a:rPr>
              <a:t>len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steps</a:t>
            </a:r>
            <a:r>
              <a:rPr lang="en-US" sz="2400" b="1" dirty="0"/>
              <a:t>)</a:t>
            </a:r>
            <a:r>
              <a:rPr lang="en-US" sz="2400" dirty="0"/>
              <a:t> has more items than the shortest path length calculated from the adjacency matrix, we must </a:t>
            </a:r>
            <a:r>
              <a:rPr lang="en-US" sz="2400" b="1" dirty="0">
                <a:solidFill>
                  <a:srgbClr val="FF0000"/>
                </a:solidFill>
              </a:rPr>
              <a:t>start backtracking!</a:t>
            </a:r>
          </a:p>
          <a:p>
            <a:r>
              <a:rPr lang="en-US" sz="2400" dirty="0"/>
              <a:t>There is no reason to continue a path which has a step count greater than the </a:t>
            </a:r>
            <a:r>
              <a:rPr lang="en-US" sz="2400" u="sng" dirty="0"/>
              <a:t>known</a:t>
            </a:r>
            <a:r>
              <a:rPr lang="en-US" sz="2400" dirty="0"/>
              <a:t> shortest path </a:t>
            </a:r>
            <a:r>
              <a:rPr lang="en-US" sz="2400" b="1" dirty="0"/>
              <a:t>– </a:t>
            </a:r>
            <a:r>
              <a:rPr lang="en-US" sz="2400" b="1" dirty="0">
                <a:solidFill>
                  <a:srgbClr val="7030A0"/>
                </a:solidFill>
              </a:rPr>
              <a:t>it’s best to backup and try a new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maze_adjacency.py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420D4-4DB6-CA6B-7689-41D397D1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03" y="1420310"/>
            <a:ext cx="5863993" cy="5206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72A4E81-9828-F1BD-B399-1B0302AD9A02}"/>
              </a:ext>
            </a:extLst>
          </p:cNvPr>
          <p:cNvGrpSpPr/>
          <p:nvPr/>
        </p:nvGrpSpPr>
        <p:grpSpPr>
          <a:xfrm>
            <a:off x="6126655" y="1380895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8EAA8A-ABF2-3224-585E-150A3B69E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01A7E7-756D-9BB7-D11D-C0C7E26456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39AB0F-2852-9322-F6D9-1FCC191966E6}"/>
              </a:ext>
            </a:extLst>
          </p:cNvPr>
          <p:cNvGrpSpPr/>
          <p:nvPr/>
        </p:nvGrpSpPr>
        <p:grpSpPr>
          <a:xfrm>
            <a:off x="7478063" y="1541912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106A5-E531-07B6-1A0C-F17E0AA69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B452F3-E0C5-1140-249C-7590CCD77B0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60CEFD-BB07-BA7B-8422-10CE5BE37A93}"/>
              </a:ext>
            </a:extLst>
          </p:cNvPr>
          <p:cNvGrpSpPr/>
          <p:nvPr/>
        </p:nvGrpSpPr>
        <p:grpSpPr>
          <a:xfrm>
            <a:off x="5101897" y="2436199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3E998-37DE-3082-8961-0FDB6F01F92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C86B6C-85A0-0094-EA70-A5B5FF640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A4406D-E398-2333-4916-A1F68EC9E15A}"/>
              </a:ext>
            </a:extLst>
          </p:cNvPr>
          <p:cNvGrpSpPr/>
          <p:nvPr/>
        </p:nvGrpSpPr>
        <p:grpSpPr>
          <a:xfrm>
            <a:off x="2808013" y="3862503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94B378-4284-247C-A598-21948620C0C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3CF59D-8CF6-982E-B800-2AE4A7B4D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C0CCC9-FCD4-B8F1-72D5-C0802DCAF8DE}"/>
              </a:ext>
            </a:extLst>
          </p:cNvPr>
          <p:cNvGrpSpPr/>
          <p:nvPr/>
        </p:nvGrpSpPr>
        <p:grpSpPr>
          <a:xfrm>
            <a:off x="5517141" y="4383221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8879A1-CF7E-28D7-4C20-5E9120820CB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F840DA7-E0B3-E611-A517-3EB9D153C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647530-6071-6F66-5A49-77749B080650}"/>
              </a:ext>
            </a:extLst>
          </p:cNvPr>
          <p:cNvGrpSpPr/>
          <p:nvPr/>
        </p:nvGrpSpPr>
        <p:grpSpPr>
          <a:xfrm>
            <a:off x="5188009" y="4549353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3D90F-EFF0-A040-51B3-044888FE1B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E70578-1351-5989-7228-8DA1BEAE2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9FBF8D-E6CA-CAC4-6E93-EE12B9100589}"/>
              </a:ext>
            </a:extLst>
          </p:cNvPr>
          <p:cNvGrpSpPr/>
          <p:nvPr/>
        </p:nvGrpSpPr>
        <p:grpSpPr>
          <a:xfrm>
            <a:off x="4650590" y="5079554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116FF2-4E81-D759-D3DF-77BA6410B7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52521B-7274-64AF-3F44-22344FF62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915E0A-5512-7312-E1F7-2DE443520B17}"/>
              </a:ext>
            </a:extLst>
          </p:cNvPr>
          <p:cNvGrpSpPr/>
          <p:nvPr/>
        </p:nvGrpSpPr>
        <p:grpSpPr>
          <a:xfrm>
            <a:off x="3945435" y="5429807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B1E4DC-29D3-C770-DC38-581BCC4A9F4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F6458A7-DAC6-F2BD-E048-CB2C7B5B1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CB33B4-916A-68E8-E8A0-F5D8DACBFC46}"/>
              </a:ext>
            </a:extLst>
          </p:cNvPr>
          <p:cNvGrpSpPr/>
          <p:nvPr/>
        </p:nvGrpSpPr>
        <p:grpSpPr>
          <a:xfrm>
            <a:off x="3022486" y="5606590"/>
            <a:ext cx="1076632" cy="369332"/>
            <a:chOff x="2157212" y="5356391"/>
            <a:chExt cx="10766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7EBEF4-82EE-6B4E-8F8E-5D04F5238B6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99BDD3-21EE-6431-3F98-BD65746C8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7E144D-3C02-61A3-55B3-2D08087BEB01}"/>
              </a:ext>
            </a:extLst>
          </p:cNvPr>
          <p:cNvGrpSpPr/>
          <p:nvPr/>
        </p:nvGrpSpPr>
        <p:grpSpPr>
          <a:xfrm>
            <a:off x="2796941" y="6144683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A8C9-FA79-C71F-827A-48D03D304A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355E476-9E86-0925-BC42-25986D440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F204300-F40C-E39F-C668-801A3043533C}"/>
              </a:ext>
            </a:extLst>
          </p:cNvPr>
          <p:cNvSpPr/>
          <p:nvPr/>
        </p:nvSpPr>
        <p:spPr>
          <a:xfrm>
            <a:off x="6072911" y="1641477"/>
            <a:ext cx="1289913" cy="1944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62028F-8B35-7DBC-33D0-1F8AE4A6ECFF}"/>
              </a:ext>
            </a:extLst>
          </p:cNvPr>
          <p:cNvSpPr/>
          <p:nvPr/>
        </p:nvSpPr>
        <p:spPr>
          <a:xfrm>
            <a:off x="3764583" y="1643362"/>
            <a:ext cx="2268983" cy="1944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D85FB8-4C7D-1E5B-13E4-B0D13AD70F18}"/>
              </a:ext>
            </a:extLst>
          </p:cNvPr>
          <p:cNvSpPr/>
          <p:nvPr/>
        </p:nvSpPr>
        <p:spPr>
          <a:xfrm>
            <a:off x="3748818" y="4635399"/>
            <a:ext cx="1439192" cy="1944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9CF20-613F-D61F-4790-B5BDA805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60" y="1447330"/>
            <a:ext cx="6114286" cy="51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maze_adjacency.py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5FAE5-8E6C-14F5-D4AC-86F8497C47A4}"/>
              </a:ext>
            </a:extLst>
          </p:cNvPr>
          <p:cNvSpPr/>
          <p:nvPr/>
        </p:nvSpPr>
        <p:spPr>
          <a:xfrm>
            <a:off x="4225158" y="2293882"/>
            <a:ext cx="969579" cy="27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49DA73-6693-8EE4-871A-21CDF481CAD0}"/>
              </a:ext>
            </a:extLst>
          </p:cNvPr>
          <p:cNvGrpSpPr/>
          <p:nvPr/>
        </p:nvGrpSpPr>
        <p:grpSpPr>
          <a:xfrm>
            <a:off x="331512" y="1454780"/>
            <a:ext cx="4100183" cy="3955284"/>
            <a:chOff x="331512" y="1608349"/>
            <a:chExt cx="4100183" cy="39552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E2A6F2-907E-40F9-9CF9-64B0B776F15B}"/>
                </a:ext>
              </a:extLst>
            </p:cNvPr>
            <p:cNvSpPr txBox="1"/>
            <p:nvPr/>
          </p:nvSpPr>
          <p:spPr>
            <a:xfrm>
              <a:off x="331512" y="5101968"/>
              <a:ext cx="41001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Path Steps = 43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7F5B110-A457-CD4C-0873-01F245A9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512" y="1608349"/>
              <a:ext cx="4100183" cy="345513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31CCC3-48CC-65A9-7C76-87576D0C0B6D}"/>
              </a:ext>
            </a:extLst>
          </p:cNvPr>
          <p:cNvGrpSpPr/>
          <p:nvPr/>
        </p:nvGrpSpPr>
        <p:grpSpPr>
          <a:xfrm>
            <a:off x="4712306" y="1447936"/>
            <a:ext cx="4100183" cy="3962128"/>
            <a:chOff x="4712306" y="1601505"/>
            <a:chExt cx="4100183" cy="39621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240C47-184C-4A50-BFBB-B8879B0F6D8B}"/>
                </a:ext>
              </a:extLst>
            </p:cNvPr>
            <p:cNvSpPr txBox="1"/>
            <p:nvPr/>
          </p:nvSpPr>
          <p:spPr>
            <a:xfrm>
              <a:off x="4712306" y="5101968"/>
              <a:ext cx="41001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Path Steps = 31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5258E-541F-19F7-CEA6-A74B4E78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2306" y="1601505"/>
              <a:ext cx="4100183" cy="3455138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16868-E5F8-47DE-9ABC-F93F99D442F7}"/>
              </a:ext>
            </a:extLst>
          </p:cNvPr>
          <p:cNvSpPr txBox="1"/>
          <p:nvPr/>
        </p:nvSpPr>
        <p:spPr>
          <a:xfrm rot="20618447">
            <a:off x="2035298" y="2504022"/>
            <a:ext cx="5065611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On average using an adjacency matrix reduces the steps in a depth-first search by </a:t>
            </a:r>
            <a:r>
              <a:rPr lang="en-US" sz="2800" b="1" dirty="0">
                <a:solidFill>
                  <a:srgbClr val="FF0000"/>
                </a:solidFill>
              </a:rPr>
              <a:t>30% !</a:t>
            </a:r>
          </a:p>
        </p:txBody>
      </p:sp>
    </p:spTree>
    <p:extLst>
      <p:ext uri="{BB962C8B-B14F-4D97-AF65-F5344CB8AC3E}">
        <p14:creationId xmlns:p14="http://schemas.microsoft.com/office/powerpoint/2010/main" val="35727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14b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09995"/>
            <a:ext cx="8202735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encode 2D maze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 a </a:t>
            </a:r>
            <a:r>
              <a:rPr lang="en-US" sz="2000" b="1" dirty="0"/>
              <a:t>[Y][X]</a:t>
            </a:r>
            <a:r>
              <a:rPr lang="en-US" sz="2000" dirty="0"/>
              <a:t> matrix means there are </a:t>
            </a:r>
            <a:r>
              <a:rPr lang="en-US" sz="2000" b="1" dirty="0"/>
              <a:t>Y</a:t>
            </a:r>
            <a:r>
              <a:rPr lang="en-US" sz="2000" dirty="0"/>
              <a:t> </a:t>
            </a:r>
            <a:r>
              <a:rPr lang="en-US" sz="2000" b="1" dirty="0"/>
              <a:t>rows</a:t>
            </a:r>
            <a:r>
              <a:rPr lang="en-US" sz="2000" dirty="0"/>
              <a:t> and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000" b="1" dirty="0"/>
              <a:t>columns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bitwise AND (&amp;) operator can decode wall values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Depth-first search is implemented with recursion</a:t>
            </a:r>
            <a:r>
              <a:rPr lang="en-US" sz="2400" b="1" dirty="0"/>
              <a:t> </a:t>
            </a:r>
            <a:r>
              <a:rPr lang="en-US" sz="2400" dirty="0"/>
              <a:t>or 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</a:t>
            </a:r>
            <a:r>
              <a:rPr lang="en-US" sz="2000" u="sng" dirty="0"/>
              <a:t>must</a:t>
            </a:r>
            <a:r>
              <a:rPr lang="en-US" sz="2000" dirty="0"/>
              <a:t> use a </a:t>
            </a:r>
            <a:r>
              <a:rPr lang="en-US" sz="2000" b="1" dirty="0">
                <a:solidFill>
                  <a:srgbClr val="0070C0"/>
                </a:solidFill>
              </a:rPr>
              <a:t>breadcrumbs</a:t>
            </a:r>
            <a:r>
              <a:rPr lang="en-US" sz="2000" dirty="0"/>
              <a:t> array to prevent infinite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Boolean adjacency matrix</a:t>
            </a:r>
            <a:r>
              <a:rPr lang="en-US" sz="2400" dirty="0"/>
              <a:t> can be used to calculate the length of the shortest path from entrance to exit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 adjacency matrix </a:t>
            </a:r>
            <a:r>
              <a:rPr lang="en-US" sz="2000" u="sng" dirty="0"/>
              <a:t>will not</a:t>
            </a:r>
            <a:r>
              <a:rPr lang="en-US" sz="2000" dirty="0"/>
              <a:t> identify the actual steps along that shortest path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Leveraging the adjacency matrix during a depth-first search will yield on average  a ~</a:t>
            </a:r>
            <a:r>
              <a:rPr lang="en-US" sz="2000" b="1" dirty="0"/>
              <a:t>40% improvement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the efficiency of the search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77DAA-5B18-68CA-9050-5B18076F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41" y="1043358"/>
            <a:ext cx="5619575" cy="5628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0837" y="1279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837" y="180226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837" y="232125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836" y="284024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836" y="336676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836" y="389603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835" y="442530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0835" y="494429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835" y="545844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834" y="598701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693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236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780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7323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867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2410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954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497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041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5844" y="665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50933-22C4-4034-9053-FCF3CCF3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A2773-E975-FFF7-06E0-4219FE8C67F9}"/>
              </a:ext>
            </a:extLst>
          </p:cNvPr>
          <p:cNvSpPr txBox="1"/>
          <p:nvPr/>
        </p:nvSpPr>
        <p:spPr>
          <a:xfrm rot="19957660">
            <a:off x="2337620" y="2499852"/>
            <a:ext cx="4468762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This is a just a sample.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You will design and encode your own maze!</a:t>
            </a:r>
          </a:p>
        </p:txBody>
      </p:sp>
    </p:spTree>
    <p:extLst>
      <p:ext uri="{BB962C8B-B14F-4D97-AF65-F5344CB8AC3E}">
        <p14:creationId xmlns:p14="http://schemas.microsoft.com/office/powerpoint/2010/main" val="26703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14-03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a 2D maze and then "complicate" it</a:t>
            </a:r>
          </a:p>
          <a:p>
            <a:pPr lvl="1"/>
            <a:r>
              <a:rPr lang="en-US" sz="2000" dirty="0"/>
              <a:t>Edit key cells in your matrix so the solver must take the greatest number of steps to navigate from the start cell to the exit cell</a:t>
            </a:r>
          </a:p>
          <a:p>
            <a:r>
              <a:rPr lang="en-US" sz="2400" dirty="0"/>
              <a:t>What makes a maze complex? It is a careful balancing act:</a:t>
            </a:r>
          </a:p>
          <a:p>
            <a:pPr lvl="1"/>
            <a:r>
              <a:rPr lang="en-US" sz="2000" dirty="0"/>
              <a:t>Long straight alleys require backtracking but limits choices and may make navigation easier</a:t>
            </a:r>
          </a:p>
          <a:p>
            <a:pPr lvl="1"/>
            <a:r>
              <a:rPr lang="en-US" sz="2000" dirty="0"/>
              <a:t>Wide open junctions (no cell walls) may require the solver to try more directions, but it may also be easier to navigate straight through to the exit</a:t>
            </a:r>
          </a:p>
          <a:p>
            <a:pPr lvl="1"/>
            <a:r>
              <a:rPr lang="en-US" sz="2000" dirty="0"/>
              <a:t>Does the complexity depend upon the search strategy?</a:t>
            </a:r>
          </a:p>
          <a:p>
            <a:pPr lvl="1"/>
            <a:r>
              <a:rPr lang="en-US" sz="2000" dirty="0"/>
              <a:t>Bonus points for the person who creates the hardest maze!</a:t>
            </a:r>
          </a:p>
          <a:p>
            <a:r>
              <a:rPr lang="en-US" sz="2400" dirty="0"/>
              <a:t>Upload your complicated </a:t>
            </a:r>
            <a:r>
              <a:rPr lang="en-US" sz="2400" b="1" dirty="0"/>
              <a:t>maze.csv.pickle</a:t>
            </a:r>
            <a:r>
              <a:rPr lang="en-US" sz="2400" dirty="0"/>
              <a:t> file to the BNL QIS101 SharePoint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9AC68-DD89-8590-647F-13E68E3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A2CE8-A1FE-0F17-33EC-D1F44B7D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0" y="1139252"/>
            <a:ext cx="3746688" cy="3912433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95FAB-C59B-68C9-BF48-CE40C98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62" y="1139253"/>
            <a:ext cx="3746688" cy="3912432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EAD7A-2E25-3A8B-AC5B-4ABF6AC50832}"/>
              </a:ext>
            </a:extLst>
          </p:cNvPr>
          <p:cNvSpPr txBox="1"/>
          <p:nvPr/>
        </p:nvSpPr>
        <p:spPr>
          <a:xfrm>
            <a:off x="5084558" y="5102397"/>
            <a:ext cx="32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Using an adjacency matrix reduces the step count by 45%</a:t>
            </a:r>
          </a:p>
        </p:txBody>
      </p:sp>
    </p:spTree>
    <p:extLst>
      <p:ext uri="{BB962C8B-B14F-4D97-AF65-F5344CB8AC3E}">
        <p14:creationId xmlns:p14="http://schemas.microsoft.com/office/powerpoint/2010/main" val="4284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995231"/>
            <a:ext cx="374179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how to describe each individual square (cell) within the maze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How can we indicate for each individual cell if a wall exists to the North, East, South, or West direction?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83045" y="2971960"/>
            <a:ext cx="4339694" cy="3110506"/>
            <a:chOff x="4637904" y="1814212"/>
            <a:chExt cx="4339694" cy="3110506"/>
          </a:xfrm>
        </p:grpSpPr>
        <p:sp>
          <p:nvSpPr>
            <p:cNvPr id="5" name="Frame 4"/>
            <p:cNvSpPr/>
            <p:nvPr/>
          </p:nvSpPr>
          <p:spPr>
            <a:xfrm>
              <a:off x="5618207" y="2248930"/>
              <a:ext cx="2194560" cy="219456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37904" y="1814212"/>
              <a:ext cx="4339694" cy="3110506"/>
              <a:chOff x="4637904" y="1814212"/>
              <a:chExt cx="4339694" cy="311050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130601" y="1814212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= </a:t>
                </a:r>
                <a:r>
                  <a:rPr lang="en-US" b="1" dirty="0"/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07825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East = </a:t>
                </a:r>
                <a:r>
                  <a:rPr lang="en-US" b="1" dirty="0"/>
                  <a:t>2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37904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West = </a:t>
                </a:r>
                <a:r>
                  <a:rPr lang="en-US" b="1" dirty="0"/>
                  <a:t>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30601" y="4555386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South = </a:t>
                </a:r>
                <a:r>
                  <a:rPr lang="en-US" b="1" dirty="0"/>
                  <a:t>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982115" y="1558407"/>
            <a:ext cx="31570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 each wall position as an increasing </a:t>
            </a:r>
            <a:r>
              <a:rPr lang="en-US" sz="2400" b="1" dirty="0"/>
              <a:t>power of 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34DA71-5020-40E8-9A8A-14E5A18B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a wall exists in a direction, add the value of that direction to the </a:t>
            </a:r>
            <a:r>
              <a:rPr lang="en-US" sz="2400" b="1" i="1" dirty="0"/>
              <a:t>total</a:t>
            </a:r>
            <a:r>
              <a:rPr lang="en-US" sz="2400" dirty="0"/>
              <a:t> cell value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5320" y="2455065"/>
            <a:ext cx="1841157" cy="1828800"/>
            <a:chOff x="5795320" y="2307112"/>
            <a:chExt cx="1841157" cy="1828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07677" y="2307112"/>
              <a:ext cx="1828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5320" y="2307112"/>
              <a:ext cx="12357" cy="1828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EF91-1D64-4AE2-B3EB-C50973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487E9DC-ED61-43AC-A86A-FF4C2A9B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19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a </a:t>
            </a:r>
            <a:r>
              <a:rPr lang="en-US" sz="2400" b="1" dirty="0"/>
              <a:t>power of 2 </a:t>
            </a:r>
            <a:r>
              <a:rPr lang="en-US" sz="2400" dirty="0"/>
              <a:t>for each wall value produces an </a:t>
            </a:r>
            <a:r>
              <a:rPr lang="en-US" sz="2400" b="1" dirty="0">
                <a:solidFill>
                  <a:srgbClr val="FF0000"/>
                </a:solidFill>
              </a:rPr>
              <a:t>unambiguous</a:t>
            </a:r>
            <a:r>
              <a:rPr lang="en-US" sz="2400" dirty="0"/>
              <a:t> encoding of all wall permutations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0 ≤ cell value ≤ 15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No walls = zero (0)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15 = a totally “walled-in” cell that is unreachable </a:t>
            </a:r>
            <a:r>
              <a:rPr lang="en-US" sz="2400" b="1" i="1" dirty="0">
                <a:solidFill>
                  <a:srgbClr val="00B050"/>
                </a:solidFill>
              </a:rPr>
              <a:t>(Hint: don’t make a cell = 15)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807677" y="2446814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07650" y="2463303"/>
            <a:ext cx="12357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5320" y="4292103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D5DF-E108-4654-B39C-256DA20A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1EC057-0F08-461F-A91E-1794A26F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41" y="746926"/>
            <a:ext cx="5420318" cy="536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0434" y="89792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434" y="142102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434" y="194001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0433" y="245899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0433" y="298552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433" y="3514796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0432" y="404406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432" y="456304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32" y="507720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0431" y="560577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0673" y="376920"/>
            <a:ext cx="4851085" cy="375549"/>
            <a:chOff x="2170673" y="376920"/>
            <a:chExt cx="4851085" cy="375549"/>
          </a:xfrm>
        </p:grpSpPr>
        <p:sp>
          <p:nvSpPr>
            <p:cNvPr id="26" name="TextBox 2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60434" y="971694"/>
            <a:ext cx="4948819" cy="375549"/>
            <a:chOff x="2170673" y="376920"/>
            <a:chExt cx="4948819" cy="375549"/>
          </a:xfrm>
        </p:grpSpPr>
        <p:sp>
          <p:nvSpPr>
            <p:cNvPr id="36" name="TextBox 3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9293" y="383137"/>
              <a:ext cx="46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92411" y="1483158"/>
            <a:ext cx="4919108" cy="375549"/>
            <a:chOff x="2102650" y="376920"/>
            <a:chExt cx="4919108" cy="375549"/>
          </a:xfrm>
        </p:grpSpPr>
        <p:sp>
          <p:nvSpPr>
            <p:cNvPr id="48" name="TextBox 47"/>
            <p:cNvSpPr txBox="1"/>
            <p:nvPr/>
          </p:nvSpPr>
          <p:spPr>
            <a:xfrm>
              <a:off x="2102650" y="376920"/>
              <a:ext cx="43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328" y="376920"/>
              <a:ext cx="43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60434" y="1994622"/>
            <a:ext cx="4948820" cy="375549"/>
            <a:chOff x="2170673" y="376920"/>
            <a:chExt cx="4948820" cy="375549"/>
          </a:xfrm>
        </p:grpSpPr>
        <p:sp>
          <p:nvSpPr>
            <p:cNvPr id="59" name="TextBox 58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160434" y="2506086"/>
            <a:ext cx="4851085" cy="375549"/>
            <a:chOff x="2170673" y="376920"/>
            <a:chExt cx="4851085" cy="375549"/>
          </a:xfrm>
        </p:grpSpPr>
        <p:sp>
          <p:nvSpPr>
            <p:cNvPr id="70" name="TextBox 69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2411" y="3017550"/>
            <a:ext cx="5016843" cy="375549"/>
            <a:chOff x="2102650" y="376920"/>
            <a:chExt cx="5016843" cy="375549"/>
          </a:xfrm>
        </p:grpSpPr>
        <p:sp>
          <p:nvSpPr>
            <p:cNvPr id="81" name="TextBox 80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05158" y="376920"/>
              <a:ext cx="46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39745" y="376920"/>
              <a:ext cx="43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92412" y="3529014"/>
            <a:ext cx="5016842" cy="375549"/>
            <a:chOff x="2102651" y="376920"/>
            <a:chExt cx="5016842" cy="375549"/>
          </a:xfrm>
        </p:grpSpPr>
        <p:sp>
          <p:nvSpPr>
            <p:cNvPr id="92" name="TextBox 91"/>
            <p:cNvSpPr txBox="1"/>
            <p:nvPr/>
          </p:nvSpPr>
          <p:spPr>
            <a:xfrm>
              <a:off x="2102651" y="376920"/>
              <a:ext cx="43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160434" y="4040478"/>
            <a:ext cx="4948820" cy="375549"/>
            <a:chOff x="2170673" y="376920"/>
            <a:chExt cx="4948820" cy="375549"/>
          </a:xfrm>
        </p:grpSpPr>
        <p:sp>
          <p:nvSpPr>
            <p:cNvPr id="103" name="TextBox 102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35392" y="376920"/>
              <a:ext cx="44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092412" y="4551942"/>
            <a:ext cx="5016842" cy="375549"/>
            <a:chOff x="2102651" y="376920"/>
            <a:chExt cx="5016842" cy="375549"/>
          </a:xfrm>
        </p:grpSpPr>
        <p:sp>
          <p:nvSpPr>
            <p:cNvPr id="114" name="TextBox 113"/>
            <p:cNvSpPr txBox="1"/>
            <p:nvPr/>
          </p:nvSpPr>
          <p:spPr>
            <a:xfrm>
              <a:off x="2102651" y="376920"/>
              <a:ext cx="50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092411" y="5063406"/>
            <a:ext cx="4919108" cy="375549"/>
            <a:chOff x="2102650" y="376920"/>
            <a:chExt cx="4919108" cy="375549"/>
          </a:xfrm>
        </p:grpSpPr>
        <p:sp>
          <p:nvSpPr>
            <p:cNvPr id="125" name="TextBox 124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38704" y="376920"/>
              <a:ext cx="46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092411" y="5550160"/>
            <a:ext cx="5016842" cy="375549"/>
            <a:chOff x="2102650" y="376920"/>
            <a:chExt cx="5016842" cy="375549"/>
          </a:xfrm>
        </p:grpSpPr>
        <p:sp>
          <p:nvSpPr>
            <p:cNvPr id="136" name="TextBox 135"/>
            <p:cNvSpPr txBox="1"/>
            <p:nvPr/>
          </p:nvSpPr>
          <p:spPr>
            <a:xfrm>
              <a:off x="2102650" y="376920"/>
              <a:ext cx="43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48640" y="376920"/>
              <a:ext cx="44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155264" y="376920"/>
              <a:ext cx="50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8577" y="383137"/>
              <a:ext cx="4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56AA-599C-4836-A3A2-90898DC0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2D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maze initialized with Base 2 wall encodings, how can we draw it?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could use a long series of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statements to test all </a:t>
            </a:r>
            <a:r>
              <a:rPr lang="en-US" sz="2400" b="1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possible values for a cell, and draw the required walls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this would be </a:t>
            </a:r>
            <a:r>
              <a:rPr lang="en-US" sz="2400" u="sng" dirty="0"/>
              <a:t>inefficient</a:t>
            </a:r>
            <a:r>
              <a:rPr lang="en-US" sz="2400" dirty="0"/>
              <a:t> in code size and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take advantage of </a:t>
            </a:r>
            <a:r>
              <a:rPr lang="en-US" sz="2400" b="1" dirty="0">
                <a:solidFill>
                  <a:srgbClr val="00B050"/>
                </a:solidFill>
              </a:rPr>
              <a:t>bitwise AND </a:t>
            </a:r>
            <a:r>
              <a:rPr lang="en-US" sz="2400" dirty="0"/>
              <a:t>to figure out what walls to draw for a given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21920</TotalTime>
  <Words>2158</Words>
  <Application>Microsoft Office PowerPoint</Application>
  <PresentationFormat>On-screen Show (4:3)</PresentationFormat>
  <Paragraphs>478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Session 14b – Goals</vt:lpstr>
      <vt:lpstr>Maze Solver</vt:lpstr>
      <vt:lpstr>PowerPoint Presentation</vt:lpstr>
      <vt:lpstr>How do we encode a maze?</vt:lpstr>
      <vt:lpstr>How do we encode a maze?</vt:lpstr>
      <vt:lpstr>How do we encode a maze?</vt:lpstr>
      <vt:lpstr>PowerPoint Presentation</vt:lpstr>
      <vt:lpstr>Drawing the 2D Maze</vt:lpstr>
      <vt:lpstr>Bitwise Operators</vt:lpstr>
      <vt:lpstr>Bitwise AND</vt:lpstr>
      <vt:lpstr>Draw and Encode Your Own Maze</vt:lpstr>
      <vt:lpstr>Create Your Own maze.csv</vt:lpstr>
      <vt:lpstr>Run maze_draw.py</vt:lpstr>
      <vt:lpstr>If Your maze.csv is Valid…</vt:lpstr>
      <vt:lpstr>If Your maze.csv is Not Valid…</vt:lpstr>
      <vt:lpstr>Open maze_draw.py</vt:lpstr>
      <vt:lpstr>View maze_draw.py</vt:lpstr>
      <vt:lpstr>View maze_draw.py</vt:lpstr>
      <vt:lpstr>Run maze_draw.py</vt:lpstr>
      <vt:lpstr>Depth-First Search</vt:lpstr>
      <vt:lpstr>Depth-First Search Algorithm</vt:lpstr>
      <vt:lpstr>Depth-First Search Breadcrumbs</vt:lpstr>
      <vt:lpstr>Open maze_search.py</vt:lpstr>
      <vt:lpstr>Depth First Search Breadcrumbs</vt:lpstr>
      <vt:lpstr>View maze_search.py</vt:lpstr>
      <vt:lpstr>View maze_search.py</vt:lpstr>
      <vt:lpstr>Run maze_search.py</vt:lpstr>
      <vt:lpstr>Improving Depth-First Search Efficiency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Open maze_adjacency.py</vt:lpstr>
      <vt:lpstr>Run maze_adjacency.py</vt:lpstr>
      <vt:lpstr>PowerPoint Presentation</vt:lpstr>
      <vt:lpstr>Session 14b – Now You Know…</vt:lpstr>
      <vt:lpstr>Task 14-03</vt:lpstr>
      <vt:lpstr>PowerPoint Presentation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1289</cp:revision>
  <cp:lastPrinted>2022-06-19T04:15:58Z</cp:lastPrinted>
  <dcterms:created xsi:type="dcterms:W3CDTF">2014-09-21T17:58:26Z</dcterms:created>
  <dcterms:modified xsi:type="dcterms:W3CDTF">2023-06-30T18:55:43Z</dcterms:modified>
</cp:coreProperties>
</file>