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embeddedFontLst>
    <p:embeddedFont>
      <p:font typeface="Raleway"/>
      <p:regular r:id="rId32"/>
      <p:bold r:id="rId33"/>
      <p:italic r:id="rId34"/>
      <p:boldItalic r:id="rId35"/>
    </p:embeddedFont>
    <p:embeddedFont>
      <p:font typeface="Advent Pro SemiBold"/>
      <p:regular r:id="rId36"/>
      <p:bold r:id="rId37"/>
    </p:embeddedFont>
    <p:embeddedFont>
      <p:font typeface="Lato"/>
      <p:regular r:id="rId38"/>
      <p:bold r:id="rId39"/>
      <p:italic r:id="rId40"/>
      <p:boldItalic r:id="rId41"/>
    </p:embeddedFont>
    <p:embeddedFont>
      <p:font typeface="Maven Pro"/>
      <p:regular r:id="rId42"/>
      <p:bold r:id="rId43"/>
    </p:embeddedFont>
    <p:embeddedFont>
      <p:font typeface="Share Tech"/>
      <p:regular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5" roundtripDataSignature="AMtx7mgSSP9ZAibWOKA1yUutQ9a8PXfN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6.xml"/><Relationship Id="rId42" Type="http://schemas.openxmlformats.org/officeDocument/2006/relationships/font" Target="fonts/MavenPro-regular.fntdata"/><Relationship Id="rId41" Type="http://schemas.openxmlformats.org/officeDocument/2006/relationships/font" Target="fonts/Lato-boldItalic.fntdata"/><Relationship Id="rId22" Type="http://schemas.openxmlformats.org/officeDocument/2006/relationships/slide" Target="slides/slide18.xml"/><Relationship Id="rId44" Type="http://schemas.openxmlformats.org/officeDocument/2006/relationships/font" Target="fonts/ShareTech-regular.fntdata"/><Relationship Id="rId21" Type="http://schemas.openxmlformats.org/officeDocument/2006/relationships/slide" Target="slides/slide17.xml"/><Relationship Id="rId43" Type="http://schemas.openxmlformats.org/officeDocument/2006/relationships/font" Target="fonts/MavenPro-bold.fntdata"/><Relationship Id="rId24" Type="http://schemas.openxmlformats.org/officeDocument/2006/relationships/slide" Target="slides/slide20.xml"/><Relationship Id="rId23" Type="http://schemas.openxmlformats.org/officeDocument/2006/relationships/slide" Target="slides/slide19.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aleway-bold.fntdata"/><Relationship Id="rId10" Type="http://schemas.openxmlformats.org/officeDocument/2006/relationships/slide" Target="slides/slide6.xml"/><Relationship Id="rId32" Type="http://schemas.openxmlformats.org/officeDocument/2006/relationships/font" Target="fonts/Raleway-regular.fntdata"/><Relationship Id="rId13" Type="http://schemas.openxmlformats.org/officeDocument/2006/relationships/slide" Target="slides/slide9.xml"/><Relationship Id="rId35" Type="http://schemas.openxmlformats.org/officeDocument/2006/relationships/font" Target="fonts/Raleway-boldItalic.fntdata"/><Relationship Id="rId12" Type="http://schemas.openxmlformats.org/officeDocument/2006/relationships/slide" Target="slides/slide8.xml"/><Relationship Id="rId34" Type="http://schemas.openxmlformats.org/officeDocument/2006/relationships/font" Target="fonts/Raleway-italic.fntdata"/><Relationship Id="rId15" Type="http://schemas.openxmlformats.org/officeDocument/2006/relationships/slide" Target="slides/slide11.xml"/><Relationship Id="rId37" Type="http://schemas.openxmlformats.org/officeDocument/2006/relationships/font" Target="fonts/AdventProSemiBold-bold.fntdata"/><Relationship Id="rId14" Type="http://schemas.openxmlformats.org/officeDocument/2006/relationships/slide" Target="slides/slide10.xml"/><Relationship Id="rId36" Type="http://schemas.openxmlformats.org/officeDocument/2006/relationships/font" Target="fonts/AdventProSemiBold-regular.fntdata"/><Relationship Id="rId17" Type="http://schemas.openxmlformats.org/officeDocument/2006/relationships/slide" Target="slides/slide13.xml"/><Relationship Id="rId39" Type="http://schemas.openxmlformats.org/officeDocument/2006/relationships/font" Target="fonts/Lato-bold.fntdata"/><Relationship Id="rId16" Type="http://schemas.openxmlformats.org/officeDocument/2006/relationships/slide" Target="slides/slide12.xml"/><Relationship Id="rId38" Type="http://schemas.openxmlformats.org/officeDocument/2006/relationships/font" Target="fonts/Lat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43d4d733b_0_1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1243d4d733b_0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6968b35532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6968b35532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Moderate correlation only between Popularity and Revenue, so no linear relationship between average rating and these variables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43d4d733b_0_6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1243d4d733b_0_6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Top Genres rated and represented are Drama, Comedy and Action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6968b35532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16968b35532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Four clusters</a:t>
            </a:r>
            <a:endParaRPr/>
          </a:p>
          <a:p>
            <a:pPr indent="0" lvl="0" marL="0" rtl="0" algn="l">
              <a:lnSpc>
                <a:spcPct val="100000"/>
              </a:lnSpc>
              <a:spcBef>
                <a:spcPts val="0"/>
              </a:spcBef>
              <a:spcAft>
                <a:spcPts val="0"/>
              </a:spcAft>
              <a:buSzPts val="1100"/>
              <a:buNone/>
            </a:pPr>
            <a:r>
              <a:rPr lang="en-US"/>
              <a:t>Cluster 0 (4679 members): 53066.77 within cluster </a:t>
            </a:r>
            <a:endParaRPr/>
          </a:p>
          <a:p>
            <a:pPr indent="0" lvl="0" marL="0" rtl="0" algn="l">
              <a:lnSpc>
                <a:spcPct val="100000"/>
              </a:lnSpc>
              <a:spcBef>
                <a:spcPts val="0"/>
              </a:spcBef>
              <a:spcAft>
                <a:spcPts val="0"/>
              </a:spcAft>
              <a:buSzPts val="1100"/>
              <a:buNone/>
            </a:pPr>
            <a:r>
              <a:rPr lang="en-US"/>
              <a:t>Cluster 1 (7357 members): 160360.08 within cluster </a:t>
            </a:r>
            <a:endParaRPr/>
          </a:p>
          <a:p>
            <a:pPr indent="0" lvl="0" marL="0" rtl="0" algn="l">
              <a:lnSpc>
                <a:spcPct val="100000"/>
              </a:lnSpc>
              <a:spcBef>
                <a:spcPts val="0"/>
              </a:spcBef>
              <a:spcAft>
                <a:spcPts val="0"/>
              </a:spcAft>
              <a:buSzPts val="1100"/>
              <a:buNone/>
            </a:pPr>
            <a:r>
              <a:rPr lang="en-US"/>
              <a:t>Cluster 2 (2611 members): 43300.57 within cluster </a:t>
            </a:r>
            <a:endParaRPr/>
          </a:p>
          <a:p>
            <a:pPr indent="0" lvl="0" marL="0" rtl="0" algn="l">
              <a:lnSpc>
                <a:spcPct val="100000"/>
              </a:lnSpc>
              <a:spcBef>
                <a:spcPts val="0"/>
              </a:spcBef>
              <a:spcAft>
                <a:spcPts val="0"/>
              </a:spcAft>
              <a:buSzPts val="1100"/>
              <a:buNone/>
            </a:pPr>
            <a:r>
              <a:rPr lang="en-US"/>
              <a:t>Cluster 3 (714 members): 9706.69 within cluster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US"/>
              <a:t>* Cluster 0 is characterized by a peak in Comedy, and smaller peaks in Family and Romance, with small spacing, but spacing in the average rating</a:t>
            </a:r>
            <a:endParaRPr/>
          </a:p>
          <a:p>
            <a:pPr indent="0" lvl="0" marL="0" rtl="0" algn="l">
              <a:lnSpc>
                <a:spcPct val="100000"/>
              </a:lnSpc>
              <a:spcBef>
                <a:spcPts val="0"/>
              </a:spcBef>
              <a:spcAft>
                <a:spcPts val="0"/>
              </a:spcAft>
              <a:buClr>
                <a:schemeClr val="dk1"/>
              </a:buClr>
              <a:buSzPts val="1100"/>
              <a:buFont typeface="Arial"/>
              <a:buNone/>
            </a:pPr>
            <a:r>
              <a:rPr lang="en-US"/>
              <a:t>* Cluster 1 (largest class) is characterized by small peaks in Crime, Documentary, Drama, small peak in History, and mid level in Thriller, War, Western and has similar average rating to Cluster 3.</a:t>
            </a:r>
            <a:endParaRPr/>
          </a:p>
          <a:p>
            <a:pPr indent="0" lvl="0" marL="0" rtl="0" algn="l">
              <a:lnSpc>
                <a:spcPct val="100000"/>
              </a:lnSpc>
              <a:spcBef>
                <a:spcPts val="0"/>
              </a:spcBef>
              <a:spcAft>
                <a:spcPts val="0"/>
              </a:spcAft>
              <a:buClr>
                <a:schemeClr val="dk1"/>
              </a:buClr>
              <a:buSzPts val="1100"/>
              <a:buFont typeface="Arial"/>
              <a:buNone/>
            </a:pPr>
            <a:r>
              <a:rPr lang="en-US"/>
              <a:t>* Cluster 2 (tends to rate movies lower than other clusters) is characterized by noticeable peaks in Horror, Science Fiction and Thriller, with a noticeable separation from the other clusters when it comes to the avg rating.</a:t>
            </a:r>
            <a:endParaRPr/>
          </a:p>
          <a:p>
            <a:pPr indent="0" lvl="0" marL="0" rtl="0" algn="l">
              <a:lnSpc>
                <a:spcPct val="100000"/>
              </a:lnSpc>
              <a:spcBef>
                <a:spcPts val="0"/>
              </a:spcBef>
              <a:spcAft>
                <a:spcPts val="0"/>
              </a:spcAft>
              <a:buSzPts val="1100"/>
              <a:buNone/>
            </a:pPr>
            <a:r>
              <a:rPr lang="en-US"/>
              <a:t>* Cluster 3 (smallest class)  is characterized by a large peak in Animation and Family with similar avg rating as cluster 1</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Outside of lower ratings for groups that prefer Horror/Science fiction (cluster 2) and slight separation for the cluster 0 that liked </a:t>
            </a:r>
            <a:r>
              <a:rPr lang="en-US"/>
              <a:t>Comedy</a:t>
            </a:r>
            <a:r>
              <a:rPr lang="en-US"/>
              <a:t> and Romance, there is no other obvious separation between the clusters when it came to average ratings with regard to Genre.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6968b35532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sz="1150">
                <a:solidFill>
                  <a:srgbClr val="1D1C1D"/>
                </a:solidFill>
                <a:highlight>
                  <a:srgbClr val="FFFFFF"/>
                </a:highlight>
              </a:rPr>
              <a:t>** A key advantage of the collaborative filtering approach is that it does not rely on machine analyzable content and thus it is capable of accurately recommending complex items such as movies without requiring an “understanding” of the item itself. (Shmueli et al., 2020)</a:t>
            </a:r>
            <a:endParaRPr sz="1150">
              <a:solidFill>
                <a:srgbClr val="1D1C1D"/>
              </a:solidFill>
              <a:highlight>
                <a:srgbClr val="FFFFFF"/>
              </a:highlight>
            </a:endParaRPr>
          </a:p>
          <a:p>
            <a:pPr indent="0" lvl="0" marL="0" rtl="0" algn="l">
              <a:lnSpc>
                <a:spcPct val="100000"/>
              </a:lnSpc>
              <a:spcBef>
                <a:spcPts val="0"/>
              </a:spcBef>
              <a:spcAft>
                <a:spcPts val="0"/>
              </a:spcAft>
              <a:buSzPts val="1100"/>
              <a:buNone/>
            </a:pPr>
            <a:r>
              <a:rPr lang="en-US" sz="1150">
                <a:solidFill>
                  <a:srgbClr val="1D1C1D"/>
                </a:solidFill>
                <a:highlight>
                  <a:srgbClr val="F8F8F8"/>
                </a:highlight>
              </a:rPr>
              <a:t>**collaborative filtering is considered an "unsupervised method" according to the book which explains the difficulty in "validating" predictions. The book mentions that the way of validating is usually through user feedback. (</a:t>
            </a:r>
            <a:r>
              <a:rPr lang="en-US" sz="1150">
                <a:solidFill>
                  <a:srgbClr val="1D1C1D"/>
                </a:solidFill>
                <a:highlight>
                  <a:srgbClr val="FFFFFF"/>
                </a:highlight>
              </a:rPr>
              <a:t>Shmueli et al., 2020, </a:t>
            </a:r>
            <a:r>
              <a:rPr lang="en-US" sz="1150">
                <a:solidFill>
                  <a:srgbClr val="1D1C1D"/>
                </a:solidFill>
                <a:highlight>
                  <a:srgbClr val="F8F8F8"/>
                </a:highlight>
              </a:rPr>
              <a:t>p.366)</a:t>
            </a:r>
            <a:endParaRPr sz="1150">
              <a:solidFill>
                <a:srgbClr val="1D1C1D"/>
              </a:solidFill>
              <a:highlight>
                <a:srgbClr val="FFFFFF"/>
              </a:highlight>
            </a:endParaRPr>
          </a:p>
        </p:txBody>
      </p:sp>
      <p:sp>
        <p:nvSpPr>
          <p:cNvPr id="239" name="Google Shape;239;g16968b35532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6968b3553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249" name="Google Shape;249;g16968b35532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6968b35532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258" name="Google Shape;258;g16968b35532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6968b35532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Each user has 4 movie recommendations at most, 3, at the least, and alongside the movie title is the predicted rating for that movie.</a:t>
            </a:r>
            <a:endParaRPr/>
          </a:p>
        </p:txBody>
      </p:sp>
      <p:sp>
        <p:nvSpPr>
          <p:cNvPr id="266" name="Google Shape;266;g16968b35532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4aaafca5a_1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124aaafca5a_1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6785e29cdf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g16785e29cdf_1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6785e29cdf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g16785e29cdf_1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4aaafca5a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124aaafca5a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5" name="Google Shape;30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69e92d3bec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g169e92d3bec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24aaafc7c2_0_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124aaafc7c2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243d4d733b_0_6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1243d4d733b_0_6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6968b35532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Out of 67 users on which the Recommender was softly deployed, about 180 total clicks were made on the recommendations. Of those 180 clicks, 115 were rated by users. These are the results.</a:t>
            </a:r>
            <a:endParaRPr/>
          </a:p>
          <a:p>
            <a:pPr indent="0" lvl="0" marL="0" rtl="0" algn="l">
              <a:lnSpc>
                <a:spcPct val="100000"/>
              </a:lnSpc>
              <a:spcBef>
                <a:spcPts val="0"/>
              </a:spcBef>
              <a:spcAft>
                <a:spcPts val="0"/>
              </a:spcAft>
              <a:buSzPts val="1100"/>
              <a:buNone/>
            </a:pPr>
            <a:r>
              <a:rPr lang="en-US"/>
              <a:t>More feedback is needed as we move to validate the recommendations made by this algorithm</a:t>
            </a:r>
            <a:endParaRPr/>
          </a:p>
        </p:txBody>
      </p:sp>
      <p:sp>
        <p:nvSpPr>
          <p:cNvPr id="340" name="Google Shape;340;g16968b35532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243d4d733b_0_6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1243d4d733b_0_6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24a5d3fa2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124a5d3fa2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243d4d733b_0_6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1243d4d733b_0_6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4aaafc7c2_0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124aaafc7c2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6879d9ff1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16879d9ff1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900">
              <a:solidFill>
                <a:srgbClr val="FFFFFF"/>
              </a:solidFill>
              <a:highlight>
                <a:srgbClr val="364E71"/>
              </a:highlight>
              <a:latin typeface="Verdana"/>
              <a:ea typeface="Verdana"/>
              <a:cs typeface="Verdana"/>
              <a:sym typeface="Verdana"/>
            </a:endParaRPr>
          </a:p>
          <a:p>
            <a:pPr indent="0" lvl="0" marL="0" rtl="0" algn="l">
              <a:lnSpc>
                <a:spcPct val="100000"/>
              </a:lnSpc>
              <a:spcBef>
                <a:spcPts val="0"/>
              </a:spcBef>
              <a:spcAft>
                <a:spcPts val="0"/>
              </a:spcAft>
              <a:buSzPts val="1100"/>
              <a:buNone/>
            </a:pPr>
            <a:r>
              <a:t/>
            </a:r>
            <a:endParaRPr sz="900">
              <a:solidFill>
                <a:srgbClr val="FFFFFF"/>
              </a:solidFill>
              <a:highlight>
                <a:srgbClr val="364E71"/>
              </a:highlight>
              <a:latin typeface="Verdana"/>
              <a:ea typeface="Verdana"/>
              <a:cs typeface="Verdana"/>
              <a:sym typeface="Verdana"/>
            </a:endParaRPr>
          </a:p>
          <a:p>
            <a:pPr indent="0" lvl="0" marL="0" rtl="0" algn="l">
              <a:lnSpc>
                <a:spcPct val="218181"/>
              </a:lnSpc>
              <a:spcBef>
                <a:spcPts val="0"/>
              </a:spcBef>
              <a:spcAft>
                <a:spcPts val="0"/>
              </a:spcAft>
              <a:buClr>
                <a:schemeClr val="dk1"/>
              </a:buClr>
              <a:buSzPts val="1100"/>
              <a:buFont typeface="Arial"/>
              <a:buNone/>
            </a:pPr>
            <a:r>
              <a:t/>
            </a:r>
            <a:endParaRPr sz="900">
              <a:solidFill>
                <a:srgbClr val="FFFFFF"/>
              </a:solidFill>
              <a:highlight>
                <a:srgbClr val="364E71"/>
              </a:highlight>
              <a:latin typeface="Verdana"/>
              <a:ea typeface="Verdana"/>
              <a:cs typeface="Verdana"/>
              <a:sym typeface="Verdan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6879d9ff10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16879d9ff10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218181"/>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43d4d733b_0_6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1243d4d733b_0_6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6968b35532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16968b35532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4aaafc7c2_0_1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124aaafc7c2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6968b35532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16968b35532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Mean for Ratings is 3.5</a:t>
            </a:r>
            <a:endParaRPr/>
          </a:p>
          <a:p>
            <a:pPr indent="0" lvl="0" marL="0" rtl="0" algn="l">
              <a:lnSpc>
                <a:spcPct val="100000"/>
              </a:lnSpc>
              <a:spcBef>
                <a:spcPts val="0"/>
              </a:spcBef>
              <a:spcAft>
                <a:spcPts val="0"/>
              </a:spcAft>
              <a:buSzPts val="1100"/>
              <a:buNone/>
            </a:pPr>
            <a:r>
              <a:rPr lang="en-US"/>
              <a:t>Median is 4</a:t>
            </a:r>
            <a:endParaRPr/>
          </a:p>
          <a:p>
            <a:pPr indent="0" lvl="0" marL="0" rtl="0" algn="l">
              <a:lnSpc>
                <a:spcPct val="100000"/>
              </a:lnSpc>
              <a:spcBef>
                <a:spcPts val="0"/>
              </a:spcBef>
              <a:spcAft>
                <a:spcPts val="0"/>
              </a:spcAft>
              <a:buSzPts val="1100"/>
              <a:buNone/>
            </a:pPr>
            <a:r>
              <a:rPr lang="en-US"/>
              <a:t>std deviation is 1.06</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g1243d4d733b_0_187"/>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g1243d4d733b_0_187"/>
          <p:cNvGrpSpPr/>
          <p:nvPr/>
        </p:nvGrpSpPr>
        <p:grpSpPr>
          <a:xfrm>
            <a:off x="1107036" y="1588427"/>
            <a:ext cx="994316" cy="61102"/>
            <a:chOff x="4580561" y="2589004"/>
            <a:chExt cx="1064464" cy="25200"/>
          </a:xfrm>
        </p:grpSpPr>
        <p:sp>
          <p:nvSpPr>
            <p:cNvPr id="12" name="Google Shape;12;g1243d4d733b_0_18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1243d4d733b_0_18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g1243d4d733b_0_187"/>
          <p:cNvSpPr txBox="1"/>
          <p:nvPr>
            <p:ph type="ctrTitle"/>
          </p:nvPr>
        </p:nvSpPr>
        <p:spPr>
          <a:xfrm>
            <a:off x="972600" y="1763267"/>
            <a:ext cx="10250700" cy="2219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5600"/>
              <a:buNone/>
              <a:defRPr sz="5600"/>
            </a:lvl1pPr>
            <a:lvl2pPr lvl="1" algn="l">
              <a:lnSpc>
                <a:spcPct val="100000"/>
              </a:lnSpc>
              <a:spcBef>
                <a:spcPts val="0"/>
              </a:spcBef>
              <a:spcAft>
                <a:spcPts val="0"/>
              </a:spcAft>
              <a:buSzPts val="5600"/>
              <a:buNone/>
              <a:defRPr sz="5600"/>
            </a:lvl2pPr>
            <a:lvl3pPr lvl="2" algn="l">
              <a:lnSpc>
                <a:spcPct val="100000"/>
              </a:lnSpc>
              <a:spcBef>
                <a:spcPts val="0"/>
              </a:spcBef>
              <a:spcAft>
                <a:spcPts val="0"/>
              </a:spcAft>
              <a:buSzPts val="5600"/>
              <a:buNone/>
              <a:defRPr sz="5600"/>
            </a:lvl3pPr>
            <a:lvl4pPr lvl="3" algn="l">
              <a:lnSpc>
                <a:spcPct val="100000"/>
              </a:lnSpc>
              <a:spcBef>
                <a:spcPts val="0"/>
              </a:spcBef>
              <a:spcAft>
                <a:spcPts val="0"/>
              </a:spcAft>
              <a:buSzPts val="5600"/>
              <a:buNone/>
              <a:defRPr sz="5600"/>
            </a:lvl4pPr>
            <a:lvl5pPr lvl="4" algn="l">
              <a:lnSpc>
                <a:spcPct val="100000"/>
              </a:lnSpc>
              <a:spcBef>
                <a:spcPts val="0"/>
              </a:spcBef>
              <a:spcAft>
                <a:spcPts val="0"/>
              </a:spcAft>
              <a:buSzPts val="5600"/>
              <a:buNone/>
              <a:defRPr sz="5600"/>
            </a:lvl5pPr>
            <a:lvl6pPr lvl="5" algn="l">
              <a:lnSpc>
                <a:spcPct val="100000"/>
              </a:lnSpc>
              <a:spcBef>
                <a:spcPts val="0"/>
              </a:spcBef>
              <a:spcAft>
                <a:spcPts val="0"/>
              </a:spcAft>
              <a:buSzPts val="5600"/>
              <a:buNone/>
              <a:defRPr sz="5600"/>
            </a:lvl6pPr>
            <a:lvl7pPr lvl="6" algn="l">
              <a:lnSpc>
                <a:spcPct val="100000"/>
              </a:lnSpc>
              <a:spcBef>
                <a:spcPts val="0"/>
              </a:spcBef>
              <a:spcAft>
                <a:spcPts val="0"/>
              </a:spcAft>
              <a:buSzPts val="5600"/>
              <a:buNone/>
              <a:defRPr sz="5600"/>
            </a:lvl7pPr>
            <a:lvl8pPr lvl="7" algn="l">
              <a:lnSpc>
                <a:spcPct val="100000"/>
              </a:lnSpc>
              <a:spcBef>
                <a:spcPts val="0"/>
              </a:spcBef>
              <a:spcAft>
                <a:spcPts val="0"/>
              </a:spcAft>
              <a:buSzPts val="5600"/>
              <a:buNone/>
              <a:defRPr sz="5600"/>
            </a:lvl8pPr>
            <a:lvl9pPr lvl="8" algn="l">
              <a:lnSpc>
                <a:spcPct val="100000"/>
              </a:lnSpc>
              <a:spcBef>
                <a:spcPts val="0"/>
              </a:spcBef>
              <a:spcAft>
                <a:spcPts val="0"/>
              </a:spcAft>
              <a:buSzPts val="5600"/>
              <a:buNone/>
              <a:defRPr sz="5600"/>
            </a:lvl9pPr>
          </a:lstStyle>
          <a:p/>
        </p:txBody>
      </p:sp>
      <p:sp>
        <p:nvSpPr>
          <p:cNvPr id="15" name="Google Shape;15;g1243d4d733b_0_187"/>
          <p:cNvSpPr txBox="1"/>
          <p:nvPr>
            <p:ph idx="1" type="subTitle"/>
          </p:nvPr>
        </p:nvSpPr>
        <p:spPr>
          <a:xfrm>
            <a:off x="972837" y="4230533"/>
            <a:ext cx="10250700" cy="721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6" name="Google Shape;16;g1243d4d733b_0_187"/>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1243d4d733b_0_251"/>
          <p:cNvGrpSpPr/>
          <p:nvPr/>
        </p:nvGrpSpPr>
        <p:grpSpPr>
          <a:xfrm>
            <a:off x="1107036" y="5558926"/>
            <a:ext cx="994316" cy="61102"/>
            <a:chOff x="4580561" y="2589004"/>
            <a:chExt cx="1064464" cy="25200"/>
          </a:xfrm>
        </p:grpSpPr>
        <p:sp>
          <p:nvSpPr>
            <p:cNvPr id="75" name="Google Shape;75;g1243d4d733b_0_25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1243d4d733b_0_25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g1243d4d733b_0_251"/>
          <p:cNvSpPr txBox="1"/>
          <p:nvPr>
            <p:ph hasCustomPrompt="1" type="title"/>
          </p:nvPr>
        </p:nvSpPr>
        <p:spPr>
          <a:xfrm>
            <a:off x="972600" y="978600"/>
            <a:ext cx="10251300" cy="1659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10700"/>
              <a:buNone/>
              <a:defRPr sz="10700">
                <a:solidFill>
                  <a:schemeClr val="lt1"/>
                </a:solidFill>
              </a:defRPr>
            </a:lvl1pPr>
            <a:lvl2pPr lvl="1" algn="l">
              <a:lnSpc>
                <a:spcPct val="100000"/>
              </a:lnSpc>
              <a:spcBef>
                <a:spcPts val="0"/>
              </a:spcBef>
              <a:spcAft>
                <a:spcPts val="0"/>
              </a:spcAft>
              <a:buClr>
                <a:schemeClr val="lt1"/>
              </a:buClr>
              <a:buSzPts val="10700"/>
              <a:buNone/>
              <a:defRPr sz="10700">
                <a:solidFill>
                  <a:schemeClr val="lt1"/>
                </a:solidFill>
              </a:defRPr>
            </a:lvl2pPr>
            <a:lvl3pPr lvl="2" algn="l">
              <a:lnSpc>
                <a:spcPct val="100000"/>
              </a:lnSpc>
              <a:spcBef>
                <a:spcPts val="0"/>
              </a:spcBef>
              <a:spcAft>
                <a:spcPts val="0"/>
              </a:spcAft>
              <a:buClr>
                <a:schemeClr val="lt1"/>
              </a:buClr>
              <a:buSzPts val="10700"/>
              <a:buNone/>
              <a:defRPr sz="10700">
                <a:solidFill>
                  <a:schemeClr val="lt1"/>
                </a:solidFill>
              </a:defRPr>
            </a:lvl3pPr>
            <a:lvl4pPr lvl="3" algn="l">
              <a:lnSpc>
                <a:spcPct val="100000"/>
              </a:lnSpc>
              <a:spcBef>
                <a:spcPts val="0"/>
              </a:spcBef>
              <a:spcAft>
                <a:spcPts val="0"/>
              </a:spcAft>
              <a:buClr>
                <a:schemeClr val="lt1"/>
              </a:buClr>
              <a:buSzPts val="10700"/>
              <a:buNone/>
              <a:defRPr sz="10700">
                <a:solidFill>
                  <a:schemeClr val="lt1"/>
                </a:solidFill>
              </a:defRPr>
            </a:lvl4pPr>
            <a:lvl5pPr lvl="4" algn="l">
              <a:lnSpc>
                <a:spcPct val="100000"/>
              </a:lnSpc>
              <a:spcBef>
                <a:spcPts val="0"/>
              </a:spcBef>
              <a:spcAft>
                <a:spcPts val="0"/>
              </a:spcAft>
              <a:buClr>
                <a:schemeClr val="lt1"/>
              </a:buClr>
              <a:buSzPts val="10700"/>
              <a:buNone/>
              <a:defRPr sz="10700">
                <a:solidFill>
                  <a:schemeClr val="lt1"/>
                </a:solidFill>
              </a:defRPr>
            </a:lvl5pPr>
            <a:lvl6pPr lvl="5" algn="l">
              <a:lnSpc>
                <a:spcPct val="100000"/>
              </a:lnSpc>
              <a:spcBef>
                <a:spcPts val="0"/>
              </a:spcBef>
              <a:spcAft>
                <a:spcPts val="0"/>
              </a:spcAft>
              <a:buClr>
                <a:schemeClr val="lt1"/>
              </a:buClr>
              <a:buSzPts val="10700"/>
              <a:buNone/>
              <a:defRPr sz="10700">
                <a:solidFill>
                  <a:schemeClr val="lt1"/>
                </a:solidFill>
              </a:defRPr>
            </a:lvl6pPr>
            <a:lvl7pPr lvl="6" algn="l">
              <a:lnSpc>
                <a:spcPct val="100000"/>
              </a:lnSpc>
              <a:spcBef>
                <a:spcPts val="0"/>
              </a:spcBef>
              <a:spcAft>
                <a:spcPts val="0"/>
              </a:spcAft>
              <a:buClr>
                <a:schemeClr val="lt1"/>
              </a:buClr>
              <a:buSzPts val="10700"/>
              <a:buNone/>
              <a:defRPr sz="10700">
                <a:solidFill>
                  <a:schemeClr val="lt1"/>
                </a:solidFill>
              </a:defRPr>
            </a:lvl7pPr>
            <a:lvl8pPr lvl="7" algn="l">
              <a:lnSpc>
                <a:spcPct val="100000"/>
              </a:lnSpc>
              <a:spcBef>
                <a:spcPts val="0"/>
              </a:spcBef>
              <a:spcAft>
                <a:spcPts val="0"/>
              </a:spcAft>
              <a:buClr>
                <a:schemeClr val="lt1"/>
              </a:buClr>
              <a:buSzPts val="10700"/>
              <a:buNone/>
              <a:defRPr sz="10700">
                <a:solidFill>
                  <a:schemeClr val="lt1"/>
                </a:solidFill>
              </a:defRPr>
            </a:lvl8pPr>
            <a:lvl9pPr lvl="8" algn="l">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78" name="Google Shape;78;g1243d4d733b_0_251"/>
          <p:cNvSpPr txBox="1"/>
          <p:nvPr>
            <p:ph idx="1" type="body"/>
          </p:nvPr>
        </p:nvSpPr>
        <p:spPr>
          <a:xfrm>
            <a:off x="972600" y="3030517"/>
            <a:ext cx="10251300" cy="21072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Clr>
                <a:schemeClr val="lt1"/>
              </a:buClr>
              <a:buSzPts val="1700"/>
              <a:buChar char="●"/>
              <a:defRPr>
                <a:solidFill>
                  <a:schemeClr val="lt1"/>
                </a:solidFill>
              </a:defRPr>
            </a:lvl1pPr>
            <a:lvl2pPr indent="-323850" lvl="1" marL="914400" algn="l">
              <a:lnSpc>
                <a:spcPct val="115000"/>
              </a:lnSpc>
              <a:spcBef>
                <a:spcPts val="0"/>
              </a:spcBef>
              <a:spcAft>
                <a:spcPts val="0"/>
              </a:spcAft>
              <a:buClr>
                <a:schemeClr val="lt1"/>
              </a:buClr>
              <a:buSzPts val="1500"/>
              <a:buChar char="○"/>
              <a:defRPr>
                <a:solidFill>
                  <a:schemeClr val="lt1"/>
                </a:solidFill>
              </a:defRPr>
            </a:lvl2pPr>
            <a:lvl3pPr indent="-323850" lvl="2" marL="1371600" algn="l">
              <a:lnSpc>
                <a:spcPct val="115000"/>
              </a:lnSpc>
              <a:spcBef>
                <a:spcPts val="0"/>
              </a:spcBef>
              <a:spcAft>
                <a:spcPts val="0"/>
              </a:spcAft>
              <a:buClr>
                <a:schemeClr val="lt1"/>
              </a:buClr>
              <a:buSzPts val="1500"/>
              <a:buChar char="■"/>
              <a:defRPr>
                <a:solidFill>
                  <a:schemeClr val="lt1"/>
                </a:solidFill>
              </a:defRPr>
            </a:lvl3pPr>
            <a:lvl4pPr indent="-323850" lvl="3" marL="1828800" algn="l">
              <a:lnSpc>
                <a:spcPct val="115000"/>
              </a:lnSpc>
              <a:spcBef>
                <a:spcPts val="0"/>
              </a:spcBef>
              <a:spcAft>
                <a:spcPts val="0"/>
              </a:spcAft>
              <a:buClr>
                <a:schemeClr val="lt1"/>
              </a:buClr>
              <a:buSzPts val="1500"/>
              <a:buChar char="●"/>
              <a:defRPr>
                <a:solidFill>
                  <a:schemeClr val="lt1"/>
                </a:solidFill>
              </a:defRPr>
            </a:lvl4pPr>
            <a:lvl5pPr indent="-323850" lvl="4" marL="2286000" algn="l">
              <a:lnSpc>
                <a:spcPct val="115000"/>
              </a:lnSpc>
              <a:spcBef>
                <a:spcPts val="0"/>
              </a:spcBef>
              <a:spcAft>
                <a:spcPts val="0"/>
              </a:spcAft>
              <a:buClr>
                <a:schemeClr val="lt1"/>
              </a:buClr>
              <a:buSzPts val="1500"/>
              <a:buChar char="○"/>
              <a:defRPr>
                <a:solidFill>
                  <a:schemeClr val="lt1"/>
                </a:solidFill>
              </a:defRPr>
            </a:lvl5pPr>
            <a:lvl6pPr indent="-323850" lvl="5" marL="2743200" algn="l">
              <a:lnSpc>
                <a:spcPct val="115000"/>
              </a:lnSpc>
              <a:spcBef>
                <a:spcPts val="0"/>
              </a:spcBef>
              <a:spcAft>
                <a:spcPts val="0"/>
              </a:spcAft>
              <a:buClr>
                <a:schemeClr val="lt1"/>
              </a:buClr>
              <a:buSzPts val="1500"/>
              <a:buChar char="■"/>
              <a:defRPr>
                <a:solidFill>
                  <a:schemeClr val="lt1"/>
                </a:solidFill>
              </a:defRPr>
            </a:lvl6pPr>
            <a:lvl7pPr indent="-323850" lvl="6" marL="3200400" algn="l">
              <a:lnSpc>
                <a:spcPct val="115000"/>
              </a:lnSpc>
              <a:spcBef>
                <a:spcPts val="0"/>
              </a:spcBef>
              <a:spcAft>
                <a:spcPts val="0"/>
              </a:spcAft>
              <a:buClr>
                <a:schemeClr val="lt1"/>
              </a:buClr>
              <a:buSzPts val="1500"/>
              <a:buChar char="●"/>
              <a:defRPr>
                <a:solidFill>
                  <a:schemeClr val="lt1"/>
                </a:solidFill>
              </a:defRPr>
            </a:lvl7pPr>
            <a:lvl8pPr indent="-323850" lvl="7" marL="3657600" algn="l">
              <a:lnSpc>
                <a:spcPct val="115000"/>
              </a:lnSpc>
              <a:spcBef>
                <a:spcPts val="0"/>
              </a:spcBef>
              <a:spcAft>
                <a:spcPts val="0"/>
              </a:spcAft>
              <a:buClr>
                <a:schemeClr val="lt1"/>
              </a:buClr>
              <a:buSzPts val="1500"/>
              <a:buChar char="○"/>
              <a:defRPr>
                <a:solidFill>
                  <a:schemeClr val="lt1"/>
                </a:solidFill>
              </a:defRPr>
            </a:lvl8pPr>
            <a:lvl9pPr indent="-323850" lvl="8" marL="4114800" algn="l">
              <a:lnSpc>
                <a:spcPct val="115000"/>
              </a:lnSpc>
              <a:spcBef>
                <a:spcPts val="0"/>
              </a:spcBef>
              <a:spcAft>
                <a:spcPts val="0"/>
              </a:spcAft>
              <a:buClr>
                <a:schemeClr val="lt1"/>
              </a:buClr>
              <a:buSzPts val="1500"/>
              <a:buChar char="■"/>
              <a:defRPr>
                <a:solidFill>
                  <a:schemeClr val="lt1"/>
                </a:solidFill>
              </a:defRPr>
            </a:lvl9pPr>
          </a:lstStyle>
          <a:p/>
        </p:txBody>
      </p:sp>
      <p:sp>
        <p:nvSpPr>
          <p:cNvPr id="79" name="Google Shape;79;g1243d4d733b_0_25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g1243d4d733b_0_258"/>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g1243d4d733b_0_201"/>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g1243d4d733b_0_201"/>
          <p:cNvGrpSpPr/>
          <p:nvPr/>
        </p:nvGrpSpPr>
        <p:grpSpPr>
          <a:xfrm>
            <a:off x="1107036" y="1588427"/>
            <a:ext cx="994316" cy="61102"/>
            <a:chOff x="4580561" y="2589004"/>
            <a:chExt cx="1064464" cy="25200"/>
          </a:xfrm>
        </p:grpSpPr>
        <p:sp>
          <p:nvSpPr>
            <p:cNvPr id="20" name="Google Shape;20;g1243d4d733b_0_201"/>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g1243d4d733b_0_201"/>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g1243d4d733b_0_201"/>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23" name="Google Shape;23;g1243d4d733b_0_201"/>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24" name="Google Shape;24;g1243d4d733b_0_20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g1243d4d733b_0_195"/>
          <p:cNvGrpSpPr/>
          <p:nvPr/>
        </p:nvGrpSpPr>
        <p:grpSpPr>
          <a:xfrm>
            <a:off x="1107036" y="1588427"/>
            <a:ext cx="994316" cy="61102"/>
            <a:chOff x="4580561" y="2589004"/>
            <a:chExt cx="1064464" cy="25200"/>
          </a:xfrm>
        </p:grpSpPr>
        <p:sp>
          <p:nvSpPr>
            <p:cNvPr id="27" name="Google Shape;27;g1243d4d733b_0_195"/>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1243d4d733b_0_195"/>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g1243d4d733b_0_195"/>
          <p:cNvSpPr txBox="1"/>
          <p:nvPr>
            <p:ph type="title"/>
          </p:nvPr>
        </p:nvSpPr>
        <p:spPr>
          <a:xfrm>
            <a:off x="972600" y="1763267"/>
            <a:ext cx="10251300" cy="2024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0" name="Google Shape;30;g1243d4d733b_0_19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g1243d4d733b_0_209"/>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g1243d4d733b_0_209"/>
          <p:cNvGrpSpPr/>
          <p:nvPr/>
        </p:nvGrpSpPr>
        <p:grpSpPr>
          <a:xfrm>
            <a:off x="1107036" y="1588427"/>
            <a:ext cx="994316" cy="61102"/>
            <a:chOff x="4580561" y="2589004"/>
            <a:chExt cx="1064464" cy="25200"/>
          </a:xfrm>
        </p:grpSpPr>
        <p:sp>
          <p:nvSpPr>
            <p:cNvPr id="34" name="Google Shape;34;g1243d4d733b_0_20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1243d4d733b_0_20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g1243d4d733b_0_209"/>
          <p:cNvSpPr txBox="1"/>
          <p:nvPr>
            <p:ph type="title"/>
          </p:nvPr>
        </p:nvSpPr>
        <p:spPr>
          <a:xfrm>
            <a:off x="972600" y="1758200"/>
            <a:ext cx="10251300" cy="713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37" name="Google Shape;37;g1243d4d733b_0_209"/>
          <p:cNvSpPr txBox="1"/>
          <p:nvPr>
            <p:ph idx="1" type="body"/>
          </p:nvPr>
        </p:nvSpPr>
        <p:spPr>
          <a:xfrm>
            <a:off x="972434" y="2771833"/>
            <a:ext cx="5032500" cy="3014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38" name="Google Shape;38;g1243d4d733b_0_209"/>
          <p:cNvSpPr txBox="1"/>
          <p:nvPr>
            <p:ph idx="2" type="body"/>
          </p:nvPr>
        </p:nvSpPr>
        <p:spPr>
          <a:xfrm>
            <a:off x="6191471" y="2771833"/>
            <a:ext cx="5032500" cy="3014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39" name="Google Shape;39;g1243d4d733b_0_20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g1243d4d733b_0_218"/>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g1243d4d733b_0_218"/>
          <p:cNvGrpSpPr/>
          <p:nvPr/>
        </p:nvGrpSpPr>
        <p:grpSpPr>
          <a:xfrm>
            <a:off x="1107036" y="1588427"/>
            <a:ext cx="994316" cy="61102"/>
            <a:chOff x="4580561" y="2589004"/>
            <a:chExt cx="1064464" cy="25200"/>
          </a:xfrm>
        </p:grpSpPr>
        <p:sp>
          <p:nvSpPr>
            <p:cNvPr id="43" name="Google Shape;43;g1243d4d733b_0_218"/>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1243d4d733b_0_218"/>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g1243d4d733b_0_218"/>
          <p:cNvSpPr txBox="1"/>
          <p:nvPr>
            <p:ph type="title"/>
          </p:nvPr>
        </p:nvSpPr>
        <p:spPr>
          <a:xfrm>
            <a:off x="972600" y="1758200"/>
            <a:ext cx="10251300" cy="713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46" name="Google Shape;46;g1243d4d733b_0_218"/>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g1243d4d733b_0_22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g1243d4d733b_0_225"/>
          <p:cNvGrpSpPr/>
          <p:nvPr/>
        </p:nvGrpSpPr>
        <p:grpSpPr>
          <a:xfrm>
            <a:off x="1107036" y="1588427"/>
            <a:ext cx="994316" cy="61102"/>
            <a:chOff x="4580561" y="2589004"/>
            <a:chExt cx="1064464" cy="25200"/>
          </a:xfrm>
        </p:grpSpPr>
        <p:sp>
          <p:nvSpPr>
            <p:cNvPr id="50" name="Google Shape;50;g1243d4d733b_0_22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g1243d4d733b_0_22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g1243d4d733b_0_225"/>
          <p:cNvSpPr txBox="1"/>
          <p:nvPr>
            <p:ph type="title"/>
          </p:nvPr>
        </p:nvSpPr>
        <p:spPr>
          <a:xfrm>
            <a:off x="973333" y="1758200"/>
            <a:ext cx="4401300" cy="18420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53" name="Google Shape;53;g1243d4d733b_0_225"/>
          <p:cNvSpPr txBox="1"/>
          <p:nvPr>
            <p:ph idx="1" type="body"/>
          </p:nvPr>
        </p:nvSpPr>
        <p:spPr>
          <a:xfrm>
            <a:off x="961633" y="3708967"/>
            <a:ext cx="4401300" cy="21300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54" name="Google Shape;54;g1243d4d733b_0_22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g1243d4d733b_0_233"/>
          <p:cNvGrpSpPr/>
          <p:nvPr/>
        </p:nvGrpSpPr>
        <p:grpSpPr>
          <a:xfrm>
            <a:off x="1107036" y="5558926"/>
            <a:ext cx="994316" cy="61102"/>
            <a:chOff x="4580561" y="2589004"/>
            <a:chExt cx="1064464" cy="25200"/>
          </a:xfrm>
        </p:grpSpPr>
        <p:sp>
          <p:nvSpPr>
            <p:cNvPr id="57" name="Google Shape;57;g1243d4d733b_0_23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g1243d4d733b_0_23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g1243d4d733b_0_233"/>
          <p:cNvSpPr txBox="1"/>
          <p:nvPr>
            <p:ph type="title"/>
          </p:nvPr>
        </p:nvSpPr>
        <p:spPr>
          <a:xfrm>
            <a:off x="972600" y="1152400"/>
            <a:ext cx="9361500" cy="39801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0" name="Google Shape;60;g1243d4d733b_0_23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1243d4d733b_0_23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g1243d4d733b_0_239"/>
          <p:cNvGrpSpPr/>
          <p:nvPr/>
        </p:nvGrpSpPr>
        <p:grpSpPr>
          <a:xfrm>
            <a:off x="1107036" y="1588427"/>
            <a:ext cx="994316" cy="61102"/>
            <a:chOff x="4580561" y="2589004"/>
            <a:chExt cx="1064464" cy="25200"/>
          </a:xfrm>
        </p:grpSpPr>
        <p:sp>
          <p:nvSpPr>
            <p:cNvPr id="64" name="Google Shape;64;g1243d4d733b_0_23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1243d4d733b_0_23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g1243d4d733b_0_239"/>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67" name="Google Shape;67;g1243d4d733b_0_239"/>
          <p:cNvSpPr txBox="1"/>
          <p:nvPr>
            <p:ph idx="1" type="subTitle"/>
          </p:nvPr>
        </p:nvSpPr>
        <p:spPr>
          <a:xfrm>
            <a:off x="966600" y="4215367"/>
            <a:ext cx="4401300" cy="1011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68" name="Google Shape;68;g1243d4d733b_0_239"/>
          <p:cNvSpPr txBox="1"/>
          <p:nvPr>
            <p:ph idx="2" type="body"/>
          </p:nvPr>
        </p:nvSpPr>
        <p:spPr>
          <a:xfrm>
            <a:off x="6898967" y="1803500"/>
            <a:ext cx="4499100" cy="40341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69" name="Google Shape;69;g1243d4d733b_0_23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1243d4d733b_0_248"/>
          <p:cNvSpPr txBox="1"/>
          <p:nvPr>
            <p:ph idx="1" type="body"/>
          </p:nvPr>
        </p:nvSpPr>
        <p:spPr>
          <a:xfrm>
            <a:off x="966600" y="5830068"/>
            <a:ext cx="10263300" cy="6141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1700"/>
              <a:buNone/>
              <a:defRPr/>
            </a:lvl1pPr>
          </a:lstStyle>
          <a:p/>
        </p:txBody>
      </p:sp>
      <p:sp>
        <p:nvSpPr>
          <p:cNvPr id="72" name="Google Shape;72;g1243d4d733b_0_248"/>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g1243d4d733b_0_18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9pPr>
          </a:lstStyle>
          <a:p/>
        </p:txBody>
      </p:sp>
      <p:sp>
        <p:nvSpPr>
          <p:cNvPr id="7" name="Google Shape;7;g1243d4d733b_0_18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marR="0" rtl="0" algn="l">
              <a:lnSpc>
                <a:spcPct val="115000"/>
              </a:lnSpc>
              <a:spcBef>
                <a:spcPts val="0"/>
              </a:spcBef>
              <a:spcAft>
                <a:spcPts val="0"/>
              </a:spcAft>
              <a:buClr>
                <a:schemeClr val="accent1"/>
              </a:buClr>
              <a:buSzPts val="1700"/>
              <a:buFont typeface="Lato"/>
              <a:buChar char="●"/>
              <a:defRPr b="0" i="0" sz="1700" u="none" cap="none" strike="noStrike">
                <a:solidFill>
                  <a:schemeClr val="accent1"/>
                </a:solidFill>
                <a:latin typeface="Lato"/>
                <a:ea typeface="Lato"/>
                <a:cs typeface="Lato"/>
                <a:sym typeface="Lato"/>
              </a:defRPr>
            </a:lvl1pPr>
            <a:lvl2pPr indent="-323850" lvl="1" marL="9144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2pPr>
            <a:lvl3pPr indent="-323850" lvl="2" marL="13716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3pPr>
            <a:lvl4pPr indent="-323850" lvl="3" marL="18288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4pPr>
            <a:lvl5pPr indent="-323850" lvl="4" marL="22860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5pPr>
            <a:lvl6pPr indent="-323850" lvl="5" marL="27432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6pPr>
            <a:lvl7pPr indent="-323850" lvl="6" marL="32004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7pPr>
            <a:lvl8pPr indent="-323850" lvl="7" marL="36576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8pPr>
            <a:lvl9pPr indent="-323850" lvl="8" marL="41148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9pPr>
          </a:lstStyle>
          <a:p/>
        </p:txBody>
      </p:sp>
      <p:sp>
        <p:nvSpPr>
          <p:cNvPr id="8" name="Google Shape;8;g1243d4d733b_0_18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www.kaggle.com/datasets/rounakbanik/the-movies-datas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1243d4d733b_0_177"/>
          <p:cNvSpPr txBox="1"/>
          <p:nvPr>
            <p:ph type="ctrTitle"/>
          </p:nvPr>
        </p:nvSpPr>
        <p:spPr>
          <a:xfrm>
            <a:off x="972600" y="1763267"/>
            <a:ext cx="10250700" cy="22197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5600"/>
              <a:buNone/>
            </a:pPr>
            <a:r>
              <a:rPr lang="en-US"/>
              <a:t> Stream Max</a:t>
            </a:r>
            <a:endParaRPr/>
          </a:p>
        </p:txBody>
      </p:sp>
      <p:sp>
        <p:nvSpPr>
          <p:cNvPr id="87" name="Google Shape;87;g1243d4d733b_0_177"/>
          <p:cNvSpPr txBox="1"/>
          <p:nvPr>
            <p:ph idx="1" type="subTitle"/>
          </p:nvPr>
        </p:nvSpPr>
        <p:spPr>
          <a:xfrm>
            <a:off x="972837" y="4230533"/>
            <a:ext cx="10250700" cy="721500"/>
          </a:xfrm>
          <a:prstGeom prst="rect">
            <a:avLst/>
          </a:prstGeom>
          <a:noFill/>
          <a:ln>
            <a:noFill/>
          </a:ln>
        </p:spPr>
        <p:txBody>
          <a:bodyPr anchorCtr="0" anchor="t" bIns="121900" lIns="121900" spcFirstLastPara="1" rIns="121900" wrap="square" tIns="121900">
            <a:normAutofit fontScale="55000"/>
          </a:bodyPr>
          <a:lstStyle/>
          <a:p>
            <a:pPr indent="0" lvl="0" marL="0" rtl="0" algn="l">
              <a:spcBef>
                <a:spcPts val="0"/>
              </a:spcBef>
              <a:spcAft>
                <a:spcPts val="0"/>
              </a:spcAft>
              <a:buClr>
                <a:srgbClr val="000000"/>
              </a:buClr>
              <a:buSzPct val="100000"/>
              <a:buFont typeface="Arial"/>
              <a:buNone/>
            </a:pPr>
            <a:r>
              <a:rPr b="1" lang="en-US" sz="5600">
                <a:solidFill>
                  <a:schemeClr val="dk2"/>
                </a:solidFill>
                <a:latin typeface="Raleway"/>
                <a:ea typeface="Raleway"/>
                <a:cs typeface="Raleway"/>
                <a:sym typeface="Raleway"/>
              </a:rPr>
              <a:t>Movie Selection </a:t>
            </a:r>
            <a:r>
              <a:rPr b="1" lang="en-US" sz="5600">
                <a:solidFill>
                  <a:schemeClr val="dk2"/>
                </a:solidFill>
                <a:latin typeface="Raleway"/>
                <a:ea typeface="Raleway"/>
                <a:cs typeface="Raleway"/>
                <a:sym typeface="Raleway"/>
              </a:rPr>
              <a:t>Modeling and Recommender System</a:t>
            </a:r>
            <a:endParaRPr b="1" i="1" sz="2800"/>
          </a:p>
        </p:txBody>
      </p:sp>
      <p:sp>
        <p:nvSpPr>
          <p:cNvPr id="88" name="Google Shape;88;g1243d4d733b_0_177"/>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6968b35532_0_70"/>
          <p:cNvSpPr txBox="1"/>
          <p:nvPr>
            <p:ph type="title"/>
          </p:nvPr>
        </p:nvSpPr>
        <p:spPr>
          <a:xfrm>
            <a:off x="1028075" y="787675"/>
            <a:ext cx="9182700" cy="9516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Data Mining Steps</a:t>
            </a:r>
            <a:endParaRPr>
              <a:solidFill>
                <a:schemeClr val="dk2"/>
              </a:solidFill>
              <a:highlight>
                <a:srgbClr val="FFFF00"/>
              </a:highlight>
            </a:endParaRPr>
          </a:p>
        </p:txBody>
      </p:sp>
      <p:sp>
        <p:nvSpPr>
          <p:cNvPr id="215" name="Google Shape;215;g16968b35532_0_70"/>
          <p:cNvSpPr txBox="1"/>
          <p:nvPr>
            <p:ph idx="12" type="sldNum"/>
          </p:nvPr>
        </p:nvSpPr>
        <p:spPr>
          <a:xfrm>
            <a:off x="15175649" y="8444179"/>
            <a:ext cx="975600" cy="6996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16" name="Google Shape;216;g16968b35532_0_70"/>
          <p:cNvSpPr txBox="1"/>
          <p:nvPr>
            <p:ph idx="1" type="body"/>
          </p:nvPr>
        </p:nvSpPr>
        <p:spPr>
          <a:xfrm>
            <a:off x="1090775" y="1739275"/>
            <a:ext cx="8190600" cy="14268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0"/>
              </a:spcAft>
              <a:buNone/>
            </a:pPr>
            <a:r>
              <a:rPr lang="en-US" sz="2400"/>
              <a:t>Correlation Matrix Movie data Pre-Processed</a:t>
            </a:r>
            <a:endParaRPr sz="2400"/>
          </a:p>
          <a:p>
            <a:pPr indent="0" lvl="0" marL="0" rtl="0" algn="l">
              <a:lnSpc>
                <a:spcPct val="115000"/>
              </a:lnSpc>
              <a:spcBef>
                <a:spcPts val="0"/>
              </a:spcBef>
              <a:spcAft>
                <a:spcPts val="0"/>
              </a:spcAft>
              <a:buNone/>
            </a:pPr>
            <a:r>
              <a:t/>
            </a:r>
            <a:endParaRPr sz="2400"/>
          </a:p>
        </p:txBody>
      </p:sp>
      <p:pic>
        <p:nvPicPr>
          <p:cNvPr id="217" name="Google Shape;217;g16968b35532_0_70"/>
          <p:cNvPicPr preferRelativeResize="0"/>
          <p:nvPr/>
        </p:nvPicPr>
        <p:blipFill>
          <a:blip r:embed="rId3">
            <a:alphaModFix/>
          </a:blip>
          <a:stretch>
            <a:fillRect/>
          </a:stretch>
        </p:blipFill>
        <p:spPr>
          <a:xfrm>
            <a:off x="1773777" y="2456000"/>
            <a:ext cx="8644449" cy="3965200"/>
          </a:xfrm>
          <a:prstGeom prst="rect">
            <a:avLst/>
          </a:prstGeom>
          <a:noFill/>
          <a:ln>
            <a:noFill/>
          </a:ln>
        </p:spPr>
      </p:pic>
      <p:sp>
        <p:nvSpPr>
          <p:cNvPr id="218" name="Google Shape;218;g16968b35532_0_70"/>
          <p:cNvSpPr txBox="1"/>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sz="1300">
                <a:solidFill>
                  <a:srgbClr val="595959"/>
                </a:solidFill>
                <a:latin typeface="Lato"/>
                <a:ea typeface="Lato"/>
                <a:cs typeface="Lato"/>
                <a:sym typeface="Lato"/>
              </a:rPr>
              <a:t>‹#›</a:t>
            </a:fld>
            <a:endParaRPr sz="1300">
              <a:solidFill>
                <a:srgbClr val="595959"/>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243d4d733b_0_610"/>
          <p:cNvSpPr txBox="1"/>
          <p:nvPr>
            <p:ph type="title"/>
          </p:nvPr>
        </p:nvSpPr>
        <p:spPr>
          <a:xfrm>
            <a:off x="1028075" y="787675"/>
            <a:ext cx="9182700" cy="9516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Data Mining</a:t>
            </a:r>
            <a:endParaRPr>
              <a:solidFill>
                <a:schemeClr val="dk2"/>
              </a:solidFill>
              <a:highlight>
                <a:srgbClr val="FFFF00"/>
              </a:highlight>
            </a:endParaRPr>
          </a:p>
        </p:txBody>
      </p:sp>
      <p:sp>
        <p:nvSpPr>
          <p:cNvPr id="224" name="Google Shape;224;g1243d4d733b_0_610"/>
          <p:cNvSpPr txBox="1"/>
          <p:nvPr>
            <p:ph idx="12" type="sldNum"/>
          </p:nvPr>
        </p:nvSpPr>
        <p:spPr>
          <a:xfrm>
            <a:off x="15175649" y="8444179"/>
            <a:ext cx="975600" cy="6996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25" name="Google Shape;225;g1243d4d733b_0_610"/>
          <p:cNvSpPr txBox="1"/>
          <p:nvPr>
            <p:ph idx="1" type="body"/>
          </p:nvPr>
        </p:nvSpPr>
        <p:spPr>
          <a:xfrm>
            <a:off x="1090775" y="1739275"/>
            <a:ext cx="6034200" cy="14268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0"/>
              </a:spcAft>
              <a:buNone/>
            </a:pPr>
            <a:r>
              <a:rPr lang="en-US" sz="2400"/>
              <a:t>Genre Representation</a:t>
            </a:r>
            <a:endParaRPr sz="2400"/>
          </a:p>
        </p:txBody>
      </p:sp>
      <p:pic>
        <p:nvPicPr>
          <p:cNvPr id="226" name="Google Shape;226;g1243d4d733b_0_610"/>
          <p:cNvPicPr preferRelativeResize="0"/>
          <p:nvPr/>
        </p:nvPicPr>
        <p:blipFill>
          <a:blip r:embed="rId3">
            <a:alphaModFix/>
          </a:blip>
          <a:stretch>
            <a:fillRect/>
          </a:stretch>
        </p:blipFill>
        <p:spPr>
          <a:xfrm>
            <a:off x="1028075" y="2498375"/>
            <a:ext cx="10711750" cy="3811550"/>
          </a:xfrm>
          <a:prstGeom prst="rect">
            <a:avLst/>
          </a:prstGeom>
          <a:noFill/>
          <a:ln>
            <a:noFill/>
          </a:ln>
        </p:spPr>
      </p:pic>
      <p:sp>
        <p:nvSpPr>
          <p:cNvPr id="227" name="Google Shape;227;g1243d4d733b_0_610"/>
          <p:cNvSpPr txBox="1"/>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sz="1300">
                <a:solidFill>
                  <a:srgbClr val="595959"/>
                </a:solidFill>
                <a:latin typeface="Lato"/>
                <a:ea typeface="Lato"/>
                <a:cs typeface="Lato"/>
                <a:sym typeface="Lato"/>
              </a:rPr>
              <a:t>‹#›</a:t>
            </a:fld>
            <a:endParaRPr sz="1300">
              <a:solidFill>
                <a:srgbClr val="595959"/>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6968b35532_0_4"/>
          <p:cNvSpPr txBox="1"/>
          <p:nvPr>
            <p:ph type="title"/>
          </p:nvPr>
        </p:nvSpPr>
        <p:spPr>
          <a:xfrm>
            <a:off x="1028075" y="787675"/>
            <a:ext cx="9182700" cy="9516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Data Mining</a:t>
            </a:r>
            <a:endParaRPr>
              <a:solidFill>
                <a:schemeClr val="dk2"/>
              </a:solidFill>
              <a:highlight>
                <a:srgbClr val="FFFF00"/>
              </a:highlight>
            </a:endParaRPr>
          </a:p>
        </p:txBody>
      </p:sp>
      <p:sp>
        <p:nvSpPr>
          <p:cNvPr id="233" name="Google Shape;233;g16968b35532_0_4"/>
          <p:cNvSpPr txBox="1"/>
          <p:nvPr>
            <p:ph idx="12" type="sldNum"/>
          </p:nvPr>
        </p:nvSpPr>
        <p:spPr>
          <a:xfrm>
            <a:off x="15175649" y="8444179"/>
            <a:ext cx="975600" cy="6996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34" name="Google Shape;234;g16968b35532_0_4"/>
          <p:cNvSpPr txBox="1"/>
          <p:nvPr>
            <p:ph idx="1" type="body"/>
          </p:nvPr>
        </p:nvSpPr>
        <p:spPr>
          <a:xfrm>
            <a:off x="1090775" y="1739275"/>
            <a:ext cx="8357400" cy="14268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0"/>
              </a:spcAft>
              <a:buNone/>
            </a:pPr>
            <a:r>
              <a:rPr lang="en-US" sz="2400"/>
              <a:t>Relationship between Rating and Genre</a:t>
            </a:r>
            <a:endParaRPr sz="2400"/>
          </a:p>
          <a:p>
            <a:pPr indent="0" lvl="0" marL="0" rtl="0" algn="l">
              <a:lnSpc>
                <a:spcPct val="115000"/>
              </a:lnSpc>
              <a:spcBef>
                <a:spcPts val="0"/>
              </a:spcBef>
              <a:spcAft>
                <a:spcPts val="0"/>
              </a:spcAft>
              <a:buNone/>
            </a:pPr>
            <a:r>
              <a:t/>
            </a:r>
            <a:endParaRPr sz="2400"/>
          </a:p>
        </p:txBody>
      </p:sp>
      <p:pic>
        <p:nvPicPr>
          <p:cNvPr id="235" name="Google Shape;235;g16968b35532_0_4"/>
          <p:cNvPicPr preferRelativeResize="0"/>
          <p:nvPr/>
        </p:nvPicPr>
        <p:blipFill>
          <a:blip r:embed="rId3">
            <a:alphaModFix/>
          </a:blip>
          <a:stretch>
            <a:fillRect/>
          </a:stretch>
        </p:blipFill>
        <p:spPr>
          <a:xfrm>
            <a:off x="1072850" y="2273675"/>
            <a:ext cx="10169825" cy="4104075"/>
          </a:xfrm>
          <a:prstGeom prst="rect">
            <a:avLst/>
          </a:prstGeom>
          <a:noFill/>
          <a:ln>
            <a:noFill/>
          </a:ln>
        </p:spPr>
      </p:pic>
      <p:sp>
        <p:nvSpPr>
          <p:cNvPr id="236" name="Google Shape;236;g16968b35532_0_4"/>
          <p:cNvSpPr txBox="1"/>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sz="1300">
                <a:solidFill>
                  <a:srgbClr val="595959"/>
                </a:solidFill>
                <a:latin typeface="Lato"/>
                <a:ea typeface="Lato"/>
                <a:cs typeface="Lato"/>
                <a:sym typeface="Lato"/>
              </a:rPr>
              <a:t>‹#›</a:t>
            </a:fld>
            <a:endParaRPr sz="1300">
              <a:solidFill>
                <a:srgbClr val="595959"/>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16968b35532_0_25"/>
          <p:cNvSpPr txBox="1"/>
          <p:nvPr>
            <p:ph type="title"/>
          </p:nvPr>
        </p:nvSpPr>
        <p:spPr>
          <a:xfrm>
            <a:off x="972600" y="714617"/>
            <a:ext cx="10251600" cy="7137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US"/>
              <a:t>Recommender</a:t>
            </a:r>
            <a:r>
              <a:rPr lang="en-US"/>
              <a:t> System</a:t>
            </a:r>
            <a:endParaRPr/>
          </a:p>
        </p:txBody>
      </p:sp>
      <p:sp>
        <p:nvSpPr>
          <p:cNvPr id="242" name="Google Shape;242;g16968b35532_0_2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43" name="Google Shape;243;g16968b35532_0_25"/>
          <p:cNvSpPr txBox="1"/>
          <p:nvPr>
            <p:ph idx="1" type="body"/>
          </p:nvPr>
        </p:nvSpPr>
        <p:spPr>
          <a:xfrm>
            <a:off x="972600" y="1747175"/>
            <a:ext cx="5508600" cy="816300"/>
          </a:xfrm>
          <a:prstGeom prst="rect">
            <a:avLst/>
          </a:prstGeom>
          <a:noFill/>
          <a:ln>
            <a:noFill/>
          </a:ln>
        </p:spPr>
        <p:txBody>
          <a:bodyPr anchorCtr="0" anchor="t" bIns="121900" lIns="121900" spcFirstLastPara="1" rIns="121900" wrap="square" tIns="121900">
            <a:normAutofit fontScale="92500"/>
          </a:bodyPr>
          <a:lstStyle/>
          <a:p>
            <a:pPr indent="-228600" lvl="0" marL="457200" rtl="0" algn="l">
              <a:lnSpc>
                <a:spcPct val="115000"/>
              </a:lnSpc>
              <a:spcBef>
                <a:spcPts val="0"/>
              </a:spcBef>
              <a:spcAft>
                <a:spcPts val="0"/>
              </a:spcAft>
              <a:buSzPct val="108333"/>
              <a:buNone/>
            </a:pPr>
            <a:r>
              <a:rPr lang="en-US" sz="2400"/>
              <a:t>Item-Item Collaborative Filtering</a:t>
            </a:r>
            <a:endParaRPr sz="2400"/>
          </a:p>
        </p:txBody>
      </p:sp>
      <p:pic>
        <p:nvPicPr>
          <p:cNvPr id="244" name="Google Shape;244;g16968b35532_0_25"/>
          <p:cNvPicPr preferRelativeResize="0"/>
          <p:nvPr/>
        </p:nvPicPr>
        <p:blipFill>
          <a:blip r:embed="rId3">
            <a:alphaModFix/>
          </a:blip>
          <a:stretch>
            <a:fillRect/>
          </a:stretch>
        </p:blipFill>
        <p:spPr>
          <a:xfrm>
            <a:off x="1623225" y="2993830"/>
            <a:ext cx="2200275" cy="2028825"/>
          </a:xfrm>
          <a:prstGeom prst="rect">
            <a:avLst/>
          </a:prstGeom>
          <a:noFill/>
          <a:ln>
            <a:noFill/>
          </a:ln>
        </p:spPr>
      </p:pic>
      <p:sp>
        <p:nvSpPr>
          <p:cNvPr id="245" name="Google Shape;245;g16968b35532_0_25"/>
          <p:cNvSpPr txBox="1"/>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sz="1300">
                <a:solidFill>
                  <a:srgbClr val="595959"/>
                </a:solidFill>
                <a:latin typeface="Lato"/>
                <a:ea typeface="Lato"/>
                <a:cs typeface="Lato"/>
                <a:sym typeface="Lato"/>
              </a:rPr>
              <a:t>‹#›</a:t>
            </a:fld>
            <a:endParaRPr sz="1300">
              <a:solidFill>
                <a:srgbClr val="595959"/>
              </a:solidFill>
              <a:latin typeface="Lato"/>
              <a:ea typeface="Lato"/>
              <a:cs typeface="Lato"/>
              <a:sym typeface="Lato"/>
            </a:endParaRPr>
          </a:p>
        </p:txBody>
      </p:sp>
      <p:pic>
        <p:nvPicPr>
          <p:cNvPr id="246" name="Google Shape;246;g16968b35532_0_25"/>
          <p:cNvPicPr preferRelativeResize="0"/>
          <p:nvPr/>
        </p:nvPicPr>
        <p:blipFill>
          <a:blip r:embed="rId4">
            <a:alphaModFix/>
          </a:blip>
          <a:stretch>
            <a:fillRect/>
          </a:stretch>
        </p:blipFill>
        <p:spPr>
          <a:xfrm>
            <a:off x="4991400" y="2563475"/>
            <a:ext cx="6029325" cy="3276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16968b35532_0_33"/>
          <p:cNvSpPr txBox="1"/>
          <p:nvPr>
            <p:ph type="title"/>
          </p:nvPr>
        </p:nvSpPr>
        <p:spPr>
          <a:xfrm>
            <a:off x="972600" y="714617"/>
            <a:ext cx="10251600" cy="7137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US"/>
              <a:t>Item-Item Collaborative Filtering Implementation</a:t>
            </a:r>
            <a:endParaRPr/>
          </a:p>
        </p:txBody>
      </p:sp>
      <p:sp>
        <p:nvSpPr>
          <p:cNvPr id="252" name="Google Shape;252;g16968b35532_0_3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53" name="Google Shape;253;g16968b35532_0_33"/>
          <p:cNvSpPr txBox="1"/>
          <p:nvPr>
            <p:ph idx="1" type="body"/>
          </p:nvPr>
        </p:nvSpPr>
        <p:spPr>
          <a:xfrm>
            <a:off x="7322775" y="5391800"/>
            <a:ext cx="4643100" cy="816300"/>
          </a:xfrm>
          <a:prstGeom prst="rect">
            <a:avLst/>
          </a:prstGeom>
          <a:noFill/>
          <a:ln>
            <a:noFill/>
          </a:ln>
        </p:spPr>
        <p:txBody>
          <a:bodyPr anchorCtr="0" anchor="t" bIns="121900" lIns="121900" spcFirstLastPara="1" rIns="121900" wrap="square" tIns="121900">
            <a:normAutofit/>
          </a:bodyPr>
          <a:lstStyle/>
          <a:p>
            <a:pPr indent="-228600" lvl="0" marL="457200" rtl="0" algn="l">
              <a:lnSpc>
                <a:spcPct val="115000"/>
              </a:lnSpc>
              <a:spcBef>
                <a:spcPts val="0"/>
              </a:spcBef>
              <a:spcAft>
                <a:spcPts val="0"/>
              </a:spcAft>
              <a:buSzPts val="2600"/>
              <a:buNone/>
            </a:pPr>
            <a:r>
              <a:t/>
            </a:r>
            <a:endParaRPr sz="2400"/>
          </a:p>
        </p:txBody>
      </p:sp>
      <p:pic>
        <p:nvPicPr>
          <p:cNvPr id="254" name="Google Shape;254;g16968b35532_0_33"/>
          <p:cNvPicPr preferRelativeResize="0"/>
          <p:nvPr/>
        </p:nvPicPr>
        <p:blipFill>
          <a:blip r:embed="rId3">
            <a:alphaModFix/>
          </a:blip>
          <a:stretch>
            <a:fillRect/>
          </a:stretch>
        </p:blipFill>
        <p:spPr>
          <a:xfrm>
            <a:off x="2364475" y="1900926"/>
            <a:ext cx="7463053" cy="4432201"/>
          </a:xfrm>
          <a:prstGeom prst="rect">
            <a:avLst/>
          </a:prstGeom>
          <a:noFill/>
          <a:ln>
            <a:noFill/>
          </a:ln>
        </p:spPr>
      </p:pic>
      <p:sp>
        <p:nvSpPr>
          <p:cNvPr id="255" name="Google Shape;255;g16968b35532_0_33"/>
          <p:cNvSpPr txBox="1"/>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sz="1300">
                <a:solidFill>
                  <a:srgbClr val="595959"/>
                </a:solidFill>
                <a:latin typeface="Lato"/>
                <a:ea typeface="Lato"/>
                <a:cs typeface="Lato"/>
                <a:sym typeface="Lato"/>
              </a:rPr>
              <a:t>‹#›</a:t>
            </a:fld>
            <a:endParaRPr sz="1300">
              <a:solidFill>
                <a:srgbClr val="595959"/>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16968b35532_0_43"/>
          <p:cNvSpPr txBox="1"/>
          <p:nvPr>
            <p:ph type="title"/>
          </p:nvPr>
        </p:nvSpPr>
        <p:spPr>
          <a:xfrm>
            <a:off x="972600" y="714617"/>
            <a:ext cx="10251600" cy="7137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US"/>
              <a:t>Item-Item Collaborative Filtering Implementation</a:t>
            </a:r>
            <a:endParaRPr/>
          </a:p>
        </p:txBody>
      </p:sp>
      <p:sp>
        <p:nvSpPr>
          <p:cNvPr id="261" name="Google Shape;261;g16968b35532_0_4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62" name="Google Shape;262;g16968b35532_0_43"/>
          <p:cNvSpPr txBox="1"/>
          <p:nvPr>
            <p:ph idx="1" type="body"/>
          </p:nvPr>
        </p:nvSpPr>
        <p:spPr>
          <a:xfrm>
            <a:off x="7322775" y="5391800"/>
            <a:ext cx="4643100" cy="816300"/>
          </a:xfrm>
          <a:prstGeom prst="rect">
            <a:avLst/>
          </a:prstGeom>
          <a:noFill/>
          <a:ln>
            <a:noFill/>
          </a:ln>
        </p:spPr>
        <p:txBody>
          <a:bodyPr anchorCtr="0" anchor="t" bIns="121900" lIns="121900" spcFirstLastPara="1" rIns="121900" wrap="square" tIns="121900">
            <a:normAutofit/>
          </a:bodyPr>
          <a:lstStyle/>
          <a:p>
            <a:pPr indent="-228600" lvl="0" marL="457200" rtl="0" algn="l">
              <a:lnSpc>
                <a:spcPct val="115000"/>
              </a:lnSpc>
              <a:spcBef>
                <a:spcPts val="0"/>
              </a:spcBef>
              <a:spcAft>
                <a:spcPts val="0"/>
              </a:spcAft>
              <a:buSzPts val="2600"/>
              <a:buNone/>
            </a:pPr>
            <a:r>
              <a:t/>
            </a:r>
            <a:endParaRPr sz="2400"/>
          </a:p>
        </p:txBody>
      </p:sp>
      <p:pic>
        <p:nvPicPr>
          <p:cNvPr id="263" name="Google Shape;263;g16968b35532_0_43"/>
          <p:cNvPicPr preferRelativeResize="0"/>
          <p:nvPr/>
        </p:nvPicPr>
        <p:blipFill>
          <a:blip r:embed="rId3">
            <a:alphaModFix/>
          </a:blip>
          <a:stretch>
            <a:fillRect/>
          </a:stretch>
        </p:blipFill>
        <p:spPr>
          <a:xfrm>
            <a:off x="2250287" y="1914582"/>
            <a:ext cx="7691426" cy="4200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16968b35532_0_51"/>
          <p:cNvSpPr txBox="1"/>
          <p:nvPr>
            <p:ph type="title"/>
          </p:nvPr>
        </p:nvSpPr>
        <p:spPr>
          <a:xfrm>
            <a:off x="972600" y="714617"/>
            <a:ext cx="10251600" cy="7137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US"/>
              <a:t>Item-Item Collaborative Filtering Output</a:t>
            </a:r>
            <a:endParaRPr/>
          </a:p>
        </p:txBody>
      </p:sp>
      <p:sp>
        <p:nvSpPr>
          <p:cNvPr id="269" name="Google Shape;269;g16968b35532_0_5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70" name="Google Shape;270;g16968b35532_0_51"/>
          <p:cNvPicPr preferRelativeResize="0"/>
          <p:nvPr/>
        </p:nvPicPr>
        <p:blipFill>
          <a:blip r:embed="rId3">
            <a:alphaModFix/>
          </a:blip>
          <a:stretch>
            <a:fillRect/>
          </a:stretch>
        </p:blipFill>
        <p:spPr>
          <a:xfrm>
            <a:off x="522200" y="2597175"/>
            <a:ext cx="5508650" cy="3831000"/>
          </a:xfrm>
          <a:prstGeom prst="rect">
            <a:avLst/>
          </a:prstGeom>
          <a:noFill/>
          <a:ln>
            <a:noFill/>
          </a:ln>
        </p:spPr>
      </p:pic>
      <p:pic>
        <p:nvPicPr>
          <p:cNvPr id="271" name="Google Shape;271;g16968b35532_0_51"/>
          <p:cNvPicPr preferRelativeResize="0"/>
          <p:nvPr/>
        </p:nvPicPr>
        <p:blipFill>
          <a:blip r:embed="rId4">
            <a:alphaModFix/>
          </a:blip>
          <a:stretch>
            <a:fillRect/>
          </a:stretch>
        </p:blipFill>
        <p:spPr>
          <a:xfrm>
            <a:off x="6030850" y="2597175"/>
            <a:ext cx="5658859" cy="3831000"/>
          </a:xfrm>
          <a:prstGeom prst="rect">
            <a:avLst/>
          </a:prstGeom>
          <a:noFill/>
          <a:ln>
            <a:noFill/>
          </a:ln>
        </p:spPr>
      </p:pic>
      <p:sp>
        <p:nvSpPr>
          <p:cNvPr id="272" name="Google Shape;272;g16968b35532_0_51"/>
          <p:cNvSpPr txBox="1"/>
          <p:nvPr/>
        </p:nvSpPr>
        <p:spPr>
          <a:xfrm>
            <a:off x="1087825" y="2081050"/>
            <a:ext cx="158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Full dataset:</a:t>
            </a:r>
            <a:endParaRPr>
              <a:latin typeface="Lato"/>
              <a:ea typeface="Lato"/>
              <a:cs typeface="Lato"/>
              <a:sym typeface="Lato"/>
            </a:endParaRPr>
          </a:p>
        </p:txBody>
      </p:sp>
      <p:sp>
        <p:nvSpPr>
          <p:cNvPr id="273" name="Google Shape;273;g16968b35532_0_51"/>
          <p:cNvSpPr txBox="1"/>
          <p:nvPr/>
        </p:nvSpPr>
        <p:spPr>
          <a:xfrm>
            <a:off x="6192450" y="2081050"/>
            <a:ext cx="180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Validation </a:t>
            </a:r>
            <a:r>
              <a:rPr lang="en-US">
                <a:latin typeface="Lato"/>
                <a:ea typeface="Lato"/>
                <a:cs typeface="Lato"/>
                <a:sym typeface="Lato"/>
              </a:rPr>
              <a:t>dataset:</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124aaafca5a_1_12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
        <p:nvSpPr>
          <p:cNvPr id="279" name="Google Shape;279;g124aaafca5a_1_121"/>
          <p:cNvSpPr txBox="1"/>
          <p:nvPr/>
        </p:nvSpPr>
        <p:spPr>
          <a:xfrm>
            <a:off x="2126735" y="1905525"/>
            <a:ext cx="4122300" cy="1473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2"/>
                </a:solidFill>
                <a:latin typeface="Share Tech"/>
                <a:ea typeface="Share Tech"/>
                <a:cs typeface="Share Tech"/>
                <a:sym typeface="Share Tech"/>
              </a:rPr>
              <a:t>METHODS</a:t>
            </a:r>
            <a:endParaRPr b="0" i="0" sz="4800" u="none" cap="none" strike="noStrike">
              <a:solidFill>
                <a:schemeClr val="dk2"/>
              </a:solidFill>
              <a:latin typeface="Share Tech"/>
              <a:ea typeface="Share Tech"/>
              <a:cs typeface="Share Tech"/>
              <a:sym typeface="Share Tech"/>
            </a:endParaRPr>
          </a:p>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chemeClr val="dk2"/>
              </a:solidFill>
              <a:latin typeface="Share Tech"/>
              <a:ea typeface="Share Tech"/>
              <a:cs typeface="Share Tech"/>
              <a:sym typeface="Share Tech"/>
            </a:endParaRPr>
          </a:p>
        </p:txBody>
      </p:sp>
      <p:sp>
        <p:nvSpPr>
          <p:cNvPr id="280" name="Google Shape;280;g124aaafca5a_1_121"/>
          <p:cNvSpPr txBox="1"/>
          <p:nvPr/>
        </p:nvSpPr>
        <p:spPr>
          <a:xfrm>
            <a:off x="1749868" y="3092495"/>
            <a:ext cx="4876200" cy="1845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Maven Pro"/>
              <a:ea typeface="Maven Pro"/>
              <a:cs typeface="Maven Pro"/>
              <a:sym typeface="Maven Pro"/>
            </a:endParaRPr>
          </a:p>
        </p:txBody>
      </p:sp>
      <p:sp>
        <p:nvSpPr>
          <p:cNvPr id="281" name="Google Shape;281;g124aaafca5a_1_121"/>
          <p:cNvSpPr/>
          <p:nvPr/>
        </p:nvSpPr>
        <p:spPr>
          <a:xfrm>
            <a:off x="8025154" y="2126848"/>
            <a:ext cx="1706100" cy="1909200"/>
          </a:xfrm>
          <a:prstGeom prst="rect">
            <a:avLst/>
          </a:pr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g124aaafca5a_1_121"/>
          <p:cNvSpPr txBox="1"/>
          <p:nvPr/>
        </p:nvSpPr>
        <p:spPr>
          <a:xfrm>
            <a:off x="8106951" y="2573099"/>
            <a:ext cx="1542300" cy="1016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002845"/>
                </a:solidFill>
                <a:latin typeface="Share Tech"/>
                <a:ea typeface="Share Tech"/>
                <a:cs typeface="Share Tech"/>
                <a:sym typeface="Share Tech"/>
              </a:rPr>
              <a:t>03</a:t>
            </a:r>
            <a:endParaRPr b="0" i="0" sz="6000" u="none" cap="none" strike="noStrike">
              <a:solidFill>
                <a:srgbClr val="002845"/>
              </a:solidFill>
              <a:latin typeface="Share Tech"/>
              <a:ea typeface="Share Tech"/>
              <a:cs typeface="Share Tech"/>
              <a:sym typeface="Share Tech"/>
            </a:endParaRPr>
          </a:p>
        </p:txBody>
      </p:sp>
      <p:sp>
        <p:nvSpPr>
          <p:cNvPr id="283" name="Google Shape;283;g124aaafca5a_1_121"/>
          <p:cNvSpPr/>
          <p:nvPr/>
        </p:nvSpPr>
        <p:spPr>
          <a:xfrm>
            <a:off x="1087776" y="5646236"/>
            <a:ext cx="9873629" cy="183539"/>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g124aaafca5a_1_121"/>
          <p:cNvSpPr/>
          <p:nvPr/>
        </p:nvSpPr>
        <p:spPr>
          <a:xfrm>
            <a:off x="1086950" y="5646236"/>
            <a:ext cx="7978387" cy="183539"/>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5" name="Google Shape;285;g124aaafca5a_1_121"/>
          <p:cNvCxnSpPr>
            <a:stCxn id="281" idx="2"/>
          </p:cNvCxnSpPr>
          <p:nvPr/>
        </p:nvCxnSpPr>
        <p:spPr>
          <a:xfrm>
            <a:off x="8878204" y="4036048"/>
            <a:ext cx="0" cy="1720800"/>
          </a:xfrm>
          <a:prstGeom prst="straightConnector1">
            <a:avLst/>
          </a:prstGeom>
          <a:noFill/>
          <a:ln cap="flat" cmpd="sng" w="19050">
            <a:solidFill>
              <a:srgbClr val="00CFCC"/>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16785e29cdf_1_11"/>
          <p:cNvSpPr txBox="1"/>
          <p:nvPr>
            <p:ph type="title"/>
          </p:nvPr>
        </p:nvSpPr>
        <p:spPr>
          <a:xfrm>
            <a:off x="972600" y="714617"/>
            <a:ext cx="10251600" cy="7137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US"/>
              <a:t>JSON Data Collecting</a:t>
            </a:r>
            <a:endParaRPr/>
          </a:p>
        </p:txBody>
      </p:sp>
      <p:sp>
        <p:nvSpPr>
          <p:cNvPr id="291" name="Google Shape;291;g16785e29cdf_1_1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92" name="Google Shape;292;g16785e29cdf_1_11"/>
          <p:cNvPicPr preferRelativeResize="0"/>
          <p:nvPr/>
        </p:nvPicPr>
        <p:blipFill>
          <a:blip r:embed="rId3">
            <a:alphaModFix/>
          </a:blip>
          <a:stretch>
            <a:fillRect/>
          </a:stretch>
        </p:blipFill>
        <p:spPr>
          <a:xfrm>
            <a:off x="648775" y="2074225"/>
            <a:ext cx="5939024" cy="4412499"/>
          </a:xfrm>
          <a:prstGeom prst="rect">
            <a:avLst/>
          </a:prstGeom>
          <a:noFill/>
          <a:ln>
            <a:noFill/>
          </a:ln>
        </p:spPr>
      </p:pic>
      <p:pic>
        <p:nvPicPr>
          <p:cNvPr id="293" name="Google Shape;293;g16785e29cdf_1_11"/>
          <p:cNvPicPr preferRelativeResize="0"/>
          <p:nvPr/>
        </p:nvPicPr>
        <p:blipFill>
          <a:blip r:embed="rId4">
            <a:alphaModFix/>
          </a:blip>
          <a:stretch>
            <a:fillRect/>
          </a:stretch>
        </p:blipFill>
        <p:spPr>
          <a:xfrm>
            <a:off x="5867375" y="2188388"/>
            <a:ext cx="6037400" cy="2109175"/>
          </a:xfrm>
          <a:prstGeom prst="rect">
            <a:avLst/>
          </a:prstGeom>
          <a:noFill/>
          <a:ln>
            <a:noFill/>
          </a:ln>
        </p:spPr>
      </p:pic>
      <p:sp>
        <p:nvSpPr>
          <p:cNvPr id="294" name="Google Shape;294;g16785e29cdf_1_11"/>
          <p:cNvSpPr txBox="1"/>
          <p:nvPr>
            <p:ph idx="1" type="body"/>
          </p:nvPr>
        </p:nvSpPr>
        <p:spPr>
          <a:xfrm>
            <a:off x="1090775" y="1693600"/>
            <a:ext cx="8190600" cy="14268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0"/>
              </a:spcAft>
              <a:buNone/>
            </a:pPr>
            <a:r>
              <a:rPr lang="en-US" sz="2400"/>
              <a:t>Example JSON Credit.csv</a:t>
            </a:r>
            <a:endParaRPr sz="2400"/>
          </a:p>
          <a:p>
            <a:pPr indent="0" lvl="0" marL="0" rtl="0" algn="l">
              <a:lnSpc>
                <a:spcPct val="115000"/>
              </a:lnSpc>
              <a:spcBef>
                <a:spcPts val="0"/>
              </a:spcBef>
              <a:spcAft>
                <a:spcPts val="0"/>
              </a:spcAft>
              <a:buNone/>
            </a:pPr>
            <a:r>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16785e29cdf_1_19"/>
          <p:cNvSpPr txBox="1"/>
          <p:nvPr>
            <p:ph type="title"/>
          </p:nvPr>
        </p:nvSpPr>
        <p:spPr>
          <a:xfrm>
            <a:off x="972600" y="714617"/>
            <a:ext cx="10251600" cy="7137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US"/>
              <a:t>Ratings &amp; Revenue</a:t>
            </a:r>
            <a:endParaRPr/>
          </a:p>
        </p:txBody>
      </p:sp>
      <p:sp>
        <p:nvSpPr>
          <p:cNvPr id="300" name="Google Shape;300;g16785e29cdf_1_1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01" name="Google Shape;301;g16785e29cdf_1_19"/>
          <p:cNvPicPr preferRelativeResize="0"/>
          <p:nvPr/>
        </p:nvPicPr>
        <p:blipFill>
          <a:blip r:embed="rId3">
            <a:alphaModFix/>
          </a:blip>
          <a:stretch>
            <a:fillRect/>
          </a:stretch>
        </p:blipFill>
        <p:spPr>
          <a:xfrm>
            <a:off x="3822250" y="2162300"/>
            <a:ext cx="7674250" cy="2734750"/>
          </a:xfrm>
          <a:prstGeom prst="rect">
            <a:avLst/>
          </a:prstGeom>
          <a:noFill/>
          <a:ln>
            <a:noFill/>
          </a:ln>
        </p:spPr>
      </p:pic>
      <p:pic>
        <p:nvPicPr>
          <p:cNvPr id="302" name="Google Shape;302;g16785e29cdf_1_19"/>
          <p:cNvPicPr preferRelativeResize="0"/>
          <p:nvPr/>
        </p:nvPicPr>
        <p:blipFill>
          <a:blip r:embed="rId4">
            <a:alphaModFix/>
          </a:blip>
          <a:stretch>
            <a:fillRect/>
          </a:stretch>
        </p:blipFill>
        <p:spPr>
          <a:xfrm>
            <a:off x="972600" y="1889700"/>
            <a:ext cx="2849650" cy="42337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24aaafca5a_1_0"/>
          <p:cNvSpPr txBox="1"/>
          <p:nvPr>
            <p:ph type="title"/>
          </p:nvPr>
        </p:nvSpPr>
        <p:spPr>
          <a:xfrm>
            <a:off x="1028075" y="787675"/>
            <a:ext cx="9182700" cy="9516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Overview</a:t>
            </a:r>
            <a:endParaRPr/>
          </a:p>
        </p:txBody>
      </p:sp>
      <p:sp>
        <p:nvSpPr>
          <p:cNvPr id="94" name="Google Shape;94;g124aaafca5a_1_0"/>
          <p:cNvSpPr txBox="1"/>
          <p:nvPr>
            <p:ph idx="12" type="sldNum"/>
          </p:nvPr>
        </p:nvSpPr>
        <p:spPr>
          <a:xfrm>
            <a:off x="15175649" y="8444179"/>
            <a:ext cx="975600" cy="6996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
        <p:nvSpPr>
          <p:cNvPr id="95" name="Google Shape;95;g124aaafca5a_1_0"/>
          <p:cNvSpPr txBox="1"/>
          <p:nvPr/>
        </p:nvSpPr>
        <p:spPr>
          <a:xfrm>
            <a:off x="1267100" y="4704018"/>
            <a:ext cx="2268000" cy="658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Advent Pro SemiBold"/>
                <a:ea typeface="Advent Pro SemiBold"/>
                <a:cs typeface="Advent Pro SemiBold"/>
                <a:sym typeface="Advent Pro SemiBold"/>
              </a:rPr>
              <a:t>PROBLEM &amp; P</a:t>
            </a:r>
            <a:r>
              <a:rPr lang="en-US" sz="2000">
                <a:solidFill>
                  <a:schemeClr val="dk2"/>
                </a:solidFill>
                <a:latin typeface="Advent Pro SemiBold"/>
                <a:ea typeface="Advent Pro SemiBold"/>
                <a:cs typeface="Advent Pro SemiBold"/>
                <a:sym typeface="Advent Pro SemiBold"/>
              </a:rPr>
              <a:t>ROPOSED </a:t>
            </a:r>
            <a:r>
              <a:rPr b="0" i="0" lang="en-US" sz="2000" u="none" cap="none" strike="noStrike">
                <a:solidFill>
                  <a:schemeClr val="dk2"/>
                </a:solidFill>
                <a:latin typeface="Advent Pro SemiBold"/>
                <a:ea typeface="Advent Pro SemiBold"/>
                <a:cs typeface="Advent Pro SemiBold"/>
                <a:sym typeface="Advent Pro SemiBold"/>
              </a:rPr>
              <a:t>SOLUTION</a:t>
            </a:r>
            <a:endParaRPr b="0" i="0" sz="2000" u="none" cap="none" strike="noStrike">
              <a:solidFill>
                <a:schemeClr val="dk2"/>
              </a:solidFill>
              <a:latin typeface="Advent Pro SemiBold"/>
              <a:ea typeface="Advent Pro SemiBold"/>
              <a:cs typeface="Advent Pro SemiBold"/>
              <a:sym typeface="Advent Pro SemiBold"/>
            </a:endParaRPr>
          </a:p>
        </p:txBody>
      </p:sp>
      <p:sp>
        <p:nvSpPr>
          <p:cNvPr id="96" name="Google Shape;96;g124aaafca5a_1_0"/>
          <p:cNvSpPr txBox="1"/>
          <p:nvPr/>
        </p:nvSpPr>
        <p:spPr>
          <a:xfrm>
            <a:off x="1266200" y="5021513"/>
            <a:ext cx="1849800" cy="65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aven Pro"/>
              <a:ea typeface="Maven Pro"/>
              <a:cs typeface="Maven Pro"/>
              <a:sym typeface="Maven Pro"/>
            </a:endParaRPr>
          </a:p>
        </p:txBody>
      </p:sp>
      <p:sp>
        <p:nvSpPr>
          <p:cNvPr id="97" name="Google Shape;97;g124aaafca5a_1_0"/>
          <p:cNvSpPr txBox="1"/>
          <p:nvPr/>
        </p:nvSpPr>
        <p:spPr>
          <a:xfrm>
            <a:off x="1267100" y="3507679"/>
            <a:ext cx="1848000" cy="65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00CFCC"/>
                </a:solidFill>
                <a:latin typeface="Share Tech"/>
                <a:ea typeface="Share Tech"/>
                <a:cs typeface="Share Tech"/>
                <a:sym typeface="Share Tech"/>
              </a:rPr>
              <a:t>01</a:t>
            </a:r>
            <a:endParaRPr b="0" i="0" sz="4800" u="none" cap="none" strike="noStrike">
              <a:solidFill>
                <a:srgbClr val="00CFCC"/>
              </a:solidFill>
              <a:latin typeface="Share Tech"/>
              <a:ea typeface="Share Tech"/>
              <a:cs typeface="Share Tech"/>
              <a:sym typeface="Share Tech"/>
            </a:endParaRPr>
          </a:p>
        </p:txBody>
      </p:sp>
      <p:sp>
        <p:nvSpPr>
          <p:cNvPr id="98" name="Google Shape;98;g124aaafca5a_1_0"/>
          <p:cNvSpPr/>
          <p:nvPr/>
        </p:nvSpPr>
        <p:spPr>
          <a:xfrm>
            <a:off x="1266200" y="2273425"/>
            <a:ext cx="868200" cy="939000"/>
          </a:xfrm>
          <a:prstGeom prst="rect">
            <a:avLst/>
          </a:pr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9" name="Google Shape;99;g124aaafca5a_1_0"/>
          <p:cNvCxnSpPr>
            <a:stCxn id="98" idx="1"/>
            <a:endCxn id="97" idx="1"/>
          </p:cNvCxnSpPr>
          <p:nvPr/>
        </p:nvCxnSpPr>
        <p:spPr>
          <a:xfrm>
            <a:off x="1266200" y="2742925"/>
            <a:ext cx="900" cy="1094100"/>
          </a:xfrm>
          <a:prstGeom prst="bentConnector3">
            <a:avLst>
              <a:gd fmla="val -26458333" name="adj1"/>
            </a:avLst>
          </a:prstGeom>
          <a:noFill/>
          <a:ln cap="flat" cmpd="sng" w="9525">
            <a:solidFill>
              <a:schemeClr val="dk2"/>
            </a:solidFill>
            <a:prstDash val="solid"/>
            <a:round/>
            <a:headEnd len="sm" w="sm" type="none"/>
            <a:tailEnd len="sm" w="sm" type="none"/>
          </a:ln>
        </p:spPr>
      </p:cxnSp>
      <p:sp>
        <p:nvSpPr>
          <p:cNvPr id="100" name="Google Shape;100;g124aaafca5a_1_0"/>
          <p:cNvSpPr/>
          <p:nvPr/>
        </p:nvSpPr>
        <p:spPr>
          <a:xfrm>
            <a:off x="1396283" y="2394808"/>
            <a:ext cx="608228" cy="658462"/>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124aaafca5a_1_0"/>
          <p:cNvSpPr txBox="1"/>
          <p:nvPr/>
        </p:nvSpPr>
        <p:spPr>
          <a:xfrm>
            <a:off x="3873474" y="4363318"/>
            <a:ext cx="1534800" cy="658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Advent Pro SemiBold"/>
                <a:ea typeface="Advent Pro SemiBold"/>
                <a:cs typeface="Advent Pro SemiBold"/>
                <a:sym typeface="Advent Pro SemiBold"/>
              </a:rPr>
              <a:t>EDA PROCESS</a:t>
            </a:r>
            <a:endParaRPr b="0" i="0" sz="2000" u="none" cap="none" strike="noStrike">
              <a:solidFill>
                <a:schemeClr val="dk2"/>
              </a:solidFill>
              <a:latin typeface="Advent Pro SemiBold"/>
              <a:ea typeface="Advent Pro SemiBold"/>
              <a:cs typeface="Advent Pro SemiBold"/>
              <a:sym typeface="Advent Pro SemiBold"/>
            </a:endParaRPr>
          </a:p>
        </p:txBody>
      </p:sp>
      <p:sp>
        <p:nvSpPr>
          <p:cNvPr id="102" name="Google Shape;102;g124aaafca5a_1_0"/>
          <p:cNvSpPr txBox="1"/>
          <p:nvPr/>
        </p:nvSpPr>
        <p:spPr>
          <a:xfrm>
            <a:off x="3873467" y="4856584"/>
            <a:ext cx="1943100" cy="65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aven Pro"/>
              <a:ea typeface="Maven Pro"/>
              <a:cs typeface="Maven Pro"/>
              <a:sym typeface="Maven Pro"/>
            </a:endParaRPr>
          </a:p>
        </p:txBody>
      </p:sp>
      <p:sp>
        <p:nvSpPr>
          <p:cNvPr id="103" name="Google Shape;103;g124aaafca5a_1_0"/>
          <p:cNvSpPr txBox="1"/>
          <p:nvPr/>
        </p:nvSpPr>
        <p:spPr>
          <a:xfrm>
            <a:off x="3873467" y="3507656"/>
            <a:ext cx="1941300" cy="65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FF9973"/>
                </a:solidFill>
                <a:latin typeface="Share Tech"/>
                <a:ea typeface="Share Tech"/>
                <a:cs typeface="Share Tech"/>
                <a:sym typeface="Share Tech"/>
              </a:rPr>
              <a:t>02</a:t>
            </a:r>
            <a:endParaRPr b="0" i="0" sz="4800" u="none" cap="none" strike="noStrike">
              <a:solidFill>
                <a:srgbClr val="FF9973"/>
              </a:solidFill>
              <a:latin typeface="Share Tech"/>
              <a:ea typeface="Share Tech"/>
              <a:cs typeface="Share Tech"/>
              <a:sym typeface="Share Tech"/>
            </a:endParaRPr>
          </a:p>
        </p:txBody>
      </p:sp>
      <p:sp>
        <p:nvSpPr>
          <p:cNvPr id="104" name="Google Shape;104;g124aaafca5a_1_0"/>
          <p:cNvSpPr/>
          <p:nvPr/>
        </p:nvSpPr>
        <p:spPr>
          <a:xfrm>
            <a:off x="3873467" y="2273425"/>
            <a:ext cx="912000" cy="939300"/>
          </a:xfrm>
          <a:prstGeom prst="rect">
            <a:avLst/>
          </a:pr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5" name="Google Shape;105;g124aaafca5a_1_0"/>
          <p:cNvCxnSpPr>
            <a:stCxn id="104" idx="1"/>
            <a:endCxn id="103" idx="1"/>
          </p:cNvCxnSpPr>
          <p:nvPr/>
        </p:nvCxnSpPr>
        <p:spPr>
          <a:xfrm>
            <a:off x="3873467" y="2743075"/>
            <a:ext cx="600" cy="1093800"/>
          </a:xfrm>
          <a:prstGeom prst="bentConnector3">
            <a:avLst>
              <a:gd fmla="val -39687500" name="adj1"/>
            </a:avLst>
          </a:prstGeom>
          <a:noFill/>
          <a:ln cap="flat" cmpd="sng" w="9525">
            <a:solidFill>
              <a:schemeClr val="dk2"/>
            </a:solidFill>
            <a:prstDash val="solid"/>
            <a:round/>
            <a:headEnd len="sm" w="sm" type="none"/>
            <a:tailEnd len="sm" w="sm" type="none"/>
          </a:ln>
        </p:spPr>
      </p:cxnSp>
      <p:grpSp>
        <p:nvGrpSpPr>
          <p:cNvPr id="106" name="Google Shape;106;g124aaafca5a_1_0"/>
          <p:cNvGrpSpPr/>
          <p:nvPr/>
        </p:nvGrpSpPr>
        <p:grpSpPr>
          <a:xfrm>
            <a:off x="4020310" y="2412318"/>
            <a:ext cx="638887" cy="661229"/>
            <a:chOff x="3095745" y="3805393"/>
            <a:chExt cx="352840" cy="354718"/>
          </a:xfrm>
        </p:grpSpPr>
        <p:sp>
          <p:nvSpPr>
            <p:cNvPr id="107" name="Google Shape;107;g124aaafca5a_1_0"/>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124aaafca5a_1_0"/>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124aaafca5a_1_0"/>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124aaafca5a_1_0"/>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124aaafca5a_1_0"/>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124aaafca5a_1_0"/>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 name="Google Shape;113;g124aaafca5a_1_0"/>
          <p:cNvSpPr txBox="1"/>
          <p:nvPr/>
        </p:nvSpPr>
        <p:spPr>
          <a:xfrm>
            <a:off x="6334776" y="4363356"/>
            <a:ext cx="2460900" cy="658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Advent Pro SemiBold"/>
                <a:ea typeface="Advent Pro SemiBold"/>
                <a:cs typeface="Advent Pro SemiBold"/>
                <a:sym typeface="Advent Pro SemiBold"/>
              </a:rPr>
              <a:t>METHODS</a:t>
            </a:r>
            <a:endParaRPr b="0" i="0" sz="2000" u="none" cap="none" strike="noStrike">
              <a:solidFill>
                <a:schemeClr val="dk2"/>
              </a:solidFill>
              <a:latin typeface="Advent Pro SemiBold"/>
              <a:ea typeface="Advent Pro SemiBold"/>
              <a:cs typeface="Advent Pro SemiBold"/>
              <a:sym typeface="Advent Pro SemiBol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2"/>
              </a:solidFill>
              <a:latin typeface="Advent Pro SemiBold"/>
              <a:ea typeface="Advent Pro SemiBold"/>
              <a:cs typeface="Advent Pro SemiBold"/>
              <a:sym typeface="Advent Pro SemiBold"/>
            </a:endParaRPr>
          </a:p>
        </p:txBody>
      </p:sp>
      <p:sp>
        <p:nvSpPr>
          <p:cNvPr id="114" name="Google Shape;114;g124aaafca5a_1_0"/>
          <p:cNvSpPr txBox="1"/>
          <p:nvPr/>
        </p:nvSpPr>
        <p:spPr>
          <a:xfrm>
            <a:off x="6335929" y="4856725"/>
            <a:ext cx="1916700" cy="65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aven Pro"/>
              <a:ea typeface="Maven Pro"/>
              <a:cs typeface="Maven Pro"/>
              <a:sym typeface="Maven Pro"/>
            </a:endParaRPr>
          </a:p>
        </p:txBody>
      </p:sp>
      <p:sp>
        <p:nvSpPr>
          <p:cNvPr id="115" name="Google Shape;115;g124aaafca5a_1_0"/>
          <p:cNvSpPr txBox="1"/>
          <p:nvPr/>
        </p:nvSpPr>
        <p:spPr>
          <a:xfrm>
            <a:off x="6334130" y="3507678"/>
            <a:ext cx="1916700" cy="65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93C47D"/>
                </a:solidFill>
                <a:latin typeface="Share Tech"/>
                <a:ea typeface="Share Tech"/>
                <a:cs typeface="Share Tech"/>
                <a:sym typeface="Share Tech"/>
              </a:rPr>
              <a:t>03</a:t>
            </a:r>
            <a:endParaRPr b="0" i="0" sz="4800" u="none" cap="none" strike="noStrike">
              <a:solidFill>
                <a:srgbClr val="93C47D"/>
              </a:solidFill>
              <a:latin typeface="Share Tech"/>
              <a:ea typeface="Share Tech"/>
              <a:cs typeface="Share Tech"/>
              <a:sym typeface="Share Tech"/>
            </a:endParaRPr>
          </a:p>
        </p:txBody>
      </p:sp>
      <p:sp>
        <p:nvSpPr>
          <p:cNvPr id="116" name="Google Shape;116;g124aaafca5a_1_0"/>
          <p:cNvSpPr/>
          <p:nvPr/>
        </p:nvSpPr>
        <p:spPr>
          <a:xfrm>
            <a:off x="6334130" y="2273425"/>
            <a:ext cx="900600" cy="939300"/>
          </a:xfrm>
          <a:prstGeom prst="rect">
            <a:avLst/>
          </a:pr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 name="Google Shape;117;g124aaafca5a_1_0"/>
          <p:cNvCxnSpPr>
            <a:stCxn id="116" idx="1"/>
            <a:endCxn id="115" idx="1"/>
          </p:cNvCxnSpPr>
          <p:nvPr/>
        </p:nvCxnSpPr>
        <p:spPr>
          <a:xfrm>
            <a:off x="6334130" y="2743075"/>
            <a:ext cx="600" cy="1093800"/>
          </a:xfrm>
          <a:prstGeom prst="bentConnector3">
            <a:avLst>
              <a:gd fmla="val -39687500" name="adj1"/>
            </a:avLst>
          </a:prstGeom>
          <a:noFill/>
          <a:ln cap="flat" cmpd="sng" w="9525">
            <a:solidFill>
              <a:schemeClr val="dk2"/>
            </a:solidFill>
            <a:prstDash val="solid"/>
            <a:round/>
            <a:headEnd len="sm" w="sm" type="none"/>
            <a:tailEnd len="sm" w="sm" type="none"/>
          </a:ln>
        </p:spPr>
      </p:cxnSp>
      <p:sp>
        <p:nvSpPr>
          <p:cNvPr id="118" name="Google Shape;118;g124aaafca5a_1_0"/>
          <p:cNvSpPr txBox="1"/>
          <p:nvPr/>
        </p:nvSpPr>
        <p:spPr>
          <a:xfrm>
            <a:off x="8872751" y="4363356"/>
            <a:ext cx="2460900" cy="658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Advent Pro SemiBold"/>
                <a:ea typeface="Advent Pro SemiBold"/>
                <a:cs typeface="Advent Pro SemiBold"/>
                <a:sym typeface="Advent Pro SemiBold"/>
              </a:rPr>
              <a:t>RESULTS &amp; </a:t>
            </a:r>
            <a:endParaRPr b="0" i="0" sz="2000" u="none" cap="none" strike="noStrike">
              <a:solidFill>
                <a:schemeClr val="dk2"/>
              </a:solidFill>
              <a:latin typeface="Advent Pro SemiBold"/>
              <a:ea typeface="Advent Pro SemiBold"/>
              <a:cs typeface="Advent Pro SemiBold"/>
              <a:sym typeface="Advent Pro SemiBold"/>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Advent Pro SemiBold"/>
                <a:ea typeface="Advent Pro SemiBold"/>
                <a:cs typeface="Advent Pro SemiBold"/>
                <a:sym typeface="Advent Pro SemiBold"/>
              </a:rPr>
              <a:t>NEXT STEPS</a:t>
            </a:r>
            <a:endParaRPr b="0" i="0" sz="2000" u="none" cap="none" strike="noStrike">
              <a:solidFill>
                <a:schemeClr val="dk2"/>
              </a:solidFill>
              <a:latin typeface="Advent Pro SemiBold"/>
              <a:ea typeface="Advent Pro SemiBold"/>
              <a:cs typeface="Advent Pro SemiBold"/>
              <a:sym typeface="Advent Pro SemiBold"/>
            </a:endParaRPr>
          </a:p>
        </p:txBody>
      </p:sp>
      <p:sp>
        <p:nvSpPr>
          <p:cNvPr id="119" name="Google Shape;119;g124aaafca5a_1_0"/>
          <p:cNvSpPr txBox="1"/>
          <p:nvPr/>
        </p:nvSpPr>
        <p:spPr>
          <a:xfrm>
            <a:off x="8873904" y="4856725"/>
            <a:ext cx="1916700" cy="65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aven Pro"/>
              <a:ea typeface="Maven Pro"/>
              <a:cs typeface="Maven Pro"/>
              <a:sym typeface="Maven Pro"/>
            </a:endParaRPr>
          </a:p>
        </p:txBody>
      </p:sp>
      <p:sp>
        <p:nvSpPr>
          <p:cNvPr id="120" name="Google Shape;120;g124aaafca5a_1_0"/>
          <p:cNvSpPr txBox="1"/>
          <p:nvPr/>
        </p:nvSpPr>
        <p:spPr>
          <a:xfrm>
            <a:off x="8872105" y="3507678"/>
            <a:ext cx="1916700" cy="65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E898AC"/>
                </a:solidFill>
                <a:latin typeface="Share Tech"/>
                <a:ea typeface="Share Tech"/>
                <a:cs typeface="Share Tech"/>
                <a:sym typeface="Share Tech"/>
              </a:rPr>
              <a:t>04</a:t>
            </a:r>
            <a:endParaRPr b="0" i="0" sz="4800" u="none" cap="none" strike="noStrike">
              <a:solidFill>
                <a:srgbClr val="E898AC"/>
              </a:solidFill>
              <a:latin typeface="Share Tech"/>
              <a:ea typeface="Share Tech"/>
              <a:cs typeface="Share Tech"/>
              <a:sym typeface="Share Tech"/>
            </a:endParaRPr>
          </a:p>
        </p:txBody>
      </p:sp>
      <p:sp>
        <p:nvSpPr>
          <p:cNvPr id="121" name="Google Shape;121;g124aaafca5a_1_0"/>
          <p:cNvSpPr/>
          <p:nvPr/>
        </p:nvSpPr>
        <p:spPr>
          <a:xfrm>
            <a:off x="8872105" y="2273425"/>
            <a:ext cx="900600" cy="939300"/>
          </a:xfrm>
          <a:prstGeom prst="rect">
            <a:avLst/>
          </a:pr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2" name="Google Shape;122;g124aaafca5a_1_0"/>
          <p:cNvCxnSpPr>
            <a:stCxn id="121" idx="1"/>
            <a:endCxn id="120" idx="1"/>
          </p:cNvCxnSpPr>
          <p:nvPr/>
        </p:nvCxnSpPr>
        <p:spPr>
          <a:xfrm>
            <a:off x="8872105" y="2743075"/>
            <a:ext cx="600" cy="1093800"/>
          </a:xfrm>
          <a:prstGeom prst="bentConnector3">
            <a:avLst>
              <a:gd fmla="val -39687500" name="adj1"/>
            </a:avLst>
          </a:prstGeom>
          <a:noFill/>
          <a:ln cap="flat" cmpd="sng" w="9525">
            <a:solidFill>
              <a:schemeClr val="dk2"/>
            </a:solidFill>
            <a:prstDash val="solid"/>
            <a:round/>
            <a:headEnd len="sm" w="sm" type="none"/>
            <a:tailEnd len="sm" w="sm" type="none"/>
          </a:ln>
        </p:spPr>
      </p:cxnSp>
      <p:grpSp>
        <p:nvGrpSpPr>
          <p:cNvPr id="123" name="Google Shape;123;g124aaafca5a_1_0"/>
          <p:cNvGrpSpPr/>
          <p:nvPr/>
        </p:nvGrpSpPr>
        <p:grpSpPr>
          <a:xfrm>
            <a:off x="9007038" y="2412092"/>
            <a:ext cx="638008" cy="661253"/>
            <a:chOff x="3541011" y="3367320"/>
            <a:chExt cx="348257" cy="346188"/>
          </a:xfrm>
        </p:grpSpPr>
        <p:sp>
          <p:nvSpPr>
            <p:cNvPr id="124" name="Google Shape;124;g124aaafca5a_1_0"/>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124aaafca5a_1_0"/>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124aaafca5a_1_0"/>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124aaafca5a_1_0"/>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 name="Google Shape;128;g124aaafca5a_1_0"/>
          <p:cNvGrpSpPr/>
          <p:nvPr/>
        </p:nvGrpSpPr>
        <p:grpSpPr>
          <a:xfrm>
            <a:off x="6538852" y="2505266"/>
            <a:ext cx="491154" cy="475642"/>
            <a:chOff x="5357662" y="4297637"/>
            <a:chExt cx="287275" cy="326296"/>
          </a:xfrm>
        </p:grpSpPr>
        <p:sp>
          <p:nvSpPr>
            <p:cNvPr id="129" name="Google Shape;129;g124aaafca5a_1_0"/>
            <p:cNvSpPr/>
            <p:nvPr/>
          </p:nvSpPr>
          <p:spPr>
            <a:xfrm>
              <a:off x="5357662" y="4385545"/>
              <a:ext cx="287275" cy="238388"/>
            </a:xfrm>
            <a:custGeom>
              <a:rect b="b" l="l" r="r" t="t"/>
              <a:pathLst>
                <a:path extrusionOk="0" h="7490" w="9026">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124aaafca5a_1_0"/>
            <p:cNvSpPr/>
            <p:nvPr/>
          </p:nvSpPr>
          <p:spPr>
            <a:xfrm>
              <a:off x="5377363" y="4576542"/>
              <a:ext cx="62191" cy="10248"/>
            </a:xfrm>
            <a:custGeom>
              <a:rect b="b" l="l" r="r" t="t"/>
              <a:pathLst>
                <a:path extrusionOk="0" h="322" w="1954">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g124aaafca5a_1_0"/>
            <p:cNvSpPr/>
            <p:nvPr/>
          </p:nvSpPr>
          <p:spPr>
            <a:xfrm>
              <a:off x="5470204" y="4495827"/>
              <a:ext cx="62191" cy="10630"/>
            </a:xfrm>
            <a:custGeom>
              <a:rect b="b" l="l" r="r" t="t"/>
              <a:pathLst>
                <a:path extrusionOk="0" h="334" w="1954">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124aaafca5a_1_0"/>
            <p:cNvSpPr/>
            <p:nvPr/>
          </p:nvSpPr>
          <p:spPr>
            <a:xfrm>
              <a:off x="5562694" y="4409798"/>
              <a:ext cx="62159" cy="10280"/>
            </a:xfrm>
            <a:custGeom>
              <a:rect b="b" l="l" r="r" t="t"/>
              <a:pathLst>
                <a:path extrusionOk="0" h="323" w="1953">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g124aaafca5a_1_0"/>
            <p:cNvSpPr/>
            <p:nvPr/>
          </p:nvSpPr>
          <p:spPr>
            <a:xfrm>
              <a:off x="5358043" y="4297637"/>
              <a:ext cx="238388" cy="237624"/>
            </a:xfrm>
            <a:custGeom>
              <a:rect b="b" l="l" r="r" t="t"/>
              <a:pathLst>
                <a:path extrusionOk="0" h="7466" w="749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4" name="Google Shape;134;g124aaafca5a_1_0"/>
          <p:cNvSpPr txBox="1"/>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sz="1300">
                <a:solidFill>
                  <a:srgbClr val="595959"/>
                </a:solidFill>
                <a:latin typeface="Lato"/>
                <a:ea typeface="Lato"/>
                <a:cs typeface="Lato"/>
                <a:sym typeface="Lato"/>
              </a:rPr>
              <a:t>‹#›</a:t>
            </a:fld>
            <a:endParaRPr sz="1300">
              <a:solidFill>
                <a:srgbClr val="595959"/>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
          <p:cNvSpPr txBox="1"/>
          <p:nvPr>
            <p:ph type="title"/>
          </p:nvPr>
        </p:nvSpPr>
        <p:spPr>
          <a:xfrm>
            <a:off x="972600" y="714617"/>
            <a:ext cx="10251600" cy="7137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US"/>
              <a:t>Feature Selection</a:t>
            </a:r>
            <a:endParaRPr/>
          </a:p>
        </p:txBody>
      </p:sp>
      <p:sp>
        <p:nvSpPr>
          <p:cNvPr id="308" name="Google Shape;308;p4"/>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09" name="Google Shape;309;p4"/>
          <p:cNvSpPr txBox="1"/>
          <p:nvPr>
            <p:ph idx="1" type="body"/>
          </p:nvPr>
        </p:nvSpPr>
        <p:spPr>
          <a:xfrm>
            <a:off x="972600" y="1850575"/>
            <a:ext cx="9727500" cy="4654800"/>
          </a:xfrm>
          <a:prstGeom prst="rect">
            <a:avLst/>
          </a:prstGeom>
          <a:noFill/>
          <a:ln>
            <a:noFill/>
          </a:ln>
        </p:spPr>
        <p:txBody>
          <a:bodyPr anchorCtr="0" anchor="t" bIns="121900" lIns="121900" spcFirstLastPara="1" rIns="121900" wrap="square" tIns="121900">
            <a:normAutofit/>
          </a:bodyPr>
          <a:lstStyle/>
          <a:p>
            <a:pPr indent="-381000" lvl="0" marL="457200" rtl="0" algn="l">
              <a:spcBef>
                <a:spcPts val="0"/>
              </a:spcBef>
              <a:spcAft>
                <a:spcPts val="0"/>
              </a:spcAft>
              <a:buSzPts val="2400"/>
              <a:buChar char="●"/>
            </a:pPr>
            <a:r>
              <a:rPr lang="en-US" sz="2400"/>
              <a:t>Independent variables:</a:t>
            </a:r>
            <a:endParaRPr sz="2400"/>
          </a:p>
          <a:p>
            <a:pPr indent="-381000" lvl="1" marL="914400" rtl="0" algn="l">
              <a:spcBef>
                <a:spcPts val="0"/>
              </a:spcBef>
              <a:spcAft>
                <a:spcPts val="0"/>
              </a:spcAft>
              <a:buSzPts val="2400"/>
              <a:buChar char="○"/>
            </a:pPr>
            <a:r>
              <a:rPr lang="en-US" sz="2400"/>
              <a:t>Genre dummy variables</a:t>
            </a:r>
            <a:endParaRPr sz="2400"/>
          </a:p>
          <a:p>
            <a:pPr indent="-381000" lvl="1" marL="914400" rtl="0" algn="l">
              <a:spcBef>
                <a:spcPts val="0"/>
              </a:spcBef>
              <a:spcAft>
                <a:spcPts val="0"/>
              </a:spcAft>
              <a:buSzPts val="2400"/>
              <a:buChar char="○"/>
            </a:pPr>
            <a:r>
              <a:rPr lang="en-US" sz="2400"/>
              <a:t>Cast dummy variables</a:t>
            </a:r>
            <a:endParaRPr sz="2400"/>
          </a:p>
          <a:p>
            <a:pPr indent="-381000" lvl="1" marL="914400" rtl="0" algn="l">
              <a:spcBef>
                <a:spcPts val="0"/>
              </a:spcBef>
              <a:spcAft>
                <a:spcPts val="0"/>
              </a:spcAft>
              <a:buSzPts val="2400"/>
              <a:buChar char="○"/>
            </a:pPr>
            <a:r>
              <a:rPr lang="en-US" sz="2400"/>
              <a:t>Director dummy variables</a:t>
            </a:r>
            <a:endParaRPr sz="2400"/>
          </a:p>
          <a:p>
            <a:pPr indent="-381000" lvl="1" marL="914400" rtl="0" algn="l">
              <a:spcBef>
                <a:spcPts val="0"/>
              </a:spcBef>
              <a:spcAft>
                <a:spcPts val="0"/>
              </a:spcAft>
              <a:buSzPts val="2400"/>
              <a:buChar char="○"/>
            </a:pPr>
            <a:r>
              <a:rPr lang="en-US" sz="2400"/>
              <a:t>Popularity</a:t>
            </a:r>
            <a:endParaRPr sz="2400"/>
          </a:p>
          <a:p>
            <a:pPr indent="-381000" lvl="1" marL="914400" rtl="0" algn="l">
              <a:spcBef>
                <a:spcPts val="0"/>
              </a:spcBef>
              <a:spcAft>
                <a:spcPts val="0"/>
              </a:spcAft>
              <a:buSzPts val="2400"/>
              <a:buChar char="○"/>
            </a:pPr>
            <a:r>
              <a:rPr lang="en-US" sz="2400"/>
              <a:t>Revenue (in Millions)</a:t>
            </a:r>
            <a:endParaRPr sz="2400"/>
          </a:p>
          <a:p>
            <a:pPr indent="-381000" lvl="0" marL="457200" rtl="0" algn="l">
              <a:spcBef>
                <a:spcPts val="0"/>
              </a:spcBef>
              <a:spcAft>
                <a:spcPts val="0"/>
              </a:spcAft>
              <a:buSzPts val="2400"/>
              <a:buChar char="●"/>
            </a:pPr>
            <a:r>
              <a:rPr lang="en-US" sz="2400"/>
              <a:t>Target </a:t>
            </a:r>
            <a:r>
              <a:rPr lang="en-US" sz="2400"/>
              <a:t>outcome</a:t>
            </a:r>
            <a:r>
              <a:rPr lang="en-US" sz="2400"/>
              <a:t> variable: </a:t>
            </a:r>
            <a:endParaRPr sz="2400"/>
          </a:p>
          <a:p>
            <a:pPr indent="-381000" lvl="1" marL="914400" rtl="0" algn="l">
              <a:spcBef>
                <a:spcPts val="0"/>
              </a:spcBef>
              <a:spcAft>
                <a:spcPts val="0"/>
              </a:spcAft>
              <a:buSzPts val="2400"/>
              <a:buChar char="○"/>
            </a:pPr>
            <a:r>
              <a:rPr lang="en-US" sz="2400"/>
              <a:t>Label </a:t>
            </a:r>
            <a:endParaRPr sz="2400"/>
          </a:p>
          <a:p>
            <a:pPr indent="-381000" lvl="2" marL="1371600" rtl="0" algn="l">
              <a:spcBef>
                <a:spcPts val="0"/>
              </a:spcBef>
              <a:spcAft>
                <a:spcPts val="0"/>
              </a:spcAft>
              <a:buSzPts val="2400"/>
              <a:buChar char="■"/>
            </a:pPr>
            <a:r>
              <a:rPr lang="en-US" sz="2400"/>
              <a:t>a binary categorical variable, derived from avg_rating</a:t>
            </a:r>
            <a:endParaRPr sz="2400"/>
          </a:p>
          <a:p>
            <a:pPr indent="-381000" lvl="2" marL="1371600" rtl="0" algn="l">
              <a:spcBef>
                <a:spcPts val="0"/>
              </a:spcBef>
              <a:spcAft>
                <a:spcPts val="0"/>
              </a:spcAft>
              <a:buSzPts val="2400"/>
              <a:buChar char="■"/>
            </a:pPr>
            <a:r>
              <a:rPr lang="en-US" sz="2400"/>
              <a:t>1 if &gt; 3.4, 0 if &lt; 3.4</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169e92d3bec_1_7"/>
          <p:cNvSpPr txBox="1"/>
          <p:nvPr>
            <p:ph type="title"/>
          </p:nvPr>
        </p:nvSpPr>
        <p:spPr>
          <a:xfrm>
            <a:off x="972600" y="714617"/>
            <a:ext cx="10251600" cy="7137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US"/>
              <a:t>Modeling Methods</a:t>
            </a:r>
            <a:endParaRPr/>
          </a:p>
        </p:txBody>
      </p:sp>
      <p:sp>
        <p:nvSpPr>
          <p:cNvPr id="315" name="Google Shape;315;g169e92d3bec_1_7"/>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16" name="Google Shape;316;g169e92d3bec_1_7"/>
          <p:cNvPicPr preferRelativeResize="0"/>
          <p:nvPr/>
        </p:nvPicPr>
        <p:blipFill>
          <a:blip r:embed="rId3">
            <a:alphaModFix/>
          </a:blip>
          <a:stretch>
            <a:fillRect/>
          </a:stretch>
        </p:blipFill>
        <p:spPr>
          <a:xfrm>
            <a:off x="1076725" y="1149679"/>
            <a:ext cx="10038543" cy="512488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124aaafc7c2_0_19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
        <p:nvSpPr>
          <p:cNvPr id="322" name="Google Shape;322;g124aaafc7c2_0_195"/>
          <p:cNvSpPr txBox="1"/>
          <p:nvPr/>
        </p:nvSpPr>
        <p:spPr>
          <a:xfrm>
            <a:off x="2126735" y="1905525"/>
            <a:ext cx="4122300" cy="1473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2"/>
                </a:solidFill>
                <a:latin typeface="Share Tech"/>
                <a:ea typeface="Share Tech"/>
                <a:cs typeface="Share Tech"/>
                <a:sym typeface="Share Tech"/>
              </a:rPr>
              <a:t>RESULTS &amp; </a:t>
            </a:r>
            <a:endParaRPr b="0" i="0" sz="4800" u="none" cap="none" strike="noStrike">
              <a:solidFill>
                <a:schemeClr val="dk2"/>
              </a:solidFill>
              <a:latin typeface="Share Tech"/>
              <a:ea typeface="Share Tech"/>
              <a:cs typeface="Share Tech"/>
              <a:sym typeface="Share Tech"/>
            </a:endParaRPr>
          </a:p>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2"/>
                </a:solidFill>
                <a:latin typeface="Share Tech"/>
                <a:ea typeface="Share Tech"/>
                <a:cs typeface="Share Tech"/>
                <a:sym typeface="Share Tech"/>
              </a:rPr>
              <a:t>NEXT STEPS</a:t>
            </a:r>
            <a:endParaRPr b="0" i="0" sz="4800" u="none" cap="none" strike="noStrike">
              <a:solidFill>
                <a:schemeClr val="dk2"/>
              </a:solidFill>
              <a:latin typeface="Share Tech"/>
              <a:ea typeface="Share Tech"/>
              <a:cs typeface="Share Tech"/>
              <a:sym typeface="Share Tech"/>
            </a:endParaRPr>
          </a:p>
        </p:txBody>
      </p:sp>
      <p:sp>
        <p:nvSpPr>
          <p:cNvPr id="323" name="Google Shape;323;g124aaafc7c2_0_195"/>
          <p:cNvSpPr txBox="1"/>
          <p:nvPr/>
        </p:nvSpPr>
        <p:spPr>
          <a:xfrm>
            <a:off x="1749868" y="3092495"/>
            <a:ext cx="4876200" cy="1845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Maven Pro"/>
              <a:ea typeface="Maven Pro"/>
              <a:cs typeface="Maven Pro"/>
              <a:sym typeface="Maven Pro"/>
            </a:endParaRPr>
          </a:p>
        </p:txBody>
      </p:sp>
      <p:sp>
        <p:nvSpPr>
          <p:cNvPr id="324" name="Google Shape;324;g124aaafc7c2_0_195"/>
          <p:cNvSpPr/>
          <p:nvPr/>
        </p:nvSpPr>
        <p:spPr>
          <a:xfrm>
            <a:off x="8025154" y="2126848"/>
            <a:ext cx="1706100" cy="1909200"/>
          </a:xfrm>
          <a:prstGeom prst="rect">
            <a:avLst/>
          </a:pr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g124aaafc7c2_0_195"/>
          <p:cNvSpPr txBox="1"/>
          <p:nvPr/>
        </p:nvSpPr>
        <p:spPr>
          <a:xfrm>
            <a:off x="8106951" y="2573099"/>
            <a:ext cx="1542300" cy="1016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002845"/>
                </a:solidFill>
                <a:latin typeface="Share Tech"/>
                <a:ea typeface="Share Tech"/>
                <a:cs typeface="Share Tech"/>
                <a:sym typeface="Share Tech"/>
              </a:rPr>
              <a:t>04</a:t>
            </a:r>
            <a:endParaRPr b="0" i="0" sz="6000" u="none" cap="none" strike="noStrike">
              <a:solidFill>
                <a:srgbClr val="002845"/>
              </a:solidFill>
              <a:latin typeface="Share Tech"/>
              <a:ea typeface="Share Tech"/>
              <a:cs typeface="Share Tech"/>
              <a:sym typeface="Share Tech"/>
            </a:endParaRPr>
          </a:p>
        </p:txBody>
      </p:sp>
      <p:sp>
        <p:nvSpPr>
          <p:cNvPr id="326" name="Google Shape;326;g124aaafc7c2_0_195"/>
          <p:cNvSpPr/>
          <p:nvPr/>
        </p:nvSpPr>
        <p:spPr>
          <a:xfrm>
            <a:off x="1087776" y="5646236"/>
            <a:ext cx="9873629" cy="183539"/>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g124aaafc7c2_0_195"/>
          <p:cNvSpPr/>
          <p:nvPr/>
        </p:nvSpPr>
        <p:spPr>
          <a:xfrm>
            <a:off x="1086950" y="5646236"/>
            <a:ext cx="7978387" cy="183539"/>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8" name="Google Shape;328;g124aaafc7c2_0_195"/>
          <p:cNvCxnSpPr>
            <a:stCxn id="324" idx="2"/>
          </p:cNvCxnSpPr>
          <p:nvPr/>
        </p:nvCxnSpPr>
        <p:spPr>
          <a:xfrm>
            <a:off x="8878204" y="4036048"/>
            <a:ext cx="0" cy="1720800"/>
          </a:xfrm>
          <a:prstGeom prst="straightConnector1">
            <a:avLst/>
          </a:prstGeom>
          <a:noFill/>
          <a:ln cap="flat" cmpd="sng" w="19050">
            <a:solidFill>
              <a:srgbClr val="00CFCC"/>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1243d4d733b_0_646"/>
          <p:cNvSpPr txBox="1"/>
          <p:nvPr>
            <p:ph type="title"/>
          </p:nvPr>
        </p:nvSpPr>
        <p:spPr>
          <a:xfrm>
            <a:off x="1028075" y="787675"/>
            <a:ext cx="9182700" cy="9516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Results</a:t>
            </a:r>
            <a:endParaRPr/>
          </a:p>
        </p:txBody>
      </p:sp>
      <p:sp>
        <p:nvSpPr>
          <p:cNvPr id="334" name="Google Shape;334;g1243d4d733b_0_646"/>
          <p:cNvSpPr txBox="1"/>
          <p:nvPr>
            <p:ph idx="12" type="sldNum"/>
          </p:nvPr>
        </p:nvSpPr>
        <p:spPr>
          <a:xfrm>
            <a:off x="15175649" y="8444179"/>
            <a:ext cx="975600" cy="6996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35" name="Google Shape;335;g1243d4d733b_0_646"/>
          <p:cNvPicPr preferRelativeResize="0"/>
          <p:nvPr/>
        </p:nvPicPr>
        <p:blipFill>
          <a:blip r:embed="rId3">
            <a:alphaModFix/>
          </a:blip>
          <a:stretch>
            <a:fillRect/>
          </a:stretch>
        </p:blipFill>
        <p:spPr>
          <a:xfrm>
            <a:off x="600425" y="1960925"/>
            <a:ext cx="6151000" cy="4395825"/>
          </a:xfrm>
          <a:prstGeom prst="rect">
            <a:avLst/>
          </a:prstGeom>
          <a:noFill/>
          <a:ln>
            <a:noFill/>
          </a:ln>
        </p:spPr>
      </p:pic>
      <p:pic>
        <p:nvPicPr>
          <p:cNvPr id="336" name="Google Shape;336;g1243d4d733b_0_646"/>
          <p:cNvPicPr preferRelativeResize="0"/>
          <p:nvPr/>
        </p:nvPicPr>
        <p:blipFill>
          <a:blip r:embed="rId4">
            <a:alphaModFix/>
          </a:blip>
          <a:stretch>
            <a:fillRect/>
          </a:stretch>
        </p:blipFill>
        <p:spPr>
          <a:xfrm>
            <a:off x="6872375" y="2237725"/>
            <a:ext cx="5135775" cy="2112671"/>
          </a:xfrm>
          <a:prstGeom prst="rect">
            <a:avLst/>
          </a:prstGeom>
          <a:noFill/>
          <a:ln>
            <a:noFill/>
          </a:ln>
        </p:spPr>
      </p:pic>
      <p:sp>
        <p:nvSpPr>
          <p:cNvPr id="337" name="Google Shape;337;g1243d4d733b_0_646"/>
          <p:cNvSpPr txBox="1"/>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sz="1300">
                <a:solidFill>
                  <a:srgbClr val="595959"/>
                </a:solidFill>
                <a:latin typeface="Lato"/>
                <a:ea typeface="Lato"/>
                <a:cs typeface="Lato"/>
                <a:sym typeface="Lato"/>
              </a:rPr>
              <a:t>‹#›</a:t>
            </a:fld>
            <a:endParaRPr sz="1300">
              <a:solidFill>
                <a:srgbClr val="595959"/>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16968b35532_0_59"/>
          <p:cNvSpPr txBox="1"/>
          <p:nvPr>
            <p:ph type="title"/>
          </p:nvPr>
        </p:nvSpPr>
        <p:spPr>
          <a:xfrm>
            <a:off x="972600" y="714617"/>
            <a:ext cx="10251600" cy="7137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US"/>
              <a:t>Recommender System</a:t>
            </a:r>
            <a:endParaRPr/>
          </a:p>
        </p:txBody>
      </p:sp>
      <p:sp>
        <p:nvSpPr>
          <p:cNvPr id="343" name="Google Shape;343;g16968b35532_0_5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44" name="Google Shape;344;g16968b35532_0_59"/>
          <p:cNvSpPr txBox="1"/>
          <p:nvPr>
            <p:ph idx="1" type="body"/>
          </p:nvPr>
        </p:nvSpPr>
        <p:spPr>
          <a:xfrm>
            <a:off x="972600" y="1718275"/>
            <a:ext cx="4643100" cy="816300"/>
          </a:xfrm>
          <a:prstGeom prst="rect">
            <a:avLst/>
          </a:prstGeom>
          <a:noFill/>
          <a:ln>
            <a:noFill/>
          </a:ln>
        </p:spPr>
        <p:txBody>
          <a:bodyPr anchorCtr="0" anchor="t" bIns="121900" lIns="121900" spcFirstLastPara="1" rIns="121900" wrap="square" tIns="121900">
            <a:normAutofit/>
          </a:bodyPr>
          <a:lstStyle/>
          <a:p>
            <a:pPr indent="-228600" lvl="0" marL="457200" rtl="0" algn="l">
              <a:lnSpc>
                <a:spcPct val="115000"/>
              </a:lnSpc>
              <a:spcBef>
                <a:spcPts val="0"/>
              </a:spcBef>
              <a:spcAft>
                <a:spcPts val="0"/>
              </a:spcAft>
              <a:buSzPts val="2600"/>
              <a:buNone/>
            </a:pPr>
            <a:r>
              <a:rPr lang="en-US" sz="2400"/>
              <a:t>Preliminary Results</a:t>
            </a:r>
            <a:endParaRPr sz="2400"/>
          </a:p>
        </p:txBody>
      </p:sp>
      <p:pic>
        <p:nvPicPr>
          <p:cNvPr id="345" name="Google Shape;345;g16968b35532_0_59"/>
          <p:cNvPicPr preferRelativeResize="0"/>
          <p:nvPr/>
        </p:nvPicPr>
        <p:blipFill>
          <a:blip r:embed="rId3">
            <a:alphaModFix/>
          </a:blip>
          <a:stretch>
            <a:fillRect/>
          </a:stretch>
        </p:blipFill>
        <p:spPr>
          <a:xfrm>
            <a:off x="2687075" y="2534575"/>
            <a:ext cx="6822651" cy="4109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1243d4d733b_0_652"/>
          <p:cNvSpPr txBox="1"/>
          <p:nvPr>
            <p:ph type="title"/>
          </p:nvPr>
        </p:nvSpPr>
        <p:spPr>
          <a:xfrm>
            <a:off x="1028075" y="787675"/>
            <a:ext cx="9182700" cy="9516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Next Steps</a:t>
            </a:r>
            <a:endParaRPr/>
          </a:p>
        </p:txBody>
      </p:sp>
      <p:sp>
        <p:nvSpPr>
          <p:cNvPr id="351" name="Google Shape;351;g1243d4d733b_0_652"/>
          <p:cNvSpPr txBox="1"/>
          <p:nvPr>
            <p:ph idx="12" type="sldNum"/>
          </p:nvPr>
        </p:nvSpPr>
        <p:spPr>
          <a:xfrm>
            <a:off x="15175649" y="8444179"/>
            <a:ext cx="975600" cy="6996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52" name="Google Shape;352;g1243d4d733b_0_652"/>
          <p:cNvSpPr txBox="1"/>
          <p:nvPr>
            <p:ph idx="1" type="body"/>
          </p:nvPr>
        </p:nvSpPr>
        <p:spPr>
          <a:xfrm>
            <a:off x="1090775" y="1739275"/>
            <a:ext cx="10108500" cy="4654800"/>
          </a:xfrm>
          <a:prstGeom prst="rect">
            <a:avLst/>
          </a:prstGeom>
          <a:noFill/>
          <a:ln>
            <a:noFill/>
          </a:ln>
        </p:spPr>
        <p:txBody>
          <a:bodyPr anchorCtr="0" anchor="t" bIns="121900" lIns="121900" spcFirstLastPara="1" rIns="121900" wrap="square" tIns="121900">
            <a:normAutofit/>
          </a:bodyPr>
          <a:lstStyle/>
          <a:p>
            <a:pPr indent="-381000" lvl="0" marL="457200" rtl="0" algn="l">
              <a:lnSpc>
                <a:spcPct val="115000"/>
              </a:lnSpc>
              <a:spcBef>
                <a:spcPts val="0"/>
              </a:spcBef>
              <a:spcAft>
                <a:spcPts val="0"/>
              </a:spcAft>
              <a:buSzPts val="2400"/>
              <a:buChar char="●"/>
            </a:pPr>
            <a:r>
              <a:rPr lang="en-US" sz="2400"/>
              <a:t>Implement a better method to group production companies (i.e. Disney, Disney Studios, Disney Productions, Disney Animations)</a:t>
            </a:r>
            <a:endParaRPr sz="2400"/>
          </a:p>
          <a:p>
            <a:pPr indent="-381000" lvl="0" marL="457200" rtl="0" algn="l">
              <a:lnSpc>
                <a:spcPct val="115000"/>
              </a:lnSpc>
              <a:spcBef>
                <a:spcPts val="0"/>
              </a:spcBef>
              <a:spcAft>
                <a:spcPts val="0"/>
              </a:spcAft>
              <a:buSzPts val="2400"/>
              <a:buChar char="●"/>
            </a:pPr>
            <a:r>
              <a:rPr lang="en-US" sz="2400"/>
              <a:t>Incorporate a data pipeline to process new data as plenty of preprocessing techniques were utilized </a:t>
            </a:r>
            <a:endParaRPr sz="2400"/>
          </a:p>
          <a:p>
            <a:pPr indent="-381000" lvl="0" marL="457200" rtl="0" algn="l">
              <a:lnSpc>
                <a:spcPct val="115000"/>
              </a:lnSpc>
              <a:spcBef>
                <a:spcPts val="0"/>
              </a:spcBef>
              <a:spcAft>
                <a:spcPts val="0"/>
              </a:spcAft>
              <a:buSzPts val="2400"/>
              <a:buChar char="●"/>
            </a:pPr>
            <a:r>
              <a:rPr lang="en-US" sz="2400"/>
              <a:t>Evaluate the best performing model (Random Forest) on unseen testing data prior to model deployment</a:t>
            </a:r>
            <a:endParaRPr sz="2400"/>
          </a:p>
          <a:p>
            <a:pPr indent="-381000" lvl="0" marL="457200" rtl="0" algn="l">
              <a:lnSpc>
                <a:spcPct val="115000"/>
              </a:lnSpc>
              <a:spcBef>
                <a:spcPts val="0"/>
              </a:spcBef>
              <a:spcAft>
                <a:spcPts val="0"/>
              </a:spcAft>
              <a:buSzPts val="2400"/>
              <a:buChar char="●"/>
            </a:pPr>
            <a:r>
              <a:rPr lang="en-US" sz="2400"/>
              <a:t>Gather more feedback on recommender system</a:t>
            </a:r>
            <a:endParaRPr sz="2400"/>
          </a:p>
        </p:txBody>
      </p:sp>
      <p:sp>
        <p:nvSpPr>
          <p:cNvPr id="353" name="Google Shape;353;g1243d4d733b_0_652"/>
          <p:cNvSpPr txBox="1"/>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sz="1300">
                <a:solidFill>
                  <a:srgbClr val="595959"/>
                </a:solidFill>
                <a:latin typeface="Lato"/>
                <a:ea typeface="Lato"/>
                <a:cs typeface="Lato"/>
                <a:sym typeface="Lato"/>
              </a:rPr>
              <a:t>‹#›</a:t>
            </a:fld>
            <a:endParaRPr sz="1300">
              <a:solidFill>
                <a:srgbClr val="595959"/>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124a5d3fa2d_0_0"/>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
        <p:nvSpPr>
          <p:cNvPr id="359" name="Google Shape;359;g124a5d3fa2d_0_0"/>
          <p:cNvSpPr/>
          <p:nvPr/>
        </p:nvSpPr>
        <p:spPr>
          <a:xfrm>
            <a:off x="1087776" y="5646236"/>
            <a:ext cx="9873629" cy="183539"/>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g124a5d3fa2d_0_0"/>
          <p:cNvSpPr/>
          <p:nvPr/>
        </p:nvSpPr>
        <p:spPr>
          <a:xfrm>
            <a:off x="1086950" y="5646236"/>
            <a:ext cx="7978387" cy="183539"/>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364E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g124a5d3fa2d_0_0"/>
          <p:cNvSpPr txBox="1"/>
          <p:nvPr/>
        </p:nvSpPr>
        <p:spPr>
          <a:xfrm>
            <a:off x="2451850" y="1868725"/>
            <a:ext cx="3823200" cy="1121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0" i="0" lang="en-US" sz="7200" u="none" cap="none" strike="noStrike">
                <a:solidFill>
                  <a:schemeClr val="dk2"/>
                </a:solidFill>
                <a:latin typeface="Share Tech"/>
                <a:ea typeface="Share Tech"/>
                <a:cs typeface="Share Tech"/>
                <a:sym typeface="Share Tech"/>
              </a:rPr>
              <a:t>THANKS!</a:t>
            </a:r>
            <a:endParaRPr b="0" i="0" sz="7200" u="none" cap="none" strike="noStrike">
              <a:solidFill>
                <a:schemeClr val="dk2"/>
              </a:solidFill>
              <a:latin typeface="Share Tech"/>
              <a:ea typeface="Share Tech"/>
              <a:cs typeface="Share Tech"/>
              <a:sym typeface="Share Tech"/>
            </a:endParaRPr>
          </a:p>
        </p:txBody>
      </p:sp>
      <p:sp>
        <p:nvSpPr>
          <p:cNvPr id="362" name="Google Shape;362;g124a5d3fa2d_0_0"/>
          <p:cNvSpPr txBox="1"/>
          <p:nvPr/>
        </p:nvSpPr>
        <p:spPr>
          <a:xfrm>
            <a:off x="1087775" y="4800600"/>
            <a:ext cx="4153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US" u="sng">
                <a:solidFill>
                  <a:schemeClr val="hlink"/>
                </a:solidFill>
                <a:latin typeface="Lato"/>
                <a:ea typeface="Lato"/>
                <a:cs typeface="Lato"/>
                <a:sym typeface="Lato"/>
              </a:rPr>
              <a:t>https://github.com/ivan-usd/business-repo</a:t>
            </a:r>
            <a:endParaRPr b="0" i="0" sz="1400" u="none" cap="none" strike="noStrike">
              <a:solidFill>
                <a:srgbClr val="000000"/>
              </a:solidFill>
              <a:latin typeface="Lato"/>
              <a:ea typeface="Lato"/>
              <a:cs typeface="Lato"/>
              <a:sym typeface="Lato"/>
            </a:endParaRPr>
          </a:p>
        </p:txBody>
      </p:sp>
      <p:sp>
        <p:nvSpPr>
          <p:cNvPr id="363" name="Google Shape;363;g124a5d3fa2d_0_0"/>
          <p:cNvSpPr txBox="1"/>
          <p:nvPr/>
        </p:nvSpPr>
        <p:spPr>
          <a:xfrm>
            <a:off x="1086950" y="4520475"/>
            <a:ext cx="255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GitHub:</a:t>
            </a:r>
            <a:endParaRPr b="0" i="0" sz="1400" u="none" cap="none" strike="noStrike">
              <a:solidFill>
                <a:srgbClr val="000000"/>
              </a:solidFill>
              <a:latin typeface="Lato"/>
              <a:ea typeface="Lato"/>
              <a:cs typeface="Lato"/>
              <a:sym typeface="Lato"/>
            </a:endParaRPr>
          </a:p>
        </p:txBody>
      </p:sp>
      <p:pic>
        <p:nvPicPr>
          <p:cNvPr id="364" name="Google Shape;364;g124a5d3fa2d_0_0"/>
          <p:cNvPicPr preferRelativeResize="0"/>
          <p:nvPr/>
        </p:nvPicPr>
        <p:blipFill rotWithShape="1">
          <a:blip r:embed="rId3">
            <a:alphaModFix/>
          </a:blip>
          <a:srcRect b="0" l="0" r="0" t="0"/>
          <a:stretch/>
        </p:blipFill>
        <p:spPr>
          <a:xfrm>
            <a:off x="4529018" y="4860637"/>
            <a:ext cx="292560" cy="280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1243d4d733b_0_658"/>
          <p:cNvSpPr txBox="1"/>
          <p:nvPr>
            <p:ph type="title"/>
          </p:nvPr>
        </p:nvSpPr>
        <p:spPr>
          <a:xfrm>
            <a:off x="1028075" y="787675"/>
            <a:ext cx="9182700" cy="9516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References</a:t>
            </a:r>
            <a:endParaRPr/>
          </a:p>
        </p:txBody>
      </p:sp>
      <p:sp>
        <p:nvSpPr>
          <p:cNvPr id="370" name="Google Shape;370;g1243d4d733b_0_658"/>
          <p:cNvSpPr txBox="1"/>
          <p:nvPr>
            <p:ph idx="12" type="sldNum"/>
          </p:nvPr>
        </p:nvSpPr>
        <p:spPr>
          <a:xfrm>
            <a:off x="15175649" y="8444179"/>
            <a:ext cx="975600" cy="6996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71" name="Google Shape;371;g1243d4d733b_0_658"/>
          <p:cNvSpPr txBox="1"/>
          <p:nvPr>
            <p:ph idx="1" type="body"/>
          </p:nvPr>
        </p:nvSpPr>
        <p:spPr>
          <a:xfrm>
            <a:off x="1090775" y="1739275"/>
            <a:ext cx="11022600" cy="4654800"/>
          </a:xfrm>
          <a:prstGeom prst="rect">
            <a:avLst/>
          </a:prstGeom>
          <a:noFill/>
          <a:ln>
            <a:noFill/>
          </a:ln>
        </p:spPr>
        <p:txBody>
          <a:bodyPr anchorCtr="0" anchor="t" bIns="121900" lIns="121900" spcFirstLastPara="1" rIns="121900" wrap="square" tIns="121900">
            <a:normAutofit/>
          </a:bodyPr>
          <a:lstStyle/>
          <a:p>
            <a:pPr indent="-342900" lvl="0" marL="457200" rtl="0" algn="l">
              <a:spcBef>
                <a:spcPts val="0"/>
              </a:spcBef>
              <a:spcAft>
                <a:spcPts val="0"/>
              </a:spcAft>
              <a:buSzPts val="1800"/>
              <a:buChar char="●"/>
            </a:pPr>
            <a:r>
              <a:rPr lang="en-US" sz="1800"/>
              <a:t>Banik. (2017). The Movies Dataset (Version 7).Retrieved from </a:t>
            </a:r>
            <a:r>
              <a:rPr lang="en-US" sz="1800" u="sng">
                <a:solidFill>
                  <a:schemeClr val="hlink"/>
                </a:solidFill>
                <a:hlinkClick r:id="rId3"/>
              </a:rPr>
              <a:t>https://www.kaggle.com/datasets/rounakbanik/the-movies-dataset</a:t>
            </a:r>
            <a:r>
              <a:rPr lang="en-US" sz="1800"/>
              <a:t> </a:t>
            </a:r>
            <a:endParaRPr sz="1800"/>
          </a:p>
          <a:p>
            <a:pPr indent="0" lvl="0" marL="9144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Shmueli, G., Bruce, P. C., Gedeck, P., &amp; Patel, N. R. (2020). Data mining for Business Analytics: Concepts, techniques and applications in Python. Wiley.</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Popularity. Api Docs. (n.d.). Retrieved October 15, 2022, from https://developers.themoviedb.org/3/getting-started/popularity</a:t>
            </a:r>
            <a:endParaRPr sz="1800"/>
          </a:p>
          <a:p>
            <a:pPr indent="0" lvl="0" marL="914400" rtl="0" algn="l">
              <a:spcBef>
                <a:spcPts val="0"/>
              </a:spcBef>
              <a:spcAft>
                <a:spcPts val="0"/>
              </a:spcAft>
              <a:buNone/>
            </a:pPr>
            <a:r>
              <a:t/>
            </a:r>
            <a:endParaRPr sz="1800"/>
          </a:p>
          <a:p>
            <a:pPr indent="0" lvl="0" marL="457200" rtl="0" algn="l">
              <a:spcBef>
                <a:spcPts val="0"/>
              </a:spcBef>
              <a:spcAft>
                <a:spcPts val="0"/>
              </a:spcAft>
              <a:buNone/>
            </a:pPr>
            <a:r>
              <a:t/>
            </a:r>
            <a:endParaRPr sz="1800">
              <a:solidFill>
                <a:srgbClr val="000000"/>
              </a:solidFill>
              <a:latin typeface="Arial"/>
              <a:ea typeface="Arial"/>
              <a:cs typeface="Arial"/>
              <a:sym typeface="Arial"/>
            </a:endParaRPr>
          </a:p>
          <a:p>
            <a:pPr indent="0" lvl="0" marL="457200" rtl="0" algn="l">
              <a:spcBef>
                <a:spcPts val="0"/>
              </a:spcBef>
              <a:spcAft>
                <a:spcPts val="0"/>
              </a:spcAft>
              <a:buNone/>
            </a:pPr>
            <a:r>
              <a:t/>
            </a:r>
            <a:endParaRPr sz="18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sz="2400"/>
          </a:p>
        </p:txBody>
      </p:sp>
      <p:sp>
        <p:nvSpPr>
          <p:cNvPr id="372" name="Google Shape;372;g1243d4d733b_0_658"/>
          <p:cNvSpPr txBox="1"/>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sz="1300">
                <a:solidFill>
                  <a:srgbClr val="595959"/>
                </a:solidFill>
                <a:latin typeface="Lato"/>
                <a:ea typeface="Lato"/>
                <a:cs typeface="Lato"/>
                <a:sym typeface="Lato"/>
              </a:rPr>
              <a:t>‹#›</a:t>
            </a:fld>
            <a:endParaRPr sz="1300">
              <a:solidFill>
                <a:srgbClr val="595959"/>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24aaafc7c2_0_16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
        <p:nvSpPr>
          <p:cNvPr id="140" name="Google Shape;140;g124aaafc7c2_0_169"/>
          <p:cNvSpPr txBox="1"/>
          <p:nvPr/>
        </p:nvSpPr>
        <p:spPr>
          <a:xfrm>
            <a:off x="2126735" y="2474625"/>
            <a:ext cx="4122300" cy="1473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2"/>
                </a:solidFill>
                <a:latin typeface="Share Tech"/>
                <a:ea typeface="Share Tech"/>
                <a:cs typeface="Share Tech"/>
                <a:sym typeface="Share Tech"/>
              </a:rPr>
              <a:t>PROBLEM &amp; </a:t>
            </a:r>
            <a:r>
              <a:rPr lang="en-US" sz="4800">
                <a:solidFill>
                  <a:schemeClr val="dk2"/>
                </a:solidFill>
                <a:latin typeface="Share Tech"/>
                <a:ea typeface="Share Tech"/>
                <a:cs typeface="Share Tech"/>
                <a:sym typeface="Share Tech"/>
              </a:rPr>
              <a:t>PROPOSED </a:t>
            </a:r>
            <a:r>
              <a:rPr b="0" i="0" lang="en-US" sz="4800" u="none" cap="none" strike="noStrike">
                <a:solidFill>
                  <a:schemeClr val="dk2"/>
                </a:solidFill>
                <a:latin typeface="Share Tech"/>
                <a:ea typeface="Share Tech"/>
                <a:cs typeface="Share Tech"/>
                <a:sym typeface="Share Tech"/>
              </a:rPr>
              <a:t>SOLUTION</a:t>
            </a:r>
            <a:endParaRPr b="0" i="0" sz="4800" u="none" cap="none" strike="noStrike">
              <a:solidFill>
                <a:schemeClr val="dk2"/>
              </a:solidFill>
              <a:latin typeface="Share Tech"/>
              <a:ea typeface="Share Tech"/>
              <a:cs typeface="Share Tech"/>
              <a:sym typeface="Share Tech"/>
            </a:endParaRPr>
          </a:p>
        </p:txBody>
      </p:sp>
      <p:sp>
        <p:nvSpPr>
          <p:cNvPr id="141" name="Google Shape;141;g124aaafc7c2_0_169"/>
          <p:cNvSpPr txBox="1"/>
          <p:nvPr/>
        </p:nvSpPr>
        <p:spPr>
          <a:xfrm>
            <a:off x="1749768" y="3378520"/>
            <a:ext cx="4876200" cy="1845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Maven Pro"/>
              <a:ea typeface="Maven Pro"/>
              <a:cs typeface="Maven Pro"/>
              <a:sym typeface="Maven Pro"/>
            </a:endParaRPr>
          </a:p>
        </p:txBody>
      </p:sp>
      <p:sp>
        <p:nvSpPr>
          <p:cNvPr id="142" name="Google Shape;142;g124aaafc7c2_0_169"/>
          <p:cNvSpPr/>
          <p:nvPr/>
        </p:nvSpPr>
        <p:spPr>
          <a:xfrm>
            <a:off x="8025154" y="2126848"/>
            <a:ext cx="1706100" cy="1909200"/>
          </a:xfrm>
          <a:prstGeom prst="rect">
            <a:avLst/>
          </a:pr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g124aaafc7c2_0_169"/>
          <p:cNvSpPr txBox="1"/>
          <p:nvPr/>
        </p:nvSpPr>
        <p:spPr>
          <a:xfrm>
            <a:off x="8106951" y="2573099"/>
            <a:ext cx="1542300" cy="1016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002845"/>
                </a:solidFill>
                <a:latin typeface="Share Tech"/>
                <a:ea typeface="Share Tech"/>
                <a:cs typeface="Share Tech"/>
                <a:sym typeface="Share Tech"/>
              </a:rPr>
              <a:t>01</a:t>
            </a:r>
            <a:endParaRPr b="0" i="0" sz="6000" u="none" cap="none" strike="noStrike">
              <a:solidFill>
                <a:srgbClr val="002845"/>
              </a:solidFill>
              <a:latin typeface="Share Tech"/>
              <a:ea typeface="Share Tech"/>
              <a:cs typeface="Share Tech"/>
              <a:sym typeface="Share Tech"/>
            </a:endParaRPr>
          </a:p>
        </p:txBody>
      </p:sp>
      <p:sp>
        <p:nvSpPr>
          <p:cNvPr id="144" name="Google Shape;144;g124aaafc7c2_0_169"/>
          <p:cNvSpPr/>
          <p:nvPr/>
        </p:nvSpPr>
        <p:spPr>
          <a:xfrm>
            <a:off x="1087776" y="5646236"/>
            <a:ext cx="9873629" cy="183539"/>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124aaafc7c2_0_169"/>
          <p:cNvSpPr/>
          <p:nvPr/>
        </p:nvSpPr>
        <p:spPr>
          <a:xfrm>
            <a:off x="1086950" y="5646236"/>
            <a:ext cx="7978387" cy="183539"/>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6" name="Google Shape;146;g124aaafc7c2_0_169"/>
          <p:cNvCxnSpPr>
            <a:stCxn id="142" idx="2"/>
          </p:cNvCxnSpPr>
          <p:nvPr/>
        </p:nvCxnSpPr>
        <p:spPr>
          <a:xfrm>
            <a:off x="8878204" y="4036048"/>
            <a:ext cx="0" cy="1720800"/>
          </a:xfrm>
          <a:prstGeom prst="straightConnector1">
            <a:avLst/>
          </a:prstGeom>
          <a:noFill/>
          <a:ln cap="flat" cmpd="sng" w="19050">
            <a:solidFill>
              <a:srgbClr val="00CFCC"/>
            </a:solidFill>
            <a:prstDash val="solid"/>
            <a:round/>
            <a:headEnd len="sm" w="sm" type="none"/>
            <a:tailEnd len="sm" w="sm" type="none"/>
          </a:ln>
        </p:spPr>
      </p:cxnSp>
      <p:sp>
        <p:nvSpPr>
          <p:cNvPr id="147" name="Google Shape;147;g124aaafc7c2_0_169"/>
          <p:cNvSpPr txBox="1"/>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sz="1300">
                <a:solidFill>
                  <a:srgbClr val="595959"/>
                </a:solidFill>
                <a:latin typeface="Lato"/>
                <a:ea typeface="Lato"/>
                <a:cs typeface="Lato"/>
                <a:sym typeface="Lato"/>
              </a:rPr>
              <a:t>‹#›</a:t>
            </a:fld>
            <a:endParaRPr sz="1300">
              <a:solidFill>
                <a:srgbClr val="595959"/>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6879d9ff10_0_0"/>
          <p:cNvSpPr txBox="1"/>
          <p:nvPr>
            <p:ph type="title"/>
          </p:nvPr>
        </p:nvSpPr>
        <p:spPr>
          <a:xfrm>
            <a:off x="590250" y="787675"/>
            <a:ext cx="11011500" cy="951600"/>
          </a:xfrm>
          <a:prstGeom prst="rect">
            <a:avLst/>
          </a:prstGeom>
          <a:noFill/>
          <a:ln>
            <a:noFill/>
          </a:ln>
        </p:spPr>
        <p:txBody>
          <a:bodyPr anchorCtr="0" anchor="t" bIns="121900" lIns="121900" spcFirstLastPara="1" rIns="121900" wrap="square" tIns="121900">
            <a:normAutofit/>
          </a:bodyPr>
          <a:lstStyle/>
          <a:p>
            <a:pPr indent="0" lvl="0" marL="0" rtl="0" algn="ctr">
              <a:lnSpc>
                <a:spcPct val="100000"/>
              </a:lnSpc>
              <a:spcBef>
                <a:spcPts val="0"/>
              </a:spcBef>
              <a:spcAft>
                <a:spcPts val="0"/>
              </a:spcAft>
              <a:buSzPts val="3500"/>
              <a:buNone/>
            </a:pPr>
            <a:r>
              <a:rPr lang="en-US"/>
              <a:t>Company Background and Problem Statement</a:t>
            </a:r>
            <a:endParaRPr/>
          </a:p>
        </p:txBody>
      </p:sp>
      <p:sp>
        <p:nvSpPr>
          <p:cNvPr id="153" name="Google Shape;153;g16879d9ff10_0_0"/>
          <p:cNvSpPr txBox="1"/>
          <p:nvPr>
            <p:ph idx="12" type="sldNum"/>
          </p:nvPr>
        </p:nvSpPr>
        <p:spPr>
          <a:xfrm>
            <a:off x="15175649" y="8444179"/>
            <a:ext cx="975600" cy="699600"/>
          </a:xfrm>
          <a:prstGeom prst="rect">
            <a:avLst/>
          </a:prstGeom>
          <a:noFill/>
          <a:ln>
            <a:noFill/>
          </a:ln>
        </p:spPr>
        <p:txBody>
          <a:bodyPr anchorCtr="0" anchor="ctr" bIns="121900" lIns="121900" spcFirstLastPara="1" rIns="121900" wrap="square" tIns="1219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154" name="Google Shape;154;g16879d9ff10_0_0"/>
          <p:cNvSpPr txBox="1"/>
          <p:nvPr>
            <p:ph idx="1" type="body"/>
          </p:nvPr>
        </p:nvSpPr>
        <p:spPr>
          <a:xfrm>
            <a:off x="1090775" y="1739275"/>
            <a:ext cx="5343600" cy="4654800"/>
          </a:xfrm>
          <a:prstGeom prst="rect">
            <a:avLst/>
          </a:prstGeom>
          <a:noFill/>
          <a:ln>
            <a:noFill/>
          </a:ln>
        </p:spPr>
        <p:txBody>
          <a:bodyPr anchorCtr="0" anchor="t" bIns="121900" lIns="121900" spcFirstLastPara="1" rIns="121900" wrap="square" tIns="121900">
            <a:normAutofit/>
          </a:bodyPr>
          <a:lstStyle/>
          <a:p>
            <a:pPr indent="-381000" lvl="0" marL="457200" rtl="0" algn="l">
              <a:lnSpc>
                <a:spcPct val="115000"/>
              </a:lnSpc>
              <a:spcBef>
                <a:spcPts val="0"/>
              </a:spcBef>
              <a:spcAft>
                <a:spcPts val="0"/>
              </a:spcAft>
              <a:buSzPts val="2400"/>
              <a:buChar char="●"/>
            </a:pPr>
            <a:r>
              <a:rPr lang="en-US" sz="2400"/>
              <a:t>Stream Max is one of the most popular streaming services in the US</a:t>
            </a:r>
            <a:endParaRPr sz="2400"/>
          </a:p>
          <a:p>
            <a:pPr indent="-381000" lvl="0" marL="457200" rtl="0" algn="l">
              <a:lnSpc>
                <a:spcPct val="115000"/>
              </a:lnSpc>
              <a:spcBef>
                <a:spcPts val="0"/>
              </a:spcBef>
              <a:spcAft>
                <a:spcPts val="0"/>
              </a:spcAft>
              <a:buSzPts val="2400"/>
              <a:buChar char="●"/>
            </a:pPr>
            <a:r>
              <a:rPr lang="en-US" sz="2400"/>
              <a:t>Over the past 6 quarters, Stream Max subscription rates have remained stagnant or decreased</a:t>
            </a:r>
            <a:endParaRPr sz="2400"/>
          </a:p>
          <a:p>
            <a:pPr indent="-381000" lvl="0" marL="457200" rtl="0" algn="l">
              <a:lnSpc>
                <a:spcPct val="115000"/>
              </a:lnSpc>
              <a:spcBef>
                <a:spcPts val="0"/>
              </a:spcBef>
              <a:spcAft>
                <a:spcPts val="0"/>
              </a:spcAft>
              <a:buSzPts val="2400"/>
              <a:buChar char="●"/>
            </a:pPr>
            <a:r>
              <a:rPr lang="en-US" sz="2400"/>
              <a:t>Stream Max is looking to identify why subscribers are leaving the platform, and find ways that they can retain their subscribers</a:t>
            </a:r>
            <a:endParaRPr sz="2400"/>
          </a:p>
        </p:txBody>
      </p:sp>
      <p:pic>
        <p:nvPicPr>
          <p:cNvPr id="155" name="Google Shape;155;g16879d9ff10_0_0"/>
          <p:cNvPicPr preferRelativeResize="0"/>
          <p:nvPr/>
        </p:nvPicPr>
        <p:blipFill>
          <a:blip r:embed="rId3">
            <a:alphaModFix/>
          </a:blip>
          <a:stretch>
            <a:fillRect/>
          </a:stretch>
        </p:blipFill>
        <p:spPr>
          <a:xfrm>
            <a:off x="6434375" y="2252575"/>
            <a:ext cx="5605227" cy="3628199"/>
          </a:xfrm>
          <a:prstGeom prst="rect">
            <a:avLst/>
          </a:prstGeom>
          <a:noFill/>
          <a:ln>
            <a:noFill/>
          </a:ln>
        </p:spPr>
      </p:pic>
      <p:sp>
        <p:nvSpPr>
          <p:cNvPr id="156" name="Google Shape;156;g16879d9ff10_0_0"/>
          <p:cNvSpPr txBox="1"/>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sz="1300">
                <a:solidFill>
                  <a:srgbClr val="595959"/>
                </a:solidFill>
                <a:latin typeface="Lato"/>
                <a:ea typeface="Lato"/>
                <a:cs typeface="Lato"/>
                <a:sym typeface="Lato"/>
              </a:rPr>
              <a:t>‹#›</a:t>
            </a:fld>
            <a:endParaRPr sz="1300">
              <a:solidFill>
                <a:srgbClr val="595959"/>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6879d9ff10_0_7"/>
          <p:cNvSpPr txBox="1"/>
          <p:nvPr>
            <p:ph type="title"/>
          </p:nvPr>
        </p:nvSpPr>
        <p:spPr>
          <a:xfrm>
            <a:off x="1059425" y="806725"/>
            <a:ext cx="9182700" cy="951600"/>
          </a:xfrm>
          <a:prstGeom prst="rect">
            <a:avLst/>
          </a:prstGeom>
          <a:noFill/>
          <a:ln>
            <a:noFill/>
          </a:ln>
        </p:spPr>
        <p:txBody>
          <a:bodyPr anchorCtr="0" anchor="t" bIns="121900" lIns="121900" spcFirstLastPara="1" rIns="121900" wrap="square" tIns="121900">
            <a:normAutofit/>
          </a:bodyPr>
          <a:lstStyle/>
          <a:p>
            <a:pPr indent="0" lvl="0" marL="0" rtl="0" algn="ctr">
              <a:lnSpc>
                <a:spcPct val="100000"/>
              </a:lnSpc>
              <a:spcBef>
                <a:spcPts val="0"/>
              </a:spcBef>
              <a:spcAft>
                <a:spcPts val="0"/>
              </a:spcAft>
              <a:buSzPts val="3500"/>
              <a:buNone/>
            </a:pPr>
            <a:r>
              <a:rPr lang="en-US"/>
              <a:t>Problem Statement and Objective</a:t>
            </a:r>
            <a:endParaRPr/>
          </a:p>
        </p:txBody>
      </p:sp>
      <p:sp>
        <p:nvSpPr>
          <p:cNvPr id="162" name="Google Shape;162;g16879d9ff10_0_7"/>
          <p:cNvSpPr txBox="1"/>
          <p:nvPr>
            <p:ph idx="1" type="body"/>
          </p:nvPr>
        </p:nvSpPr>
        <p:spPr>
          <a:xfrm>
            <a:off x="1090775" y="4197350"/>
            <a:ext cx="9120000" cy="2196600"/>
          </a:xfrm>
          <a:prstGeom prst="rect">
            <a:avLst/>
          </a:prstGeom>
          <a:noFill/>
          <a:ln>
            <a:noFill/>
          </a:ln>
        </p:spPr>
        <p:txBody>
          <a:bodyPr anchorCtr="0" anchor="t" bIns="121900" lIns="121900" spcFirstLastPara="1" rIns="121900" wrap="square" tIns="121900">
            <a:normAutofit fontScale="92500" lnSpcReduction="20000"/>
          </a:bodyPr>
          <a:lstStyle/>
          <a:p>
            <a:pPr indent="-369570" lvl="0" marL="457200" rtl="0" algn="l">
              <a:lnSpc>
                <a:spcPct val="115000"/>
              </a:lnSpc>
              <a:spcBef>
                <a:spcPts val="0"/>
              </a:spcBef>
              <a:spcAft>
                <a:spcPts val="0"/>
              </a:spcAft>
              <a:buSzPct val="100000"/>
              <a:buChar char="●"/>
            </a:pPr>
            <a:r>
              <a:rPr lang="en-US" sz="2400"/>
              <a:t>Stream Max customers were satisfied with pricing but  found the movie selection was average, and searching for new movies was tedious.</a:t>
            </a:r>
            <a:endParaRPr sz="2400"/>
          </a:p>
          <a:p>
            <a:pPr indent="-369570" lvl="0" marL="457200" rtl="0" algn="l">
              <a:lnSpc>
                <a:spcPct val="115000"/>
              </a:lnSpc>
              <a:spcBef>
                <a:spcPts val="0"/>
              </a:spcBef>
              <a:spcAft>
                <a:spcPts val="0"/>
              </a:spcAft>
              <a:buSzPct val="100000"/>
              <a:buChar char="●"/>
            </a:pPr>
            <a:r>
              <a:rPr lang="en-US" sz="2400"/>
              <a:t>Stream Max requested their data science team to assist them in building a new recommender system, and build a predictive model to identify the best films to add to the platform </a:t>
            </a:r>
            <a:endParaRPr sz="2400"/>
          </a:p>
        </p:txBody>
      </p:sp>
      <p:sp>
        <p:nvSpPr>
          <p:cNvPr id="163" name="Google Shape;163;g16879d9ff10_0_7"/>
          <p:cNvSpPr txBox="1"/>
          <p:nvPr>
            <p:ph idx="12" type="sldNum"/>
          </p:nvPr>
        </p:nvSpPr>
        <p:spPr>
          <a:xfrm>
            <a:off x="15175649" y="8444179"/>
            <a:ext cx="975600" cy="699600"/>
          </a:xfrm>
          <a:prstGeom prst="rect">
            <a:avLst/>
          </a:prstGeom>
          <a:noFill/>
          <a:ln>
            <a:noFill/>
          </a:ln>
        </p:spPr>
        <p:txBody>
          <a:bodyPr anchorCtr="0" anchor="ctr" bIns="121900" lIns="121900" spcFirstLastPara="1" rIns="121900" wrap="square" tIns="1219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pic>
        <p:nvPicPr>
          <p:cNvPr id="164" name="Google Shape;164;g16879d9ff10_0_7"/>
          <p:cNvPicPr preferRelativeResize="0"/>
          <p:nvPr/>
        </p:nvPicPr>
        <p:blipFill>
          <a:blip r:embed="rId3">
            <a:alphaModFix/>
          </a:blip>
          <a:stretch>
            <a:fillRect/>
          </a:stretch>
        </p:blipFill>
        <p:spPr>
          <a:xfrm>
            <a:off x="3247875" y="2140377"/>
            <a:ext cx="5696248" cy="2056975"/>
          </a:xfrm>
          <a:prstGeom prst="rect">
            <a:avLst/>
          </a:prstGeom>
          <a:noFill/>
          <a:ln>
            <a:noFill/>
          </a:ln>
        </p:spPr>
      </p:pic>
      <p:sp>
        <p:nvSpPr>
          <p:cNvPr id="165" name="Google Shape;165;g16879d9ff10_0_7"/>
          <p:cNvSpPr txBox="1"/>
          <p:nvPr/>
        </p:nvSpPr>
        <p:spPr>
          <a:xfrm>
            <a:off x="3410025" y="1587500"/>
            <a:ext cx="5534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800">
                <a:latin typeface="Lato"/>
                <a:ea typeface="Lato"/>
                <a:cs typeface="Lato"/>
                <a:sym typeface="Lato"/>
              </a:rPr>
              <a:t>Customer Exit Survey</a:t>
            </a:r>
            <a:endParaRPr b="1" sz="1800">
              <a:latin typeface="Lato"/>
              <a:ea typeface="Lato"/>
              <a:cs typeface="Lato"/>
              <a:sym typeface="Lato"/>
            </a:endParaRPr>
          </a:p>
        </p:txBody>
      </p:sp>
      <p:sp>
        <p:nvSpPr>
          <p:cNvPr id="166" name="Google Shape;166;g16879d9ff10_0_7"/>
          <p:cNvSpPr txBox="1"/>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sz="1300">
                <a:solidFill>
                  <a:srgbClr val="595959"/>
                </a:solidFill>
                <a:latin typeface="Lato"/>
                <a:ea typeface="Lato"/>
                <a:cs typeface="Lato"/>
                <a:sym typeface="Lato"/>
              </a:rPr>
              <a:t>‹#›</a:t>
            </a:fld>
            <a:endParaRPr sz="1300">
              <a:solidFill>
                <a:srgbClr val="595959"/>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1243d4d733b_0_604"/>
          <p:cNvSpPr txBox="1"/>
          <p:nvPr>
            <p:ph type="title"/>
          </p:nvPr>
        </p:nvSpPr>
        <p:spPr>
          <a:xfrm>
            <a:off x="1028075" y="787675"/>
            <a:ext cx="9182700" cy="9516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Data Set</a:t>
            </a:r>
            <a:endParaRPr/>
          </a:p>
        </p:txBody>
      </p:sp>
      <p:sp>
        <p:nvSpPr>
          <p:cNvPr id="172" name="Google Shape;172;g1243d4d733b_0_604"/>
          <p:cNvSpPr txBox="1"/>
          <p:nvPr>
            <p:ph idx="12" type="sldNum"/>
          </p:nvPr>
        </p:nvSpPr>
        <p:spPr>
          <a:xfrm>
            <a:off x="15175649" y="8444179"/>
            <a:ext cx="975600" cy="6996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73" name="Google Shape;173;g1243d4d733b_0_604"/>
          <p:cNvSpPr txBox="1"/>
          <p:nvPr>
            <p:ph idx="1" type="body"/>
          </p:nvPr>
        </p:nvSpPr>
        <p:spPr>
          <a:xfrm>
            <a:off x="1090775" y="1739275"/>
            <a:ext cx="4388700" cy="4932300"/>
          </a:xfrm>
          <a:prstGeom prst="rect">
            <a:avLst/>
          </a:prstGeom>
          <a:noFill/>
          <a:ln>
            <a:noFill/>
          </a:ln>
        </p:spPr>
        <p:txBody>
          <a:bodyPr anchorCtr="0" anchor="t" bIns="121900" lIns="121900" spcFirstLastPara="1" rIns="121900" wrap="square" tIns="121900">
            <a:normAutofit fontScale="92500" lnSpcReduction="20000"/>
          </a:bodyPr>
          <a:lstStyle/>
          <a:p>
            <a:pPr indent="-369570" lvl="0" marL="457200" rtl="0" algn="l">
              <a:lnSpc>
                <a:spcPct val="115000"/>
              </a:lnSpc>
              <a:spcBef>
                <a:spcPts val="0"/>
              </a:spcBef>
              <a:spcAft>
                <a:spcPts val="0"/>
              </a:spcAft>
              <a:buSzPct val="100000"/>
              <a:buChar char="●"/>
            </a:pPr>
            <a:r>
              <a:rPr lang="en-US" sz="2400"/>
              <a:t>movies_metadata.csv (44,838 titles)</a:t>
            </a:r>
            <a:endParaRPr sz="2400"/>
          </a:p>
          <a:p>
            <a:pPr indent="-369569" lvl="1" marL="914400" rtl="0" algn="l">
              <a:lnSpc>
                <a:spcPct val="115000"/>
              </a:lnSpc>
              <a:spcBef>
                <a:spcPts val="0"/>
              </a:spcBef>
              <a:spcAft>
                <a:spcPts val="0"/>
              </a:spcAft>
              <a:buSzPct val="100000"/>
              <a:buChar char="○"/>
            </a:pPr>
            <a:r>
              <a:rPr lang="en-US" sz="2400"/>
              <a:t>id</a:t>
            </a:r>
            <a:endParaRPr sz="2400"/>
          </a:p>
          <a:p>
            <a:pPr indent="-369569" lvl="1" marL="914400" rtl="0" algn="l">
              <a:lnSpc>
                <a:spcPct val="115000"/>
              </a:lnSpc>
              <a:spcBef>
                <a:spcPts val="0"/>
              </a:spcBef>
              <a:spcAft>
                <a:spcPts val="0"/>
              </a:spcAft>
              <a:buSzPct val="100000"/>
              <a:buChar char="○"/>
            </a:pPr>
            <a:r>
              <a:rPr lang="en-US" sz="2400"/>
              <a:t>imdbId</a:t>
            </a:r>
            <a:endParaRPr sz="2400"/>
          </a:p>
          <a:p>
            <a:pPr indent="-369569" lvl="1" marL="914400" rtl="0" algn="l">
              <a:lnSpc>
                <a:spcPct val="115000"/>
              </a:lnSpc>
              <a:spcBef>
                <a:spcPts val="0"/>
              </a:spcBef>
              <a:spcAft>
                <a:spcPts val="0"/>
              </a:spcAft>
              <a:buSzPct val="100000"/>
              <a:buChar char="○"/>
            </a:pPr>
            <a:r>
              <a:rPr lang="en-US" sz="2400"/>
              <a:t>genres (JSON)</a:t>
            </a:r>
            <a:endParaRPr sz="2400"/>
          </a:p>
          <a:p>
            <a:pPr indent="-369569" lvl="1" marL="914400" rtl="0" algn="l">
              <a:lnSpc>
                <a:spcPct val="115000"/>
              </a:lnSpc>
              <a:spcBef>
                <a:spcPts val="0"/>
              </a:spcBef>
              <a:spcAft>
                <a:spcPts val="0"/>
              </a:spcAft>
              <a:buSzPct val="100000"/>
              <a:buChar char="○"/>
            </a:pPr>
            <a:r>
              <a:rPr lang="en-US" sz="2400"/>
              <a:t>popularity</a:t>
            </a:r>
            <a:endParaRPr sz="2400"/>
          </a:p>
          <a:p>
            <a:pPr indent="-369569" lvl="1" marL="914400" rtl="0" algn="l">
              <a:lnSpc>
                <a:spcPct val="115000"/>
              </a:lnSpc>
              <a:spcBef>
                <a:spcPts val="0"/>
              </a:spcBef>
              <a:spcAft>
                <a:spcPts val="0"/>
              </a:spcAft>
              <a:buSzPct val="100000"/>
              <a:buChar char="○"/>
            </a:pPr>
            <a:r>
              <a:rPr lang="en-US" sz="2400"/>
              <a:t>original_title</a:t>
            </a:r>
            <a:endParaRPr sz="2400"/>
          </a:p>
          <a:p>
            <a:pPr indent="-369570" lvl="0" marL="457200" rtl="0" algn="l">
              <a:lnSpc>
                <a:spcPct val="115000"/>
              </a:lnSpc>
              <a:spcBef>
                <a:spcPts val="0"/>
              </a:spcBef>
              <a:spcAft>
                <a:spcPts val="0"/>
              </a:spcAft>
              <a:buSzPct val="100000"/>
              <a:buChar char="●"/>
            </a:pPr>
            <a:r>
              <a:rPr lang="en-US" sz="2400"/>
              <a:t>keywords.csv</a:t>
            </a:r>
            <a:endParaRPr sz="2400"/>
          </a:p>
          <a:p>
            <a:pPr indent="-369569" lvl="1" marL="914400" rtl="0" algn="l">
              <a:lnSpc>
                <a:spcPct val="115000"/>
              </a:lnSpc>
              <a:spcBef>
                <a:spcPts val="0"/>
              </a:spcBef>
              <a:spcAft>
                <a:spcPts val="0"/>
              </a:spcAft>
              <a:buSzPct val="100000"/>
              <a:buChar char="○"/>
            </a:pPr>
            <a:r>
              <a:rPr lang="en-US" sz="2400"/>
              <a:t>id</a:t>
            </a:r>
            <a:endParaRPr sz="2400"/>
          </a:p>
          <a:p>
            <a:pPr indent="-369569" lvl="1" marL="914400" rtl="0" algn="l">
              <a:lnSpc>
                <a:spcPct val="115000"/>
              </a:lnSpc>
              <a:spcBef>
                <a:spcPts val="0"/>
              </a:spcBef>
              <a:spcAft>
                <a:spcPts val="0"/>
              </a:spcAft>
              <a:buSzPct val="100000"/>
              <a:buChar char="○"/>
            </a:pPr>
            <a:r>
              <a:rPr lang="en-US" sz="2400"/>
              <a:t>keywords</a:t>
            </a:r>
            <a:endParaRPr sz="2400"/>
          </a:p>
          <a:p>
            <a:pPr indent="-369570" lvl="0" marL="457200" rtl="0" algn="l">
              <a:lnSpc>
                <a:spcPct val="115000"/>
              </a:lnSpc>
              <a:spcBef>
                <a:spcPts val="0"/>
              </a:spcBef>
              <a:spcAft>
                <a:spcPts val="0"/>
              </a:spcAft>
              <a:buSzPct val="100000"/>
              <a:buChar char="●"/>
            </a:pPr>
            <a:r>
              <a:rPr lang="en-US" sz="2400"/>
              <a:t>credits.csv</a:t>
            </a:r>
            <a:endParaRPr sz="2400"/>
          </a:p>
          <a:p>
            <a:pPr indent="-369569" lvl="1" marL="914400" rtl="0" algn="l">
              <a:lnSpc>
                <a:spcPct val="115000"/>
              </a:lnSpc>
              <a:spcBef>
                <a:spcPts val="0"/>
              </a:spcBef>
              <a:spcAft>
                <a:spcPts val="0"/>
              </a:spcAft>
              <a:buSzPct val="100000"/>
              <a:buChar char="○"/>
            </a:pPr>
            <a:r>
              <a:rPr lang="en-US" sz="2400"/>
              <a:t>id</a:t>
            </a:r>
            <a:endParaRPr sz="2400"/>
          </a:p>
          <a:p>
            <a:pPr indent="-369569" lvl="1" marL="914400" rtl="0" algn="l">
              <a:lnSpc>
                <a:spcPct val="115000"/>
              </a:lnSpc>
              <a:spcBef>
                <a:spcPts val="0"/>
              </a:spcBef>
              <a:spcAft>
                <a:spcPts val="0"/>
              </a:spcAft>
              <a:buSzPct val="100000"/>
              <a:buChar char="○"/>
            </a:pPr>
            <a:r>
              <a:rPr lang="en-US" sz="2400"/>
              <a:t>cast (JSON)</a:t>
            </a:r>
            <a:endParaRPr sz="2400"/>
          </a:p>
          <a:p>
            <a:pPr indent="-369569" lvl="1" marL="914400" rtl="0" algn="l">
              <a:lnSpc>
                <a:spcPct val="115000"/>
              </a:lnSpc>
              <a:spcBef>
                <a:spcPts val="0"/>
              </a:spcBef>
              <a:spcAft>
                <a:spcPts val="0"/>
              </a:spcAft>
              <a:buSzPct val="100000"/>
              <a:buChar char="○"/>
            </a:pPr>
            <a:r>
              <a:rPr lang="en-US" sz="2400"/>
              <a:t>crew (JSON)</a:t>
            </a:r>
            <a:endParaRPr sz="2400"/>
          </a:p>
        </p:txBody>
      </p:sp>
      <p:sp>
        <p:nvSpPr>
          <p:cNvPr id="174" name="Google Shape;174;g1243d4d733b_0_604"/>
          <p:cNvSpPr txBox="1"/>
          <p:nvPr>
            <p:ph idx="1" type="body"/>
          </p:nvPr>
        </p:nvSpPr>
        <p:spPr>
          <a:xfrm>
            <a:off x="5604000" y="1739275"/>
            <a:ext cx="4388700" cy="4932300"/>
          </a:xfrm>
          <a:prstGeom prst="rect">
            <a:avLst/>
          </a:prstGeom>
          <a:noFill/>
          <a:ln>
            <a:noFill/>
          </a:ln>
        </p:spPr>
        <p:txBody>
          <a:bodyPr anchorCtr="0" anchor="t" bIns="121900" lIns="121900" spcFirstLastPara="1" rIns="121900" wrap="square" tIns="121900">
            <a:normAutofit lnSpcReduction="20000"/>
          </a:bodyPr>
          <a:lstStyle/>
          <a:p>
            <a:pPr indent="-381000" lvl="0" marL="457200" rtl="0" algn="l">
              <a:lnSpc>
                <a:spcPct val="115000"/>
              </a:lnSpc>
              <a:spcBef>
                <a:spcPts val="0"/>
              </a:spcBef>
              <a:spcAft>
                <a:spcPts val="0"/>
              </a:spcAft>
              <a:buSzPts val="2400"/>
              <a:buChar char="●"/>
            </a:pPr>
            <a:r>
              <a:rPr lang="en-US" sz="2400"/>
              <a:t>ratings.csv (26M records, 26K users)</a:t>
            </a:r>
            <a:endParaRPr sz="2400"/>
          </a:p>
          <a:p>
            <a:pPr indent="-381000" lvl="1" marL="914400" rtl="0" algn="l">
              <a:lnSpc>
                <a:spcPct val="115000"/>
              </a:lnSpc>
              <a:spcBef>
                <a:spcPts val="0"/>
              </a:spcBef>
              <a:spcAft>
                <a:spcPts val="0"/>
              </a:spcAft>
              <a:buSzPts val="2400"/>
              <a:buChar char="○"/>
            </a:pPr>
            <a:r>
              <a:rPr lang="en-US" sz="2400"/>
              <a:t>userId</a:t>
            </a:r>
            <a:endParaRPr sz="2400"/>
          </a:p>
          <a:p>
            <a:pPr indent="-381000" lvl="1" marL="914400" rtl="0" algn="l">
              <a:lnSpc>
                <a:spcPct val="115000"/>
              </a:lnSpc>
              <a:spcBef>
                <a:spcPts val="0"/>
              </a:spcBef>
              <a:spcAft>
                <a:spcPts val="0"/>
              </a:spcAft>
              <a:buSzPts val="2400"/>
              <a:buChar char="○"/>
            </a:pPr>
            <a:r>
              <a:rPr lang="en-US" sz="2400"/>
              <a:t>movieId</a:t>
            </a:r>
            <a:endParaRPr sz="2400"/>
          </a:p>
          <a:p>
            <a:pPr indent="-381000" lvl="1" marL="914400" rtl="0" algn="l">
              <a:lnSpc>
                <a:spcPct val="115000"/>
              </a:lnSpc>
              <a:spcBef>
                <a:spcPts val="0"/>
              </a:spcBef>
              <a:spcAft>
                <a:spcPts val="0"/>
              </a:spcAft>
              <a:buSzPts val="2400"/>
              <a:buChar char="○"/>
            </a:pPr>
            <a:r>
              <a:rPr lang="en-US" sz="2400"/>
              <a:t>rating</a:t>
            </a:r>
            <a:endParaRPr sz="2400"/>
          </a:p>
          <a:p>
            <a:pPr indent="-381000" lvl="0" marL="457200" rtl="0" algn="l">
              <a:spcBef>
                <a:spcPts val="0"/>
              </a:spcBef>
              <a:spcAft>
                <a:spcPts val="0"/>
              </a:spcAft>
              <a:buSzPts val="2400"/>
              <a:buChar char="●"/>
            </a:pPr>
            <a:r>
              <a:rPr lang="en-US" sz="2400"/>
              <a:t>ratings_small.csv (100K records, 671 users)</a:t>
            </a:r>
            <a:endParaRPr sz="2400"/>
          </a:p>
          <a:p>
            <a:pPr indent="-381000" lvl="1" marL="914400" rtl="0" algn="l">
              <a:spcBef>
                <a:spcPts val="0"/>
              </a:spcBef>
              <a:spcAft>
                <a:spcPts val="0"/>
              </a:spcAft>
              <a:buSzPts val="2400"/>
              <a:buChar char="○"/>
            </a:pPr>
            <a:r>
              <a:rPr lang="en-US" sz="2400"/>
              <a:t>userId</a:t>
            </a:r>
            <a:endParaRPr sz="2400"/>
          </a:p>
          <a:p>
            <a:pPr indent="-381000" lvl="1" marL="914400" rtl="0" algn="l">
              <a:spcBef>
                <a:spcPts val="0"/>
              </a:spcBef>
              <a:spcAft>
                <a:spcPts val="0"/>
              </a:spcAft>
              <a:buSzPts val="2400"/>
              <a:buChar char="○"/>
            </a:pPr>
            <a:r>
              <a:rPr lang="en-US" sz="2400"/>
              <a:t>movieId</a:t>
            </a:r>
            <a:endParaRPr sz="2400"/>
          </a:p>
          <a:p>
            <a:pPr indent="-381000" lvl="1" marL="914400" rtl="0" algn="l">
              <a:spcBef>
                <a:spcPts val="0"/>
              </a:spcBef>
              <a:spcAft>
                <a:spcPts val="0"/>
              </a:spcAft>
              <a:buSzPts val="2400"/>
              <a:buChar char="○"/>
            </a:pPr>
            <a:r>
              <a:rPr lang="en-US" sz="2400"/>
              <a:t>rating</a:t>
            </a:r>
            <a:endParaRPr sz="2400"/>
          </a:p>
          <a:p>
            <a:pPr indent="-381000" lvl="0" marL="457200" rtl="0" algn="l">
              <a:lnSpc>
                <a:spcPct val="115000"/>
              </a:lnSpc>
              <a:spcBef>
                <a:spcPts val="0"/>
              </a:spcBef>
              <a:spcAft>
                <a:spcPts val="0"/>
              </a:spcAft>
              <a:buSzPts val="2400"/>
              <a:buChar char="●"/>
            </a:pPr>
            <a:r>
              <a:rPr lang="en-US" sz="2400"/>
              <a:t>links.csv</a:t>
            </a:r>
            <a:endParaRPr sz="2400"/>
          </a:p>
          <a:p>
            <a:pPr indent="-381000" lvl="1" marL="914400" rtl="0" algn="l">
              <a:lnSpc>
                <a:spcPct val="115000"/>
              </a:lnSpc>
              <a:spcBef>
                <a:spcPts val="0"/>
              </a:spcBef>
              <a:spcAft>
                <a:spcPts val="0"/>
              </a:spcAft>
              <a:buSzPts val="2400"/>
              <a:buChar char="○"/>
            </a:pPr>
            <a:r>
              <a:rPr lang="en-US" sz="2400"/>
              <a:t>movieId</a:t>
            </a:r>
            <a:endParaRPr sz="2400"/>
          </a:p>
          <a:p>
            <a:pPr indent="-381000" lvl="1" marL="914400" rtl="0" algn="l">
              <a:lnSpc>
                <a:spcPct val="115000"/>
              </a:lnSpc>
              <a:spcBef>
                <a:spcPts val="0"/>
              </a:spcBef>
              <a:spcAft>
                <a:spcPts val="0"/>
              </a:spcAft>
              <a:buSzPts val="2400"/>
              <a:buChar char="○"/>
            </a:pPr>
            <a:r>
              <a:rPr lang="en-US" sz="2400"/>
              <a:t>imdbId</a:t>
            </a:r>
            <a:endParaRPr sz="2400"/>
          </a:p>
        </p:txBody>
      </p:sp>
      <p:sp>
        <p:nvSpPr>
          <p:cNvPr id="175" name="Google Shape;175;g1243d4d733b_0_604"/>
          <p:cNvSpPr txBox="1"/>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sz="1300">
                <a:solidFill>
                  <a:srgbClr val="595959"/>
                </a:solidFill>
                <a:latin typeface="Lato"/>
                <a:ea typeface="Lato"/>
                <a:cs typeface="Lato"/>
                <a:sym typeface="Lato"/>
              </a:rPr>
              <a:t>‹#›</a:t>
            </a:fld>
            <a:endParaRPr sz="1300">
              <a:solidFill>
                <a:srgbClr val="595959"/>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6968b35532_0_79"/>
          <p:cNvSpPr txBox="1"/>
          <p:nvPr>
            <p:ph type="title"/>
          </p:nvPr>
        </p:nvSpPr>
        <p:spPr>
          <a:xfrm>
            <a:off x="1028075" y="787675"/>
            <a:ext cx="9182700" cy="9516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Data Pre-Processing</a:t>
            </a:r>
            <a:endParaRPr/>
          </a:p>
        </p:txBody>
      </p:sp>
      <p:sp>
        <p:nvSpPr>
          <p:cNvPr id="181" name="Google Shape;181;g16968b35532_0_79"/>
          <p:cNvSpPr txBox="1"/>
          <p:nvPr>
            <p:ph idx="12" type="sldNum"/>
          </p:nvPr>
        </p:nvSpPr>
        <p:spPr>
          <a:xfrm>
            <a:off x="15175649" y="8444179"/>
            <a:ext cx="975600" cy="6996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82" name="Google Shape;182;g16968b35532_0_79"/>
          <p:cNvSpPr txBox="1"/>
          <p:nvPr>
            <p:ph idx="1" type="body"/>
          </p:nvPr>
        </p:nvSpPr>
        <p:spPr>
          <a:xfrm>
            <a:off x="1090775" y="1739275"/>
            <a:ext cx="5004900" cy="4612500"/>
          </a:xfrm>
          <a:prstGeom prst="rect">
            <a:avLst/>
          </a:prstGeom>
          <a:noFill/>
          <a:ln>
            <a:noFill/>
          </a:ln>
        </p:spPr>
        <p:txBody>
          <a:bodyPr anchorCtr="0" anchor="t" bIns="121900" lIns="121900" spcFirstLastPara="1" rIns="121900" wrap="square" tIns="121900">
            <a:normAutofit lnSpcReduction="20000"/>
          </a:bodyPr>
          <a:lstStyle/>
          <a:p>
            <a:pPr indent="0" lvl="0" marL="0" rtl="0" algn="l">
              <a:lnSpc>
                <a:spcPct val="115000"/>
              </a:lnSpc>
              <a:spcBef>
                <a:spcPts val="0"/>
              </a:spcBef>
              <a:spcAft>
                <a:spcPts val="0"/>
              </a:spcAft>
              <a:buNone/>
            </a:pPr>
            <a:r>
              <a:rPr b="1" lang="en-US" sz="2400"/>
              <a:t>movies </a:t>
            </a:r>
            <a:r>
              <a:rPr lang="en-US" sz="2400"/>
              <a:t>dataframe</a:t>
            </a:r>
            <a:endParaRPr sz="2400"/>
          </a:p>
          <a:p>
            <a:pPr indent="-381000" lvl="1" marL="914400" rtl="0" algn="l">
              <a:lnSpc>
                <a:spcPct val="115000"/>
              </a:lnSpc>
              <a:spcBef>
                <a:spcPts val="0"/>
              </a:spcBef>
              <a:spcAft>
                <a:spcPts val="0"/>
              </a:spcAft>
              <a:buSzPts val="2400"/>
              <a:buChar char="○"/>
            </a:pPr>
            <a:r>
              <a:rPr lang="en-US" sz="2400"/>
              <a:t>Clean dirty data/nulls</a:t>
            </a:r>
            <a:endParaRPr sz="2400"/>
          </a:p>
          <a:p>
            <a:pPr indent="-381000" lvl="1" marL="914400" rtl="0" algn="l">
              <a:spcBef>
                <a:spcPts val="0"/>
              </a:spcBef>
              <a:spcAft>
                <a:spcPts val="0"/>
              </a:spcAft>
              <a:buSzPts val="2400"/>
              <a:buChar char="○"/>
            </a:pPr>
            <a:r>
              <a:rPr lang="en-US" sz="2400"/>
              <a:t>process JSON data features</a:t>
            </a:r>
            <a:endParaRPr sz="2400"/>
          </a:p>
          <a:p>
            <a:pPr indent="-381000" lvl="1" marL="914400" rtl="0" algn="l">
              <a:lnSpc>
                <a:spcPct val="115000"/>
              </a:lnSpc>
              <a:spcBef>
                <a:spcPts val="0"/>
              </a:spcBef>
              <a:spcAft>
                <a:spcPts val="0"/>
              </a:spcAft>
              <a:buSzPts val="2400"/>
              <a:buChar char="○"/>
            </a:pPr>
            <a:r>
              <a:rPr lang="en-US" sz="2400"/>
              <a:t>generate dummy variables</a:t>
            </a:r>
            <a:endParaRPr sz="2400"/>
          </a:p>
          <a:p>
            <a:pPr indent="-381000" lvl="2" marL="1371600" rtl="0" algn="l">
              <a:lnSpc>
                <a:spcPct val="115000"/>
              </a:lnSpc>
              <a:spcBef>
                <a:spcPts val="0"/>
              </a:spcBef>
              <a:spcAft>
                <a:spcPts val="0"/>
              </a:spcAft>
              <a:buSzPts val="2400"/>
              <a:buChar char="■"/>
            </a:pPr>
            <a:r>
              <a:rPr lang="en-US" sz="2400"/>
              <a:t>Genre</a:t>
            </a:r>
            <a:endParaRPr sz="2400"/>
          </a:p>
          <a:p>
            <a:pPr indent="-381000" lvl="2" marL="1371600" rtl="0" algn="l">
              <a:lnSpc>
                <a:spcPct val="115000"/>
              </a:lnSpc>
              <a:spcBef>
                <a:spcPts val="0"/>
              </a:spcBef>
              <a:spcAft>
                <a:spcPts val="0"/>
              </a:spcAft>
              <a:buSzPts val="2400"/>
              <a:buChar char="■"/>
            </a:pPr>
            <a:r>
              <a:rPr lang="en-US" sz="2400"/>
              <a:t>Cast</a:t>
            </a:r>
            <a:endParaRPr sz="2400"/>
          </a:p>
          <a:p>
            <a:pPr indent="-381000" lvl="2" marL="1371600" rtl="0" algn="l">
              <a:lnSpc>
                <a:spcPct val="115000"/>
              </a:lnSpc>
              <a:spcBef>
                <a:spcPts val="0"/>
              </a:spcBef>
              <a:spcAft>
                <a:spcPts val="0"/>
              </a:spcAft>
              <a:buSzPts val="2400"/>
              <a:buChar char="■"/>
            </a:pPr>
            <a:r>
              <a:rPr lang="en-US" sz="2400"/>
              <a:t>Director</a:t>
            </a:r>
            <a:endParaRPr sz="2400"/>
          </a:p>
          <a:p>
            <a:pPr indent="-381000" lvl="2" marL="1371600" rtl="0" algn="l">
              <a:lnSpc>
                <a:spcPct val="115000"/>
              </a:lnSpc>
              <a:spcBef>
                <a:spcPts val="0"/>
              </a:spcBef>
              <a:spcAft>
                <a:spcPts val="0"/>
              </a:spcAft>
              <a:buSzPts val="2400"/>
              <a:buChar char="■"/>
            </a:pPr>
            <a:r>
              <a:rPr lang="en-US" sz="2400"/>
              <a:t>Production Company</a:t>
            </a:r>
            <a:endParaRPr sz="2400"/>
          </a:p>
          <a:p>
            <a:pPr indent="-381000" lvl="1" marL="914400" rtl="0" algn="l">
              <a:lnSpc>
                <a:spcPct val="115000"/>
              </a:lnSpc>
              <a:spcBef>
                <a:spcPts val="0"/>
              </a:spcBef>
              <a:spcAft>
                <a:spcPts val="0"/>
              </a:spcAft>
              <a:buSzPts val="2400"/>
              <a:buChar char="○"/>
            </a:pPr>
            <a:r>
              <a:rPr lang="en-US" sz="2400"/>
              <a:t>Calculate and include Average Rating</a:t>
            </a:r>
            <a:endParaRPr sz="2400"/>
          </a:p>
          <a:p>
            <a:pPr indent="-381000" lvl="2" marL="1371600" rtl="0" algn="l">
              <a:lnSpc>
                <a:spcPct val="115000"/>
              </a:lnSpc>
              <a:spcBef>
                <a:spcPts val="0"/>
              </a:spcBef>
              <a:spcAft>
                <a:spcPts val="0"/>
              </a:spcAft>
              <a:buSzPts val="2400"/>
              <a:buChar char="■"/>
            </a:pPr>
            <a:r>
              <a:rPr lang="en-US" sz="2400"/>
              <a:t>derived from the full 26M ratings dataset</a:t>
            </a:r>
            <a:endParaRPr sz="2400"/>
          </a:p>
        </p:txBody>
      </p:sp>
      <p:sp>
        <p:nvSpPr>
          <p:cNvPr id="183" name="Google Shape;183;g16968b35532_0_79"/>
          <p:cNvSpPr txBox="1"/>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sz="1300">
                <a:solidFill>
                  <a:srgbClr val="595959"/>
                </a:solidFill>
                <a:latin typeface="Lato"/>
                <a:ea typeface="Lato"/>
                <a:cs typeface="Lato"/>
                <a:sym typeface="Lato"/>
              </a:rPr>
              <a:t>‹#›</a:t>
            </a:fld>
            <a:endParaRPr sz="1300">
              <a:solidFill>
                <a:srgbClr val="595959"/>
              </a:solidFill>
              <a:latin typeface="Lato"/>
              <a:ea typeface="Lato"/>
              <a:cs typeface="Lato"/>
              <a:sym typeface="Lato"/>
            </a:endParaRPr>
          </a:p>
        </p:txBody>
      </p:sp>
      <p:sp>
        <p:nvSpPr>
          <p:cNvPr id="184" name="Google Shape;184;g16968b35532_0_79"/>
          <p:cNvSpPr txBox="1"/>
          <p:nvPr>
            <p:ph idx="1" type="body"/>
          </p:nvPr>
        </p:nvSpPr>
        <p:spPr>
          <a:xfrm>
            <a:off x="6376825" y="1739275"/>
            <a:ext cx="5004900" cy="46125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0"/>
              </a:spcAft>
              <a:buNone/>
            </a:pPr>
            <a:r>
              <a:rPr b="1" lang="en-US" sz="2400"/>
              <a:t>Predictive Model </a:t>
            </a:r>
            <a:r>
              <a:rPr lang="en-US" sz="2400"/>
              <a:t>data (split 80/20)</a:t>
            </a:r>
            <a:endParaRPr sz="2400"/>
          </a:p>
          <a:p>
            <a:pPr indent="-381000" lvl="1" marL="914400" rtl="0" algn="l">
              <a:lnSpc>
                <a:spcPct val="115000"/>
              </a:lnSpc>
              <a:spcBef>
                <a:spcPts val="0"/>
              </a:spcBef>
              <a:spcAft>
                <a:spcPts val="0"/>
              </a:spcAft>
              <a:buSzPts val="2400"/>
              <a:buChar char="○"/>
            </a:pPr>
            <a:r>
              <a:rPr lang="en-US" sz="2400"/>
              <a:t>Independent features</a:t>
            </a:r>
            <a:endParaRPr sz="2400"/>
          </a:p>
          <a:p>
            <a:pPr indent="-381000" lvl="1" marL="914400" rtl="0" algn="l">
              <a:lnSpc>
                <a:spcPct val="115000"/>
              </a:lnSpc>
              <a:spcBef>
                <a:spcPts val="0"/>
              </a:spcBef>
              <a:spcAft>
                <a:spcPts val="0"/>
              </a:spcAft>
              <a:buSzPts val="2400"/>
              <a:buChar char="○"/>
            </a:pPr>
            <a:r>
              <a:rPr lang="en-US" sz="2400"/>
              <a:t>Target outcome variable</a:t>
            </a:r>
            <a:endParaRPr sz="2400"/>
          </a:p>
          <a:p>
            <a:pPr indent="0" lvl="0" marL="914400" rtl="0" algn="l">
              <a:lnSpc>
                <a:spcPct val="115000"/>
              </a:lnSpc>
              <a:spcBef>
                <a:spcPts val="0"/>
              </a:spcBef>
              <a:spcAft>
                <a:spcPts val="0"/>
              </a:spcAft>
              <a:buNone/>
            </a:pPr>
            <a:r>
              <a:t/>
            </a:r>
            <a:endParaRPr sz="2400"/>
          </a:p>
          <a:p>
            <a:pPr indent="0" lvl="0" marL="914400" rtl="0" algn="l">
              <a:lnSpc>
                <a:spcPct val="115000"/>
              </a:lnSpc>
              <a:spcBef>
                <a:spcPts val="0"/>
              </a:spcBef>
              <a:spcAft>
                <a:spcPts val="0"/>
              </a:spcAft>
              <a:buNone/>
            </a:pPr>
            <a:r>
              <a:t/>
            </a:r>
            <a:endParaRPr sz="2400"/>
          </a:p>
          <a:p>
            <a:pPr indent="0" lvl="0" marL="91440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b="1" lang="en-US" sz="2400"/>
              <a:t>Recommender </a:t>
            </a:r>
            <a:r>
              <a:rPr lang="en-US" sz="2400"/>
              <a:t>data (split 80/20)</a:t>
            </a:r>
            <a:endParaRPr sz="2400"/>
          </a:p>
          <a:p>
            <a:pPr indent="-381000" lvl="1" marL="914400" rtl="0" algn="l">
              <a:lnSpc>
                <a:spcPct val="115000"/>
              </a:lnSpc>
              <a:spcBef>
                <a:spcPts val="0"/>
              </a:spcBef>
              <a:spcAft>
                <a:spcPts val="0"/>
              </a:spcAft>
              <a:buSzPts val="2400"/>
              <a:buChar char="○"/>
            </a:pPr>
            <a:r>
              <a:rPr lang="en-US" sz="2400"/>
              <a:t>ratings_small dataset</a:t>
            </a:r>
            <a:endParaRPr sz="2400"/>
          </a:p>
          <a:p>
            <a:pPr indent="0" lvl="0" marL="91440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t/>
            </a:r>
            <a:endParaRPr sz="2400"/>
          </a:p>
        </p:txBody>
      </p:sp>
      <p:cxnSp>
        <p:nvCxnSpPr>
          <p:cNvPr id="185" name="Google Shape;185;g16968b35532_0_79"/>
          <p:cNvCxnSpPr/>
          <p:nvPr/>
        </p:nvCxnSpPr>
        <p:spPr>
          <a:xfrm>
            <a:off x="3758675" y="2053225"/>
            <a:ext cx="2476200" cy="13800"/>
          </a:xfrm>
          <a:prstGeom prst="straightConnector1">
            <a:avLst/>
          </a:prstGeom>
          <a:noFill/>
          <a:ln cap="flat" cmpd="sng" w="9525">
            <a:solidFill>
              <a:schemeClr val="dk2"/>
            </a:solidFill>
            <a:prstDash val="solid"/>
            <a:round/>
            <a:headEnd len="med" w="med" type="none"/>
            <a:tailEnd len="med" w="med" type="triangle"/>
          </a:ln>
        </p:spPr>
      </p:cxnSp>
      <p:sp>
        <p:nvSpPr>
          <p:cNvPr id="186" name="Google Shape;186;g16968b35532_0_79"/>
          <p:cNvSpPr/>
          <p:nvPr/>
        </p:nvSpPr>
        <p:spPr>
          <a:xfrm>
            <a:off x="6332175" y="1928025"/>
            <a:ext cx="111300" cy="11268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24aaafc7c2_0_18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
        <p:nvSpPr>
          <p:cNvPr id="192" name="Google Shape;192;g124aaafc7c2_0_182"/>
          <p:cNvSpPr txBox="1"/>
          <p:nvPr/>
        </p:nvSpPr>
        <p:spPr>
          <a:xfrm>
            <a:off x="2126735" y="1905525"/>
            <a:ext cx="4122300" cy="1473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2"/>
                </a:solidFill>
                <a:latin typeface="Share Tech"/>
                <a:ea typeface="Share Tech"/>
                <a:cs typeface="Share Tech"/>
                <a:sym typeface="Share Tech"/>
              </a:rPr>
              <a:t>EDA </a:t>
            </a:r>
            <a:endParaRPr b="0" i="0" sz="4800" u="none" cap="none" strike="noStrike">
              <a:solidFill>
                <a:schemeClr val="dk2"/>
              </a:solidFill>
              <a:latin typeface="Share Tech"/>
              <a:ea typeface="Share Tech"/>
              <a:cs typeface="Share Tech"/>
              <a:sym typeface="Share Tech"/>
            </a:endParaRPr>
          </a:p>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2"/>
                </a:solidFill>
                <a:latin typeface="Share Tech"/>
                <a:ea typeface="Share Tech"/>
                <a:cs typeface="Share Tech"/>
                <a:sym typeface="Share Tech"/>
              </a:rPr>
              <a:t>PROCESS</a:t>
            </a:r>
            <a:endParaRPr b="0" i="0" sz="4800" u="none" cap="none" strike="noStrike">
              <a:solidFill>
                <a:schemeClr val="dk2"/>
              </a:solidFill>
              <a:latin typeface="Share Tech"/>
              <a:ea typeface="Share Tech"/>
              <a:cs typeface="Share Tech"/>
              <a:sym typeface="Share Tech"/>
            </a:endParaRPr>
          </a:p>
        </p:txBody>
      </p:sp>
      <p:sp>
        <p:nvSpPr>
          <p:cNvPr id="193" name="Google Shape;193;g124aaafc7c2_0_182"/>
          <p:cNvSpPr txBox="1"/>
          <p:nvPr/>
        </p:nvSpPr>
        <p:spPr>
          <a:xfrm>
            <a:off x="1749868" y="3092495"/>
            <a:ext cx="4876200" cy="1845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Maven Pro"/>
              <a:ea typeface="Maven Pro"/>
              <a:cs typeface="Maven Pro"/>
              <a:sym typeface="Maven Pro"/>
            </a:endParaRPr>
          </a:p>
        </p:txBody>
      </p:sp>
      <p:sp>
        <p:nvSpPr>
          <p:cNvPr id="194" name="Google Shape;194;g124aaafc7c2_0_182"/>
          <p:cNvSpPr/>
          <p:nvPr/>
        </p:nvSpPr>
        <p:spPr>
          <a:xfrm>
            <a:off x="8025154" y="2126848"/>
            <a:ext cx="1706100" cy="1909200"/>
          </a:xfrm>
          <a:prstGeom prst="rect">
            <a:avLst/>
          </a:pr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g124aaafc7c2_0_182"/>
          <p:cNvSpPr txBox="1"/>
          <p:nvPr/>
        </p:nvSpPr>
        <p:spPr>
          <a:xfrm>
            <a:off x="8106951" y="2573099"/>
            <a:ext cx="1542300" cy="1016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002845"/>
                </a:solidFill>
                <a:latin typeface="Share Tech"/>
                <a:ea typeface="Share Tech"/>
                <a:cs typeface="Share Tech"/>
                <a:sym typeface="Share Tech"/>
              </a:rPr>
              <a:t>02</a:t>
            </a:r>
            <a:endParaRPr b="0" i="0" sz="6000" u="none" cap="none" strike="noStrike">
              <a:solidFill>
                <a:srgbClr val="002845"/>
              </a:solidFill>
              <a:latin typeface="Share Tech"/>
              <a:ea typeface="Share Tech"/>
              <a:cs typeface="Share Tech"/>
              <a:sym typeface="Share Tech"/>
            </a:endParaRPr>
          </a:p>
        </p:txBody>
      </p:sp>
      <p:sp>
        <p:nvSpPr>
          <p:cNvPr id="196" name="Google Shape;196;g124aaafc7c2_0_182"/>
          <p:cNvSpPr/>
          <p:nvPr/>
        </p:nvSpPr>
        <p:spPr>
          <a:xfrm>
            <a:off x="1087776" y="5646236"/>
            <a:ext cx="9873629" cy="183539"/>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g124aaafc7c2_0_182"/>
          <p:cNvSpPr/>
          <p:nvPr/>
        </p:nvSpPr>
        <p:spPr>
          <a:xfrm>
            <a:off x="1086950" y="5646236"/>
            <a:ext cx="7978387" cy="183539"/>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8" name="Google Shape;198;g124aaafc7c2_0_182"/>
          <p:cNvCxnSpPr>
            <a:stCxn id="194" idx="2"/>
          </p:cNvCxnSpPr>
          <p:nvPr/>
        </p:nvCxnSpPr>
        <p:spPr>
          <a:xfrm>
            <a:off x="8878204" y="4036048"/>
            <a:ext cx="0" cy="1720800"/>
          </a:xfrm>
          <a:prstGeom prst="straightConnector1">
            <a:avLst/>
          </a:prstGeom>
          <a:noFill/>
          <a:ln cap="flat" cmpd="sng" w="19050">
            <a:solidFill>
              <a:srgbClr val="00CFCC"/>
            </a:solidFill>
            <a:prstDash val="solid"/>
            <a:round/>
            <a:headEnd len="sm" w="sm" type="none"/>
            <a:tailEnd len="sm" w="sm" type="none"/>
          </a:ln>
        </p:spPr>
      </p:cxnSp>
      <p:sp>
        <p:nvSpPr>
          <p:cNvPr id="199" name="Google Shape;199;g124aaafc7c2_0_182"/>
          <p:cNvSpPr txBox="1"/>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sz="1300">
                <a:solidFill>
                  <a:srgbClr val="595959"/>
                </a:solidFill>
                <a:latin typeface="Lato"/>
                <a:ea typeface="Lato"/>
                <a:cs typeface="Lato"/>
                <a:sym typeface="Lato"/>
              </a:rPr>
              <a:t>‹#›</a:t>
            </a:fld>
            <a:endParaRPr sz="1300">
              <a:solidFill>
                <a:srgbClr val="595959"/>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6968b35532_0_13"/>
          <p:cNvSpPr txBox="1"/>
          <p:nvPr>
            <p:ph type="title"/>
          </p:nvPr>
        </p:nvSpPr>
        <p:spPr>
          <a:xfrm>
            <a:off x="1028075" y="787675"/>
            <a:ext cx="9182700" cy="9516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Data Mining Steps</a:t>
            </a:r>
            <a:endParaRPr>
              <a:solidFill>
                <a:schemeClr val="dk2"/>
              </a:solidFill>
              <a:highlight>
                <a:srgbClr val="FFFF00"/>
              </a:highlight>
            </a:endParaRPr>
          </a:p>
        </p:txBody>
      </p:sp>
      <p:sp>
        <p:nvSpPr>
          <p:cNvPr id="205" name="Google Shape;205;g16968b35532_0_13"/>
          <p:cNvSpPr txBox="1"/>
          <p:nvPr>
            <p:ph idx="12" type="sldNum"/>
          </p:nvPr>
        </p:nvSpPr>
        <p:spPr>
          <a:xfrm>
            <a:off x="15175649" y="8444179"/>
            <a:ext cx="975600" cy="6996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06" name="Google Shape;206;g16968b35532_0_13"/>
          <p:cNvSpPr txBox="1"/>
          <p:nvPr>
            <p:ph idx="1" type="body"/>
          </p:nvPr>
        </p:nvSpPr>
        <p:spPr>
          <a:xfrm>
            <a:off x="1090775" y="1739275"/>
            <a:ext cx="6034200" cy="14268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0"/>
              </a:spcAft>
              <a:buNone/>
            </a:pPr>
            <a:r>
              <a:rPr lang="en-US" sz="2400"/>
              <a:t>Rating characteristics</a:t>
            </a:r>
            <a:endParaRPr sz="2400"/>
          </a:p>
          <a:p>
            <a:pPr indent="0" lvl="0" marL="0" rtl="0" algn="l">
              <a:lnSpc>
                <a:spcPct val="115000"/>
              </a:lnSpc>
              <a:spcBef>
                <a:spcPts val="0"/>
              </a:spcBef>
              <a:spcAft>
                <a:spcPts val="0"/>
              </a:spcAft>
              <a:buNone/>
            </a:pPr>
            <a:r>
              <a:t/>
            </a:r>
            <a:endParaRPr sz="2400"/>
          </a:p>
        </p:txBody>
      </p:sp>
      <p:pic>
        <p:nvPicPr>
          <p:cNvPr id="207" name="Google Shape;207;g16968b35532_0_13"/>
          <p:cNvPicPr preferRelativeResize="0"/>
          <p:nvPr/>
        </p:nvPicPr>
        <p:blipFill>
          <a:blip r:embed="rId3">
            <a:alphaModFix/>
          </a:blip>
          <a:stretch>
            <a:fillRect/>
          </a:stretch>
        </p:blipFill>
        <p:spPr>
          <a:xfrm>
            <a:off x="1946875" y="2247975"/>
            <a:ext cx="7769649" cy="4145400"/>
          </a:xfrm>
          <a:prstGeom prst="rect">
            <a:avLst/>
          </a:prstGeom>
          <a:noFill/>
          <a:ln>
            <a:noFill/>
          </a:ln>
        </p:spPr>
      </p:pic>
      <p:pic>
        <p:nvPicPr>
          <p:cNvPr id="208" name="Google Shape;208;g16968b35532_0_13"/>
          <p:cNvPicPr preferRelativeResize="0"/>
          <p:nvPr/>
        </p:nvPicPr>
        <p:blipFill>
          <a:blip r:embed="rId4">
            <a:alphaModFix/>
          </a:blip>
          <a:stretch>
            <a:fillRect/>
          </a:stretch>
        </p:blipFill>
        <p:spPr>
          <a:xfrm>
            <a:off x="8182300" y="858225"/>
            <a:ext cx="3616774" cy="3320550"/>
          </a:xfrm>
          <a:prstGeom prst="rect">
            <a:avLst/>
          </a:prstGeom>
          <a:noFill/>
          <a:ln>
            <a:noFill/>
          </a:ln>
        </p:spPr>
      </p:pic>
      <p:sp>
        <p:nvSpPr>
          <p:cNvPr id="209" name="Google Shape;209;g16968b35532_0_13"/>
          <p:cNvSpPr txBox="1"/>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sz="1300">
                <a:solidFill>
                  <a:srgbClr val="595959"/>
                </a:solidFill>
                <a:latin typeface="Lato"/>
                <a:ea typeface="Lato"/>
                <a:cs typeface="Lato"/>
                <a:sym typeface="Lato"/>
              </a:rPr>
              <a:t>‹#›</a:t>
            </a:fld>
            <a:endParaRPr sz="1300">
              <a:solidFill>
                <a:srgbClr val="595959"/>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2022-04-13T02:34:35Z</dcterms:created>
  <dc:creator>Uyen Pham</dc:creator>
</cp:coreProperties>
</file>