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aleway"/>
      <p:regular r:id="rId26"/>
      <p:bold r:id="rId27"/>
      <p:italic r:id="rId28"/>
      <p:boldItalic r:id="rId29"/>
    </p:embeddedFont>
    <p:embeddedFont>
      <p:font typeface="Advent Pro SemiBold"/>
      <p:regular r:id="rId30"/>
      <p:bold r:id="rId31"/>
    </p:embeddedFont>
    <p:embeddedFont>
      <p:font typeface="Roboto"/>
      <p:regular r:id="rId32"/>
      <p:bold r:id="rId33"/>
      <p:italic r:id="rId34"/>
      <p:boldItalic r:id="rId35"/>
    </p:embeddedFont>
    <p:embeddedFont>
      <p:font typeface="Lato"/>
      <p:regular r:id="rId36"/>
      <p:bold r:id="rId37"/>
      <p:italic r:id="rId38"/>
      <p:boldItalic r:id="rId39"/>
    </p:embeddedFont>
    <p:embeddedFont>
      <p:font typeface="Maven Pro"/>
      <p:regular r:id="rId40"/>
      <p:bold r:id="rId41"/>
    </p:embeddedFont>
    <p:embeddedFont>
      <p:font typeface="Share Tech"/>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idv/amQwk3TC1LOi+UEiqUYY6X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6.xml"/><Relationship Id="rId42" Type="http://schemas.openxmlformats.org/officeDocument/2006/relationships/font" Target="fonts/ShareTech-regular.fntdata"/><Relationship Id="rId41" Type="http://schemas.openxmlformats.org/officeDocument/2006/relationships/font" Target="fonts/MavenPro-bold.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slide" Target="slides/slide21.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dventProSemiBold-bold.fntdata"/><Relationship Id="rId30" Type="http://schemas.openxmlformats.org/officeDocument/2006/relationships/font" Target="fonts/AdventProSemiBold-regular.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Lato-bold.fntdata"/><Relationship Id="rId14" Type="http://schemas.openxmlformats.org/officeDocument/2006/relationships/slide" Target="slides/slide10.xml"/><Relationship Id="rId36" Type="http://schemas.openxmlformats.org/officeDocument/2006/relationships/font" Target="fonts/Lato-regular.fntdata"/><Relationship Id="rId17" Type="http://schemas.openxmlformats.org/officeDocument/2006/relationships/slide" Target="slides/slide13.xml"/><Relationship Id="rId39" Type="http://schemas.openxmlformats.org/officeDocument/2006/relationships/font" Target="fonts/Lato-boldItalic.fntdata"/><Relationship Id="rId16" Type="http://schemas.openxmlformats.org/officeDocument/2006/relationships/slide" Target="slides/slide12.xml"/><Relationship Id="rId38" Type="http://schemas.openxmlformats.org/officeDocument/2006/relationships/font" Target="fonts/La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3d4d733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243d4d733b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Hi, I’m Halle Davis and I’m working with Ivan Chavez and Uyen Pham on a project entitled In the Wake of the Great Resignation: Predicting Employee Churn.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4aaafc945_6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124aaafc945_6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4aaafca5a_1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24aaafca5a_1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To complete our project we will use the following 5 methods: Logistic Regression, Naive Bayes, CART Decision Tree, C.5 Decision Tree, and Random Forest.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All 5 methods are classification methods- C.5, CART, and Random Forest are decision tree methods, with Random Forest being an ensemble method. On the other hand, logistic gression and naive bayes are probabilistic methods.</a:t>
            </a:r>
            <a:endParaRPr/>
          </a:p>
          <a:p>
            <a:pPr indent="0" lvl="0" marL="0" rtl="0" algn="l">
              <a:lnSpc>
                <a:spcPct val="100000"/>
              </a:lnSpc>
              <a:spcBef>
                <a:spcPts val="0"/>
              </a:spcBef>
              <a:spcAft>
                <a:spcPts val="0"/>
              </a:spcAft>
              <a:buSzPts val="1100"/>
              <a:buNone/>
            </a:pPr>
            <a:r>
              <a:t/>
            </a:r>
            <a:endParaRPr/>
          </a:p>
          <a:p>
            <a:pPr indent="0" lvl="0" marL="0" rtl="0" algn="l">
              <a:lnSpc>
                <a:spcPct val="218181"/>
              </a:lnSpc>
              <a:spcBef>
                <a:spcPts val="0"/>
              </a:spcBef>
              <a:spcAft>
                <a:spcPts val="0"/>
              </a:spcAft>
              <a:buClr>
                <a:schemeClr val="dk1"/>
              </a:buClr>
              <a:buSzPts val="1100"/>
              <a:buFont typeface="Arial"/>
              <a:buNone/>
            </a:pPr>
            <a:r>
              <a:rPr lang="en-US">
                <a:solidFill>
                  <a:schemeClr val="dk1"/>
                </a:solidFill>
              </a:rPr>
              <a:t>We will also include a baseline model for reference. </a:t>
            </a:r>
            <a:r>
              <a:rPr lang="en-US" sz="1200">
                <a:solidFill>
                  <a:schemeClr val="dk1"/>
                </a:solidFill>
                <a:latin typeface="Times New Roman"/>
                <a:ea typeface="Times New Roman"/>
                <a:cs typeface="Times New Roman"/>
                <a:sym typeface="Times New Roman"/>
              </a:rPr>
              <a:t>The baseline model classified 50% of the test values as negative and 50% as positive regardless of input values.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243" name="Google Shape;2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4aaafca5a_1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To briefly give some information into how our models are operating, we are showing the outputs of both the CART decision tree and the c.5 decision tree.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In both, if someone has been at the company for a short period of time – less than 2.5 years – they are classified as leaving.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Further we drill down and find those who are senior and with a pay tier 3 will not leave, those who are senior and paid less than tier 3 and are male will not leave, and those who do not fit into those categories will leave, particularly if they work in the Pune city office.</a:t>
            </a:r>
            <a:endParaRPr/>
          </a:p>
        </p:txBody>
      </p:sp>
      <p:sp>
        <p:nvSpPr>
          <p:cNvPr id="266" name="Google Shape;266;g124aaafca5a_1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4aaafc7c2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24aaafc7c2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43d4d733b_0_6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243d4d733b_0_6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43d4d733b_0_6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243d4d733b_0_6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4aaafca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24aaafca5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 1,3</a:t>
            </a:r>
            <a:endParaRPr/>
          </a:p>
          <a:p>
            <a:pPr indent="0" lvl="0" marL="0" rtl="0" algn="l">
              <a:lnSpc>
                <a:spcPct val="100000"/>
              </a:lnSpc>
              <a:spcBef>
                <a:spcPts val="0"/>
              </a:spcBef>
              <a:spcAft>
                <a:spcPts val="0"/>
              </a:spcAft>
              <a:buSzPts val="1100"/>
              <a:buNone/>
            </a:pPr>
            <a:r>
              <a:rPr lang="en-US"/>
              <a:t>U 2</a:t>
            </a:r>
            <a:endParaRPr/>
          </a:p>
          <a:p>
            <a:pPr indent="0" lvl="0" marL="0" rtl="0" algn="l">
              <a:lnSpc>
                <a:spcPct val="100000"/>
              </a:lnSpc>
              <a:spcBef>
                <a:spcPts val="0"/>
              </a:spcBef>
              <a:spcAft>
                <a:spcPts val="0"/>
              </a:spcAft>
              <a:buSzPts val="1100"/>
              <a:buNone/>
            </a:pPr>
            <a:r>
              <a:rPr lang="en-US"/>
              <a:t>I 4</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This is an overview of the presentation we’ll be giving today on this project - we’ll walk you through our background, problem and solution, followed by a description of our EDA, a summary of our methods, and a look at our results and next steps.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4a5d3fa2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24a5d3fa2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43d4d733b_0_6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1243d4d733b_0_6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4aaafc7c2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24aaafc7c2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43d4d733b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243d4d733b_0_5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We are in the middle of the Great Resignation: Since the fall of the COVID-19 pandemic, a record amount of Americans have resigned from their jobs. In fact, resignations spiked in September 2021, when 4.4 million Americans quit their jobs. In 2022, resignations are not slowing down, as represented in this graph from the </a:t>
            </a:r>
            <a:r>
              <a:rPr lang="en-US" sz="900">
                <a:solidFill>
                  <a:srgbClr val="FFFFFF"/>
                </a:solidFill>
                <a:highlight>
                  <a:srgbClr val="364E71"/>
                </a:highlight>
                <a:latin typeface="Verdana"/>
                <a:ea typeface="Verdana"/>
                <a:cs typeface="Verdana"/>
                <a:sym typeface="Verdana"/>
              </a:rPr>
              <a:t>Federal Reserve Bank of St. Louis using U.S. Bureau of Labor Statistics  data. </a:t>
            </a:r>
            <a:endParaRPr sz="900">
              <a:solidFill>
                <a:srgbClr val="FFFFFF"/>
              </a:solidFill>
              <a:highlight>
                <a:srgbClr val="364E71"/>
              </a:highlight>
              <a:latin typeface="Verdana"/>
              <a:ea typeface="Verdana"/>
              <a:cs typeface="Verdana"/>
              <a:sym typeface="Verdana"/>
            </a:endParaRPr>
          </a:p>
          <a:p>
            <a:pPr indent="0" lvl="0" marL="0" rtl="0" algn="l">
              <a:lnSpc>
                <a:spcPct val="100000"/>
              </a:lnSpc>
              <a:spcBef>
                <a:spcPts val="0"/>
              </a:spcBef>
              <a:spcAft>
                <a:spcPts val="0"/>
              </a:spcAft>
              <a:buSzPts val="1100"/>
              <a:buNone/>
            </a:pPr>
            <a:r>
              <a:t/>
            </a:r>
            <a:endParaRPr sz="900">
              <a:solidFill>
                <a:srgbClr val="FFFFFF"/>
              </a:solidFill>
              <a:highlight>
                <a:srgbClr val="364E71"/>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US" sz="900">
                <a:solidFill>
                  <a:srgbClr val="FFFFFF"/>
                </a:solidFill>
                <a:highlight>
                  <a:srgbClr val="364E71"/>
                </a:highlight>
                <a:latin typeface="Verdana"/>
                <a:ea typeface="Verdana"/>
                <a:cs typeface="Verdana"/>
                <a:sym typeface="Verdana"/>
              </a:rPr>
              <a:t>To add to the stakes, the Great Resignation is also intertwined with a global labor shortage. It is currently reported that there are more job postings than there are unemployed people in the United States. </a:t>
            </a:r>
            <a:endParaRPr sz="900">
              <a:solidFill>
                <a:srgbClr val="FFFFFF"/>
              </a:solidFill>
              <a:highlight>
                <a:srgbClr val="364E71"/>
              </a:highlight>
              <a:latin typeface="Verdana"/>
              <a:ea typeface="Verdana"/>
              <a:cs typeface="Verdana"/>
              <a:sym typeface="Verdana"/>
            </a:endParaRPr>
          </a:p>
          <a:p>
            <a:pPr indent="0" lvl="0" marL="0" rtl="0" algn="l">
              <a:lnSpc>
                <a:spcPct val="100000"/>
              </a:lnSpc>
              <a:spcBef>
                <a:spcPts val="0"/>
              </a:spcBef>
              <a:spcAft>
                <a:spcPts val="0"/>
              </a:spcAft>
              <a:buSzPts val="1100"/>
              <a:buNone/>
            </a:pPr>
            <a:r>
              <a:t/>
            </a:r>
            <a:endParaRPr sz="900">
              <a:solidFill>
                <a:srgbClr val="FFFFFF"/>
              </a:solidFill>
              <a:highlight>
                <a:srgbClr val="364E71"/>
              </a:highlight>
              <a:latin typeface="Verdana"/>
              <a:ea typeface="Verdana"/>
              <a:cs typeface="Verdana"/>
              <a:sym typeface="Verdana"/>
            </a:endParaRPr>
          </a:p>
          <a:p>
            <a:pPr indent="0" lvl="0" marL="0" rtl="0" algn="l">
              <a:lnSpc>
                <a:spcPct val="218181"/>
              </a:lnSpc>
              <a:spcBef>
                <a:spcPts val="0"/>
              </a:spcBef>
              <a:spcAft>
                <a:spcPts val="0"/>
              </a:spcAft>
              <a:buClr>
                <a:schemeClr val="dk1"/>
              </a:buClr>
              <a:buSzPts val="1100"/>
              <a:buFont typeface="Arial"/>
              <a:buNone/>
            </a:pPr>
            <a:r>
              <a:t/>
            </a:r>
            <a:endParaRPr sz="900">
              <a:solidFill>
                <a:srgbClr val="FFFFFF"/>
              </a:solidFill>
              <a:highlight>
                <a:srgbClr val="364E71"/>
              </a:highlight>
              <a:latin typeface="Verdana"/>
              <a:ea typeface="Verdana"/>
              <a:cs typeface="Verdana"/>
              <a:sym typeface="Verdan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43d4d733b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243d4d733b_0_5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0"/>
              </a:spcBef>
              <a:spcAft>
                <a:spcPts val="0"/>
              </a:spcAft>
              <a:buSzPts val="1100"/>
              <a:buNone/>
            </a:pPr>
            <a:r>
              <a:rPr lang="en-US" sz="1200">
                <a:solidFill>
                  <a:schemeClr val="dk1"/>
                </a:solidFill>
                <a:latin typeface="Times New Roman"/>
                <a:ea typeface="Times New Roman"/>
                <a:cs typeface="Times New Roman"/>
                <a:sym typeface="Times New Roman"/>
              </a:rPr>
              <a:t>This affects businesses across the nation because their workforce may resign on them and they may not have a body of people to recruit from and backfill, meaning that they will personally suffer the consequences of global labor shortage: lower customer satisfaction due to longer wait times, potential loss profit due to not being able to fulfill orders and provide services, or even complete shutdown.</a:t>
            </a:r>
            <a:endParaRPr sz="1200">
              <a:solidFill>
                <a:schemeClr val="dk1"/>
              </a:solidFill>
              <a:latin typeface="Times New Roman"/>
              <a:ea typeface="Times New Roman"/>
              <a:cs typeface="Times New Roman"/>
              <a:sym typeface="Times New Roman"/>
            </a:endParaRPr>
          </a:p>
          <a:p>
            <a:pPr indent="0" lvl="0" marL="0" rtl="0" algn="l">
              <a:lnSpc>
                <a:spcPct val="218181"/>
              </a:lnSpc>
              <a:spcBef>
                <a:spcPts val="0"/>
              </a:spcBef>
              <a:spcAft>
                <a:spcPts val="0"/>
              </a:spcAft>
              <a:buSzPts val="1100"/>
              <a:buNone/>
            </a:pPr>
            <a:r>
              <a:rPr lang="en-US" sz="1200">
                <a:solidFill>
                  <a:schemeClr val="dk1"/>
                </a:solidFill>
                <a:latin typeface="Times New Roman"/>
                <a:ea typeface="Times New Roman"/>
                <a:cs typeface="Times New Roman"/>
                <a:sym typeface="Times New Roman"/>
              </a:rPr>
              <a:t>So how do we stop this from happening to us and how do we succeed in this global crisis?</a:t>
            </a:r>
            <a:endParaRPr sz="1200">
              <a:solidFill>
                <a:schemeClr val="dk1"/>
              </a:solidFill>
              <a:latin typeface="Times New Roman"/>
              <a:ea typeface="Times New Roman"/>
              <a:cs typeface="Times New Roman"/>
              <a:sym typeface="Times New Roman"/>
            </a:endParaRPr>
          </a:p>
          <a:p>
            <a:pPr indent="0" lvl="0" marL="0" rtl="0" algn="l">
              <a:lnSpc>
                <a:spcPct val="218181"/>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4aaafc945_6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24aaafc945_6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What if a business was able to predict whether an employee was going to quit or not?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If they were identified as a potential quitter, we could enact proactive retention efforts, like giving them a raise, a promotion, a bonus, or other incentives.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If they were identified as a potential quitter, we could get a jumpstart on the recruitment process for their backfill.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All in all, we are enable to able to drive data-based decision making that empowers us to maintain our laborforce in these troubling times.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As a result, our solution to this problem and main objective is to determine the best model that predicts whether or not an employee will voluntarily resign based on HR’s information about the employee.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43d4d733b_0_6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243d4d733b_0_6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We will complete this objective using a dataset created for this same purpose for a private hackathon. The data has a variety of information about the employee, including his education level, when he joined the company, his city office, his pay level, age, gender, whether or not he has been left out of a project, his experience level, and whether or not he will leave the company in the next 2 years.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4aaafc7c2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24aaafc7c2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43d4d733b_0_6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243d4d733b_0_6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1243d4d733b_0_187"/>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1243d4d733b_0_187"/>
          <p:cNvGrpSpPr/>
          <p:nvPr/>
        </p:nvGrpSpPr>
        <p:grpSpPr>
          <a:xfrm>
            <a:off x="1107036" y="1588427"/>
            <a:ext cx="994316" cy="61102"/>
            <a:chOff x="4580561" y="2589004"/>
            <a:chExt cx="1064464" cy="25200"/>
          </a:xfrm>
        </p:grpSpPr>
        <p:sp>
          <p:nvSpPr>
            <p:cNvPr id="12" name="Google Shape;12;g1243d4d733b_0_18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1243d4d733b_0_18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g1243d4d733b_0_187"/>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SzPts val="5600"/>
              <a:buNone/>
              <a:defRPr sz="5600"/>
            </a:lvl2pPr>
            <a:lvl3pPr lvl="2" algn="l">
              <a:lnSpc>
                <a:spcPct val="100000"/>
              </a:lnSpc>
              <a:spcBef>
                <a:spcPts val="0"/>
              </a:spcBef>
              <a:spcAft>
                <a:spcPts val="0"/>
              </a:spcAft>
              <a:buSzPts val="5600"/>
              <a:buNone/>
              <a:defRPr sz="5600"/>
            </a:lvl3pPr>
            <a:lvl4pPr lvl="3" algn="l">
              <a:lnSpc>
                <a:spcPct val="100000"/>
              </a:lnSpc>
              <a:spcBef>
                <a:spcPts val="0"/>
              </a:spcBef>
              <a:spcAft>
                <a:spcPts val="0"/>
              </a:spcAft>
              <a:buSzPts val="5600"/>
              <a:buNone/>
              <a:defRPr sz="5600"/>
            </a:lvl4pPr>
            <a:lvl5pPr lvl="4" algn="l">
              <a:lnSpc>
                <a:spcPct val="100000"/>
              </a:lnSpc>
              <a:spcBef>
                <a:spcPts val="0"/>
              </a:spcBef>
              <a:spcAft>
                <a:spcPts val="0"/>
              </a:spcAft>
              <a:buSzPts val="5600"/>
              <a:buNone/>
              <a:defRPr sz="5600"/>
            </a:lvl5pPr>
            <a:lvl6pPr lvl="5" algn="l">
              <a:lnSpc>
                <a:spcPct val="100000"/>
              </a:lnSpc>
              <a:spcBef>
                <a:spcPts val="0"/>
              </a:spcBef>
              <a:spcAft>
                <a:spcPts val="0"/>
              </a:spcAft>
              <a:buSzPts val="5600"/>
              <a:buNone/>
              <a:defRPr sz="5600"/>
            </a:lvl6pPr>
            <a:lvl7pPr lvl="6" algn="l">
              <a:lnSpc>
                <a:spcPct val="100000"/>
              </a:lnSpc>
              <a:spcBef>
                <a:spcPts val="0"/>
              </a:spcBef>
              <a:spcAft>
                <a:spcPts val="0"/>
              </a:spcAft>
              <a:buSzPts val="5600"/>
              <a:buNone/>
              <a:defRPr sz="5600"/>
            </a:lvl7pPr>
            <a:lvl8pPr lvl="7" algn="l">
              <a:lnSpc>
                <a:spcPct val="100000"/>
              </a:lnSpc>
              <a:spcBef>
                <a:spcPts val="0"/>
              </a:spcBef>
              <a:spcAft>
                <a:spcPts val="0"/>
              </a:spcAft>
              <a:buSzPts val="5600"/>
              <a:buNone/>
              <a:defRPr sz="5600"/>
            </a:lvl8pPr>
            <a:lvl9pPr lvl="8" algn="l">
              <a:lnSpc>
                <a:spcPct val="100000"/>
              </a:lnSpc>
              <a:spcBef>
                <a:spcPts val="0"/>
              </a:spcBef>
              <a:spcAft>
                <a:spcPts val="0"/>
              </a:spcAft>
              <a:buSzPts val="5600"/>
              <a:buNone/>
              <a:defRPr sz="5600"/>
            </a:lvl9pPr>
          </a:lstStyle>
          <a:p/>
        </p:txBody>
      </p:sp>
      <p:sp>
        <p:nvSpPr>
          <p:cNvPr id="15" name="Google Shape;15;g1243d4d733b_0_187"/>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6" name="Google Shape;16;g1243d4d733b_0_18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1243d4d733b_0_251"/>
          <p:cNvGrpSpPr/>
          <p:nvPr/>
        </p:nvGrpSpPr>
        <p:grpSpPr>
          <a:xfrm>
            <a:off x="1107036" y="5558926"/>
            <a:ext cx="994316" cy="61102"/>
            <a:chOff x="4580561" y="2589004"/>
            <a:chExt cx="1064464" cy="25200"/>
          </a:xfrm>
        </p:grpSpPr>
        <p:sp>
          <p:nvSpPr>
            <p:cNvPr id="75" name="Google Shape;75;g1243d4d733b_0_25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1243d4d733b_0_25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g1243d4d733b_0_251"/>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78" name="Google Shape;78;g1243d4d733b_0_251"/>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lt1"/>
              </a:buClr>
              <a:buSzPts val="1700"/>
              <a:buChar char="●"/>
              <a:defRPr>
                <a:solidFill>
                  <a:schemeClr val="lt1"/>
                </a:solidFill>
              </a:defRPr>
            </a:lvl1pPr>
            <a:lvl2pPr indent="-323850" lvl="1" marL="914400" algn="l">
              <a:lnSpc>
                <a:spcPct val="115000"/>
              </a:lnSpc>
              <a:spcBef>
                <a:spcPts val="0"/>
              </a:spcBef>
              <a:spcAft>
                <a:spcPts val="0"/>
              </a:spcAft>
              <a:buClr>
                <a:schemeClr val="lt1"/>
              </a:buClr>
              <a:buSzPts val="1500"/>
              <a:buChar char="○"/>
              <a:defRPr>
                <a:solidFill>
                  <a:schemeClr val="lt1"/>
                </a:solidFill>
              </a:defRPr>
            </a:lvl2pPr>
            <a:lvl3pPr indent="-323850" lvl="2" marL="1371600" algn="l">
              <a:lnSpc>
                <a:spcPct val="115000"/>
              </a:lnSpc>
              <a:spcBef>
                <a:spcPts val="0"/>
              </a:spcBef>
              <a:spcAft>
                <a:spcPts val="0"/>
              </a:spcAft>
              <a:buClr>
                <a:schemeClr val="lt1"/>
              </a:buClr>
              <a:buSzPts val="1500"/>
              <a:buChar char="■"/>
              <a:defRPr>
                <a:solidFill>
                  <a:schemeClr val="lt1"/>
                </a:solidFill>
              </a:defRPr>
            </a:lvl3pPr>
            <a:lvl4pPr indent="-323850" lvl="3" marL="1828800" algn="l">
              <a:lnSpc>
                <a:spcPct val="115000"/>
              </a:lnSpc>
              <a:spcBef>
                <a:spcPts val="0"/>
              </a:spcBef>
              <a:spcAft>
                <a:spcPts val="0"/>
              </a:spcAft>
              <a:buClr>
                <a:schemeClr val="lt1"/>
              </a:buClr>
              <a:buSzPts val="1500"/>
              <a:buChar char="●"/>
              <a:defRPr>
                <a:solidFill>
                  <a:schemeClr val="lt1"/>
                </a:solidFill>
              </a:defRPr>
            </a:lvl4pPr>
            <a:lvl5pPr indent="-323850" lvl="4" marL="2286000" algn="l">
              <a:lnSpc>
                <a:spcPct val="115000"/>
              </a:lnSpc>
              <a:spcBef>
                <a:spcPts val="0"/>
              </a:spcBef>
              <a:spcAft>
                <a:spcPts val="0"/>
              </a:spcAft>
              <a:buClr>
                <a:schemeClr val="lt1"/>
              </a:buClr>
              <a:buSzPts val="1500"/>
              <a:buChar char="○"/>
              <a:defRPr>
                <a:solidFill>
                  <a:schemeClr val="lt1"/>
                </a:solidFill>
              </a:defRPr>
            </a:lvl5pPr>
            <a:lvl6pPr indent="-323850" lvl="5" marL="2743200" algn="l">
              <a:lnSpc>
                <a:spcPct val="115000"/>
              </a:lnSpc>
              <a:spcBef>
                <a:spcPts val="0"/>
              </a:spcBef>
              <a:spcAft>
                <a:spcPts val="0"/>
              </a:spcAft>
              <a:buClr>
                <a:schemeClr val="lt1"/>
              </a:buClr>
              <a:buSzPts val="1500"/>
              <a:buChar char="■"/>
              <a:defRPr>
                <a:solidFill>
                  <a:schemeClr val="lt1"/>
                </a:solidFill>
              </a:defRPr>
            </a:lvl6pPr>
            <a:lvl7pPr indent="-323850" lvl="6" marL="3200400" algn="l">
              <a:lnSpc>
                <a:spcPct val="115000"/>
              </a:lnSpc>
              <a:spcBef>
                <a:spcPts val="0"/>
              </a:spcBef>
              <a:spcAft>
                <a:spcPts val="0"/>
              </a:spcAft>
              <a:buClr>
                <a:schemeClr val="lt1"/>
              </a:buClr>
              <a:buSzPts val="1500"/>
              <a:buChar char="●"/>
              <a:defRPr>
                <a:solidFill>
                  <a:schemeClr val="lt1"/>
                </a:solidFill>
              </a:defRPr>
            </a:lvl7pPr>
            <a:lvl8pPr indent="-323850" lvl="7" marL="3657600" algn="l">
              <a:lnSpc>
                <a:spcPct val="115000"/>
              </a:lnSpc>
              <a:spcBef>
                <a:spcPts val="0"/>
              </a:spcBef>
              <a:spcAft>
                <a:spcPts val="0"/>
              </a:spcAft>
              <a:buClr>
                <a:schemeClr val="lt1"/>
              </a:buClr>
              <a:buSzPts val="1500"/>
              <a:buChar char="○"/>
              <a:defRPr>
                <a:solidFill>
                  <a:schemeClr val="lt1"/>
                </a:solidFill>
              </a:defRPr>
            </a:lvl8pPr>
            <a:lvl9pPr indent="-323850" lvl="8" marL="4114800" algn="l">
              <a:lnSpc>
                <a:spcPct val="115000"/>
              </a:lnSpc>
              <a:spcBef>
                <a:spcPts val="0"/>
              </a:spcBef>
              <a:spcAft>
                <a:spcPts val="0"/>
              </a:spcAft>
              <a:buClr>
                <a:schemeClr val="lt1"/>
              </a:buClr>
              <a:buSzPts val="1500"/>
              <a:buChar char="■"/>
              <a:defRPr>
                <a:solidFill>
                  <a:schemeClr val="lt1"/>
                </a:solidFill>
              </a:defRPr>
            </a:lvl9pPr>
          </a:lstStyle>
          <a:p/>
        </p:txBody>
      </p:sp>
      <p:sp>
        <p:nvSpPr>
          <p:cNvPr id="79" name="Google Shape;79;g1243d4d733b_0_25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1243d4d733b_0_25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1243d4d733b_0_20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g1243d4d733b_0_201"/>
          <p:cNvGrpSpPr/>
          <p:nvPr/>
        </p:nvGrpSpPr>
        <p:grpSpPr>
          <a:xfrm>
            <a:off x="1107036" y="1588427"/>
            <a:ext cx="994316" cy="61102"/>
            <a:chOff x="4580561" y="2589004"/>
            <a:chExt cx="1064464" cy="25200"/>
          </a:xfrm>
        </p:grpSpPr>
        <p:sp>
          <p:nvSpPr>
            <p:cNvPr id="20" name="Google Shape;20;g1243d4d733b_0_20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1243d4d733b_0_20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g1243d4d733b_0_201"/>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23" name="Google Shape;23;g1243d4d733b_0_201"/>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24" name="Google Shape;24;g1243d4d733b_0_20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g1243d4d733b_0_195"/>
          <p:cNvGrpSpPr/>
          <p:nvPr/>
        </p:nvGrpSpPr>
        <p:grpSpPr>
          <a:xfrm>
            <a:off x="1107036" y="1588427"/>
            <a:ext cx="994316" cy="61102"/>
            <a:chOff x="4580561" y="2589004"/>
            <a:chExt cx="1064464" cy="25200"/>
          </a:xfrm>
        </p:grpSpPr>
        <p:sp>
          <p:nvSpPr>
            <p:cNvPr id="27" name="Google Shape;27;g1243d4d733b_0_19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1243d4d733b_0_19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g1243d4d733b_0_195"/>
          <p:cNvSpPr txBox="1"/>
          <p:nvPr>
            <p:ph type="title"/>
          </p:nvPr>
        </p:nvSpPr>
        <p:spPr>
          <a:xfrm>
            <a:off x="972600" y="1763267"/>
            <a:ext cx="10251300" cy="202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0" name="Google Shape;30;g1243d4d733b_0_19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1243d4d733b_0_20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g1243d4d733b_0_209"/>
          <p:cNvGrpSpPr/>
          <p:nvPr/>
        </p:nvGrpSpPr>
        <p:grpSpPr>
          <a:xfrm>
            <a:off x="1107036" y="1588427"/>
            <a:ext cx="994316" cy="61102"/>
            <a:chOff x="4580561" y="2589004"/>
            <a:chExt cx="1064464" cy="25200"/>
          </a:xfrm>
        </p:grpSpPr>
        <p:sp>
          <p:nvSpPr>
            <p:cNvPr id="34" name="Google Shape;34;g1243d4d733b_0_20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1243d4d733b_0_20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g1243d4d733b_0_209"/>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37" name="Google Shape;37;g1243d4d733b_0_209"/>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38" name="Google Shape;38;g1243d4d733b_0_209"/>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39" name="Google Shape;39;g1243d4d733b_0_20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1243d4d733b_0_21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g1243d4d733b_0_218"/>
          <p:cNvGrpSpPr/>
          <p:nvPr/>
        </p:nvGrpSpPr>
        <p:grpSpPr>
          <a:xfrm>
            <a:off x="1107036" y="1588427"/>
            <a:ext cx="994316" cy="61102"/>
            <a:chOff x="4580561" y="2589004"/>
            <a:chExt cx="1064464" cy="25200"/>
          </a:xfrm>
        </p:grpSpPr>
        <p:sp>
          <p:nvSpPr>
            <p:cNvPr id="43" name="Google Shape;43;g1243d4d733b_0_21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1243d4d733b_0_21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g1243d4d733b_0_218"/>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46" name="Google Shape;46;g1243d4d733b_0_21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1243d4d733b_0_22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g1243d4d733b_0_225"/>
          <p:cNvGrpSpPr/>
          <p:nvPr/>
        </p:nvGrpSpPr>
        <p:grpSpPr>
          <a:xfrm>
            <a:off x="1107036" y="1588427"/>
            <a:ext cx="994316" cy="61102"/>
            <a:chOff x="4580561" y="2589004"/>
            <a:chExt cx="1064464" cy="25200"/>
          </a:xfrm>
        </p:grpSpPr>
        <p:sp>
          <p:nvSpPr>
            <p:cNvPr id="50" name="Google Shape;50;g1243d4d733b_0_22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1243d4d733b_0_22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g1243d4d733b_0_225"/>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53" name="Google Shape;53;g1243d4d733b_0_225"/>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4" name="Google Shape;54;g1243d4d733b_0_22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1243d4d733b_0_233"/>
          <p:cNvGrpSpPr/>
          <p:nvPr/>
        </p:nvGrpSpPr>
        <p:grpSpPr>
          <a:xfrm>
            <a:off x="1107036" y="5558926"/>
            <a:ext cx="994316" cy="61102"/>
            <a:chOff x="4580561" y="2589004"/>
            <a:chExt cx="1064464" cy="25200"/>
          </a:xfrm>
        </p:grpSpPr>
        <p:sp>
          <p:nvSpPr>
            <p:cNvPr id="57" name="Google Shape;57;g1243d4d733b_0_23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1243d4d733b_0_23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g1243d4d733b_0_233"/>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0" name="Google Shape;60;g1243d4d733b_0_23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1243d4d733b_0_23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g1243d4d733b_0_239"/>
          <p:cNvGrpSpPr/>
          <p:nvPr/>
        </p:nvGrpSpPr>
        <p:grpSpPr>
          <a:xfrm>
            <a:off x="1107036" y="1588427"/>
            <a:ext cx="994316" cy="61102"/>
            <a:chOff x="4580561" y="2589004"/>
            <a:chExt cx="1064464" cy="25200"/>
          </a:xfrm>
        </p:grpSpPr>
        <p:sp>
          <p:nvSpPr>
            <p:cNvPr id="64" name="Google Shape;64;g1243d4d733b_0_23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1243d4d733b_0_23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g1243d4d733b_0_239"/>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67" name="Google Shape;67;g1243d4d733b_0_239"/>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68" name="Google Shape;68;g1243d4d733b_0_239"/>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69" name="Google Shape;69;g1243d4d733b_0_23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1243d4d733b_0_248"/>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72" name="Google Shape;72;g1243d4d733b_0_24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1243d4d733b_0_18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9pPr>
          </a:lstStyle>
          <a:p/>
        </p:txBody>
      </p:sp>
      <p:sp>
        <p:nvSpPr>
          <p:cNvPr id="7" name="Google Shape;7;g1243d4d733b_0_18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8" name="Google Shape;8;g1243d4d733b_0_18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github.com/ivan-usd/data-mine" TargetMode="Externa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fortune.com/2021/11/16/great-resignation-hitting-these-industries-hardest/" TargetMode="External"/><Relationship Id="rId4" Type="http://schemas.openxmlformats.org/officeDocument/2006/relationships/hyperlink" Target="https://www.kaggle.com/datasets/tejashvi14/employee-future-prediction" TargetMode="External"/><Relationship Id="rId5" Type="http://schemas.openxmlformats.org/officeDocument/2006/relationships/hyperlink" Target="https://fred.stlouisfed.org/series/UNEMPLOY" TargetMode="External"/><Relationship Id="rId6" Type="http://schemas.openxmlformats.org/officeDocument/2006/relationships/hyperlink" Target="https://fred.stlouisfed.org/series/UNEMPLO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243d4d733b_0_177"/>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5600"/>
              <a:buNone/>
            </a:pPr>
            <a:r>
              <a:rPr lang="en-US"/>
              <a:t>In the Wake of the</a:t>
            </a:r>
            <a:endParaRPr/>
          </a:p>
          <a:p>
            <a:pPr indent="0" lvl="0" marL="0" rtl="0" algn="l">
              <a:lnSpc>
                <a:spcPct val="100000"/>
              </a:lnSpc>
              <a:spcBef>
                <a:spcPts val="0"/>
              </a:spcBef>
              <a:spcAft>
                <a:spcPts val="0"/>
              </a:spcAft>
              <a:buSzPts val="5600"/>
              <a:buNone/>
            </a:pPr>
            <a:r>
              <a:rPr lang="en-US"/>
              <a:t>Great Resignation</a:t>
            </a:r>
            <a:endParaRPr/>
          </a:p>
        </p:txBody>
      </p:sp>
      <p:sp>
        <p:nvSpPr>
          <p:cNvPr id="87" name="Google Shape;87;g1243d4d733b_0_177"/>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2100"/>
              <a:buNone/>
            </a:pPr>
            <a:r>
              <a:rPr b="1" i="1" lang="en-US" sz="2800"/>
              <a:t>Predicting Employee Churn</a:t>
            </a:r>
            <a:endParaRPr b="1" i="1" sz="2800"/>
          </a:p>
        </p:txBody>
      </p:sp>
      <p:sp>
        <p:nvSpPr>
          <p:cNvPr id="88" name="Google Shape;88;g1243d4d733b_0_17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
          <p:cNvSpPr txBox="1"/>
          <p:nvPr>
            <p:ph type="title"/>
          </p:nvPr>
        </p:nvSpPr>
        <p:spPr>
          <a:xfrm>
            <a:off x="970200" y="807771"/>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Summary Statistics</a:t>
            </a:r>
            <a:endParaRPr/>
          </a:p>
        </p:txBody>
      </p:sp>
      <p:sp>
        <p:nvSpPr>
          <p:cNvPr id="200" name="Google Shape;200;p1"/>
          <p:cNvSpPr txBox="1"/>
          <p:nvPr>
            <p:ph idx="1" type="body"/>
          </p:nvPr>
        </p:nvSpPr>
        <p:spPr>
          <a:xfrm>
            <a:off x="972600" y="1670866"/>
            <a:ext cx="10251600" cy="5072833"/>
          </a:xfrm>
          <a:prstGeom prst="rect">
            <a:avLst/>
          </a:prstGeom>
          <a:noFill/>
          <a:ln>
            <a:noFill/>
          </a:ln>
        </p:spPr>
        <p:txBody>
          <a:bodyPr anchorCtr="0" anchor="t" bIns="121900" lIns="121900" spcFirstLastPara="1" rIns="121900" wrap="square" tIns="121900">
            <a:normAutofit/>
          </a:bodyPr>
          <a:lstStyle/>
          <a:p>
            <a:pPr indent="0" lvl="0" marL="120650" rtl="0" algn="l">
              <a:lnSpc>
                <a:spcPct val="115000"/>
              </a:lnSpc>
              <a:spcBef>
                <a:spcPts val="0"/>
              </a:spcBef>
              <a:spcAft>
                <a:spcPts val="0"/>
              </a:spcAft>
              <a:buSzPts val="1700"/>
              <a:buNone/>
            </a:pPr>
            <a:r>
              <a:rPr lang="en-US" sz="1800"/>
              <a:t>Table 1</a:t>
            </a:r>
            <a:endParaRPr/>
          </a:p>
          <a:p>
            <a:pPr indent="0" lvl="0" marL="120650" rtl="0" algn="l">
              <a:lnSpc>
                <a:spcPct val="115000"/>
              </a:lnSpc>
              <a:spcBef>
                <a:spcPts val="0"/>
              </a:spcBef>
              <a:spcAft>
                <a:spcPts val="0"/>
              </a:spcAft>
              <a:buSzPts val="1700"/>
              <a:buNone/>
            </a:pPr>
            <a:r>
              <a:rPr i="1" lang="en-US" sz="1800"/>
              <a:t>Descriptive Statistics of Independent Variables</a:t>
            </a:r>
            <a:endParaRPr/>
          </a:p>
          <a:p>
            <a:pPr indent="0" lvl="0" marL="120650" rtl="0" algn="l">
              <a:lnSpc>
                <a:spcPct val="115000"/>
              </a:lnSpc>
              <a:spcBef>
                <a:spcPts val="0"/>
              </a:spcBef>
              <a:spcAft>
                <a:spcPts val="0"/>
              </a:spcAft>
              <a:buSzPts val="1700"/>
              <a:buNone/>
            </a:pPr>
            <a:r>
              <a:t/>
            </a:r>
            <a:endParaRPr/>
          </a:p>
          <a:p>
            <a:pPr indent="0" lvl="0" marL="120650" rtl="0" algn="l">
              <a:lnSpc>
                <a:spcPct val="115000"/>
              </a:lnSpc>
              <a:spcBef>
                <a:spcPts val="0"/>
              </a:spcBef>
              <a:spcAft>
                <a:spcPts val="0"/>
              </a:spcAft>
              <a:buSzPts val="1700"/>
              <a:buNone/>
            </a:pPr>
            <a:br>
              <a:rPr lang="en-US"/>
            </a:br>
            <a:endParaRPr/>
          </a:p>
        </p:txBody>
      </p:sp>
      <p:sp>
        <p:nvSpPr>
          <p:cNvPr id="201" name="Google Shape;201;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descr="Table&#10;&#10;Description automatically generated" id="202" name="Google Shape;202;p1"/>
          <p:cNvPicPr preferRelativeResize="0"/>
          <p:nvPr/>
        </p:nvPicPr>
        <p:blipFill rotWithShape="1">
          <a:blip r:embed="rId3">
            <a:alphaModFix/>
          </a:blip>
          <a:srcRect b="0" l="0" r="0" t="0"/>
          <a:stretch/>
        </p:blipFill>
        <p:spPr>
          <a:xfrm>
            <a:off x="1212124" y="2492204"/>
            <a:ext cx="8911589" cy="410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
          <p:cNvSpPr txBox="1"/>
          <p:nvPr>
            <p:ph type="title"/>
          </p:nvPr>
        </p:nvSpPr>
        <p:spPr>
          <a:xfrm>
            <a:off x="1030800" y="768849"/>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Variable Relationship</a:t>
            </a:r>
            <a:endParaRPr/>
          </a:p>
        </p:txBody>
      </p:sp>
      <p:sp>
        <p:nvSpPr>
          <p:cNvPr id="208" name="Google Shape;208;p2"/>
          <p:cNvSpPr txBox="1"/>
          <p:nvPr>
            <p:ph idx="1" type="body"/>
          </p:nvPr>
        </p:nvSpPr>
        <p:spPr>
          <a:xfrm>
            <a:off x="972600" y="1813810"/>
            <a:ext cx="10251600" cy="4826833"/>
          </a:xfrm>
          <a:prstGeom prst="rect">
            <a:avLst/>
          </a:prstGeom>
          <a:noFill/>
          <a:ln>
            <a:noFill/>
          </a:ln>
        </p:spPr>
        <p:txBody>
          <a:bodyPr anchorCtr="0" anchor="t" bIns="121900" lIns="121900" spcFirstLastPara="1" rIns="121900" wrap="square" tIns="121900">
            <a:normAutofit/>
          </a:bodyPr>
          <a:lstStyle/>
          <a:p>
            <a:pPr indent="0" lvl="0" marL="120650" rtl="0" algn="l">
              <a:lnSpc>
                <a:spcPct val="115000"/>
              </a:lnSpc>
              <a:spcBef>
                <a:spcPts val="0"/>
              </a:spcBef>
              <a:spcAft>
                <a:spcPts val="0"/>
              </a:spcAft>
              <a:buSzPts val="1700"/>
              <a:buNone/>
            </a:pPr>
            <a:r>
              <a:rPr lang="en-US" sz="1800"/>
              <a:t>Figure 2</a:t>
            </a:r>
            <a:endParaRPr/>
          </a:p>
          <a:p>
            <a:pPr indent="0" lvl="0" marL="120650" rtl="0" algn="l">
              <a:lnSpc>
                <a:spcPct val="115000"/>
              </a:lnSpc>
              <a:spcBef>
                <a:spcPts val="0"/>
              </a:spcBef>
              <a:spcAft>
                <a:spcPts val="0"/>
              </a:spcAft>
              <a:buSzPts val="1700"/>
              <a:buNone/>
            </a:pPr>
            <a:r>
              <a:rPr i="1" lang="en-US" sz="1800"/>
              <a:t>Correlation Heatmap</a:t>
            </a:r>
            <a:br>
              <a:rPr lang="en-US"/>
            </a:br>
            <a:endParaRPr/>
          </a:p>
        </p:txBody>
      </p:sp>
      <p:sp>
        <p:nvSpPr>
          <p:cNvPr id="209" name="Google Shape;209;p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10" name="Google Shape;210;p2"/>
          <p:cNvPicPr preferRelativeResize="0"/>
          <p:nvPr/>
        </p:nvPicPr>
        <p:blipFill rotWithShape="1">
          <a:blip r:embed="rId3">
            <a:alphaModFix/>
          </a:blip>
          <a:srcRect b="0" l="0" r="0" t="0"/>
          <a:stretch/>
        </p:blipFill>
        <p:spPr>
          <a:xfrm>
            <a:off x="1030801" y="2563318"/>
            <a:ext cx="9897030" cy="40255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24aaafc945_6_12"/>
          <p:cNvSpPr txBox="1"/>
          <p:nvPr>
            <p:ph type="title"/>
          </p:nvPr>
        </p:nvSpPr>
        <p:spPr>
          <a:xfrm>
            <a:off x="1030800" y="768849"/>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Variable Relationship</a:t>
            </a:r>
            <a:endParaRPr/>
          </a:p>
        </p:txBody>
      </p:sp>
      <p:sp>
        <p:nvSpPr>
          <p:cNvPr id="216" name="Google Shape;216;g124aaafc945_6_12"/>
          <p:cNvSpPr txBox="1"/>
          <p:nvPr>
            <p:ph idx="1" type="body"/>
          </p:nvPr>
        </p:nvSpPr>
        <p:spPr>
          <a:xfrm>
            <a:off x="972600" y="1813810"/>
            <a:ext cx="10251600" cy="4826700"/>
          </a:xfrm>
          <a:prstGeom prst="rect">
            <a:avLst/>
          </a:prstGeom>
          <a:noFill/>
          <a:ln>
            <a:noFill/>
          </a:ln>
        </p:spPr>
        <p:txBody>
          <a:bodyPr anchorCtr="0" anchor="t" bIns="121900" lIns="121900" spcFirstLastPara="1" rIns="121900" wrap="square" tIns="121900">
            <a:normAutofit/>
          </a:bodyPr>
          <a:lstStyle/>
          <a:p>
            <a:pPr indent="0" lvl="0" marL="120650" rtl="0" algn="l">
              <a:lnSpc>
                <a:spcPct val="115000"/>
              </a:lnSpc>
              <a:spcBef>
                <a:spcPts val="0"/>
              </a:spcBef>
              <a:spcAft>
                <a:spcPts val="0"/>
              </a:spcAft>
              <a:buSzPts val="1700"/>
              <a:buNone/>
            </a:pPr>
            <a:r>
              <a:rPr lang="en-US" sz="1800"/>
              <a:t>Figure 3</a:t>
            </a:r>
            <a:endParaRPr/>
          </a:p>
          <a:p>
            <a:pPr indent="0" lvl="0" marL="120650" rtl="0" algn="l">
              <a:lnSpc>
                <a:spcPct val="115000"/>
              </a:lnSpc>
              <a:spcBef>
                <a:spcPts val="0"/>
              </a:spcBef>
              <a:spcAft>
                <a:spcPts val="0"/>
              </a:spcAft>
              <a:buSzPts val="1700"/>
              <a:buNone/>
            </a:pPr>
            <a:r>
              <a:rPr i="1" lang="en-US" sz="1800"/>
              <a:t>Various Overlayed Barplots</a:t>
            </a:r>
            <a:endParaRPr/>
          </a:p>
        </p:txBody>
      </p:sp>
      <p:sp>
        <p:nvSpPr>
          <p:cNvPr id="217" name="Google Shape;217;g124aaafc945_6_1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18" name="Google Shape;218;g124aaafc945_6_12"/>
          <p:cNvPicPr preferRelativeResize="0"/>
          <p:nvPr/>
        </p:nvPicPr>
        <p:blipFill rotWithShape="1">
          <a:blip r:embed="rId3">
            <a:alphaModFix/>
          </a:blip>
          <a:srcRect b="0" l="0" r="0" t="0"/>
          <a:stretch/>
        </p:blipFill>
        <p:spPr>
          <a:xfrm>
            <a:off x="6267603" y="2639558"/>
            <a:ext cx="5120576" cy="4218276"/>
          </a:xfrm>
          <a:prstGeom prst="rect">
            <a:avLst/>
          </a:prstGeom>
          <a:noFill/>
          <a:ln>
            <a:noFill/>
          </a:ln>
        </p:spPr>
      </p:pic>
      <p:pic>
        <p:nvPicPr>
          <p:cNvPr descr="Chart, bar chart&#10;&#10;Description automatically generated" id="219" name="Google Shape;219;g124aaafc945_6_12"/>
          <p:cNvPicPr preferRelativeResize="0"/>
          <p:nvPr/>
        </p:nvPicPr>
        <p:blipFill rotWithShape="1">
          <a:blip r:embed="rId4">
            <a:alphaModFix/>
          </a:blip>
          <a:srcRect b="0" l="0" r="0" t="0"/>
          <a:stretch/>
        </p:blipFill>
        <p:spPr>
          <a:xfrm>
            <a:off x="1112917" y="2639558"/>
            <a:ext cx="5120577" cy="36427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
          <p:cNvSpPr txBox="1"/>
          <p:nvPr>
            <p:ph type="title"/>
          </p:nvPr>
        </p:nvSpPr>
        <p:spPr>
          <a:xfrm>
            <a:off x="972600" y="714617"/>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Feature Selection</a:t>
            </a:r>
            <a:endParaRPr/>
          </a:p>
        </p:txBody>
      </p:sp>
      <p:sp>
        <p:nvSpPr>
          <p:cNvPr id="225" name="Google Shape;225;p4"/>
          <p:cNvSpPr txBox="1"/>
          <p:nvPr>
            <p:ph idx="1" type="body"/>
          </p:nvPr>
        </p:nvSpPr>
        <p:spPr>
          <a:xfrm>
            <a:off x="972600" y="1828800"/>
            <a:ext cx="4422360" cy="3957733"/>
          </a:xfrm>
          <a:prstGeom prst="rect">
            <a:avLst/>
          </a:prstGeom>
          <a:noFill/>
          <a:ln>
            <a:noFill/>
          </a:ln>
        </p:spPr>
        <p:txBody>
          <a:bodyPr anchorCtr="0" anchor="t" bIns="121900" lIns="121900" spcFirstLastPara="1" rIns="121900" wrap="square" tIns="121900">
            <a:normAutofit/>
          </a:bodyPr>
          <a:lstStyle/>
          <a:p>
            <a:pPr indent="0" lvl="0" marL="120650" rtl="0" algn="l">
              <a:lnSpc>
                <a:spcPct val="115000"/>
              </a:lnSpc>
              <a:spcBef>
                <a:spcPts val="0"/>
              </a:spcBef>
              <a:spcAft>
                <a:spcPts val="0"/>
              </a:spcAft>
              <a:buSzPts val="1700"/>
              <a:buNone/>
            </a:pPr>
            <a:r>
              <a:rPr lang="en-US" sz="1800"/>
              <a:t>Four feature were selected for the final model: </a:t>
            </a:r>
            <a:r>
              <a:rPr b="1" lang="en-US" sz="1800"/>
              <a:t>Duration, Payment Tier, Gender, </a:t>
            </a:r>
            <a:r>
              <a:rPr lang="en-US" sz="1800"/>
              <a:t>and </a:t>
            </a:r>
            <a:r>
              <a:rPr b="1" lang="en-US" sz="1800"/>
              <a:t>City</a:t>
            </a:r>
            <a:r>
              <a:rPr lang="en-US" sz="1800"/>
              <a:t> based on:</a:t>
            </a:r>
            <a:endParaRPr/>
          </a:p>
          <a:p>
            <a:pPr indent="0" lvl="0" marL="120650" rtl="0" algn="l">
              <a:lnSpc>
                <a:spcPct val="115000"/>
              </a:lnSpc>
              <a:spcBef>
                <a:spcPts val="0"/>
              </a:spcBef>
              <a:spcAft>
                <a:spcPts val="0"/>
              </a:spcAft>
              <a:buSzPts val="1700"/>
              <a:buNone/>
            </a:pPr>
            <a:r>
              <a:t/>
            </a:r>
            <a:endParaRPr sz="1800"/>
          </a:p>
          <a:p>
            <a:pPr indent="-336550" lvl="0" marL="457200" rtl="0" algn="l">
              <a:lnSpc>
                <a:spcPct val="115000"/>
              </a:lnSpc>
              <a:spcBef>
                <a:spcPts val="0"/>
              </a:spcBef>
              <a:spcAft>
                <a:spcPts val="0"/>
              </a:spcAft>
              <a:buSzPts val="1700"/>
              <a:buFont typeface="Noto Sans Symbols"/>
              <a:buChar char="▪"/>
            </a:pPr>
            <a:r>
              <a:rPr lang="en-US" sz="1800"/>
              <a:t>results of EDA</a:t>
            </a:r>
            <a:endParaRPr sz="1800"/>
          </a:p>
          <a:p>
            <a:pPr indent="-336550" lvl="0" marL="457200" rtl="0" algn="l">
              <a:lnSpc>
                <a:spcPct val="115000"/>
              </a:lnSpc>
              <a:spcBef>
                <a:spcPts val="0"/>
              </a:spcBef>
              <a:spcAft>
                <a:spcPts val="0"/>
              </a:spcAft>
              <a:buSzPts val="1700"/>
              <a:buFont typeface="Noto Sans Symbols"/>
              <a:buChar char="▪"/>
            </a:pPr>
            <a:r>
              <a:rPr lang="en-US" sz="1800"/>
              <a:t>comparing iterations from various models </a:t>
            </a:r>
            <a:endParaRPr/>
          </a:p>
          <a:p>
            <a:pPr indent="-336550" lvl="0" marL="457200" rtl="0" algn="l">
              <a:lnSpc>
                <a:spcPct val="115000"/>
              </a:lnSpc>
              <a:spcBef>
                <a:spcPts val="0"/>
              </a:spcBef>
              <a:spcAft>
                <a:spcPts val="0"/>
              </a:spcAft>
              <a:buSzPts val="1700"/>
              <a:buFont typeface="Noto Sans Symbols"/>
              <a:buChar char="▪"/>
            </a:pPr>
            <a:r>
              <a:rPr lang="en-US" sz="1800"/>
              <a:t>decision tree feature importance scores</a:t>
            </a:r>
            <a:endParaRPr/>
          </a:p>
        </p:txBody>
      </p:sp>
      <p:sp>
        <p:nvSpPr>
          <p:cNvPr id="226" name="Google Shape;226;p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27" name="Google Shape;227;p4"/>
          <p:cNvPicPr preferRelativeResize="0"/>
          <p:nvPr/>
        </p:nvPicPr>
        <p:blipFill rotWithShape="1">
          <a:blip r:embed="rId3">
            <a:alphaModFix/>
          </a:blip>
          <a:srcRect b="0" l="0" r="0" t="0"/>
          <a:stretch/>
        </p:blipFill>
        <p:spPr>
          <a:xfrm>
            <a:off x="5234551" y="1143350"/>
            <a:ext cx="6793701" cy="4312400"/>
          </a:xfrm>
          <a:prstGeom prst="rect">
            <a:avLst/>
          </a:prstGeom>
          <a:noFill/>
          <a:ln>
            <a:noFill/>
          </a:ln>
        </p:spPr>
      </p:pic>
      <p:sp>
        <p:nvSpPr>
          <p:cNvPr id="228" name="Google Shape;228;p4"/>
          <p:cNvSpPr txBox="1"/>
          <p:nvPr/>
        </p:nvSpPr>
        <p:spPr>
          <a:xfrm>
            <a:off x="6450375" y="5573266"/>
            <a:ext cx="4547400" cy="780300"/>
          </a:xfrm>
          <a:prstGeom prst="rect">
            <a:avLst/>
          </a:prstGeom>
          <a:noFill/>
          <a:ln>
            <a:noFill/>
          </a:ln>
        </p:spPr>
        <p:txBody>
          <a:bodyPr anchorCtr="0" anchor="t" bIns="91425" lIns="91425" spcFirstLastPara="1" rIns="91425" wrap="square" tIns="91425">
            <a:spAutoFit/>
          </a:bodyPr>
          <a:lstStyle/>
          <a:p>
            <a:pPr indent="0" lvl="0" marL="120650" marR="0" rtl="0" algn="l">
              <a:lnSpc>
                <a:spcPct val="115000"/>
              </a:lnSpc>
              <a:spcBef>
                <a:spcPts val="0"/>
              </a:spcBef>
              <a:spcAft>
                <a:spcPts val="0"/>
              </a:spcAft>
              <a:buClr>
                <a:srgbClr val="000000"/>
              </a:buClr>
              <a:buSzPts val="1800"/>
              <a:buFont typeface="Arial"/>
              <a:buNone/>
            </a:pPr>
            <a:r>
              <a:rPr b="0" i="0" lang="en-US" sz="1800" u="none" cap="none" strike="noStrike">
                <a:solidFill>
                  <a:schemeClr val="accent1"/>
                </a:solidFill>
                <a:latin typeface="Lato"/>
                <a:ea typeface="Lato"/>
                <a:cs typeface="Lato"/>
                <a:sym typeface="Lato"/>
              </a:rPr>
              <a:t>Figure 4</a:t>
            </a:r>
            <a:endParaRPr b="0" i="0" sz="1700" u="none" cap="none" strike="noStrike">
              <a:solidFill>
                <a:schemeClr val="accent1"/>
              </a:solidFill>
              <a:latin typeface="Lato"/>
              <a:ea typeface="Lato"/>
              <a:cs typeface="Lato"/>
              <a:sym typeface="Lato"/>
            </a:endParaRPr>
          </a:p>
          <a:p>
            <a:pPr indent="0" lvl="0" marL="120650" marR="0" rtl="0" algn="l">
              <a:lnSpc>
                <a:spcPct val="115000"/>
              </a:lnSpc>
              <a:spcBef>
                <a:spcPts val="0"/>
              </a:spcBef>
              <a:spcAft>
                <a:spcPts val="0"/>
              </a:spcAft>
              <a:buClr>
                <a:srgbClr val="000000"/>
              </a:buClr>
              <a:buSzPts val="1800"/>
              <a:buFont typeface="Arial"/>
              <a:buNone/>
            </a:pPr>
            <a:r>
              <a:rPr b="0" i="1" lang="en-US" sz="1800" u="none" cap="none" strike="noStrike">
                <a:solidFill>
                  <a:schemeClr val="accent1"/>
                </a:solidFill>
                <a:latin typeface="Lato"/>
                <a:ea typeface="Lato"/>
                <a:cs typeface="Lato"/>
                <a:sym typeface="Lato"/>
              </a:rPr>
              <a:t>Feature Scores for Independent Variables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24aaafca5a_1_12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34" name="Google Shape;234;g124aaafca5a_1_121"/>
          <p:cNvSpPr txBox="1"/>
          <p:nvPr/>
        </p:nvSpPr>
        <p:spPr>
          <a:xfrm>
            <a:off x="2126735" y="1905525"/>
            <a:ext cx="4122300" cy="147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2"/>
                </a:solidFill>
                <a:latin typeface="Share Tech"/>
                <a:ea typeface="Share Tech"/>
                <a:cs typeface="Share Tech"/>
                <a:sym typeface="Share Tech"/>
              </a:rPr>
              <a:t>METHODS</a:t>
            </a:r>
            <a:endParaRPr b="0" i="0" sz="4800" u="none" cap="none" strike="noStrike">
              <a:solidFill>
                <a:schemeClr val="dk2"/>
              </a:solidFill>
              <a:latin typeface="Share Tech"/>
              <a:ea typeface="Share Tech"/>
              <a:cs typeface="Share Tech"/>
              <a:sym typeface="Share Tech"/>
            </a:endParaRPr>
          </a:p>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chemeClr val="dk2"/>
              </a:solidFill>
              <a:latin typeface="Share Tech"/>
              <a:ea typeface="Share Tech"/>
              <a:cs typeface="Share Tech"/>
              <a:sym typeface="Share Tech"/>
            </a:endParaRPr>
          </a:p>
        </p:txBody>
      </p:sp>
      <p:sp>
        <p:nvSpPr>
          <p:cNvPr id="235" name="Google Shape;235;g124aaafca5a_1_121"/>
          <p:cNvSpPr txBox="1"/>
          <p:nvPr/>
        </p:nvSpPr>
        <p:spPr>
          <a:xfrm>
            <a:off x="1749868" y="3092495"/>
            <a:ext cx="4876200" cy="184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aven Pro"/>
              <a:ea typeface="Maven Pro"/>
              <a:cs typeface="Maven Pro"/>
              <a:sym typeface="Maven Pro"/>
            </a:endParaRPr>
          </a:p>
        </p:txBody>
      </p:sp>
      <p:sp>
        <p:nvSpPr>
          <p:cNvPr id="236" name="Google Shape;236;g124aaafca5a_1_121"/>
          <p:cNvSpPr/>
          <p:nvPr/>
        </p:nvSpPr>
        <p:spPr>
          <a:xfrm>
            <a:off x="8025154" y="2126848"/>
            <a:ext cx="1706100" cy="1909200"/>
          </a:xfrm>
          <a:prstGeom prst="rect">
            <a:avLst/>
          </a:pr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124aaafca5a_1_121"/>
          <p:cNvSpPr txBox="1"/>
          <p:nvPr/>
        </p:nvSpPr>
        <p:spPr>
          <a:xfrm>
            <a:off x="8106951" y="2573099"/>
            <a:ext cx="1542300" cy="101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002845"/>
                </a:solidFill>
                <a:latin typeface="Share Tech"/>
                <a:ea typeface="Share Tech"/>
                <a:cs typeface="Share Tech"/>
                <a:sym typeface="Share Tech"/>
              </a:rPr>
              <a:t>03</a:t>
            </a:r>
            <a:endParaRPr b="0" i="0" sz="6000" u="none" cap="none" strike="noStrike">
              <a:solidFill>
                <a:srgbClr val="002845"/>
              </a:solidFill>
              <a:latin typeface="Share Tech"/>
              <a:ea typeface="Share Tech"/>
              <a:cs typeface="Share Tech"/>
              <a:sym typeface="Share Tech"/>
            </a:endParaRPr>
          </a:p>
        </p:txBody>
      </p:sp>
      <p:sp>
        <p:nvSpPr>
          <p:cNvPr id="238" name="Google Shape;238;g124aaafca5a_1_121"/>
          <p:cNvSpPr/>
          <p:nvPr/>
        </p:nvSpPr>
        <p:spPr>
          <a:xfrm>
            <a:off x="1087776" y="5646236"/>
            <a:ext cx="9873629" cy="183539"/>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124aaafca5a_1_121"/>
          <p:cNvSpPr/>
          <p:nvPr/>
        </p:nvSpPr>
        <p:spPr>
          <a:xfrm>
            <a:off x="1086950" y="5646236"/>
            <a:ext cx="7978387" cy="183539"/>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0" name="Google Shape;240;g124aaafca5a_1_121"/>
          <p:cNvCxnSpPr>
            <a:stCxn id="236" idx="2"/>
          </p:cNvCxnSpPr>
          <p:nvPr/>
        </p:nvCxnSpPr>
        <p:spPr>
          <a:xfrm>
            <a:off x="8878204" y="4036048"/>
            <a:ext cx="0" cy="1720800"/>
          </a:xfrm>
          <a:prstGeom prst="straightConnector1">
            <a:avLst/>
          </a:prstGeom>
          <a:noFill/>
          <a:ln cap="flat" cmpd="sng" w="19050">
            <a:solidFill>
              <a:srgbClr val="00CFCC"/>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txBox="1"/>
          <p:nvPr>
            <p:ph type="title"/>
          </p:nvPr>
        </p:nvSpPr>
        <p:spPr>
          <a:xfrm>
            <a:off x="972600" y="714617"/>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Methods</a:t>
            </a:r>
            <a:endParaRPr/>
          </a:p>
        </p:txBody>
      </p:sp>
      <p:sp>
        <p:nvSpPr>
          <p:cNvPr id="246" name="Google Shape;246;p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247" name="Google Shape;247;p3"/>
          <p:cNvCxnSpPr>
            <a:stCxn id="248" idx="2"/>
            <a:endCxn id="249" idx="0"/>
          </p:cNvCxnSpPr>
          <p:nvPr/>
        </p:nvCxnSpPr>
        <p:spPr>
          <a:xfrm flipH="1" rot="-5400000">
            <a:off x="5625200" y="1928383"/>
            <a:ext cx="863700" cy="23604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250" name="Google Shape;250;p3"/>
          <p:cNvCxnSpPr>
            <a:stCxn id="251" idx="0"/>
            <a:endCxn id="248" idx="2"/>
          </p:cNvCxnSpPr>
          <p:nvPr/>
        </p:nvCxnSpPr>
        <p:spPr>
          <a:xfrm rot="-5400000">
            <a:off x="3264750" y="1928417"/>
            <a:ext cx="863700" cy="23604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252" name="Google Shape;252;p3"/>
          <p:cNvCxnSpPr>
            <a:stCxn id="251" idx="2"/>
            <a:endCxn id="253" idx="0"/>
          </p:cNvCxnSpPr>
          <p:nvPr/>
        </p:nvCxnSpPr>
        <p:spPr>
          <a:xfrm flipH="1" rot="-5400000">
            <a:off x="2622750" y="3922517"/>
            <a:ext cx="914400" cy="11271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254" name="Google Shape;254;p3"/>
          <p:cNvCxnSpPr>
            <a:stCxn id="255" idx="0"/>
            <a:endCxn id="251" idx="2"/>
          </p:cNvCxnSpPr>
          <p:nvPr/>
        </p:nvCxnSpPr>
        <p:spPr>
          <a:xfrm rot="-5400000">
            <a:off x="1495750" y="3922517"/>
            <a:ext cx="914400" cy="11271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256" name="Google Shape;256;p3"/>
          <p:cNvCxnSpPr>
            <a:stCxn id="249" idx="2"/>
            <a:endCxn id="257" idx="0"/>
          </p:cNvCxnSpPr>
          <p:nvPr/>
        </p:nvCxnSpPr>
        <p:spPr>
          <a:xfrm flipH="1" rot="-5400000">
            <a:off x="7343550" y="3922517"/>
            <a:ext cx="914400" cy="11271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258" name="Google Shape;258;p3"/>
          <p:cNvCxnSpPr>
            <a:stCxn id="259" idx="0"/>
            <a:endCxn id="249" idx="2"/>
          </p:cNvCxnSpPr>
          <p:nvPr/>
        </p:nvCxnSpPr>
        <p:spPr>
          <a:xfrm rot="-5400000">
            <a:off x="6216550" y="3922517"/>
            <a:ext cx="914400" cy="1127100"/>
          </a:xfrm>
          <a:prstGeom prst="bentConnector3">
            <a:avLst>
              <a:gd fmla="val 50000" name="adj1"/>
            </a:avLst>
          </a:prstGeom>
          <a:noFill/>
          <a:ln cap="flat" cmpd="sng" w="19050">
            <a:solidFill>
              <a:srgbClr val="C2C2C2"/>
            </a:solidFill>
            <a:prstDash val="solid"/>
            <a:miter lim="8000"/>
            <a:headEnd len="sm" w="sm" type="none"/>
            <a:tailEnd len="sm" w="sm" type="none"/>
          </a:ln>
        </p:spPr>
      </p:cxnSp>
      <p:sp>
        <p:nvSpPr>
          <p:cNvPr id="248" name="Google Shape;248;p3"/>
          <p:cNvSpPr txBox="1"/>
          <p:nvPr/>
        </p:nvSpPr>
        <p:spPr>
          <a:xfrm>
            <a:off x="3849800" y="2188333"/>
            <a:ext cx="2054100" cy="488400"/>
          </a:xfrm>
          <a:prstGeom prst="rect">
            <a:avLst/>
          </a:prstGeom>
          <a:no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A72A1E"/>
                </a:solidFill>
                <a:latin typeface="Roboto"/>
                <a:ea typeface="Roboto"/>
                <a:cs typeface="Roboto"/>
                <a:sym typeface="Roboto"/>
              </a:rPr>
              <a:t>Methods</a:t>
            </a:r>
            <a:endParaRPr b="0" i="0" sz="1300" u="none" cap="none" strike="noStrike">
              <a:solidFill>
                <a:srgbClr val="A72A1E"/>
              </a:solidFill>
              <a:latin typeface="Roboto"/>
              <a:ea typeface="Roboto"/>
              <a:cs typeface="Roboto"/>
              <a:sym typeface="Roboto"/>
            </a:endParaRPr>
          </a:p>
        </p:txBody>
      </p:sp>
      <p:sp>
        <p:nvSpPr>
          <p:cNvPr id="251" name="Google Shape;251;p3"/>
          <p:cNvSpPr txBox="1"/>
          <p:nvPr/>
        </p:nvSpPr>
        <p:spPr>
          <a:xfrm>
            <a:off x="1491000" y="3540467"/>
            <a:ext cx="2050800" cy="488400"/>
          </a:xfrm>
          <a:prstGeom prst="rect">
            <a:avLst/>
          </a:prstGeom>
          <a:no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A72A1E"/>
                </a:solidFill>
                <a:latin typeface="Roboto"/>
                <a:ea typeface="Roboto"/>
                <a:cs typeface="Roboto"/>
                <a:sym typeface="Roboto"/>
              </a:rPr>
              <a:t>Probabilistic</a:t>
            </a:r>
            <a:endParaRPr b="0" i="0" sz="1300" u="none" cap="none" strike="noStrike">
              <a:solidFill>
                <a:srgbClr val="A72A1E"/>
              </a:solidFill>
              <a:latin typeface="Roboto"/>
              <a:ea typeface="Roboto"/>
              <a:cs typeface="Roboto"/>
              <a:sym typeface="Roboto"/>
            </a:endParaRPr>
          </a:p>
        </p:txBody>
      </p:sp>
      <p:sp>
        <p:nvSpPr>
          <p:cNvPr id="249" name="Google Shape;249;p3"/>
          <p:cNvSpPr txBox="1"/>
          <p:nvPr/>
        </p:nvSpPr>
        <p:spPr>
          <a:xfrm>
            <a:off x="6211800" y="3540467"/>
            <a:ext cx="2050800" cy="488400"/>
          </a:xfrm>
          <a:prstGeom prst="rect">
            <a:avLst/>
          </a:prstGeom>
          <a:no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A72A1E"/>
                </a:solidFill>
                <a:latin typeface="Roboto"/>
                <a:ea typeface="Roboto"/>
                <a:cs typeface="Roboto"/>
                <a:sym typeface="Roboto"/>
              </a:rPr>
              <a:t>Decision Tree</a:t>
            </a:r>
            <a:endParaRPr b="0" i="0" sz="1300" u="none" cap="none" strike="noStrike">
              <a:solidFill>
                <a:srgbClr val="A72A1E"/>
              </a:solidFill>
              <a:latin typeface="Roboto"/>
              <a:ea typeface="Roboto"/>
              <a:cs typeface="Roboto"/>
              <a:sym typeface="Roboto"/>
            </a:endParaRPr>
          </a:p>
        </p:txBody>
      </p:sp>
      <p:sp>
        <p:nvSpPr>
          <p:cNvPr id="257" name="Google Shape;257;p3"/>
          <p:cNvSpPr txBox="1"/>
          <p:nvPr/>
        </p:nvSpPr>
        <p:spPr>
          <a:xfrm>
            <a:off x="7338800" y="4943267"/>
            <a:ext cx="2050800" cy="488400"/>
          </a:xfrm>
          <a:prstGeom prst="rect">
            <a:avLst/>
          </a:prstGeom>
          <a:solidFill>
            <a:srgbClr val="FF9973"/>
          </a:solid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2"/>
                </a:solidFill>
                <a:latin typeface="Roboto"/>
                <a:ea typeface="Roboto"/>
                <a:cs typeface="Roboto"/>
                <a:sym typeface="Roboto"/>
              </a:rPr>
              <a:t>C.5 Decision Tree</a:t>
            </a:r>
            <a:endParaRPr b="0" i="0" sz="1300" u="none" cap="none" strike="noStrike">
              <a:solidFill>
                <a:schemeClr val="dk2"/>
              </a:solidFill>
              <a:latin typeface="Roboto"/>
              <a:ea typeface="Roboto"/>
              <a:cs typeface="Roboto"/>
              <a:sym typeface="Roboto"/>
            </a:endParaRPr>
          </a:p>
        </p:txBody>
      </p:sp>
      <p:sp>
        <p:nvSpPr>
          <p:cNvPr id="259" name="Google Shape;259;p3"/>
          <p:cNvSpPr txBox="1"/>
          <p:nvPr/>
        </p:nvSpPr>
        <p:spPr>
          <a:xfrm>
            <a:off x="5084800" y="4943267"/>
            <a:ext cx="2050800" cy="488400"/>
          </a:xfrm>
          <a:prstGeom prst="rect">
            <a:avLst/>
          </a:prstGeom>
          <a:solidFill>
            <a:srgbClr val="FF9973"/>
          </a:solid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2"/>
                </a:solidFill>
                <a:latin typeface="Roboto"/>
                <a:ea typeface="Roboto"/>
                <a:cs typeface="Roboto"/>
                <a:sym typeface="Roboto"/>
              </a:rPr>
              <a:t>CART Decision Tree</a:t>
            </a:r>
            <a:endParaRPr b="0" i="0" sz="1300" u="none" cap="none" strike="noStrike">
              <a:solidFill>
                <a:schemeClr val="dk2"/>
              </a:solidFill>
              <a:latin typeface="Roboto"/>
              <a:ea typeface="Roboto"/>
              <a:cs typeface="Roboto"/>
              <a:sym typeface="Roboto"/>
            </a:endParaRPr>
          </a:p>
        </p:txBody>
      </p:sp>
      <p:sp>
        <p:nvSpPr>
          <p:cNvPr id="253" name="Google Shape;253;p3"/>
          <p:cNvSpPr txBox="1"/>
          <p:nvPr/>
        </p:nvSpPr>
        <p:spPr>
          <a:xfrm>
            <a:off x="2618000" y="4943267"/>
            <a:ext cx="2050800" cy="488400"/>
          </a:xfrm>
          <a:prstGeom prst="rect">
            <a:avLst/>
          </a:prstGeom>
          <a:solidFill>
            <a:srgbClr val="FF9973"/>
          </a:solid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2"/>
                </a:solidFill>
                <a:latin typeface="Roboto"/>
                <a:ea typeface="Roboto"/>
                <a:cs typeface="Roboto"/>
                <a:sym typeface="Roboto"/>
              </a:rPr>
              <a:t>Logistic Regression</a:t>
            </a:r>
            <a:endParaRPr b="0" i="0" sz="1300" u="none" cap="none" strike="noStrike">
              <a:solidFill>
                <a:schemeClr val="dk2"/>
              </a:solidFill>
              <a:latin typeface="Roboto"/>
              <a:ea typeface="Roboto"/>
              <a:cs typeface="Roboto"/>
              <a:sym typeface="Roboto"/>
            </a:endParaRPr>
          </a:p>
        </p:txBody>
      </p:sp>
      <p:sp>
        <p:nvSpPr>
          <p:cNvPr id="255" name="Google Shape;255;p3"/>
          <p:cNvSpPr txBox="1"/>
          <p:nvPr/>
        </p:nvSpPr>
        <p:spPr>
          <a:xfrm>
            <a:off x="364000" y="4943267"/>
            <a:ext cx="2050800" cy="488400"/>
          </a:xfrm>
          <a:prstGeom prst="rect">
            <a:avLst/>
          </a:prstGeom>
          <a:solidFill>
            <a:srgbClr val="FF9973"/>
          </a:solid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2"/>
                </a:solidFill>
                <a:latin typeface="Roboto"/>
                <a:ea typeface="Roboto"/>
                <a:cs typeface="Roboto"/>
                <a:sym typeface="Roboto"/>
              </a:rPr>
              <a:t>Naive Bayes</a:t>
            </a:r>
            <a:endParaRPr b="0" i="0" sz="1300" u="none" cap="none" strike="noStrike">
              <a:solidFill>
                <a:schemeClr val="dk2"/>
              </a:solidFill>
              <a:latin typeface="Roboto"/>
              <a:ea typeface="Roboto"/>
              <a:cs typeface="Roboto"/>
              <a:sym typeface="Roboto"/>
            </a:endParaRPr>
          </a:p>
        </p:txBody>
      </p:sp>
      <p:sp>
        <p:nvSpPr>
          <p:cNvPr id="260" name="Google Shape;260;p3"/>
          <p:cNvSpPr txBox="1"/>
          <p:nvPr/>
        </p:nvSpPr>
        <p:spPr>
          <a:xfrm>
            <a:off x="9592800" y="4943267"/>
            <a:ext cx="2050800" cy="488400"/>
          </a:xfrm>
          <a:prstGeom prst="rect">
            <a:avLst/>
          </a:prstGeom>
          <a:solidFill>
            <a:srgbClr val="FF9973"/>
          </a:solid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2"/>
                </a:solidFill>
                <a:latin typeface="Roboto"/>
                <a:ea typeface="Roboto"/>
                <a:cs typeface="Roboto"/>
                <a:sym typeface="Roboto"/>
              </a:rPr>
              <a:t>Random Forest</a:t>
            </a:r>
            <a:endParaRPr b="0" i="0" sz="1300" u="none" cap="none" strike="noStrike">
              <a:solidFill>
                <a:schemeClr val="dk2"/>
              </a:solidFill>
              <a:latin typeface="Roboto"/>
              <a:ea typeface="Roboto"/>
              <a:cs typeface="Roboto"/>
              <a:sym typeface="Roboto"/>
            </a:endParaRPr>
          </a:p>
        </p:txBody>
      </p:sp>
      <p:cxnSp>
        <p:nvCxnSpPr>
          <p:cNvPr id="261" name="Google Shape;261;p3"/>
          <p:cNvCxnSpPr>
            <a:stCxn id="249" idx="2"/>
            <a:endCxn id="260" idx="0"/>
          </p:cNvCxnSpPr>
          <p:nvPr/>
        </p:nvCxnSpPr>
        <p:spPr>
          <a:xfrm flipH="1" rot="-5400000">
            <a:off x="8470500" y="2795567"/>
            <a:ext cx="914400" cy="3381000"/>
          </a:xfrm>
          <a:prstGeom prst="bentConnector3">
            <a:avLst>
              <a:gd fmla="val 50000" name="adj1"/>
            </a:avLst>
          </a:prstGeom>
          <a:noFill/>
          <a:ln cap="flat" cmpd="sng" w="19050">
            <a:solidFill>
              <a:srgbClr val="C2C2C2"/>
            </a:solidFill>
            <a:prstDash val="solid"/>
            <a:miter lim="8000"/>
            <a:headEnd len="sm" w="sm" type="none"/>
            <a:tailEnd len="sm" w="sm" type="none"/>
          </a:ln>
        </p:spPr>
      </p:cxnSp>
      <p:sp>
        <p:nvSpPr>
          <p:cNvPr id="262" name="Google Shape;262;p3"/>
          <p:cNvSpPr txBox="1"/>
          <p:nvPr/>
        </p:nvSpPr>
        <p:spPr>
          <a:xfrm>
            <a:off x="9679525" y="3553417"/>
            <a:ext cx="2050800" cy="488400"/>
          </a:xfrm>
          <a:prstGeom prst="rect">
            <a:avLst/>
          </a:prstGeom>
          <a:solidFill>
            <a:srgbClr val="FF9973"/>
          </a:solid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2"/>
                </a:solidFill>
                <a:latin typeface="Roboto"/>
                <a:ea typeface="Roboto"/>
                <a:cs typeface="Roboto"/>
                <a:sym typeface="Roboto"/>
              </a:rPr>
              <a:t>Dummy/Baseline</a:t>
            </a:r>
            <a:endParaRPr b="0" i="0" sz="1300" u="none" cap="none" strike="noStrike">
              <a:solidFill>
                <a:schemeClr val="dk2"/>
              </a:solidFill>
              <a:latin typeface="Roboto"/>
              <a:ea typeface="Roboto"/>
              <a:cs typeface="Roboto"/>
              <a:sym typeface="Roboto"/>
            </a:endParaRPr>
          </a:p>
        </p:txBody>
      </p:sp>
      <p:cxnSp>
        <p:nvCxnSpPr>
          <p:cNvPr id="263" name="Google Shape;263;p3"/>
          <p:cNvCxnSpPr>
            <a:stCxn id="248" idx="2"/>
            <a:endCxn id="262" idx="0"/>
          </p:cNvCxnSpPr>
          <p:nvPr/>
        </p:nvCxnSpPr>
        <p:spPr>
          <a:xfrm flipH="1" rot="-5400000">
            <a:off x="7352600" y="200983"/>
            <a:ext cx="876600" cy="5828100"/>
          </a:xfrm>
          <a:prstGeom prst="bentConnector3">
            <a:avLst>
              <a:gd fmla="val 50005" name="adj1"/>
            </a:avLst>
          </a:prstGeom>
          <a:noFill/>
          <a:ln cap="flat" cmpd="sng" w="19050">
            <a:solidFill>
              <a:srgbClr val="C2C2C2"/>
            </a:solidFill>
            <a:prstDash val="solid"/>
            <a:miter lim="8000"/>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24aaafca5a_1_144"/>
          <p:cNvSpPr txBox="1"/>
          <p:nvPr>
            <p:ph type="title"/>
          </p:nvPr>
        </p:nvSpPr>
        <p:spPr>
          <a:xfrm>
            <a:off x="972600" y="714617"/>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Decision Trees</a:t>
            </a:r>
            <a:endParaRPr/>
          </a:p>
        </p:txBody>
      </p:sp>
      <p:sp>
        <p:nvSpPr>
          <p:cNvPr id="269" name="Google Shape;269;g124aaafca5a_1_14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70" name="Google Shape;270;g124aaafca5a_1_144"/>
          <p:cNvPicPr preferRelativeResize="0"/>
          <p:nvPr/>
        </p:nvPicPr>
        <p:blipFill rotWithShape="1">
          <a:blip r:embed="rId3">
            <a:alphaModFix/>
          </a:blip>
          <a:srcRect b="0" l="0" r="0" t="0"/>
          <a:stretch/>
        </p:blipFill>
        <p:spPr>
          <a:xfrm>
            <a:off x="1399450" y="1723975"/>
            <a:ext cx="3939320" cy="4122374"/>
          </a:xfrm>
          <a:prstGeom prst="rect">
            <a:avLst/>
          </a:prstGeom>
          <a:noFill/>
          <a:ln>
            <a:noFill/>
          </a:ln>
        </p:spPr>
      </p:pic>
      <p:pic>
        <p:nvPicPr>
          <p:cNvPr id="271" name="Google Shape;271;g124aaafca5a_1_144"/>
          <p:cNvPicPr preferRelativeResize="0"/>
          <p:nvPr/>
        </p:nvPicPr>
        <p:blipFill rotWithShape="1">
          <a:blip r:embed="rId4">
            <a:alphaModFix/>
          </a:blip>
          <a:srcRect b="0" l="0" r="0" t="0"/>
          <a:stretch/>
        </p:blipFill>
        <p:spPr>
          <a:xfrm>
            <a:off x="6167300" y="1723975"/>
            <a:ext cx="4237103" cy="4122375"/>
          </a:xfrm>
          <a:prstGeom prst="rect">
            <a:avLst/>
          </a:prstGeom>
          <a:noFill/>
          <a:ln>
            <a:noFill/>
          </a:ln>
        </p:spPr>
      </p:pic>
      <p:sp>
        <p:nvSpPr>
          <p:cNvPr id="272" name="Google Shape;272;g124aaafca5a_1_144"/>
          <p:cNvSpPr txBox="1"/>
          <p:nvPr/>
        </p:nvSpPr>
        <p:spPr>
          <a:xfrm>
            <a:off x="791375" y="5941075"/>
            <a:ext cx="4547400" cy="780300"/>
          </a:xfrm>
          <a:prstGeom prst="rect">
            <a:avLst/>
          </a:prstGeom>
          <a:noFill/>
          <a:ln>
            <a:noFill/>
          </a:ln>
        </p:spPr>
        <p:txBody>
          <a:bodyPr anchorCtr="0" anchor="t" bIns="91425" lIns="91425" spcFirstLastPara="1" rIns="91425" wrap="square" tIns="91425">
            <a:spAutoFit/>
          </a:bodyPr>
          <a:lstStyle/>
          <a:p>
            <a:pPr indent="0" lvl="0" marL="120650" marR="0" rtl="0" algn="l">
              <a:lnSpc>
                <a:spcPct val="115000"/>
              </a:lnSpc>
              <a:spcBef>
                <a:spcPts val="0"/>
              </a:spcBef>
              <a:spcAft>
                <a:spcPts val="0"/>
              </a:spcAft>
              <a:buClr>
                <a:srgbClr val="000000"/>
              </a:buClr>
              <a:buSzPts val="1800"/>
              <a:buFont typeface="Arial"/>
              <a:buNone/>
            </a:pPr>
            <a:r>
              <a:rPr b="0" i="0" lang="en-US" sz="1800" u="none" cap="none" strike="noStrike">
                <a:solidFill>
                  <a:schemeClr val="accent1"/>
                </a:solidFill>
                <a:latin typeface="Lato"/>
                <a:ea typeface="Lato"/>
                <a:cs typeface="Lato"/>
                <a:sym typeface="Lato"/>
              </a:rPr>
              <a:t>Figure 5</a:t>
            </a:r>
            <a:endParaRPr b="0" i="0" sz="1700" u="none" cap="none" strike="noStrike">
              <a:solidFill>
                <a:schemeClr val="accent1"/>
              </a:solidFill>
              <a:latin typeface="Lato"/>
              <a:ea typeface="Lato"/>
              <a:cs typeface="Lato"/>
              <a:sym typeface="Lato"/>
            </a:endParaRPr>
          </a:p>
          <a:p>
            <a:pPr indent="0" lvl="0" marL="120650" marR="0" rtl="0" algn="l">
              <a:lnSpc>
                <a:spcPct val="115000"/>
              </a:lnSpc>
              <a:spcBef>
                <a:spcPts val="0"/>
              </a:spcBef>
              <a:spcAft>
                <a:spcPts val="0"/>
              </a:spcAft>
              <a:buClr>
                <a:srgbClr val="000000"/>
              </a:buClr>
              <a:buSzPts val="1800"/>
              <a:buFont typeface="Arial"/>
              <a:buNone/>
            </a:pPr>
            <a:r>
              <a:rPr b="0" i="1" lang="en-US" sz="1800" u="none" cap="none" strike="noStrike">
                <a:solidFill>
                  <a:schemeClr val="accent1"/>
                </a:solidFill>
                <a:latin typeface="Lato"/>
                <a:ea typeface="Lato"/>
                <a:cs typeface="Lato"/>
                <a:sym typeface="Lato"/>
              </a:rPr>
              <a:t>CART Decision Tree</a:t>
            </a:r>
            <a:endParaRPr b="0" i="0" sz="1400" u="none" cap="none" strike="noStrike">
              <a:solidFill>
                <a:srgbClr val="000000"/>
              </a:solidFill>
              <a:latin typeface="Arial"/>
              <a:ea typeface="Arial"/>
              <a:cs typeface="Arial"/>
              <a:sym typeface="Arial"/>
            </a:endParaRPr>
          </a:p>
        </p:txBody>
      </p:sp>
      <p:sp>
        <p:nvSpPr>
          <p:cNvPr id="273" name="Google Shape;273;g124aaafca5a_1_144"/>
          <p:cNvSpPr txBox="1"/>
          <p:nvPr/>
        </p:nvSpPr>
        <p:spPr>
          <a:xfrm>
            <a:off x="6086550" y="5941075"/>
            <a:ext cx="4547400" cy="780300"/>
          </a:xfrm>
          <a:prstGeom prst="rect">
            <a:avLst/>
          </a:prstGeom>
          <a:noFill/>
          <a:ln>
            <a:noFill/>
          </a:ln>
        </p:spPr>
        <p:txBody>
          <a:bodyPr anchorCtr="0" anchor="t" bIns="91425" lIns="91425" spcFirstLastPara="1" rIns="91425" wrap="square" tIns="91425">
            <a:spAutoFit/>
          </a:bodyPr>
          <a:lstStyle/>
          <a:p>
            <a:pPr indent="0" lvl="0" marL="120650" marR="0" rtl="0" algn="l">
              <a:lnSpc>
                <a:spcPct val="115000"/>
              </a:lnSpc>
              <a:spcBef>
                <a:spcPts val="0"/>
              </a:spcBef>
              <a:spcAft>
                <a:spcPts val="0"/>
              </a:spcAft>
              <a:buClr>
                <a:srgbClr val="000000"/>
              </a:buClr>
              <a:buSzPts val="1800"/>
              <a:buFont typeface="Arial"/>
              <a:buNone/>
            </a:pPr>
            <a:r>
              <a:rPr b="0" i="0" lang="en-US" sz="1800" u="none" cap="none" strike="noStrike">
                <a:solidFill>
                  <a:schemeClr val="accent1"/>
                </a:solidFill>
                <a:latin typeface="Lato"/>
                <a:ea typeface="Lato"/>
                <a:cs typeface="Lato"/>
                <a:sym typeface="Lato"/>
              </a:rPr>
              <a:t>Figure 5</a:t>
            </a:r>
            <a:endParaRPr b="0" i="0" sz="1700" u="none" cap="none" strike="noStrike">
              <a:solidFill>
                <a:schemeClr val="accent1"/>
              </a:solidFill>
              <a:latin typeface="Lato"/>
              <a:ea typeface="Lato"/>
              <a:cs typeface="Lato"/>
              <a:sym typeface="Lato"/>
            </a:endParaRPr>
          </a:p>
          <a:p>
            <a:pPr indent="0" lvl="0" marL="120650" marR="0" rtl="0" algn="l">
              <a:lnSpc>
                <a:spcPct val="115000"/>
              </a:lnSpc>
              <a:spcBef>
                <a:spcPts val="0"/>
              </a:spcBef>
              <a:spcAft>
                <a:spcPts val="0"/>
              </a:spcAft>
              <a:buClr>
                <a:srgbClr val="000000"/>
              </a:buClr>
              <a:buSzPts val="1800"/>
              <a:buFont typeface="Arial"/>
              <a:buNone/>
            </a:pPr>
            <a:r>
              <a:rPr b="0" i="1" lang="en-US" sz="1800" u="none" cap="none" strike="noStrike">
                <a:solidFill>
                  <a:schemeClr val="accent1"/>
                </a:solidFill>
                <a:latin typeface="Lato"/>
                <a:ea typeface="Lato"/>
                <a:cs typeface="Lato"/>
                <a:sym typeface="Lato"/>
              </a:rPr>
              <a:t>C.5 Decision Tree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24aaafc7c2_0_19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79" name="Google Shape;279;g124aaafc7c2_0_195"/>
          <p:cNvSpPr txBox="1"/>
          <p:nvPr/>
        </p:nvSpPr>
        <p:spPr>
          <a:xfrm>
            <a:off x="2126735" y="1905525"/>
            <a:ext cx="4122300" cy="147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2"/>
                </a:solidFill>
                <a:latin typeface="Share Tech"/>
                <a:ea typeface="Share Tech"/>
                <a:cs typeface="Share Tech"/>
                <a:sym typeface="Share Tech"/>
              </a:rPr>
              <a:t>RESULTS &amp; </a:t>
            </a:r>
            <a:endParaRPr b="0" i="0" sz="4800" u="none" cap="none" strike="noStrike">
              <a:solidFill>
                <a:schemeClr val="dk2"/>
              </a:solidFill>
              <a:latin typeface="Share Tech"/>
              <a:ea typeface="Share Tech"/>
              <a:cs typeface="Share Tech"/>
              <a:sym typeface="Share Tech"/>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2"/>
                </a:solidFill>
                <a:latin typeface="Share Tech"/>
                <a:ea typeface="Share Tech"/>
                <a:cs typeface="Share Tech"/>
                <a:sym typeface="Share Tech"/>
              </a:rPr>
              <a:t>NEXT STEPS</a:t>
            </a:r>
            <a:endParaRPr b="0" i="0" sz="4800" u="none" cap="none" strike="noStrike">
              <a:solidFill>
                <a:schemeClr val="dk2"/>
              </a:solidFill>
              <a:latin typeface="Share Tech"/>
              <a:ea typeface="Share Tech"/>
              <a:cs typeface="Share Tech"/>
              <a:sym typeface="Share Tech"/>
            </a:endParaRPr>
          </a:p>
        </p:txBody>
      </p:sp>
      <p:sp>
        <p:nvSpPr>
          <p:cNvPr id="280" name="Google Shape;280;g124aaafc7c2_0_195"/>
          <p:cNvSpPr txBox="1"/>
          <p:nvPr/>
        </p:nvSpPr>
        <p:spPr>
          <a:xfrm>
            <a:off x="1749868" y="3092495"/>
            <a:ext cx="4876200" cy="184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aven Pro"/>
              <a:ea typeface="Maven Pro"/>
              <a:cs typeface="Maven Pro"/>
              <a:sym typeface="Maven Pro"/>
            </a:endParaRPr>
          </a:p>
        </p:txBody>
      </p:sp>
      <p:sp>
        <p:nvSpPr>
          <p:cNvPr id="281" name="Google Shape;281;g124aaafc7c2_0_195"/>
          <p:cNvSpPr/>
          <p:nvPr/>
        </p:nvSpPr>
        <p:spPr>
          <a:xfrm>
            <a:off x="8025154" y="2126848"/>
            <a:ext cx="1706100" cy="1909200"/>
          </a:xfrm>
          <a:prstGeom prst="rect">
            <a:avLst/>
          </a:pr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124aaafc7c2_0_195"/>
          <p:cNvSpPr txBox="1"/>
          <p:nvPr/>
        </p:nvSpPr>
        <p:spPr>
          <a:xfrm>
            <a:off x="8106951" y="2573099"/>
            <a:ext cx="1542300" cy="101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002845"/>
                </a:solidFill>
                <a:latin typeface="Share Tech"/>
                <a:ea typeface="Share Tech"/>
                <a:cs typeface="Share Tech"/>
                <a:sym typeface="Share Tech"/>
              </a:rPr>
              <a:t>04</a:t>
            </a:r>
            <a:endParaRPr b="0" i="0" sz="6000" u="none" cap="none" strike="noStrike">
              <a:solidFill>
                <a:srgbClr val="002845"/>
              </a:solidFill>
              <a:latin typeface="Share Tech"/>
              <a:ea typeface="Share Tech"/>
              <a:cs typeface="Share Tech"/>
              <a:sym typeface="Share Tech"/>
            </a:endParaRPr>
          </a:p>
        </p:txBody>
      </p:sp>
      <p:sp>
        <p:nvSpPr>
          <p:cNvPr id="283" name="Google Shape;283;g124aaafc7c2_0_195"/>
          <p:cNvSpPr/>
          <p:nvPr/>
        </p:nvSpPr>
        <p:spPr>
          <a:xfrm>
            <a:off x="1087776" y="5646236"/>
            <a:ext cx="9873629" cy="183539"/>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124aaafc7c2_0_195"/>
          <p:cNvSpPr/>
          <p:nvPr/>
        </p:nvSpPr>
        <p:spPr>
          <a:xfrm>
            <a:off x="1086950" y="5646236"/>
            <a:ext cx="7978387" cy="183539"/>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5" name="Google Shape;285;g124aaafc7c2_0_195"/>
          <p:cNvCxnSpPr>
            <a:stCxn id="281" idx="2"/>
          </p:cNvCxnSpPr>
          <p:nvPr/>
        </p:nvCxnSpPr>
        <p:spPr>
          <a:xfrm>
            <a:off x="8878204" y="4036048"/>
            <a:ext cx="0" cy="1720800"/>
          </a:xfrm>
          <a:prstGeom prst="straightConnector1">
            <a:avLst/>
          </a:prstGeom>
          <a:noFill/>
          <a:ln cap="flat" cmpd="sng" w="19050">
            <a:solidFill>
              <a:srgbClr val="00CFCC"/>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243d4d733b_0_646"/>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Results</a:t>
            </a:r>
            <a:endParaRPr/>
          </a:p>
        </p:txBody>
      </p:sp>
      <p:sp>
        <p:nvSpPr>
          <p:cNvPr id="291" name="Google Shape;291;g1243d4d733b_0_646"/>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92" name="Google Shape;292;g1243d4d733b_0_646"/>
          <p:cNvPicPr preferRelativeResize="0"/>
          <p:nvPr/>
        </p:nvPicPr>
        <p:blipFill rotWithShape="1">
          <a:blip r:embed="rId3">
            <a:alphaModFix/>
          </a:blip>
          <a:srcRect b="0" l="0" r="0" t="0"/>
          <a:stretch/>
        </p:blipFill>
        <p:spPr>
          <a:xfrm>
            <a:off x="6161400" y="2384543"/>
            <a:ext cx="5507575" cy="3686445"/>
          </a:xfrm>
          <a:prstGeom prst="rect">
            <a:avLst/>
          </a:prstGeom>
          <a:noFill/>
          <a:ln>
            <a:noFill/>
          </a:ln>
        </p:spPr>
      </p:pic>
      <p:pic>
        <p:nvPicPr>
          <p:cNvPr id="293" name="Google Shape;293;g1243d4d733b_0_646"/>
          <p:cNvPicPr preferRelativeResize="0"/>
          <p:nvPr/>
        </p:nvPicPr>
        <p:blipFill rotWithShape="1">
          <a:blip r:embed="rId4">
            <a:alphaModFix/>
          </a:blip>
          <a:srcRect b="0" l="0" r="0" t="0"/>
          <a:stretch/>
        </p:blipFill>
        <p:spPr>
          <a:xfrm>
            <a:off x="267225" y="2514191"/>
            <a:ext cx="5507576" cy="3427134"/>
          </a:xfrm>
          <a:prstGeom prst="rect">
            <a:avLst/>
          </a:prstGeom>
          <a:noFill/>
          <a:ln>
            <a:noFill/>
          </a:ln>
        </p:spPr>
      </p:pic>
      <p:sp>
        <p:nvSpPr>
          <p:cNvPr id="294" name="Google Shape;294;g1243d4d733b_0_646"/>
          <p:cNvSpPr txBox="1"/>
          <p:nvPr>
            <p:ph idx="1" type="body"/>
          </p:nvPr>
        </p:nvSpPr>
        <p:spPr>
          <a:xfrm>
            <a:off x="70625" y="1739273"/>
            <a:ext cx="6034200" cy="1749000"/>
          </a:xfrm>
          <a:prstGeom prst="rect">
            <a:avLst/>
          </a:prstGeom>
          <a:noFill/>
          <a:ln>
            <a:noFill/>
          </a:ln>
        </p:spPr>
        <p:txBody>
          <a:bodyPr anchorCtr="0" anchor="t" bIns="121900" lIns="121900" spcFirstLastPara="1" rIns="121900" wrap="square" tIns="121900">
            <a:normAutofit/>
          </a:bodyPr>
          <a:lstStyle/>
          <a:p>
            <a:pPr indent="0" lvl="0" marL="120650" rtl="0" algn="l">
              <a:lnSpc>
                <a:spcPct val="115000"/>
              </a:lnSpc>
              <a:spcBef>
                <a:spcPts val="0"/>
              </a:spcBef>
              <a:spcAft>
                <a:spcPts val="0"/>
              </a:spcAft>
              <a:buSzPts val="1700"/>
              <a:buNone/>
            </a:pPr>
            <a:r>
              <a:rPr lang="en-US" sz="1800"/>
              <a:t>Table 2</a:t>
            </a:r>
            <a:endParaRPr/>
          </a:p>
          <a:p>
            <a:pPr indent="0" lvl="0" marL="120650" rtl="0" algn="l">
              <a:lnSpc>
                <a:spcPct val="115000"/>
              </a:lnSpc>
              <a:spcBef>
                <a:spcPts val="0"/>
              </a:spcBef>
              <a:spcAft>
                <a:spcPts val="0"/>
              </a:spcAft>
              <a:buSzPts val="1700"/>
              <a:buNone/>
            </a:pPr>
            <a:r>
              <a:rPr i="1" lang="en-US" sz="1800"/>
              <a:t>Evaluation Metrics For the Models</a:t>
            </a:r>
            <a:br>
              <a:rPr lang="en-US"/>
            </a:br>
            <a:endParaRPr/>
          </a:p>
        </p:txBody>
      </p:sp>
      <p:sp>
        <p:nvSpPr>
          <p:cNvPr id="295" name="Google Shape;295;g1243d4d733b_0_646"/>
          <p:cNvSpPr txBox="1"/>
          <p:nvPr>
            <p:ph idx="1" type="body"/>
          </p:nvPr>
        </p:nvSpPr>
        <p:spPr>
          <a:xfrm>
            <a:off x="6269750" y="1692123"/>
            <a:ext cx="6034200" cy="1749000"/>
          </a:xfrm>
          <a:prstGeom prst="rect">
            <a:avLst/>
          </a:prstGeom>
          <a:noFill/>
          <a:ln>
            <a:noFill/>
          </a:ln>
        </p:spPr>
        <p:txBody>
          <a:bodyPr anchorCtr="0" anchor="t" bIns="121900" lIns="121900" spcFirstLastPara="1" rIns="121900" wrap="square" tIns="121900">
            <a:normAutofit/>
          </a:bodyPr>
          <a:lstStyle/>
          <a:p>
            <a:pPr indent="0" lvl="0" marL="120650" rtl="0" algn="l">
              <a:lnSpc>
                <a:spcPct val="115000"/>
              </a:lnSpc>
              <a:spcBef>
                <a:spcPts val="0"/>
              </a:spcBef>
              <a:spcAft>
                <a:spcPts val="0"/>
              </a:spcAft>
              <a:buSzPts val="1700"/>
              <a:buNone/>
            </a:pPr>
            <a:r>
              <a:rPr lang="en-US" sz="1800"/>
              <a:t>Figure 6</a:t>
            </a:r>
            <a:endParaRPr/>
          </a:p>
          <a:p>
            <a:pPr indent="0" lvl="0" marL="120650" rtl="0" algn="l">
              <a:lnSpc>
                <a:spcPct val="115000"/>
              </a:lnSpc>
              <a:spcBef>
                <a:spcPts val="0"/>
              </a:spcBef>
              <a:spcAft>
                <a:spcPts val="0"/>
              </a:spcAft>
              <a:buSzPts val="1700"/>
              <a:buNone/>
            </a:pPr>
            <a:r>
              <a:rPr i="1" lang="en-US" sz="1800"/>
              <a:t>ROC Model Performance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243d4d733b_0_652"/>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Next Steps</a:t>
            </a:r>
            <a:endParaRPr/>
          </a:p>
        </p:txBody>
      </p:sp>
      <p:sp>
        <p:nvSpPr>
          <p:cNvPr id="301" name="Google Shape;301;g1243d4d733b_0_652"/>
          <p:cNvSpPr txBox="1"/>
          <p:nvPr>
            <p:ph idx="1" type="body"/>
          </p:nvPr>
        </p:nvSpPr>
        <p:spPr>
          <a:xfrm>
            <a:off x="1090775" y="1739275"/>
            <a:ext cx="10907700" cy="4040400"/>
          </a:xfrm>
          <a:prstGeom prst="rect">
            <a:avLst/>
          </a:prstGeom>
          <a:noFill/>
          <a:ln>
            <a:noFill/>
          </a:ln>
        </p:spPr>
        <p:txBody>
          <a:bodyPr anchorCtr="0" anchor="t" bIns="121900" lIns="121900" spcFirstLastPara="1" rIns="121900" wrap="square" tIns="121900">
            <a:normAutofit fontScale="92500" lnSpcReduction="10000"/>
          </a:bodyPr>
          <a:lstStyle/>
          <a:p>
            <a:pPr indent="-344012" lvl="0" marL="457200" rtl="0" algn="l">
              <a:lnSpc>
                <a:spcPct val="115000"/>
              </a:lnSpc>
              <a:spcBef>
                <a:spcPts val="0"/>
              </a:spcBef>
              <a:spcAft>
                <a:spcPts val="0"/>
              </a:spcAft>
              <a:buSzPct val="100000"/>
              <a:buChar char="■"/>
            </a:pPr>
            <a:r>
              <a:rPr lang="en-US" sz="2343">
                <a:highlight>
                  <a:schemeClr val="lt1"/>
                </a:highlight>
              </a:rPr>
              <a:t>Recommended Model: Random Forest</a:t>
            </a:r>
            <a:endParaRPr sz="2343">
              <a:highlight>
                <a:schemeClr val="lt1"/>
              </a:highlight>
            </a:endParaRPr>
          </a:p>
          <a:p>
            <a:pPr indent="-344012" lvl="0" marL="457200" rtl="0" algn="l">
              <a:lnSpc>
                <a:spcPct val="115000"/>
              </a:lnSpc>
              <a:spcBef>
                <a:spcPts val="0"/>
              </a:spcBef>
              <a:spcAft>
                <a:spcPts val="0"/>
              </a:spcAft>
              <a:buSzPct val="100000"/>
              <a:buChar char="■"/>
            </a:pPr>
            <a:r>
              <a:rPr lang="en-US" sz="2343">
                <a:highlight>
                  <a:schemeClr val="lt1"/>
                </a:highlight>
              </a:rPr>
              <a:t>Adding Neural Network Modeling</a:t>
            </a:r>
            <a:endParaRPr sz="2343">
              <a:highlight>
                <a:schemeClr val="lt1"/>
              </a:highlight>
            </a:endParaRPr>
          </a:p>
          <a:p>
            <a:pPr indent="-344012" lvl="0" marL="457200" rtl="0" algn="l">
              <a:lnSpc>
                <a:spcPct val="115000"/>
              </a:lnSpc>
              <a:spcBef>
                <a:spcPts val="0"/>
              </a:spcBef>
              <a:spcAft>
                <a:spcPts val="0"/>
              </a:spcAft>
              <a:buSzPct val="100000"/>
              <a:buChar char="■"/>
            </a:pPr>
            <a:r>
              <a:rPr lang="en-US" sz="2343">
                <a:highlight>
                  <a:schemeClr val="lt1"/>
                </a:highlight>
              </a:rPr>
              <a:t>Future Studies</a:t>
            </a:r>
            <a:endParaRPr sz="2343">
              <a:highlight>
                <a:schemeClr val="lt1"/>
              </a:highlight>
            </a:endParaRPr>
          </a:p>
          <a:p>
            <a:pPr indent="-344012" lvl="1" marL="914400" rtl="0" algn="l">
              <a:lnSpc>
                <a:spcPct val="115000"/>
              </a:lnSpc>
              <a:spcBef>
                <a:spcPts val="0"/>
              </a:spcBef>
              <a:spcAft>
                <a:spcPts val="0"/>
              </a:spcAft>
              <a:buSzPct val="100000"/>
              <a:buChar char="○"/>
            </a:pPr>
            <a:r>
              <a:rPr lang="en-US" sz="2343">
                <a:highlight>
                  <a:schemeClr val="lt1"/>
                </a:highlight>
              </a:rPr>
              <a:t>Work with real data</a:t>
            </a:r>
            <a:endParaRPr sz="2343">
              <a:highlight>
                <a:schemeClr val="lt1"/>
              </a:highlight>
            </a:endParaRPr>
          </a:p>
          <a:p>
            <a:pPr indent="-344012" lvl="1" marL="914400" rtl="0" algn="l">
              <a:lnSpc>
                <a:spcPct val="115000"/>
              </a:lnSpc>
              <a:spcBef>
                <a:spcPts val="0"/>
              </a:spcBef>
              <a:spcAft>
                <a:spcPts val="0"/>
              </a:spcAft>
              <a:buSzPct val="100000"/>
              <a:buChar char="○"/>
            </a:pPr>
            <a:r>
              <a:rPr lang="en-US" sz="2343">
                <a:highlight>
                  <a:schemeClr val="lt1"/>
                </a:highlight>
              </a:rPr>
              <a:t>Add new information to the data</a:t>
            </a:r>
            <a:endParaRPr sz="2343">
              <a:highlight>
                <a:schemeClr val="lt1"/>
              </a:highlight>
            </a:endParaRPr>
          </a:p>
          <a:p>
            <a:pPr indent="-344012" lvl="2" marL="1371600" rtl="0" algn="l">
              <a:lnSpc>
                <a:spcPct val="115000"/>
              </a:lnSpc>
              <a:spcBef>
                <a:spcPts val="0"/>
              </a:spcBef>
              <a:spcAft>
                <a:spcPts val="0"/>
              </a:spcAft>
              <a:buSzPct val="100000"/>
              <a:buChar char="■"/>
            </a:pPr>
            <a:r>
              <a:rPr lang="en-US" sz="2343">
                <a:highlight>
                  <a:schemeClr val="lt1"/>
                </a:highlight>
              </a:rPr>
              <a:t>Job Level – who is more likely to leave, an entry level employee, a VP, a C-level executive?</a:t>
            </a:r>
            <a:endParaRPr sz="2343">
              <a:highlight>
                <a:schemeClr val="lt1"/>
              </a:highlight>
            </a:endParaRPr>
          </a:p>
          <a:p>
            <a:pPr indent="-344012" lvl="2" marL="1371600" rtl="0" algn="l">
              <a:lnSpc>
                <a:spcPct val="115000"/>
              </a:lnSpc>
              <a:spcBef>
                <a:spcPts val="0"/>
              </a:spcBef>
              <a:spcAft>
                <a:spcPts val="0"/>
              </a:spcAft>
              <a:buSzPct val="100000"/>
              <a:buChar char="■"/>
            </a:pPr>
            <a:r>
              <a:rPr lang="en-US" sz="2343">
                <a:highlight>
                  <a:schemeClr val="lt1"/>
                </a:highlight>
              </a:rPr>
              <a:t>Industry – is IT more prone to flight than sales?</a:t>
            </a:r>
            <a:endParaRPr sz="2343">
              <a:highlight>
                <a:schemeClr val="lt1"/>
              </a:highlight>
            </a:endParaRPr>
          </a:p>
          <a:p>
            <a:pPr indent="-344012" lvl="2" marL="1371600" rtl="0" algn="l">
              <a:lnSpc>
                <a:spcPct val="115000"/>
              </a:lnSpc>
              <a:spcBef>
                <a:spcPts val="0"/>
              </a:spcBef>
              <a:spcAft>
                <a:spcPts val="0"/>
              </a:spcAft>
              <a:buSzPct val="100000"/>
              <a:buChar char="■"/>
            </a:pPr>
            <a:r>
              <a:rPr lang="en-US" sz="2343">
                <a:highlight>
                  <a:schemeClr val="lt1"/>
                </a:highlight>
              </a:rPr>
              <a:t>Race – are minority represented employees more likely to resign?</a:t>
            </a:r>
            <a:endParaRPr sz="2343">
              <a:highlight>
                <a:schemeClr val="lt1"/>
              </a:highlight>
            </a:endParaRPr>
          </a:p>
          <a:p>
            <a:pPr indent="-344012" lvl="1" marL="914400" rtl="0" algn="l">
              <a:lnSpc>
                <a:spcPct val="115000"/>
              </a:lnSpc>
              <a:spcBef>
                <a:spcPts val="0"/>
              </a:spcBef>
              <a:spcAft>
                <a:spcPts val="0"/>
              </a:spcAft>
              <a:buSzPct val="100000"/>
              <a:buChar char="○"/>
            </a:pPr>
            <a:r>
              <a:rPr lang="en-US" sz="2343">
                <a:highlight>
                  <a:schemeClr val="lt1"/>
                </a:highlight>
              </a:rPr>
              <a:t>American data – Our dummy data was generated in India </a:t>
            </a:r>
            <a:endParaRPr sz="2343">
              <a:highlight>
                <a:schemeClr val="lt1"/>
              </a:highlight>
            </a:endParaRPr>
          </a:p>
          <a:p>
            <a:pPr indent="-228600" lvl="0" marL="457200" rtl="0" algn="l">
              <a:lnSpc>
                <a:spcPct val="115000"/>
              </a:lnSpc>
              <a:spcBef>
                <a:spcPts val="0"/>
              </a:spcBef>
              <a:spcAft>
                <a:spcPts val="0"/>
              </a:spcAft>
              <a:buSzPct val="100000"/>
              <a:buNone/>
            </a:pPr>
            <a:r>
              <a:t/>
            </a:r>
            <a:endParaRPr sz="1800">
              <a:highlight>
                <a:srgbClr val="FFFF00"/>
              </a:highlight>
            </a:endParaRPr>
          </a:p>
          <a:p>
            <a:pPr indent="0" lvl="0" marL="114300" rtl="0" algn="l">
              <a:lnSpc>
                <a:spcPct val="115000"/>
              </a:lnSpc>
              <a:spcBef>
                <a:spcPts val="0"/>
              </a:spcBef>
              <a:spcAft>
                <a:spcPts val="0"/>
              </a:spcAft>
              <a:buSzPct val="100000"/>
              <a:buNone/>
            </a:pPr>
            <a:r>
              <a:t/>
            </a:r>
            <a:endParaRPr sz="1800">
              <a:highlight>
                <a:schemeClr val="lt1"/>
              </a:highlight>
            </a:endParaRPr>
          </a:p>
          <a:p>
            <a:pPr indent="-228600" lvl="0" marL="457200" rtl="0" algn="l">
              <a:lnSpc>
                <a:spcPct val="115000"/>
              </a:lnSpc>
              <a:spcBef>
                <a:spcPts val="0"/>
              </a:spcBef>
              <a:spcAft>
                <a:spcPts val="0"/>
              </a:spcAft>
              <a:buSzPct val="100000"/>
              <a:buNone/>
            </a:pPr>
            <a:r>
              <a:t/>
            </a:r>
            <a:endParaRPr sz="1800">
              <a:highlight>
                <a:schemeClr val="lt1"/>
              </a:highlight>
            </a:endParaRPr>
          </a:p>
          <a:p>
            <a:pPr indent="-228600" lvl="0" marL="457200" rtl="0" algn="l">
              <a:lnSpc>
                <a:spcPct val="115000"/>
              </a:lnSpc>
              <a:spcBef>
                <a:spcPts val="0"/>
              </a:spcBef>
              <a:spcAft>
                <a:spcPts val="0"/>
              </a:spcAft>
              <a:buSzPct val="100000"/>
              <a:buNone/>
            </a:pPr>
            <a:r>
              <a:t/>
            </a:r>
            <a:endParaRPr sz="1800">
              <a:highlight>
                <a:schemeClr val="lt1"/>
              </a:highlight>
            </a:endParaRPr>
          </a:p>
          <a:p>
            <a:pPr indent="0" lvl="0" marL="0" rtl="0" algn="l">
              <a:lnSpc>
                <a:spcPct val="115000"/>
              </a:lnSpc>
              <a:spcBef>
                <a:spcPts val="1200"/>
              </a:spcBef>
              <a:spcAft>
                <a:spcPts val="1200"/>
              </a:spcAft>
              <a:buSzPct val="130768"/>
              <a:buNone/>
            </a:pPr>
            <a:r>
              <a:t/>
            </a:r>
            <a:endParaRPr sz="1300">
              <a:highlight>
                <a:srgbClr val="FFFF00"/>
              </a:highlight>
            </a:endParaRPr>
          </a:p>
        </p:txBody>
      </p:sp>
      <p:sp>
        <p:nvSpPr>
          <p:cNvPr id="302" name="Google Shape;302;g1243d4d733b_0_652"/>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24aaafca5a_1_0"/>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Overview</a:t>
            </a:r>
            <a:endParaRPr/>
          </a:p>
        </p:txBody>
      </p:sp>
      <p:sp>
        <p:nvSpPr>
          <p:cNvPr id="94" name="Google Shape;94;g124aaafca5a_1_0"/>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95" name="Google Shape;95;g124aaafca5a_1_0"/>
          <p:cNvSpPr txBox="1"/>
          <p:nvPr/>
        </p:nvSpPr>
        <p:spPr>
          <a:xfrm>
            <a:off x="1266200" y="4363443"/>
            <a:ext cx="2268000" cy="65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Advent Pro SemiBold"/>
                <a:ea typeface="Advent Pro SemiBold"/>
                <a:cs typeface="Advent Pro SemiBold"/>
                <a:sym typeface="Advent Pro SemiBold"/>
              </a:rPr>
              <a:t>PROBLEM &amp; SOLUTION</a:t>
            </a:r>
            <a:endParaRPr b="0" i="0" sz="2000" u="none" cap="none" strike="noStrike">
              <a:solidFill>
                <a:schemeClr val="dk2"/>
              </a:solidFill>
              <a:latin typeface="Advent Pro SemiBold"/>
              <a:ea typeface="Advent Pro SemiBold"/>
              <a:cs typeface="Advent Pro SemiBold"/>
              <a:sym typeface="Advent Pro SemiBold"/>
            </a:endParaRPr>
          </a:p>
        </p:txBody>
      </p:sp>
      <p:sp>
        <p:nvSpPr>
          <p:cNvPr id="96" name="Google Shape;96;g124aaafca5a_1_0"/>
          <p:cNvSpPr txBox="1"/>
          <p:nvPr/>
        </p:nvSpPr>
        <p:spPr>
          <a:xfrm>
            <a:off x="1266200" y="4856738"/>
            <a:ext cx="1849800" cy="6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aven Pro"/>
              <a:ea typeface="Maven Pro"/>
              <a:cs typeface="Maven Pro"/>
              <a:sym typeface="Maven Pro"/>
            </a:endParaRPr>
          </a:p>
        </p:txBody>
      </p:sp>
      <p:sp>
        <p:nvSpPr>
          <p:cNvPr id="97" name="Google Shape;97;g124aaafca5a_1_0"/>
          <p:cNvSpPr txBox="1"/>
          <p:nvPr/>
        </p:nvSpPr>
        <p:spPr>
          <a:xfrm>
            <a:off x="1266200" y="3507729"/>
            <a:ext cx="1848000" cy="65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CFCC"/>
                </a:solidFill>
                <a:latin typeface="Share Tech"/>
                <a:ea typeface="Share Tech"/>
                <a:cs typeface="Share Tech"/>
                <a:sym typeface="Share Tech"/>
              </a:rPr>
              <a:t>01</a:t>
            </a:r>
            <a:endParaRPr b="0" i="0" sz="4800" u="none" cap="none" strike="noStrike">
              <a:solidFill>
                <a:srgbClr val="00CFCC"/>
              </a:solidFill>
              <a:latin typeface="Share Tech"/>
              <a:ea typeface="Share Tech"/>
              <a:cs typeface="Share Tech"/>
              <a:sym typeface="Share Tech"/>
            </a:endParaRPr>
          </a:p>
        </p:txBody>
      </p:sp>
      <p:sp>
        <p:nvSpPr>
          <p:cNvPr id="98" name="Google Shape;98;g124aaafca5a_1_0"/>
          <p:cNvSpPr/>
          <p:nvPr/>
        </p:nvSpPr>
        <p:spPr>
          <a:xfrm>
            <a:off x="1266200" y="2273425"/>
            <a:ext cx="868200" cy="939000"/>
          </a:xfrm>
          <a:prstGeom prst="rect">
            <a:avLst/>
          </a:pr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9" name="Google Shape;99;g124aaafca5a_1_0"/>
          <p:cNvCxnSpPr>
            <a:stCxn id="98" idx="1"/>
            <a:endCxn id="97" idx="1"/>
          </p:cNvCxnSpPr>
          <p:nvPr/>
        </p:nvCxnSpPr>
        <p:spPr>
          <a:xfrm>
            <a:off x="1266200" y="2742925"/>
            <a:ext cx="600" cy="1094100"/>
          </a:xfrm>
          <a:prstGeom prst="bentConnector3">
            <a:avLst>
              <a:gd fmla="val -39687500" name="adj1"/>
            </a:avLst>
          </a:prstGeom>
          <a:noFill/>
          <a:ln cap="flat" cmpd="sng" w="9525">
            <a:solidFill>
              <a:schemeClr val="dk2"/>
            </a:solidFill>
            <a:prstDash val="solid"/>
            <a:round/>
            <a:headEnd len="sm" w="sm" type="none"/>
            <a:tailEnd len="sm" w="sm" type="none"/>
          </a:ln>
        </p:spPr>
      </p:cxnSp>
      <p:sp>
        <p:nvSpPr>
          <p:cNvPr id="100" name="Google Shape;100;g124aaafca5a_1_0"/>
          <p:cNvSpPr/>
          <p:nvPr/>
        </p:nvSpPr>
        <p:spPr>
          <a:xfrm>
            <a:off x="1396283" y="2394808"/>
            <a:ext cx="608228" cy="658462"/>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124aaafca5a_1_0"/>
          <p:cNvSpPr txBox="1"/>
          <p:nvPr/>
        </p:nvSpPr>
        <p:spPr>
          <a:xfrm>
            <a:off x="3873474" y="4363318"/>
            <a:ext cx="1534800" cy="658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Advent Pro SemiBold"/>
                <a:ea typeface="Advent Pro SemiBold"/>
                <a:cs typeface="Advent Pro SemiBold"/>
                <a:sym typeface="Advent Pro SemiBold"/>
              </a:rPr>
              <a:t>EDA PROCESS</a:t>
            </a:r>
            <a:endParaRPr b="0" i="0" sz="2000" u="none" cap="none" strike="noStrike">
              <a:solidFill>
                <a:schemeClr val="dk2"/>
              </a:solidFill>
              <a:latin typeface="Advent Pro SemiBold"/>
              <a:ea typeface="Advent Pro SemiBold"/>
              <a:cs typeface="Advent Pro SemiBold"/>
              <a:sym typeface="Advent Pro SemiBold"/>
            </a:endParaRPr>
          </a:p>
        </p:txBody>
      </p:sp>
      <p:sp>
        <p:nvSpPr>
          <p:cNvPr id="102" name="Google Shape;102;g124aaafca5a_1_0"/>
          <p:cNvSpPr txBox="1"/>
          <p:nvPr/>
        </p:nvSpPr>
        <p:spPr>
          <a:xfrm>
            <a:off x="3873467" y="4856584"/>
            <a:ext cx="1943100" cy="65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aven Pro"/>
              <a:ea typeface="Maven Pro"/>
              <a:cs typeface="Maven Pro"/>
              <a:sym typeface="Maven Pro"/>
            </a:endParaRPr>
          </a:p>
        </p:txBody>
      </p:sp>
      <p:sp>
        <p:nvSpPr>
          <p:cNvPr id="103" name="Google Shape;103;g124aaafca5a_1_0"/>
          <p:cNvSpPr txBox="1"/>
          <p:nvPr/>
        </p:nvSpPr>
        <p:spPr>
          <a:xfrm>
            <a:off x="3873467" y="3507656"/>
            <a:ext cx="1941300" cy="65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FF9973"/>
                </a:solidFill>
                <a:latin typeface="Share Tech"/>
                <a:ea typeface="Share Tech"/>
                <a:cs typeface="Share Tech"/>
                <a:sym typeface="Share Tech"/>
              </a:rPr>
              <a:t>02</a:t>
            </a:r>
            <a:endParaRPr b="0" i="0" sz="4800" u="none" cap="none" strike="noStrike">
              <a:solidFill>
                <a:srgbClr val="FF9973"/>
              </a:solidFill>
              <a:latin typeface="Share Tech"/>
              <a:ea typeface="Share Tech"/>
              <a:cs typeface="Share Tech"/>
              <a:sym typeface="Share Tech"/>
            </a:endParaRPr>
          </a:p>
        </p:txBody>
      </p:sp>
      <p:sp>
        <p:nvSpPr>
          <p:cNvPr id="104" name="Google Shape;104;g124aaafca5a_1_0"/>
          <p:cNvSpPr/>
          <p:nvPr/>
        </p:nvSpPr>
        <p:spPr>
          <a:xfrm>
            <a:off x="3873467" y="2273425"/>
            <a:ext cx="912000" cy="939300"/>
          </a:xfrm>
          <a:prstGeom prst="rect">
            <a:avLst/>
          </a:pr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 name="Google Shape;105;g124aaafca5a_1_0"/>
          <p:cNvCxnSpPr>
            <a:stCxn id="104" idx="1"/>
            <a:endCxn id="103" idx="1"/>
          </p:cNvCxnSpPr>
          <p:nvPr/>
        </p:nvCxnSpPr>
        <p:spPr>
          <a:xfrm>
            <a:off x="3873467" y="2743075"/>
            <a:ext cx="600" cy="1093800"/>
          </a:xfrm>
          <a:prstGeom prst="bentConnector3">
            <a:avLst>
              <a:gd fmla="val -39687500" name="adj1"/>
            </a:avLst>
          </a:prstGeom>
          <a:noFill/>
          <a:ln cap="flat" cmpd="sng" w="9525">
            <a:solidFill>
              <a:schemeClr val="dk2"/>
            </a:solidFill>
            <a:prstDash val="solid"/>
            <a:round/>
            <a:headEnd len="sm" w="sm" type="none"/>
            <a:tailEnd len="sm" w="sm" type="none"/>
          </a:ln>
        </p:spPr>
      </p:cxnSp>
      <p:grpSp>
        <p:nvGrpSpPr>
          <p:cNvPr id="106" name="Google Shape;106;g124aaafca5a_1_0"/>
          <p:cNvGrpSpPr/>
          <p:nvPr/>
        </p:nvGrpSpPr>
        <p:grpSpPr>
          <a:xfrm>
            <a:off x="4020310" y="2412318"/>
            <a:ext cx="638887" cy="661229"/>
            <a:chOff x="3095745" y="3805393"/>
            <a:chExt cx="352840" cy="354718"/>
          </a:xfrm>
        </p:grpSpPr>
        <p:sp>
          <p:nvSpPr>
            <p:cNvPr id="107" name="Google Shape;107;g124aaafca5a_1_0"/>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24aaafca5a_1_0"/>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124aaafca5a_1_0"/>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124aaafca5a_1_0"/>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124aaafca5a_1_0"/>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124aaafca5a_1_0"/>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g124aaafca5a_1_0"/>
          <p:cNvSpPr txBox="1"/>
          <p:nvPr/>
        </p:nvSpPr>
        <p:spPr>
          <a:xfrm>
            <a:off x="6334776" y="4363356"/>
            <a:ext cx="2460900" cy="65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Advent Pro SemiBold"/>
                <a:ea typeface="Advent Pro SemiBold"/>
                <a:cs typeface="Advent Pro SemiBold"/>
                <a:sym typeface="Advent Pro SemiBold"/>
              </a:rPr>
              <a:t>METHODS</a:t>
            </a:r>
            <a:endParaRPr b="0" i="0" sz="2000" u="none" cap="none" strike="noStrike">
              <a:solidFill>
                <a:schemeClr val="dk2"/>
              </a:solidFill>
              <a:latin typeface="Advent Pro SemiBold"/>
              <a:ea typeface="Advent Pro SemiBold"/>
              <a:cs typeface="Advent Pro SemiBold"/>
              <a:sym typeface="Advent Pro SemiBol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2"/>
              </a:solidFill>
              <a:latin typeface="Advent Pro SemiBold"/>
              <a:ea typeface="Advent Pro SemiBold"/>
              <a:cs typeface="Advent Pro SemiBold"/>
              <a:sym typeface="Advent Pro SemiBold"/>
            </a:endParaRPr>
          </a:p>
        </p:txBody>
      </p:sp>
      <p:sp>
        <p:nvSpPr>
          <p:cNvPr id="114" name="Google Shape;114;g124aaafca5a_1_0"/>
          <p:cNvSpPr txBox="1"/>
          <p:nvPr/>
        </p:nvSpPr>
        <p:spPr>
          <a:xfrm>
            <a:off x="6335929" y="4856725"/>
            <a:ext cx="1916700" cy="6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aven Pro"/>
              <a:ea typeface="Maven Pro"/>
              <a:cs typeface="Maven Pro"/>
              <a:sym typeface="Maven Pro"/>
            </a:endParaRPr>
          </a:p>
        </p:txBody>
      </p:sp>
      <p:sp>
        <p:nvSpPr>
          <p:cNvPr id="115" name="Google Shape;115;g124aaafca5a_1_0"/>
          <p:cNvSpPr txBox="1"/>
          <p:nvPr/>
        </p:nvSpPr>
        <p:spPr>
          <a:xfrm>
            <a:off x="6334130" y="3507678"/>
            <a:ext cx="1916700" cy="65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93C47D"/>
                </a:solidFill>
                <a:latin typeface="Share Tech"/>
                <a:ea typeface="Share Tech"/>
                <a:cs typeface="Share Tech"/>
                <a:sym typeface="Share Tech"/>
              </a:rPr>
              <a:t>03</a:t>
            </a:r>
            <a:endParaRPr b="0" i="0" sz="4800" u="none" cap="none" strike="noStrike">
              <a:solidFill>
                <a:srgbClr val="93C47D"/>
              </a:solidFill>
              <a:latin typeface="Share Tech"/>
              <a:ea typeface="Share Tech"/>
              <a:cs typeface="Share Tech"/>
              <a:sym typeface="Share Tech"/>
            </a:endParaRPr>
          </a:p>
        </p:txBody>
      </p:sp>
      <p:sp>
        <p:nvSpPr>
          <p:cNvPr id="116" name="Google Shape;116;g124aaafca5a_1_0"/>
          <p:cNvSpPr/>
          <p:nvPr/>
        </p:nvSpPr>
        <p:spPr>
          <a:xfrm>
            <a:off x="6334130" y="2273425"/>
            <a:ext cx="900600" cy="939300"/>
          </a:xfrm>
          <a:prstGeom prst="rect">
            <a:avLst/>
          </a:pr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g124aaafca5a_1_0"/>
          <p:cNvCxnSpPr>
            <a:stCxn id="116" idx="1"/>
            <a:endCxn id="115" idx="1"/>
          </p:cNvCxnSpPr>
          <p:nvPr/>
        </p:nvCxnSpPr>
        <p:spPr>
          <a:xfrm>
            <a:off x="6334130" y="2743075"/>
            <a:ext cx="600" cy="1093800"/>
          </a:xfrm>
          <a:prstGeom prst="bentConnector3">
            <a:avLst>
              <a:gd fmla="val -39687500" name="adj1"/>
            </a:avLst>
          </a:prstGeom>
          <a:noFill/>
          <a:ln cap="flat" cmpd="sng" w="9525">
            <a:solidFill>
              <a:schemeClr val="dk2"/>
            </a:solidFill>
            <a:prstDash val="solid"/>
            <a:round/>
            <a:headEnd len="sm" w="sm" type="none"/>
            <a:tailEnd len="sm" w="sm" type="none"/>
          </a:ln>
        </p:spPr>
      </p:cxnSp>
      <p:sp>
        <p:nvSpPr>
          <p:cNvPr id="118" name="Google Shape;118;g124aaafca5a_1_0"/>
          <p:cNvSpPr txBox="1"/>
          <p:nvPr/>
        </p:nvSpPr>
        <p:spPr>
          <a:xfrm>
            <a:off x="8872751" y="4363356"/>
            <a:ext cx="2460900" cy="65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Advent Pro SemiBold"/>
                <a:ea typeface="Advent Pro SemiBold"/>
                <a:cs typeface="Advent Pro SemiBold"/>
                <a:sym typeface="Advent Pro SemiBold"/>
              </a:rPr>
              <a:t>RESULTS &amp; </a:t>
            </a:r>
            <a:endParaRPr b="0" i="0" sz="2000" u="none" cap="none" strike="noStrike">
              <a:solidFill>
                <a:schemeClr val="dk2"/>
              </a:solidFill>
              <a:latin typeface="Advent Pro SemiBold"/>
              <a:ea typeface="Advent Pro SemiBold"/>
              <a:cs typeface="Advent Pro SemiBold"/>
              <a:sym typeface="Advent Pro SemiBold"/>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Advent Pro SemiBold"/>
                <a:ea typeface="Advent Pro SemiBold"/>
                <a:cs typeface="Advent Pro SemiBold"/>
                <a:sym typeface="Advent Pro SemiBold"/>
              </a:rPr>
              <a:t>NEXT STEPS</a:t>
            </a:r>
            <a:endParaRPr b="0" i="0" sz="2000" u="none" cap="none" strike="noStrike">
              <a:solidFill>
                <a:schemeClr val="dk2"/>
              </a:solidFill>
              <a:latin typeface="Advent Pro SemiBold"/>
              <a:ea typeface="Advent Pro SemiBold"/>
              <a:cs typeface="Advent Pro SemiBold"/>
              <a:sym typeface="Advent Pro SemiBold"/>
            </a:endParaRPr>
          </a:p>
        </p:txBody>
      </p:sp>
      <p:sp>
        <p:nvSpPr>
          <p:cNvPr id="119" name="Google Shape;119;g124aaafca5a_1_0"/>
          <p:cNvSpPr txBox="1"/>
          <p:nvPr/>
        </p:nvSpPr>
        <p:spPr>
          <a:xfrm>
            <a:off x="8873904" y="4856725"/>
            <a:ext cx="1916700" cy="6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aven Pro"/>
              <a:ea typeface="Maven Pro"/>
              <a:cs typeface="Maven Pro"/>
              <a:sym typeface="Maven Pro"/>
            </a:endParaRPr>
          </a:p>
        </p:txBody>
      </p:sp>
      <p:sp>
        <p:nvSpPr>
          <p:cNvPr id="120" name="Google Shape;120;g124aaafca5a_1_0"/>
          <p:cNvSpPr txBox="1"/>
          <p:nvPr/>
        </p:nvSpPr>
        <p:spPr>
          <a:xfrm>
            <a:off x="8872105" y="3507678"/>
            <a:ext cx="1916700" cy="65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E898AC"/>
                </a:solidFill>
                <a:latin typeface="Share Tech"/>
                <a:ea typeface="Share Tech"/>
                <a:cs typeface="Share Tech"/>
                <a:sym typeface="Share Tech"/>
              </a:rPr>
              <a:t>04</a:t>
            </a:r>
            <a:endParaRPr b="0" i="0" sz="4800" u="none" cap="none" strike="noStrike">
              <a:solidFill>
                <a:srgbClr val="E898AC"/>
              </a:solidFill>
              <a:latin typeface="Share Tech"/>
              <a:ea typeface="Share Tech"/>
              <a:cs typeface="Share Tech"/>
              <a:sym typeface="Share Tech"/>
            </a:endParaRPr>
          </a:p>
        </p:txBody>
      </p:sp>
      <p:sp>
        <p:nvSpPr>
          <p:cNvPr id="121" name="Google Shape;121;g124aaafca5a_1_0"/>
          <p:cNvSpPr/>
          <p:nvPr/>
        </p:nvSpPr>
        <p:spPr>
          <a:xfrm>
            <a:off x="8872105" y="2273425"/>
            <a:ext cx="900600" cy="939300"/>
          </a:xfrm>
          <a:prstGeom prst="rect">
            <a:avLst/>
          </a:pr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 name="Google Shape;122;g124aaafca5a_1_0"/>
          <p:cNvCxnSpPr>
            <a:stCxn id="121" idx="1"/>
            <a:endCxn id="120" idx="1"/>
          </p:cNvCxnSpPr>
          <p:nvPr/>
        </p:nvCxnSpPr>
        <p:spPr>
          <a:xfrm>
            <a:off x="8872105" y="2743075"/>
            <a:ext cx="600" cy="1093800"/>
          </a:xfrm>
          <a:prstGeom prst="bentConnector3">
            <a:avLst>
              <a:gd fmla="val -39687500" name="adj1"/>
            </a:avLst>
          </a:prstGeom>
          <a:noFill/>
          <a:ln cap="flat" cmpd="sng" w="9525">
            <a:solidFill>
              <a:schemeClr val="dk2"/>
            </a:solidFill>
            <a:prstDash val="solid"/>
            <a:round/>
            <a:headEnd len="sm" w="sm" type="none"/>
            <a:tailEnd len="sm" w="sm" type="none"/>
          </a:ln>
        </p:spPr>
      </p:cxnSp>
      <p:grpSp>
        <p:nvGrpSpPr>
          <p:cNvPr id="123" name="Google Shape;123;g124aaafca5a_1_0"/>
          <p:cNvGrpSpPr/>
          <p:nvPr/>
        </p:nvGrpSpPr>
        <p:grpSpPr>
          <a:xfrm>
            <a:off x="9007038" y="2412092"/>
            <a:ext cx="638008" cy="661253"/>
            <a:chOff x="3541011" y="3367320"/>
            <a:chExt cx="348257" cy="346188"/>
          </a:xfrm>
        </p:grpSpPr>
        <p:sp>
          <p:nvSpPr>
            <p:cNvPr id="124" name="Google Shape;124;g124aaafca5a_1_0"/>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24aaafca5a_1_0"/>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24aaafca5a_1_0"/>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124aaafca5a_1_0"/>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g124aaafca5a_1_0"/>
          <p:cNvGrpSpPr/>
          <p:nvPr/>
        </p:nvGrpSpPr>
        <p:grpSpPr>
          <a:xfrm>
            <a:off x="6538852" y="2505266"/>
            <a:ext cx="491154" cy="475642"/>
            <a:chOff x="5357662" y="4297637"/>
            <a:chExt cx="287275" cy="326296"/>
          </a:xfrm>
        </p:grpSpPr>
        <p:sp>
          <p:nvSpPr>
            <p:cNvPr id="129" name="Google Shape;129;g124aaafca5a_1_0"/>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24aaafca5a_1_0"/>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124aaafca5a_1_0"/>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124aaafca5a_1_0"/>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124aaafca5a_1_0"/>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rgbClr val="0028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24a5d3fa2d_0_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308" name="Google Shape;308;g124a5d3fa2d_0_0"/>
          <p:cNvSpPr/>
          <p:nvPr/>
        </p:nvSpPr>
        <p:spPr>
          <a:xfrm>
            <a:off x="1087776" y="5646236"/>
            <a:ext cx="9873629" cy="183539"/>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124a5d3fa2d_0_0"/>
          <p:cNvSpPr/>
          <p:nvPr/>
        </p:nvSpPr>
        <p:spPr>
          <a:xfrm>
            <a:off x="1086950" y="5646236"/>
            <a:ext cx="7978387" cy="183539"/>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364E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124a5d3fa2d_0_0"/>
          <p:cNvSpPr txBox="1"/>
          <p:nvPr/>
        </p:nvSpPr>
        <p:spPr>
          <a:xfrm>
            <a:off x="2451850" y="1868725"/>
            <a:ext cx="3823200" cy="1121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US" sz="7200" u="none" cap="none" strike="noStrike">
                <a:solidFill>
                  <a:schemeClr val="dk2"/>
                </a:solidFill>
                <a:latin typeface="Share Tech"/>
                <a:ea typeface="Share Tech"/>
                <a:cs typeface="Share Tech"/>
                <a:sym typeface="Share Tech"/>
              </a:rPr>
              <a:t>THANKS!</a:t>
            </a:r>
            <a:endParaRPr b="0" i="0" sz="7200" u="none" cap="none" strike="noStrike">
              <a:solidFill>
                <a:schemeClr val="dk2"/>
              </a:solidFill>
              <a:latin typeface="Share Tech"/>
              <a:ea typeface="Share Tech"/>
              <a:cs typeface="Share Tech"/>
              <a:sym typeface="Share Tech"/>
            </a:endParaRPr>
          </a:p>
        </p:txBody>
      </p:sp>
      <p:sp>
        <p:nvSpPr>
          <p:cNvPr id="311" name="Google Shape;311;g124a5d3fa2d_0_0"/>
          <p:cNvSpPr txBox="1"/>
          <p:nvPr/>
        </p:nvSpPr>
        <p:spPr>
          <a:xfrm>
            <a:off x="1087775" y="4800600"/>
            <a:ext cx="415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Lato"/>
                <a:ea typeface="Lato"/>
                <a:cs typeface="Lato"/>
                <a:sym typeface="Lato"/>
                <a:hlinkClick r:id="rId3"/>
              </a:rPr>
              <a:t>https://github.com/ivan-usd/data-mine</a:t>
            </a: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p:txBody>
      </p:sp>
      <p:sp>
        <p:nvSpPr>
          <p:cNvPr id="312" name="Google Shape;312;g124a5d3fa2d_0_0"/>
          <p:cNvSpPr txBox="1"/>
          <p:nvPr/>
        </p:nvSpPr>
        <p:spPr>
          <a:xfrm>
            <a:off x="1086950" y="4520475"/>
            <a:ext cx="255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GitHub:</a:t>
            </a:r>
            <a:endParaRPr b="0" i="0" sz="1400" u="none" cap="none" strike="noStrike">
              <a:solidFill>
                <a:srgbClr val="000000"/>
              </a:solidFill>
              <a:latin typeface="Lato"/>
              <a:ea typeface="Lato"/>
              <a:cs typeface="Lato"/>
              <a:sym typeface="Lato"/>
            </a:endParaRPr>
          </a:p>
        </p:txBody>
      </p:sp>
      <p:pic>
        <p:nvPicPr>
          <p:cNvPr id="313" name="Google Shape;313;g124a5d3fa2d_0_0"/>
          <p:cNvPicPr preferRelativeResize="0"/>
          <p:nvPr/>
        </p:nvPicPr>
        <p:blipFill rotWithShape="1">
          <a:blip r:embed="rId4">
            <a:alphaModFix/>
          </a:blip>
          <a:srcRect b="0" l="0" r="0" t="0"/>
          <a:stretch/>
        </p:blipFill>
        <p:spPr>
          <a:xfrm>
            <a:off x="4290125" y="4860644"/>
            <a:ext cx="292560" cy="280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243d4d733b_0_658"/>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References</a:t>
            </a:r>
            <a:endParaRPr/>
          </a:p>
        </p:txBody>
      </p:sp>
      <p:sp>
        <p:nvSpPr>
          <p:cNvPr id="319" name="Google Shape;319;g1243d4d733b_0_658"/>
          <p:cNvSpPr txBox="1"/>
          <p:nvPr>
            <p:ph idx="1" type="body"/>
          </p:nvPr>
        </p:nvSpPr>
        <p:spPr>
          <a:xfrm>
            <a:off x="636608" y="1739275"/>
            <a:ext cx="11080467" cy="4499480"/>
          </a:xfrm>
          <a:prstGeom prst="rect">
            <a:avLst/>
          </a:prstGeom>
          <a:noFill/>
          <a:ln>
            <a:noFill/>
          </a:ln>
        </p:spPr>
        <p:txBody>
          <a:bodyPr anchorCtr="0" anchor="t" bIns="121900" lIns="121900" spcFirstLastPara="1" rIns="121900" wrap="square" tIns="121900">
            <a:normAutofit fontScale="25000" lnSpcReduction="20000"/>
          </a:bodyPr>
          <a:lstStyle/>
          <a:p>
            <a:pPr indent="-336550" lvl="0" marL="457200" rtl="0" algn="l">
              <a:lnSpc>
                <a:spcPct val="220000"/>
              </a:lnSpc>
              <a:spcBef>
                <a:spcPts val="0"/>
              </a:spcBef>
              <a:spcAft>
                <a:spcPts val="0"/>
              </a:spcAft>
              <a:buSzPct val="80000"/>
              <a:buFont typeface="Noto Sans Symbols"/>
              <a:buChar char="▪"/>
            </a:pPr>
            <a:r>
              <a:rPr lang="en-US" sz="6400">
                <a:latin typeface="Lato"/>
                <a:ea typeface="Lato"/>
                <a:cs typeface="Lato"/>
                <a:sym typeface="Lato"/>
              </a:rPr>
              <a:t>Larose, C., &amp; Larose, D. (2019). </a:t>
            </a:r>
            <a:r>
              <a:rPr i="1" lang="en-US" sz="6400">
                <a:latin typeface="Lato"/>
                <a:ea typeface="Lato"/>
                <a:cs typeface="Lato"/>
                <a:sym typeface="Lato"/>
              </a:rPr>
              <a:t>Data Science Using Python and R</a:t>
            </a:r>
            <a:r>
              <a:rPr lang="en-US" sz="6400">
                <a:latin typeface="Lato"/>
                <a:ea typeface="Lato"/>
                <a:cs typeface="Lato"/>
                <a:sym typeface="Lato"/>
              </a:rPr>
              <a:t>. Wiley.</a:t>
            </a:r>
            <a:endParaRPr/>
          </a:p>
          <a:p>
            <a:pPr indent="-336550" lvl="0" marL="457200" rtl="0" algn="l">
              <a:lnSpc>
                <a:spcPct val="220000"/>
              </a:lnSpc>
              <a:spcBef>
                <a:spcPts val="0"/>
              </a:spcBef>
              <a:spcAft>
                <a:spcPts val="0"/>
              </a:spcAft>
              <a:buSzPct val="80000"/>
              <a:buFont typeface="Noto Sans Symbols"/>
              <a:buChar char="▪"/>
            </a:pPr>
            <a:r>
              <a:rPr lang="en-US" sz="6400">
                <a:latin typeface="Lato"/>
                <a:ea typeface="Lato"/>
                <a:cs typeface="Lato"/>
                <a:sym typeface="Lato"/>
              </a:rPr>
              <a:t>Leonhardt, M. (2021, November 16). The great resignation is hitting these industries hardest. Fortune. Retrieved April 15, 2022, from   </a:t>
            </a:r>
            <a:r>
              <a:rPr lang="en-US" sz="6400" u="sng">
                <a:solidFill>
                  <a:schemeClr val="hlink"/>
                </a:solidFill>
                <a:latin typeface="Lato"/>
                <a:ea typeface="Lato"/>
                <a:cs typeface="Lato"/>
                <a:sym typeface="Lato"/>
                <a:hlinkClick r:id="rId3"/>
              </a:rPr>
              <a:t>https://fortune.com/2021/11/16/great-resignation-hitting-these-industries-hardest/ </a:t>
            </a:r>
            <a:endParaRPr sz="6400" u="sng">
              <a:solidFill>
                <a:srgbClr val="000000"/>
              </a:solidFill>
              <a:latin typeface="Lato"/>
              <a:ea typeface="Lato"/>
              <a:cs typeface="Lato"/>
              <a:sym typeface="Lato"/>
            </a:endParaRPr>
          </a:p>
          <a:p>
            <a:pPr indent="-336550" lvl="0" marL="457200" rtl="0" algn="l">
              <a:lnSpc>
                <a:spcPct val="220000"/>
              </a:lnSpc>
              <a:spcBef>
                <a:spcPts val="0"/>
              </a:spcBef>
              <a:spcAft>
                <a:spcPts val="0"/>
              </a:spcAft>
              <a:buSzPct val="80000"/>
              <a:buFont typeface="Noto Sans Symbols"/>
              <a:buChar char="▪"/>
            </a:pPr>
            <a:r>
              <a:rPr lang="en-US" sz="6400">
                <a:latin typeface="Lato"/>
                <a:ea typeface="Lato"/>
                <a:cs typeface="Lato"/>
                <a:sym typeface="Lato"/>
              </a:rPr>
              <a:t>Tan, P.-N., Steinbach, M., Karpatne, A., &amp; Kumar, V. (2020). </a:t>
            </a:r>
            <a:r>
              <a:rPr i="1" lang="en-US" sz="6400">
                <a:latin typeface="Lato"/>
                <a:ea typeface="Lato"/>
                <a:cs typeface="Lato"/>
                <a:sym typeface="Lato"/>
              </a:rPr>
              <a:t>Introduction to data mining </a:t>
            </a:r>
            <a:r>
              <a:rPr lang="en-US" sz="6400">
                <a:latin typeface="Lato"/>
                <a:ea typeface="Lato"/>
                <a:cs typeface="Lato"/>
                <a:sym typeface="Lato"/>
              </a:rPr>
              <a:t>(Second Edition). Pearson. </a:t>
            </a:r>
            <a:endParaRPr sz="6400">
              <a:latin typeface="Lato"/>
              <a:ea typeface="Lato"/>
              <a:cs typeface="Lato"/>
              <a:sym typeface="Lato"/>
            </a:endParaRPr>
          </a:p>
          <a:p>
            <a:pPr indent="-336550" lvl="0" marL="457200" rtl="0" algn="l">
              <a:lnSpc>
                <a:spcPct val="220000"/>
              </a:lnSpc>
              <a:spcBef>
                <a:spcPts val="0"/>
              </a:spcBef>
              <a:spcAft>
                <a:spcPts val="0"/>
              </a:spcAft>
              <a:buSzPct val="80000"/>
              <a:buFont typeface="Noto Sans Symbols"/>
              <a:buChar char="▪"/>
            </a:pPr>
            <a:r>
              <a:rPr lang="en-US" sz="6400">
                <a:latin typeface="Lato"/>
                <a:ea typeface="Lato"/>
                <a:cs typeface="Lato"/>
                <a:sym typeface="Lato"/>
              </a:rPr>
              <a:t>Tejashvi. (2021). </a:t>
            </a:r>
            <a:r>
              <a:rPr i="1" lang="en-US" sz="6400">
                <a:latin typeface="Lato"/>
                <a:ea typeface="Lato"/>
                <a:cs typeface="Lato"/>
                <a:sym typeface="Lato"/>
              </a:rPr>
              <a:t>Employee Future Prediction (Version 1)</a:t>
            </a:r>
            <a:r>
              <a:rPr lang="en-US" sz="6400">
                <a:latin typeface="Lato"/>
                <a:ea typeface="Lato"/>
                <a:cs typeface="Lato"/>
                <a:sym typeface="Lato"/>
              </a:rPr>
              <a:t>. Retrieved from </a:t>
            </a:r>
            <a:r>
              <a:rPr lang="en-US" sz="6400" u="sng">
                <a:solidFill>
                  <a:schemeClr val="hlink"/>
                </a:solidFill>
                <a:latin typeface="Lato"/>
                <a:ea typeface="Lato"/>
                <a:cs typeface="Lato"/>
                <a:sym typeface="Lato"/>
                <a:hlinkClick r:id="rId4"/>
              </a:rPr>
              <a:t>https://www.kaggle.com/datasets/tejashvi14/employee-future-prediction</a:t>
            </a:r>
            <a:endParaRPr sz="6400" u="sng">
              <a:latin typeface="Lato"/>
              <a:ea typeface="Lato"/>
              <a:cs typeface="Lato"/>
              <a:sym typeface="Lato"/>
            </a:endParaRPr>
          </a:p>
          <a:p>
            <a:pPr indent="-309880" lvl="0" marL="457200" rtl="0" algn="l">
              <a:lnSpc>
                <a:spcPct val="220000"/>
              </a:lnSpc>
              <a:spcBef>
                <a:spcPts val="0"/>
              </a:spcBef>
              <a:spcAft>
                <a:spcPts val="0"/>
              </a:spcAft>
              <a:buSzPct val="80000"/>
              <a:buFont typeface="Noto Sans Symbols"/>
              <a:buChar char="▪"/>
            </a:pPr>
            <a:r>
              <a:rPr lang="en-US" sz="6400"/>
              <a:t>U.S. Bureau of Labor Statistics, Unemployment Level [UNEMPLOY], retrieved from FRED, Federal Reserve Bank of St. Louis; </a:t>
            </a:r>
            <a:r>
              <a:rPr lang="en-US" sz="6400" u="sng">
                <a:solidFill>
                  <a:schemeClr val="accent5"/>
                </a:solidFill>
                <a:hlinkClick r:id="rId5">
                  <a:extLst>
                    <a:ext uri="{A12FA001-AC4F-418D-AE19-62706E023703}">
                      <ahyp:hlinkClr val="tx"/>
                    </a:ext>
                  </a:extLst>
                </a:hlinkClick>
              </a:rPr>
              <a:t>https://fred.stlouisfed.org/series/UNEMPLOY</a:t>
            </a:r>
            <a:r>
              <a:rPr lang="en-US" sz="6400"/>
              <a:t>,  April 12, 2022.</a:t>
            </a:r>
            <a:endParaRPr sz="6400"/>
          </a:p>
          <a:p>
            <a:pPr indent="-336550" lvl="0" marL="457200" rtl="0" algn="l">
              <a:lnSpc>
                <a:spcPct val="220000"/>
              </a:lnSpc>
              <a:spcBef>
                <a:spcPts val="0"/>
              </a:spcBef>
              <a:spcAft>
                <a:spcPts val="0"/>
              </a:spcAft>
              <a:buSzPct val="80000"/>
              <a:buFont typeface="Noto Sans Symbols"/>
              <a:buChar char="▪"/>
            </a:pPr>
            <a:r>
              <a:rPr lang="en-US" sz="6400">
                <a:latin typeface="Lato"/>
                <a:ea typeface="Lato"/>
                <a:cs typeface="Lato"/>
                <a:sym typeface="Lato"/>
              </a:rPr>
              <a:t>U.S. Bureau of Labor Statistics, </a:t>
            </a:r>
            <a:r>
              <a:rPr lang="en-US" sz="6400"/>
              <a:t>Quits: Total Private,</a:t>
            </a:r>
            <a:r>
              <a:rPr lang="en-US" sz="6400">
                <a:latin typeface="Lato"/>
                <a:ea typeface="Lato"/>
                <a:cs typeface="Lato"/>
                <a:sym typeface="Lato"/>
              </a:rPr>
              <a:t> retrieved from FRED, Federal Reserve Bank of St. Louis; </a:t>
            </a:r>
            <a:r>
              <a:rPr lang="en-US" sz="6400" u="sng">
                <a:solidFill>
                  <a:schemeClr val="hlink"/>
                </a:solidFill>
                <a:latin typeface="Lato"/>
                <a:ea typeface="Lato"/>
                <a:cs typeface="Lato"/>
                <a:sym typeface="Lato"/>
                <a:hlinkClick r:id="rId6"/>
              </a:rPr>
              <a:t>https://fred.stlouisfed.org/series/UNEMPLOY</a:t>
            </a:r>
            <a:r>
              <a:rPr lang="en-US" sz="6400">
                <a:latin typeface="Lato"/>
                <a:ea typeface="Lato"/>
                <a:cs typeface="Lato"/>
                <a:sym typeface="Lato"/>
              </a:rPr>
              <a:t>,  April 12, 2022.</a:t>
            </a:r>
            <a:endParaRPr sz="6400">
              <a:latin typeface="Lato"/>
              <a:ea typeface="Lato"/>
              <a:cs typeface="Lato"/>
              <a:sym typeface="Lato"/>
            </a:endParaRPr>
          </a:p>
          <a:p>
            <a:pPr indent="0" lvl="0" marL="120650" rtl="0" algn="l">
              <a:lnSpc>
                <a:spcPct val="115000"/>
              </a:lnSpc>
              <a:spcBef>
                <a:spcPts val="0"/>
              </a:spcBef>
              <a:spcAft>
                <a:spcPts val="0"/>
              </a:spcAft>
              <a:buSzPts val="1700"/>
              <a:buNone/>
            </a:pPr>
            <a:br>
              <a:rPr lang="en-US" sz="1400"/>
            </a:br>
            <a:endParaRPr sz="1400"/>
          </a:p>
          <a:p>
            <a:pPr indent="0" lvl="0" marL="120650" rtl="0" algn="l">
              <a:lnSpc>
                <a:spcPct val="115000"/>
              </a:lnSpc>
              <a:spcBef>
                <a:spcPts val="0"/>
              </a:spcBef>
              <a:spcAft>
                <a:spcPts val="0"/>
              </a:spcAft>
              <a:buSzPts val="1700"/>
              <a:buNone/>
            </a:pPr>
            <a:r>
              <a:t/>
            </a:r>
            <a:endParaRPr sz="1400"/>
          </a:p>
          <a:p>
            <a:pPr indent="0" lvl="0" marL="120650" rtl="0" algn="l">
              <a:lnSpc>
                <a:spcPct val="115000"/>
              </a:lnSpc>
              <a:spcBef>
                <a:spcPts val="0"/>
              </a:spcBef>
              <a:spcAft>
                <a:spcPts val="0"/>
              </a:spcAft>
              <a:buSzPts val="1700"/>
              <a:buNone/>
            </a:pPr>
            <a:br>
              <a:rPr lang="en-US" sz="1400">
                <a:highlight>
                  <a:srgbClr val="FFFF00"/>
                </a:highlight>
              </a:rPr>
            </a:br>
            <a:endParaRPr sz="1300">
              <a:highlight>
                <a:srgbClr val="FFFF00"/>
              </a:highlight>
            </a:endParaRPr>
          </a:p>
          <a:p>
            <a:pPr indent="0" lvl="0" marL="0" rtl="0" algn="l">
              <a:lnSpc>
                <a:spcPct val="115000"/>
              </a:lnSpc>
              <a:spcBef>
                <a:spcPts val="1200"/>
              </a:spcBef>
              <a:spcAft>
                <a:spcPts val="1200"/>
              </a:spcAft>
              <a:buSzPts val="1700"/>
              <a:buNone/>
            </a:pPr>
            <a:r>
              <a:t/>
            </a:r>
            <a:endParaRPr sz="1300">
              <a:highlight>
                <a:srgbClr val="FFFF00"/>
              </a:highlight>
            </a:endParaRPr>
          </a:p>
        </p:txBody>
      </p:sp>
      <p:sp>
        <p:nvSpPr>
          <p:cNvPr id="320" name="Google Shape;320;g1243d4d733b_0_658"/>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24aaafc7c2_0_16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139" name="Google Shape;139;g124aaafc7c2_0_169"/>
          <p:cNvSpPr txBox="1"/>
          <p:nvPr/>
        </p:nvSpPr>
        <p:spPr>
          <a:xfrm>
            <a:off x="2126735" y="1905525"/>
            <a:ext cx="4122300" cy="147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2"/>
                </a:solidFill>
                <a:latin typeface="Share Tech"/>
                <a:ea typeface="Share Tech"/>
                <a:cs typeface="Share Tech"/>
                <a:sym typeface="Share Tech"/>
              </a:rPr>
              <a:t>PROBLEM &amp; SOLUTION</a:t>
            </a:r>
            <a:endParaRPr b="0" i="0" sz="4800" u="none" cap="none" strike="noStrike">
              <a:solidFill>
                <a:schemeClr val="dk2"/>
              </a:solidFill>
              <a:latin typeface="Share Tech"/>
              <a:ea typeface="Share Tech"/>
              <a:cs typeface="Share Tech"/>
              <a:sym typeface="Share Tech"/>
            </a:endParaRPr>
          </a:p>
        </p:txBody>
      </p:sp>
      <p:sp>
        <p:nvSpPr>
          <p:cNvPr id="140" name="Google Shape;140;g124aaafc7c2_0_169"/>
          <p:cNvSpPr txBox="1"/>
          <p:nvPr/>
        </p:nvSpPr>
        <p:spPr>
          <a:xfrm>
            <a:off x="1749868" y="3092495"/>
            <a:ext cx="4876200" cy="184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aven Pro"/>
              <a:ea typeface="Maven Pro"/>
              <a:cs typeface="Maven Pro"/>
              <a:sym typeface="Maven Pro"/>
            </a:endParaRPr>
          </a:p>
        </p:txBody>
      </p:sp>
      <p:sp>
        <p:nvSpPr>
          <p:cNvPr id="141" name="Google Shape;141;g124aaafc7c2_0_169"/>
          <p:cNvSpPr/>
          <p:nvPr/>
        </p:nvSpPr>
        <p:spPr>
          <a:xfrm>
            <a:off x="8025154" y="2126848"/>
            <a:ext cx="1706100" cy="1909200"/>
          </a:xfrm>
          <a:prstGeom prst="rect">
            <a:avLst/>
          </a:pr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24aaafc7c2_0_169"/>
          <p:cNvSpPr txBox="1"/>
          <p:nvPr/>
        </p:nvSpPr>
        <p:spPr>
          <a:xfrm>
            <a:off x="8106951" y="2573099"/>
            <a:ext cx="1542300" cy="101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002845"/>
                </a:solidFill>
                <a:latin typeface="Share Tech"/>
                <a:ea typeface="Share Tech"/>
                <a:cs typeface="Share Tech"/>
                <a:sym typeface="Share Tech"/>
              </a:rPr>
              <a:t>01</a:t>
            </a:r>
            <a:endParaRPr b="0" i="0" sz="6000" u="none" cap="none" strike="noStrike">
              <a:solidFill>
                <a:srgbClr val="002845"/>
              </a:solidFill>
              <a:latin typeface="Share Tech"/>
              <a:ea typeface="Share Tech"/>
              <a:cs typeface="Share Tech"/>
              <a:sym typeface="Share Tech"/>
            </a:endParaRPr>
          </a:p>
        </p:txBody>
      </p:sp>
      <p:sp>
        <p:nvSpPr>
          <p:cNvPr id="143" name="Google Shape;143;g124aaafc7c2_0_169"/>
          <p:cNvSpPr/>
          <p:nvPr/>
        </p:nvSpPr>
        <p:spPr>
          <a:xfrm>
            <a:off x="1087776" y="5646236"/>
            <a:ext cx="9873629" cy="183539"/>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124aaafc7c2_0_169"/>
          <p:cNvSpPr/>
          <p:nvPr/>
        </p:nvSpPr>
        <p:spPr>
          <a:xfrm>
            <a:off x="1086950" y="5646236"/>
            <a:ext cx="7978387" cy="183539"/>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 name="Google Shape;145;g124aaafc7c2_0_169"/>
          <p:cNvCxnSpPr>
            <a:stCxn id="141" idx="2"/>
          </p:cNvCxnSpPr>
          <p:nvPr/>
        </p:nvCxnSpPr>
        <p:spPr>
          <a:xfrm>
            <a:off x="8878204" y="4036048"/>
            <a:ext cx="0" cy="1720800"/>
          </a:xfrm>
          <a:prstGeom prst="straightConnector1">
            <a:avLst/>
          </a:prstGeom>
          <a:noFill/>
          <a:ln cap="flat" cmpd="sng" w="19050">
            <a:solidFill>
              <a:srgbClr val="00CFCC"/>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243d4d733b_0_592"/>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Background</a:t>
            </a:r>
            <a:endParaRPr/>
          </a:p>
        </p:txBody>
      </p:sp>
      <p:sp>
        <p:nvSpPr>
          <p:cNvPr id="151" name="Google Shape;151;g1243d4d733b_0_592"/>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152" name="Google Shape;152;g1243d4d733b_0_592"/>
          <p:cNvPicPr preferRelativeResize="0"/>
          <p:nvPr/>
        </p:nvPicPr>
        <p:blipFill rotWithShape="1">
          <a:blip r:embed="rId3">
            <a:alphaModFix/>
          </a:blip>
          <a:srcRect b="0" l="0" r="0" t="0"/>
          <a:stretch/>
        </p:blipFill>
        <p:spPr>
          <a:xfrm>
            <a:off x="716550" y="1806413"/>
            <a:ext cx="10912101" cy="4204150"/>
          </a:xfrm>
          <a:prstGeom prst="rect">
            <a:avLst/>
          </a:prstGeom>
          <a:noFill/>
          <a:ln>
            <a:noFill/>
          </a:ln>
        </p:spPr>
      </p:pic>
      <p:sp>
        <p:nvSpPr>
          <p:cNvPr id="153" name="Google Shape;153;g1243d4d733b_0_592"/>
          <p:cNvSpPr txBox="1"/>
          <p:nvPr/>
        </p:nvSpPr>
        <p:spPr>
          <a:xfrm>
            <a:off x="716550" y="6077700"/>
            <a:ext cx="3000000" cy="780300"/>
          </a:xfrm>
          <a:prstGeom prst="rect">
            <a:avLst/>
          </a:prstGeom>
          <a:noFill/>
          <a:ln>
            <a:noFill/>
          </a:ln>
        </p:spPr>
        <p:txBody>
          <a:bodyPr anchorCtr="0" anchor="t" bIns="91425" lIns="91425" spcFirstLastPara="1" rIns="91425" wrap="square" tIns="91425">
            <a:spAutoFit/>
          </a:bodyPr>
          <a:lstStyle/>
          <a:p>
            <a:pPr indent="0" lvl="0" marL="120650" marR="0" rtl="0" algn="l">
              <a:lnSpc>
                <a:spcPct val="115000"/>
              </a:lnSpc>
              <a:spcBef>
                <a:spcPts val="0"/>
              </a:spcBef>
              <a:spcAft>
                <a:spcPts val="0"/>
              </a:spcAft>
              <a:buClr>
                <a:srgbClr val="000000"/>
              </a:buClr>
              <a:buSzPts val="1800"/>
              <a:buFont typeface="Arial"/>
              <a:buNone/>
            </a:pPr>
            <a:r>
              <a:rPr b="0" i="0" lang="en-US" sz="1800" u="none" cap="none" strike="noStrike">
                <a:solidFill>
                  <a:schemeClr val="accent1"/>
                </a:solidFill>
                <a:latin typeface="Lato"/>
                <a:ea typeface="Lato"/>
                <a:cs typeface="Lato"/>
                <a:sym typeface="Lato"/>
              </a:rPr>
              <a:t>Figure 1</a:t>
            </a:r>
            <a:endParaRPr b="0" i="0" sz="1700" u="none" cap="none" strike="noStrike">
              <a:solidFill>
                <a:schemeClr val="accent1"/>
              </a:solidFill>
              <a:latin typeface="Lato"/>
              <a:ea typeface="Lato"/>
              <a:cs typeface="Lato"/>
              <a:sym typeface="Lato"/>
            </a:endParaRPr>
          </a:p>
          <a:p>
            <a:pPr indent="0" lvl="0" marL="120650" marR="0" rtl="0" algn="l">
              <a:lnSpc>
                <a:spcPct val="115000"/>
              </a:lnSpc>
              <a:spcBef>
                <a:spcPts val="0"/>
              </a:spcBef>
              <a:spcAft>
                <a:spcPts val="0"/>
              </a:spcAft>
              <a:buClr>
                <a:srgbClr val="000000"/>
              </a:buClr>
              <a:buSzPts val="1800"/>
              <a:buFont typeface="Arial"/>
              <a:buNone/>
            </a:pPr>
            <a:r>
              <a:rPr b="0" i="1" lang="en-US" sz="1800" u="none" cap="none" strike="noStrike">
                <a:solidFill>
                  <a:schemeClr val="accent1"/>
                </a:solidFill>
                <a:latin typeface="Lato"/>
                <a:ea typeface="Lato"/>
                <a:cs typeface="Lato"/>
                <a:sym typeface="Lato"/>
              </a:rPr>
              <a:t>Total Private Quits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243d4d733b_0_598"/>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Problem</a:t>
            </a:r>
            <a:endParaRPr/>
          </a:p>
        </p:txBody>
      </p:sp>
      <p:sp>
        <p:nvSpPr>
          <p:cNvPr id="159" name="Google Shape;159;g1243d4d733b_0_598"/>
          <p:cNvSpPr txBox="1"/>
          <p:nvPr>
            <p:ph idx="1" type="body"/>
          </p:nvPr>
        </p:nvSpPr>
        <p:spPr>
          <a:xfrm>
            <a:off x="1090775" y="1739275"/>
            <a:ext cx="12906900" cy="4654800"/>
          </a:xfrm>
          <a:prstGeom prst="rect">
            <a:avLst/>
          </a:prstGeom>
          <a:noFill/>
          <a:ln>
            <a:noFill/>
          </a:ln>
        </p:spPr>
        <p:txBody>
          <a:bodyPr anchorCtr="0" anchor="t" bIns="121900" lIns="121900" spcFirstLastPara="1" rIns="121900" wrap="square" tIns="121900">
            <a:normAutofit/>
          </a:bodyPr>
          <a:lstStyle/>
          <a:p>
            <a:pPr indent="-393700" lvl="0" marL="457200" rtl="0" algn="l">
              <a:lnSpc>
                <a:spcPct val="115000"/>
              </a:lnSpc>
              <a:spcBef>
                <a:spcPts val="0"/>
              </a:spcBef>
              <a:spcAft>
                <a:spcPts val="0"/>
              </a:spcAft>
              <a:buSzPts val="2600"/>
              <a:buChar char="▪"/>
            </a:pPr>
            <a:r>
              <a:rPr lang="en-US" sz="2600"/>
              <a:t>Effects on Businesses</a:t>
            </a:r>
            <a:endParaRPr sz="2600"/>
          </a:p>
          <a:p>
            <a:pPr indent="-381000" lvl="1" marL="914400" rtl="0" algn="l">
              <a:lnSpc>
                <a:spcPct val="115000"/>
              </a:lnSpc>
              <a:spcBef>
                <a:spcPts val="0"/>
              </a:spcBef>
              <a:spcAft>
                <a:spcPts val="0"/>
              </a:spcAft>
              <a:buSzPts val="2400"/>
              <a:buChar char="○"/>
            </a:pPr>
            <a:r>
              <a:rPr lang="en-US" sz="2400"/>
              <a:t>Lower customer satisfaction</a:t>
            </a:r>
            <a:endParaRPr sz="2400"/>
          </a:p>
          <a:p>
            <a:pPr indent="-381000" lvl="1" marL="914400" rtl="0" algn="l">
              <a:lnSpc>
                <a:spcPct val="115000"/>
              </a:lnSpc>
              <a:spcBef>
                <a:spcPts val="0"/>
              </a:spcBef>
              <a:spcAft>
                <a:spcPts val="0"/>
              </a:spcAft>
              <a:buSzPts val="2400"/>
              <a:buChar char="○"/>
            </a:pPr>
            <a:r>
              <a:rPr lang="en-US" sz="2400"/>
              <a:t>Loss of potential profits</a:t>
            </a:r>
            <a:endParaRPr sz="2400"/>
          </a:p>
          <a:p>
            <a:pPr indent="-381000" lvl="1" marL="914400" rtl="0" algn="l">
              <a:lnSpc>
                <a:spcPct val="115000"/>
              </a:lnSpc>
              <a:spcBef>
                <a:spcPts val="0"/>
              </a:spcBef>
              <a:spcAft>
                <a:spcPts val="0"/>
              </a:spcAft>
              <a:buSzPts val="2400"/>
              <a:buChar char="○"/>
            </a:pPr>
            <a:r>
              <a:rPr lang="en-US" sz="2400"/>
              <a:t>Complete shutdown resulting in major financial loss</a:t>
            </a:r>
            <a:endParaRPr sz="2400"/>
          </a:p>
        </p:txBody>
      </p:sp>
      <p:sp>
        <p:nvSpPr>
          <p:cNvPr id="160" name="Google Shape;160;g1243d4d733b_0_598"/>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24aaafc945_6_6"/>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Objective</a:t>
            </a:r>
            <a:endParaRPr/>
          </a:p>
        </p:txBody>
      </p:sp>
      <p:sp>
        <p:nvSpPr>
          <p:cNvPr id="166" name="Google Shape;166;g124aaafc945_6_6"/>
          <p:cNvSpPr txBox="1"/>
          <p:nvPr>
            <p:ph idx="1" type="body"/>
          </p:nvPr>
        </p:nvSpPr>
        <p:spPr>
          <a:xfrm>
            <a:off x="1090775" y="1739275"/>
            <a:ext cx="10620900" cy="41910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SzPts val="1700"/>
              <a:buNone/>
            </a:pPr>
            <a:r>
              <a:t/>
            </a:r>
            <a:endParaRPr sz="2400"/>
          </a:p>
          <a:p>
            <a:pPr indent="0" lvl="0" marL="0" rtl="0" algn="l">
              <a:lnSpc>
                <a:spcPct val="115000"/>
              </a:lnSpc>
              <a:spcBef>
                <a:spcPts val="0"/>
              </a:spcBef>
              <a:spcAft>
                <a:spcPts val="0"/>
              </a:spcAft>
              <a:buSzPts val="1700"/>
              <a:buNone/>
            </a:pPr>
            <a:r>
              <a:t/>
            </a:r>
            <a:endParaRPr sz="2400"/>
          </a:p>
          <a:p>
            <a:pPr indent="0" lvl="0" marL="0" rtl="0" algn="l">
              <a:lnSpc>
                <a:spcPct val="115000"/>
              </a:lnSpc>
              <a:spcBef>
                <a:spcPts val="0"/>
              </a:spcBef>
              <a:spcAft>
                <a:spcPts val="0"/>
              </a:spcAft>
              <a:buSzPts val="1700"/>
              <a:buNone/>
            </a:pPr>
            <a:r>
              <a:t/>
            </a:r>
            <a:endParaRPr sz="2400"/>
          </a:p>
          <a:p>
            <a:pPr indent="0" lvl="0" marL="0" rtl="0" algn="l">
              <a:lnSpc>
                <a:spcPct val="115000"/>
              </a:lnSpc>
              <a:spcBef>
                <a:spcPts val="0"/>
              </a:spcBef>
              <a:spcAft>
                <a:spcPts val="0"/>
              </a:spcAft>
              <a:buSzPts val="1700"/>
              <a:buNone/>
            </a:pPr>
            <a:r>
              <a:rPr lang="en-US" sz="2400"/>
              <a:t>Determine the best model that predicts whether or not an employee will voluntarily resign based on HR’s information about the employee</a:t>
            </a:r>
            <a:endParaRPr sz="2400"/>
          </a:p>
        </p:txBody>
      </p:sp>
      <p:sp>
        <p:nvSpPr>
          <p:cNvPr id="167" name="Google Shape;167;g124aaafc945_6_6"/>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243d4d733b_0_604"/>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Data Set</a:t>
            </a:r>
            <a:endParaRPr/>
          </a:p>
        </p:txBody>
      </p:sp>
      <p:sp>
        <p:nvSpPr>
          <p:cNvPr id="173" name="Google Shape;173;g1243d4d733b_0_604"/>
          <p:cNvSpPr txBox="1"/>
          <p:nvPr>
            <p:ph idx="1" type="body"/>
          </p:nvPr>
        </p:nvSpPr>
        <p:spPr>
          <a:xfrm>
            <a:off x="1090775" y="1739276"/>
            <a:ext cx="10138800" cy="4638664"/>
          </a:xfrm>
          <a:prstGeom prst="rect">
            <a:avLst/>
          </a:prstGeom>
          <a:noFill/>
          <a:ln>
            <a:noFill/>
          </a:ln>
        </p:spPr>
        <p:txBody>
          <a:bodyPr anchorCtr="0" anchor="t" bIns="121900" lIns="121900" spcFirstLastPara="1" rIns="121900" wrap="square" tIns="121900">
            <a:normAutofit/>
          </a:bodyPr>
          <a:lstStyle/>
          <a:p>
            <a:pPr indent="-285750" lvl="0" marL="285750" rtl="0" algn="l">
              <a:lnSpc>
                <a:spcPct val="115000"/>
              </a:lnSpc>
              <a:spcBef>
                <a:spcPts val="1200"/>
              </a:spcBef>
              <a:spcAft>
                <a:spcPts val="0"/>
              </a:spcAft>
              <a:buClr>
                <a:schemeClr val="dk2"/>
              </a:buClr>
              <a:buSzPts val="1700"/>
              <a:buFont typeface="Noto Sans Symbols"/>
              <a:buChar char="▪"/>
            </a:pPr>
            <a:r>
              <a:rPr lang="en-US" sz="1800"/>
              <a:t>Dataset: employee.csv downloaded from kaggle.com</a:t>
            </a:r>
            <a:endParaRPr sz="1800"/>
          </a:p>
          <a:p>
            <a:pPr indent="-285750" lvl="0" marL="285750" rtl="0" algn="l">
              <a:lnSpc>
                <a:spcPct val="115000"/>
              </a:lnSpc>
              <a:spcBef>
                <a:spcPts val="2400"/>
              </a:spcBef>
              <a:spcAft>
                <a:spcPts val="0"/>
              </a:spcAft>
              <a:buClr>
                <a:schemeClr val="dk2"/>
              </a:buClr>
              <a:buSzPts val="1700"/>
              <a:buFont typeface="Noto Sans Symbols"/>
              <a:buChar char="▪"/>
            </a:pPr>
            <a:r>
              <a:rPr lang="en-US" sz="1800"/>
              <a:t>Dummy data created for a hackathon </a:t>
            </a:r>
            <a:endParaRPr/>
          </a:p>
          <a:p>
            <a:pPr indent="-285750" lvl="0" marL="285750" rtl="0" algn="l">
              <a:lnSpc>
                <a:spcPct val="115000"/>
              </a:lnSpc>
              <a:spcBef>
                <a:spcPts val="2400"/>
              </a:spcBef>
              <a:spcAft>
                <a:spcPts val="0"/>
              </a:spcAft>
              <a:buClr>
                <a:schemeClr val="dk2"/>
              </a:buClr>
              <a:buSzPts val="1700"/>
              <a:buFont typeface="Noto Sans Symbols"/>
              <a:buChar char="▪"/>
            </a:pPr>
            <a:r>
              <a:rPr lang="en-US" sz="1800"/>
              <a:t>The dataset contained 9 variables and 4653 records</a:t>
            </a:r>
            <a:endParaRPr/>
          </a:p>
          <a:p>
            <a:pPr indent="-177800" lvl="0" marL="285750" rtl="0" algn="l">
              <a:lnSpc>
                <a:spcPct val="115000"/>
              </a:lnSpc>
              <a:spcBef>
                <a:spcPts val="2400"/>
              </a:spcBef>
              <a:spcAft>
                <a:spcPts val="1200"/>
              </a:spcAft>
              <a:buClr>
                <a:schemeClr val="dk2"/>
              </a:buClr>
              <a:buSzPts val="1700"/>
              <a:buFont typeface="Noto Sans Symbols"/>
              <a:buNone/>
            </a:pPr>
            <a:r>
              <a:t/>
            </a:r>
            <a:endParaRPr sz="1300">
              <a:highlight>
                <a:srgbClr val="FFFF00"/>
              </a:highlight>
            </a:endParaRPr>
          </a:p>
        </p:txBody>
      </p:sp>
      <p:sp>
        <p:nvSpPr>
          <p:cNvPr id="174" name="Google Shape;174;g1243d4d733b_0_604"/>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175" name="Google Shape;175;g1243d4d733b_0_604"/>
          <p:cNvPicPr preferRelativeResize="0"/>
          <p:nvPr/>
        </p:nvPicPr>
        <p:blipFill rotWithShape="1">
          <a:blip r:embed="rId3">
            <a:alphaModFix/>
          </a:blip>
          <a:srcRect b="0" l="0" r="0" t="0"/>
          <a:stretch/>
        </p:blipFill>
        <p:spPr>
          <a:xfrm>
            <a:off x="1365925" y="4437786"/>
            <a:ext cx="9588500" cy="96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24aaafc7c2_0_18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181" name="Google Shape;181;g124aaafc7c2_0_182"/>
          <p:cNvSpPr txBox="1"/>
          <p:nvPr/>
        </p:nvSpPr>
        <p:spPr>
          <a:xfrm>
            <a:off x="2126735" y="1905525"/>
            <a:ext cx="4122300" cy="147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2"/>
                </a:solidFill>
                <a:latin typeface="Share Tech"/>
                <a:ea typeface="Share Tech"/>
                <a:cs typeface="Share Tech"/>
                <a:sym typeface="Share Tech"/>
              </a:rPr>
              <a:t>EDA </a:t>
            </a:r>
            <a:endParaRPr b="0" i="0" sz="4800" u="none" cap="none" strike="noStrike">
              <a:solidFill>
                <a:schemeClr val="dk2"/>
              </a:solidFill>
              <a:latin typeface="Share Tech"/>
              <a:ea typeface="Share Tech"/>
              <a:cs typeface="Share Tech"/>
              <a:sym typeface="Share Tech"/>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2"/>
                </a:solidFill>
                <a:latin typeface="Share Tech"/>
                <a:ea typeface="Share Tech"/>
                <a:cs typeface="Share Tech"/>
                <a:sym typeface="Share Tech"/>
              </a:rPr>
              <a:t>PROCESS</a:t>
            </a:r>
            <a:endParaRPr b="0" i="0" sz="4800" u="none" cap="none" strike="noStrike">
              <a:solidFill>
                <a:schemeClr val="dk2"/>
              </a:solidFill>
              <a:latin typeface="Share Tech"/>
              <a:ea typeface="Share Tech"/>
              <a:cs typeface="Share Tech"/>
              <a:sym typeface="Share Tech"/>
            </a:endParaRPr>
          </a:p>
        </p:txBody>
      </p:sp>
      <p:sp>
        <p:nvSpPr>
          <p:cNvPr id="182" name="Google Shape;182;g124aaafc7c2_0_182"/>
          <p:cNvSpPr txBox="1"/>
          <p:nvPr/>
        </p:nvSpPr>
        <p:spPr>
          <a:xfrm>
            <a:off x="1749868" y="3092495"/>
            <a:ext cx="4876200" cy="184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aven Pro"/>
              <a:ea typeface="Maven Pro"/>
              <a:cs typeface="Maven Pro"/>
              <a:sym typeface="Maven Pro"/>
            </a:endParaRPr>
          </a:p>
        </p:txBody>
      </p:sp>
      <p:sp>
        <p:nvSpPr>
          <p:cNvPr id="183" name="Google Shape;183;g124aaafc7c2_0_182"/>
          <p:cNvSpPr/>
          <p:nvPr/>
        </p:nvSpPr>
        <p:spPr>
          <a:xfrm>
            <a:off x="8025154" y="2126848"/>
            <a:ext cx="1706100" cy="1909200"/>
          </a:xfrm>
          <a:prstGeom prst="rect">
            <a:avLst/>
          </a:pr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124aaafc7c2_0_182"/>
          <p:cNvSpPr txBox="1"/>
          <p:nvPr/>
        </p:nvSpPr>
        <p:spPr>
          <a:xfrm>
            <a:off x="8106951" y="2573099"/>
            <a:ext cx="1542300" cy="101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002845"/>
                </a:solidFill>
                <a:latin typeface="Share Tech"/>
                <a:ea typeface="Share Tech"/>
                <a:cs typeface="Share Tech"/>
                <a:sym typeface="Share Tech"/>
              </a:rPr>
              <a:t>02</a:t>
            </a:r>
            <a:endParaRPr b="0" i="0" sz="6000" u="none" cap="none" strike="noStrike">
              <a:solidFill>
                <a:srgbClr val="002845"/>
              </a:solidFill>
              <a:latin typeface="Share Tech"/>
              <a:ea typeface="Share Tech"/>
              <a:cs typeface="Share Tech"/>
              <a:sym typeface="Share Tech"/>
            </a:endParaRPr>
          </a:p>
        </p:txBody>
      </p:sp>
      <p:sp>
        <p:nvSpPr>
          <p:cNvPr id="185" name="Google Shape;185;g124aaafc7c2_0_182"/>
          <p:cNvSpPr/>
          <p:nvPr/>
        </p:nvSpPr>
        <p:spPr>
          <a:xfrm>
            <a:off x="1087776" y="5646236"/>
            <a:ext cx="9873629" cy="183539"/>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124aaafc7c2_0_182"/>
          <p:cNvSpPr/>
          <p:nvPr/>
        </p:nvSpPr>
        <p:spPr>
          <a:xfrm>
            <a:off x="1086950" y="5646236"/>
            <a:ext cx="7978387" cy="183539"/>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7" name="Google Shape;187;g124aaafc7c2_0_182"/>
          <p:cNvCxnSpPr>
            <a:stCxn id="183" idx="2"/>
          </p:cNvCxnSpPr>
          <p:nvPr/>
        </p:nvCxnSpPr>
        <p:spPr>
          <a:xfrm>
            <a:off x="8878204" y="4036048"/>
            <a:ext cx="0" cy="1720800"/>
          </a:xfrm>
          <a:prstGeom prst="straightConnector1">
            <a:avLst/>
          </a:prstGeom>
          <a:noFill/>
          <a:ln cap="flat" cmpd="sng" w="19050">
            <a:solidFill>
              <a:srgbClr val="00CFCC"/>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243d4d733b_0_610"/>
          <p:cNvSpPr txBox="1"/>
          <p:nvPr>
            <p:ph type="title"/>
          </p:nvPr>
        </p:nvSpPr>
        <p:spPr>
          <a:xfrm>
            <a:off x="1028075" y="787675"/>
            <a:ext cx="9182700" cy="95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Data Mining Steps</a:t>
            </a:r>
            <a:endParaRPr>
              <a:solidFill>
                <a:schemeClr val="dk2"/>
              </a:solidFill>
              <a:highlight>
                <a:srgbClr val="FFFF00"/>
              </a:highlight>
            </a:endParaRPr>
          </a:p>
        </p:txBody>
      </p:sp>
      <p:sp>
        <p:nvSpPr>
          <p:cNvPr id="193" name="Google Shape;193;g1243d4d733b_0_610"/>
          <p:cNvSpPr txBox="1"/>
          <p:nvPr>
            <p:ph idx="1" type="body"/>
          </p:nvPr>
        </p:nvSpPr>
        <p:spPr>
          <a:xfrm>
            <a:off x="1028075" y="1788467"/>
            <a:ext cx="10138800" cy="4112884"/>
          </a:xfrm>
          <a:prstGeom prst="rect">
            <a:avLst/>
          </a:prstGeom>
          <a:noFill/>
          <a:ln>
            <a:noFill/>
          </a:ln>
        </p:spPr>
        <p:txBody>
          <a:bodyPr anchorCtr="0" anchor="t" bIns="121900" lIns="121900" spcFirstLastPara="1" rIns="121900" wrap="square" tIns="121900">
            <a:normAutofit/>
          </a:bodyPr>
          <a:lstStyle/>
          <a:p>
            <a:pPr indent="-285750" lvl="0" marL="285750" rtl="0" algn="l">
              <a:lnSpc>
                <a:spcPct val="115000"/>
              </a:lnSpc>
              <a:spcBef>
                <a:spcPts val="1200"/>
              </a:spcBef>
              <a:spcAft>
                <a:spcPts val="0"/>
              </a:spcAft>
              <a:buSzPts val="1700"/>
              <a:buFont typeface="Noto Sans Symbols"/>
              <a:buChar char="▪"/>
            </a:pPr>
            <a:r>
              <a:rPr lang="en-US" sz="1800"/>
              <a:t>No missing data or outliers were found</a:t>
            </a:r>
            <a:endParaRPr/>
          </a:p>
          <a:p>
            <a:pPr indent="-285750" lvl="0" marL="285750" rtl="0" algn="l">
              <a:lnSpc>
                <a:spcPct val="115000"/>
              </a:lnSpc>
              <a:spcBef>
                <a:spcPts val="2400"/>
              </a:spcBef>
              <a:spcAft>
                <a:spcPts val="0"/>
              </a:spcAft>
              <a:buSzPts val="1700"/>
              <a:buFont typeface="Noto Sans Symbols"/>
              <a:buChar char="▪"/>
            </a:pPr>
            <a:r>
              <a:rPr lang="en-US" sz="1800"/>
              <a:t>There are </a:t>
            </a:r>
            <a:r>
              <a:rPr lang="en-US"/>
              <a:t>1,889 duplicates which were dropped </a:t>
            </a:r>
            <a:endParaRPr/>
          </a:p>
          <a:p>
            <a:pPr indent="-285750" lvl="0" marL="285750" rtl="0" algn="l">
              <a:lnSpc>
                <a:spcPct val="115000"/>
              </a:lnSpc>
              <a:spcBef>
                <a:spcPts val="2400"/>
              </a:spcBef>
              <a:spcAft>
                <a:spcPts val="0"/>
              </a:spcAft>
              <a:buSzPts val="1700"/>
              <a:buFont typeface="Noto Sans Symbols"/>
              <a:buChar char="▪"/>
            </a:pPr>
            <a:r>
              <a:rPr lang="en-US" sz="1800"/>
              <a:t>Cleaned dataset contained </a:t>
            </a:r>
            <a:r>
              <a:rPr lang="en-US"/>
              <a:t>2764 </a:t>
            </a:r>
            <a:r>
              <a:rPr lang="en-US" sz="1800"/>
              <a:t>records (with </a:t>
            </a:r>
            <a:r>
              <a:rPr lang="en-US"/>
              <a:t>39% employees would leave and 61% would not) </a:t>
            </a:r>
            <a:endParaRPr sz="1800"/>
          </a:p>
          <a:p>
            <a:pPr indent="-285750" lvl="0" marL="285750" rtl="0" algn="l">
              <a:lnSpc>
                <a:spcPct val="115000"/>
              </a:lnSpc>
              <a:spcBef>
                <a:spcPts val="2400"/>
              </a:spcBef>
              <a:spcAft>
                <a:spcPts val="0"/>
              </a:spcAft>
              <a:buSzPts val="1700"/>
              <a:buFont typeface="Noto Sans Symbols"/>
              <a:buChar char="▪"/>
            </a:pPr>
            <a:r>
              <a:rPr lang="en-US" sz="1600"/>
              <a:t>Feature JoiningYear was transformed into Duration - how long an individual has worked in the company</a:t>
            </a:r>
            <a:endParaRPr/>
          </a:p>
          <a:p>
            <a:pPr indent="0" lvl="0" marL="0" rtl="0" algn="l">
              <a:lnSpc>
                <a:spcPct val="115000"/>
              </a:lnSpc>
              <a:spcBef>
                <a:spcPts val="2400"/>
              </a:spcBef>
              <a:spcAft>
                <a:spcPts val="0"/>
              </a:spcAft>
              <a:buSzPts val="1700"/>
              <a:buNone/>
            </a:pPr>
            <a:r>
              <a:t/>
            </a:r>
            <a:endParaRPr/>
          </a:p>
          <a:p>
            <a:pPr indent="-177800" lvl="0" marL="285750" rtl="0" algn="l">
              <a:lnSpc>
                <a:spcPct val="115000"/>
              </a:lnSpc>
              <a:spcBef>
                <a:spcPts val="2400"/>
              </a:spcBef>
              <a:spcAft>
                <a:spcPts val="1200"/>
              </a:spcAft>
              <a:buSzPts val="1700"/>
              <a:buFont typeface="Noto Sans Symbols"/>
              <a:buNone/>
            </a:pPr>
            <a:r>
              <a:t/>
            </a:r>
            <a:endParaRPr sz="1800"/>
          </a:p>
        </p:txBody>
      </p:sp>
      <p:sp>
        <p:nvSpPr>
          <p:cNvPr id="194" name="Google Shape;194;g1243d4d733b_0_610"/>
          <p:cNvSpPr txBox="1"/>
          <p:nvPr>
            <p:ph idx="12" type="sldNum"/>
          </p:nvPr>
        </p:nvSpPr>
        <p:spPr>
          <a:xfrm>
            <a:off x="15175649" y="8444179"/>
            <a:ext cx="975600" cy="6996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2022-04-13T02:34:35Z</dcterms:created>
  <dc:creator>Uyen Pham</dc:creator>
</cp:coreProperties>
</file>