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60" r:id="rId3"/>
    <p:sldId id="259" r:id="rId4"/>
    <p:sldId id="262" r:id="rId5"/>
    <p:sldId id="264" r:id="rId6"/>
    <p:sldId id="263" r:id="rId7"/>
    <p:sldId id="282" r:id="rId8"/>
    <p:sldId id="283" r:id="rId9"/>
    <p:sldId id="266" r:id="rId10"/>
    <p:sldId id="265" r:id="rId11"/>
    <p:sldId id="297" r:id="rId12"/>
    <p:sldId id="268" r:id="rId13"/>
    <p:sldId id="273" r:id="rId14"/>
    <p:sldId id="274" r:id="rId15"/>
    <p:sldId id="269" r:id="rId16"/>
    <p:sldId id="272" r:id="rId17"/>
    <p:sldId id="275" r:id="rId18"/>
    <p:sldId id="277" r:id="rId19"/>
    <p:sldId id="276" r:id="rId20"/>
    <p:sldId id="279" r:id="rId21"/>
    <p:sldId id="278" r:id="rId22"/>
    <p:sldId id="280" r:id="rId23"/>
    <p:sldId id="281" r:id="rId24"/>
    <p:sldId id="296" r:id="rId25"/>
    <p:sldId id="284" r:id="rId26"/>
    <p:sldId id="285" r:id="rId27"/>
    <p:sldId id="286" r:id="rId28"/>
    <p:sldId id="287" r:id="rId29"/>
    <p:sldId id="29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8" r:id="rId38"/>
    <p:sldId id="299" r:id="rId39"/>
    <p:sldId id="300" r:id="rId40"/>
    <p:sldId id="301" r:id="rId41"/>
    <p:sldId id="302" r:id="rId42"/>
    <p:sldId id="303" r:id="rId43"/>
    <p:sldId id="271" r:id="rId44"/>
    <p:sldId id="258" r:id="rId45"/>
    <p:sldId id="257" r:id="rId46"/>
    <p:sldId id="304" r:id="rId47"/>
    <p:sldId id="27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383" autoAdjust="0"/>
  </p:normalViewPr>
  <p:slideViewPr>
    <p:cSldViewPr snapToGrid="0" showGuides="1">
      <p:cViewPr varScale="1">
        <p:scale>
          <a:sx n="70" d="100"/>
          <a:sy n="70" d="100"/>
        </p:scale>
        <p:origin x="207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3F337-6A2C-4866-9D72-550F4A975CEF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2A872-64FB-4814-81C6-17E064E1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26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приложение и динамическая библиотека скомпонованы с разными runtime-библиотеками (например, различными версиями стандартной библиотеки C++ или C), возникают сложности при передаче объектов, связанных с динамическим управлением памятью. Это связано с тем, что каждая runtime-библиотека может управлять своим пулом памяти (heap), а операции выделения и освобождения памяти выполняются независимо.</a:t>
            </a:r>
          </a:p>
          <a:p>
            <a:endParaRPr lang="ru-RU" dirty="0"/>
          </a:p>
          <a:p>
            <a:r>
              <a:rPr lang="ru-RU" dirty="0"/>
              <a:t>Приложение и библиотека используют отдельные пулы памяти для new/delete (C++) или malloc/free (C).</a:t>
            </a:r>
            <a:br>
              <a:rPr lang="ru-RU" dirty="0"/>
            </a:br>
            <a:r>
              <a:rPr lang="ru-RU" dirty="0"/>
              <a:t>Если объект выделен в одном пуле, а освобождается в другом, это может привести к </a:t>
            </a:r>
            <a:r>
              <a:rPr lang="ru-RU" b="1" dirty="0"/>
              <a:t>некорректному освобождению памяти</a:t>
            </a:r>
            <a:r>
              <a:rPr lang="ru-RU" dirty="0"/>
              <a:t> или даже </a:t>
            </a:r>
            <a:r>
              <a:rPr lang="ru-RU" b="1" dirty="0"/>
              <a:t>аварийному завершению программы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Разные runtime-библиотеки могут иметь различия в реализации соглашений о вызовах функций, что может нарушить корректную передачу объектов.</a:t>
            </a:r>
          </a:p>
          <a:p>
            <a:endParaRPr lang="ru-RU" dirty="0"/>
          </a:p>
          <a:p>
            <a:r>
              <a:rPr lang="ru-RU" dirty="0"/>
              <a:t>Если приложение и библиотека используют несовместимые версии компиляторов или разные настройки (например, std::allocator), это может привести к ошибкам при использовании STL-классов (таких как std::string, std::vector) или других сложных объектов.</a:t>
            </a:r>
          </a:p>
          <a:p>
            <a:endParaRPr lang="ru-RU" dirty="0"/>
          </a:p>
          <a:p>
            <a:r>
              <a:rPr lang="ru-RU" dirty="0"/>
              <a:t>Пулы памяти в разных runtime-библиотеках изолированы, и нет механизма для согласования операций между ними.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2A872-64FB-4814-81C6-17E064E107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7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Конфликт версий библиотек: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несколько приложений используют одну и ту же DLL, но ожидают разные её версии, возникает конфликт. Установка новой версии DLL может сломать старые приложения, которые не совместимы с изменениями. Новая версия DLL могла удалить или изменить функции, используемые старыми приложениями.</a:t>
            </a:r>
          </a:p>
          <a:p>
            <a:endParaRPr lang="ru-RU" dirty="0"/>
          </a:p>
          <a:p>
            <a:r>
              <a:rPr lang="ru-RU" b="1" dirty="0"/>
              <a:t>Перезапись файлов (Overwriting):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Приложения при установке часто заменяли существующие DLL на свои версии. Если новая версия DLL была несовместима с другими приложениями, это вызывало их сбои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  <a:p>
            <a:r>
              <a:rPr lang="ru-RU" b="1" dirty="0"/>
              <a:t>Отсутствие версии библиотеки: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Многие ранние версии DLL не содержали информации о версии или включали несовместимые изменения без изменения имени файла. Это затрудняло выявление правильной версии.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приложение пыталось загрузить DLL, которой не оказалось в системе, это приводило к критической ошибке.</a:t>
            </a:r>
          </a:p>
          <a:p>
            <a:endParaRPr lang="ru-RU" dirty="0"/>
          </a:p>
          <a:p>
            <a:r>
              <a:rPr lang="ru-RU" b="1" dirty="0"/>
              <a:t>Отсутствие изоляции библиотек: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DLL обычно размещались в общих директориях (например, System32). Приложения не имели собственных копий библиотек, что усиливало вероятность конфликтов.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Различия между средами разработки и рабочими средами: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Приложения могли работать в среде разработчика, но не запускаться в пользовательской системе из-за различий в версиях DLL.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2A872-64FB-4814-81C6-17E064E107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операционной системе Linux проблема, аналогичная </a:t>
            </a:r>
            <a:r>
              <a:rPr lang="ru-RU" b="1" dirty="0"/>
              <a:t>DLL Hell</a:t>
            </a:r>
            <a:r>
              <a:rPr lang="ru-RU" dirty="0"/>
              <a:t>, существовала, хотя и проявлялась в иной форме из-за особенностей управления библиотеками в этой экосистеме. Основные сложности были связаны с динамическими библиотеками (.so, shared object), которые использует Linux. Проблема получила название </a:t>
            </a:r>
            <a:r>
              <a:rPr lang="ru-RU" b="1" dirty="0"/>
              <a:t>"Dependency Hell"</a:t>
            </a:r>
            <a:r>
              <a:rPr lang="ru-RU" dirty="0"/>
              <a:t> (ад зависимостей), и её причины и проявления схожи с DLL Hell в Windows, но также имеют уникальные особенности.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2A872-64FB-4814-81C6-17E064E107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4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приложение зависело от конкретной версии библиотеки, а другая версия той же библиотеки была установлена в системе, приложение могло перестать работать. Например, старое приложение могло не запуститься, если системная библиотека была обновлена.</a:t>
            </a:r>
          </a:p>
          <a:p>
            <a:endParaRPr lang="ru-RU" dirty="0"/>
          </a:p>
          <a:p>
            <a:r>
              <a:rPr lang="ru-RU" dirty="0"/>
              <a:t>Библиотеки часто устанавливались глобально в /usr/lib, /usr/local/lib или других стандартных директориях. Замена библиотеки одной версией могла сломать приложения, ожидающие другую.</a:t>
            </a:r>
          </a:p>
          <a:p>
            <a:endParaRPr lang="ru-RU" dirty="0"/>
          </a:p>
          <a:p>
            <a:r>
              <a:rPr lang="ru-RU" dirty="0"/>
              <a:t>Если два приложения зависели от разных версий одной и той же библиотеки, их установка и запуск одновременно могли стать невозможными.</a:t>
            </a:r>
          </a:p>
          <a:p>
            <a:endParaRPr lang="ru-RU" dirty="0"/>
          </a:p>
          <a:p>
            <a:r>
              <a:rPr lang="ru-RU" dirty="0"/>
              <a:t>Приложение могло требовать библиотеку A, которая в свою очередь зависела от библиотек B и C. Если версии библиотек B и C конфликтовали, это могло вызвать проблемы.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2A872-64FB-4814-81C6-17E064E107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8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Менеджеры пакетов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Пакетные менеджеры (например, apt в Debian/Ubuntu, yum/dnf в Fedora, pacman в Arch) управляют установкой и обновлением библиотек и приложений.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Они автоматически разрешают зависимости, проверяют версии и предотвращают конфликты, если это возможно.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Пример: при установке нового приложения менеджер пакетов устанавливает все необходимые зависимости (в нужных версиях) и обновляет старые, если это требуется.</a:t>
            </a:r>
          </a:p>
          <a:p>
            <a:endParaRPr lang="ru-RU" dirty="0"/>
          </a:p>
          <a:p>
            <a:r>
              <a:rPr lang="ru-RU" b="1" dirty="0"/>
              <a:t>Системы управления версиями библиотек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Динамические библиотеки в Linux включают версии в свои имена файлов. Например, libfoo.so.1 и libfoo.so.2 могут сосуществовать в одной системе, и приложения будут явно указывать, какая версия им нужна.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Это снижает риск конфликта версий, так как разные приложения могут использовать разные версии одной и той же библиотеки.</a:t>
            </a:r>
          </a:p>
          <a:p>
            <a:endParaRPr lang="ru-RU" dirty="0"/>
          </a:p>
          <a:p>
            <a:r>
              <a:rPr lang="ru-RU" b="1" dirty="0"/>
              <a:t>Изоляция приложений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Современные приложения часто поставляются со своими зависимостями, упакованными в виде статических библиотек или контейнеров: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AppImage, Flatpak, Snap</a:t>
            </a:r>
            <a:r>
              <a:rPr lang="ru-RU" dirty="0"/>
              <a:t>: Эти форматы позволяют приложению включать все необходимые библиотеки, минимизируя зависимость от системных.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1" dirty="0"/>
              <a:t>Docker и контейнеры</a:t>
            </a:r>
            <a:r>
              <a:rPr lang="ru-RU" dirty="0"/>
              <a:t>: Контейнеризация предоставляет полностью изолированную среду для выполнения приложений, включая их библиотеки.</a:t>
            </a:r>
          </a:p>
          <a:p>
            <a:endParaRPr lang="ru-RU" dirty="0"/>
          </a:p>
          <a:p>
            <a:r>
              <a:rPr lang="ru-RU" b="1" dirty="0"/>
              <a:t>. Символические ссылки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Использование символических ссылок позволяет динамической компоновке находить нужную версию библиотеки. Например, libfoo.so может указывать на конкретную версию, такую как libfoo.so.1.2.</a:t>
            </a:r>
          </a:p>
          <a:p>
            <a:endParaRPr lang="ru-RU" dirty="0"/>
          </a:p>
          <a:p>
            <a:r>
              <a:rPr lang="ru-RU" b="1" dirty="0"/>
              <a:t>LD_LIBRARY_PATH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Переменная окружения LD_LIBRARY_PATH позволяет указать компоновщику, где искать библиотеки. Это может быть полезно для использования конкретных версий библиотек для одного приложения, не затрагивая остальные.</a:t>
            </a:r>
          </a:p>
          <a:p>
            <a:endParaRPr lang="ru-RU" dirty="0"/>
          </a:p>
          <a:p>
            <a:r>
              <a:rPr lang="ru-RU" b="1" dirty="0"/>
              <a:t>Система ELF и динамическая загрузка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Исполняемые файлы ELF (Executable and Linkable Format) содержат список необходимых библиотек, включая конкретные версии, что помогает предотвратить путаницу.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2A872-64FB-4814-81C6-17E064E107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2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686D-4560-0D66-42CB-575BAB62B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200C1-1431-440B-8548-12ADE0B62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2B6E-AE28-A3A7-CC9A-4C9BBE282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B9F7-DE0F-E611-571F-22AA31EF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20C2-714C-02B1-37F5-17AC3E4D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3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54B2-A7F5-8284-EC63-4C28E421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8795E-273D-43AA-DD84-149AAE81D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2172-3629-835E-D6CA-BDD3757D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00096-33F6-6C3A-9C8F-4FAE0CB5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15F8-9694-C10F-0A59-B3559CE0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9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EC522-554D-CD49-B1FC-F9DEB6118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9D12A-D069-BB9A-8CA1-213225C2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23EE3-61D2-019D-0EE1-3BCE4D13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FF67-879B-8EF0-AFDD-50E0BCE5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271C6-44B4-FF33-CBC7-5CD72A6E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B213-E140-C4C1-3395-8D9D780E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9AC3-D5FC-236D-DE4B-70E1D0DD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336AA-CFCD-7102-01FF-B34CB078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2C56C-7DB5-E776-D09E-BC8C9333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5EFFF-C3AC-9749-C6FF-93B04125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0E31-49C4-13A1-1F3B-AA07C3BF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1876B-04E4-84D8-EA4D-3DCC7AD8F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3AE2-69CA-31F0-6609-1A5FF686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63D37-B402-AA24-0ECE-584FAE00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41A94-A611-878D-D589-94DEB821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88CA-CF51-61AF-7B8F-C5DD11EB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F3EE-FA27-4474-C164-FE81A41C1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E2564-920C-73E3-3EB3-DCE811B66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B0B18-36D7-5D65-28AC-88DA7432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5AC6-48C0-E82A-2AEC-C8EB2302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73EF-ED08-CE9E-7FF5-2C8D3E5C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520F-8674-5CE5-0C20-01F94978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7F3F0-A9FE-6910-0C6A-82CE202C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DC1BF-2FB1-D6A7-7472-890B9100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49E29-526F-C2E7-622A-4B688C313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7BB67-C620-2846-DFCC-6EE785F58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01DE5-B2CF-4A56-A994-6875E897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93BB8-8B28-89D8-0A84-607B6491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512818-12AC-EE07-36C3-DD8FBF1E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9768-5CA2-B633-EDC4-F7385214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893DC-44F7-27A1-444B-F71698C9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B3159-5E9E-BEEB-4B30-0E752AB5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48BAA-D2BD-3E17-F5B1-18BF963C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1DCE9-B806-F954-8153-C14D5FDF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85C25-61B0-4A22-C577-BA726DD2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69F1B-12A8-157D-A41F-414B8CD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8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7E34-4747-C820-CFC8-70A4F48E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32EA-2E47-BB49-EF1D-D3A44C8D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B97E8-5643-63C7-3A4A-C490FD600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F6F01-438E-0490-87B9-FB2E331F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CB034-1D84-3EF3-B291-68EF11CC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77A2-7087-7337-12B3-E5B037A4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754D-6F1F-7A56-6D44-07B71673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938A1-6CF9-4600-9132-880D9221B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B6474-65D2-99EC-EC57-71E1CAD9E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01192-041F-019B-90CA-79C8E5EA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BEBB0-481F-29E1-B1C3-48433CB5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AEC29-7968-1585-983B-CC812E15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33319-8ECE-1EB9-AFE2-F8C61E7B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38A9B-036A-7A22-947E-75E01E984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D5992-E28A-01A3-0306-D1C40324B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B0A91-5EE0-4730-BFA4-A816F69DD845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117A-A98A-0680-B66D-E765AFBF1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DC179-A18F-C5A8-AEA8-E1B04F410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48BDA-15F5-40E3-9B9C-2476DC24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libloaderapi/nf-libloaderapi-loadlibraryexw" TargetMode="External"/><Relationship Id="rId7" Type="http://schemas.openxmlformats.org/officeDocument/2006/relationships/hyperlink" Target="https://man7.org/linux/man-pages/man3/dlsym.3.html" TargetMode="External"/><Relationship Id="rId2" Type="http://schemas.openxmlformats.org/officeDocument/2006/relationships/hyperlink" Target="https://learn.microsoft.com/en-us/windows/win32/api/libloaderapi/nf-libloaderapi-loadlibrary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n7.org/linux/man-pages/man3/dlopen.3.html" TargetMode="External"/><Relationship Id="rId5" Type="http://schemas.openxmlformats.org/officeDocument/2006/relationships/hyperlink" Target="https://learn.microsoft.com/en-us/windows/win32/api/libloaderapi/nf-libloaderapi-getprocaddress" TargetMode="External"/><Relationship Id="rId4" Type="http://schemas.openxmlformats.org/officeDocument/2006/relationships/hyperlink" Target="https://learn.microsoft.com/en-us/windows/win32/api/libloaderapi/nf-libloaderapi-freelibrary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ysinternals/downloads/procmon" TargetMode="External"/><Relationship Id="rId2" Type="http://schemas.openxmlformats.org/officeDocument/2006/relationships/hyperlink" Target="https://learn.microsoft.com/en-us/sysinternals/downloads/process-explor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55D8-7F2F-76D6-8A2A-9D27A7744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Динамические библиотеки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24377-2CCE-C6CC-47FE-89CD89660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9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2949F-EE6E-C39B-373B-4FDBF93E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с динамической библиотекой</a:t>
            </a:r>
            <a:endParaRPr lang="en-US" dirty="0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B5D67C5-E900-FBB8-5BE1-BD9A0462D86F}"/>
              </a:ext>
            </a:extLst>
          </p:cNvPr>
          <p:cNvSpPr/>
          <p:nvPr/>
        </p:nvSpPr>
        <p:spPr>
          <a:xfrm>
            <a:off x="857250" y="4152901"/>
            <a:ext cx="2271816" cy="20955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app.cpp</a:t>
            </a:r>
          </a:p>
          <a:p>
            <a:pPr algn="ctr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#include "</a:t>
            </a:r>
            <a:r>
              <a:rPr lang="en-US" dirty="0" err="1">
                <a:latin typeface="Consolas" panose="020B0609020204030204" pitchFamily="49" charset="0"/>
              </a:rPr>
              <a:t>Foo.h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 Foo();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3BBA95-DE54-D5C9-65EB-99C8374D09FF}"/>
              </a:ext>
            </a:extLst>
          </p:cNvPr>
          <p:cNvGrpSpPr/>
          <p:nvPr/>
        </p:nvGrpSpPr>
        <p:grpSpPr>
          <a:xfrm>
            <a:off x="838200" y="2097882"/>
            <a:ext cx="2290866" cy="1647825"/>
            <a:chOff x="838200" y="2097882"/>
            <a:chExt cx="2290866" cy="16478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1119D9-B557-0762-FC98-73B6FD71274B}"/>
                </a:ext>
              </a:extLst>
            </p:cNvPr>
            <p:cNvSpPr/>
            <p:nvPr/>
          </p:nvSpPr>
          <p:spPr>
            <a:xfrm>
              <a:off x="838200" y="2097882"/>
              <a:ext cx="2290866" cy="16478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Util.dll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E2B0A2-458C-89BE-CA24-60D71BC43BFC}"/>
                </a:ext>
              </a:extLst>
            </p:cNvPr>
            <p:cNvSpPr/>
            <p:nvPr/>
          </p:nvSpPr>
          <p:spPr>
            <a:xfrm>
              <a:off x="1178769" y="2564604"/>
              <a:ext cx="1557341" cy="342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void Foo()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E34026-DB36-8FA2-B236-8B23321ADB7F}"/>
                </a:ext>
              </a:extLst>
            </p:cNvPr>
            <p:cNvSpPr/>
            <p:nvPr/>
          </p:nvSpPr>
          <p:spPr>
            <a:xfrm>
              <a:off x="1178769" y="3140869"/>
              <a:ext cx="1557341" cy="342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 Bar(char x)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4F20B51-FF37-C453-FBB5-1C0F336F9C52}"/>
              </a:ext>
            </a:extLst>
          </p:cNvPr>
          <p:cNvSpPr/>
          <p:nvPr/>
        </p:nvSpPr>
        <p:spPr>
          <a:xfrm>
            <a:off x="3495675" y="2083591"/>
            <a:ext cx="2290866" cy="16621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Util.lib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7D2688-45B2-DFD0-708A-D18393ADB22A}"/>
              </a:ext>
            </a:extLst>
          </p:cNvPr>
          <p:cNvSpPr/>
          <p:nvPr/>
        </p:nvSpPr>
        <p:spPr>
          <a:xfrm>
            <a:off x="3893394" y="2564604"/>
            <a:ext cx="1557341" cy="3429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void Foo()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D59F8-A396-F9E4-B107-7DE3A5AACD04}"/>
              </a:ext>
            </a:extLst>
          </p:cNvPr>
          <p:cNvSpPr/>
          <p:nvPr/>
        </p:nvSpPr>
        <p:spPr>
          <a:xfrm>
            <a:off x="3893394" y="3140869"/>
            <a:ext cx="1557341" cy="3429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 Bar(char x)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7E21C5-6D88-598E-EBD3-B68EF166CA70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3129066" y="2914649"/>
            <a:ext cx="366609" cy="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EF8128-46F2-6C30-2129-BF8A82C2C486}"/>
              </a:ext>
            </a:extLst>
          </p:cNvPr>
          <p:cNvGrpSpPr/>
          <p:nvPr/>
        </p:nvGrpSpPr>
        <p:grpSpPr>
          <a:xfrm>
            <a:off x="3671989" y="4364832"/>
            <a:ext cx="1895476" cy="1647825"/>
            <a:chOff x="3671989" y="4364832"/>
            <a:chExt cx="1895476" cy="16478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8EF506-A4F6-8799-FE02-299FE9B6AED5}"/>
                </a:ext>
              </a:extLst>
            </p:cNvPr>
            <p:cNvSpPr/>
            <p:nvPr/>
          </p:nvSpPr>
          <p:spPr>
            <a:xfrm>
              <a:off x="3671989" y="4364832"/>
              <a:ext cx="1895476" cy="16478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app.obj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E712AF-2948-A16C-2DFF-64A08A4B0BAF}"/>
                </a:ext>
              </a:extLst>
            </p:cNvPr>
            <p:cNvSpPr/>
            <p:nvPr/>
          </p:nvSpPr>
          <p:spPr>
            <a:xfrm>
              <a:off x="3829153" y="4848224"/>
              <a:ext cx="1323977" cy="342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 main()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A9375B-5F1F-2C03-C53E-77EBE6D6D017}"/>
                </a:ext>
              </a:extLst>
            </p:cNvPr>
            <p:cNvSpPr/>
            <p:nvPr/>
          </p:nvSpPr>
          <p:spPr>
            <a:xfrm>
              <a:off x="3829154" y="5379243"/>
              <a:ext cx="1547812" cy="4714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Needs: Foo</a:t>
              </a:r>
            </a:p>
          </p:txBody>
        </p: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7E4697D-77D1-3BF5-920E-CF3368060B94}"/>
              </a:ext>
            </a:extLst>
          </p:cNvPr>
          <p:cNvSpPr/>
          <p:nvPr/>
        </p:nvSpPr>
        <p:spPr>
          <a:xfrm>
            <a:off x="3257654" y="4943475"/>
            <a:ext cx="381000" cy="435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25763D-4D12-1471-B509-3BF1CEE5399F}"/>
              </a:ext>
            </a:extLst>
          </p:cNvPr>
          <p:cNvSpPr/>
          <p:nvPr/>
        </p:nvSpPr>
        <p:spPr>
          <a:xfrm>
            <a:off x="8667751" y="3028951"/>
            <a:ext cx="2009774" cy="15049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app.exe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63C7864-0329-2D45-458A-50030AD74DED}"/>
              </a:ext>
            </a:extLst>
          </p:cNvPr>
          <p:cNvSpPr/>
          <p:nvPr/>
        </p:nvSpPr>
        <p:spPr>
          <a:xfrm>
            <a:off x="6489010" y="3483769"/>
            <a:ext cx="1257196" cy="8929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95CFD1-2EED-3E96-BF85-8518F52284CD}"/>
              </a:ext>
            </a:extLst>
          </p:cNvPr>
          <p:cNvSpPr/>
          <p:nvPr/>
        </p:nvSpPr>
        <p:spPr>
          <a:xfrm>
            <a:off x="3829152" y="4848224"/>
            <a:ext cx="1323977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main()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BFC422-F80A-E810-9CC1-3833E899B19D}"/>
              </a:ext>
            </a:extLst>
          </p:cNvPr>
          <p:cNvSpPr/>
          <p:nvPr/>
        </p:nvSpPr>
        <p:spPr>
          <a:xfrm>
            <a:off x="8877299" y="3455987"/>
            <a:ext cx="1590676" cy="4714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Foo@Util.dll</a:t>
            </a:r>
          </a:p>
        </p:txBody>
      </p:sp>
    </p:spTree>
    <p:extLst>
      <p:ext uri="{BB962C8B-B14F-4D97-AF65-F5344CB8AC3E}">
        <p14:creationId xmlns:p14="http://schemas.microsoft.com/office/powerpoint/2010/main" val="41307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42461 -0.11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4" y="-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303FFE-1C69-B896-1BB9-B0063871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динамических библиотек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ED114-5D53-B5B5-E5D1-2B52C3A34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4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F979-4871-4434-0860-37C9666B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Загрузка приложения и динамических библиотек в адресное пространствопроцесса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D3F95-BF6D-E449-CB1A-67324368EB08}"/>
              </a:ext>
            </a:extLst>
          </p:cNvPr>
          <p:cNvSpPr/>
          <p:nvPr/>
        </p:nvSpPr>
        <p:spPr>
          <a:xfrm>
            <a:off x="4581524" y="2009775"/>
            <a:ext cx="3124200" cy="455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память процесса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1A5C3-1BE2-764C-7E61-DBE2640609FB}"/>
              </a:ext>
            </a:extLst>
          </p:cNvPr>
          <p:cNvSpPr/>
          <p:nvPr/>
        </p:nvSpPr>
        <p:spPr>
          <a:xfrm>
            <a:off x="838200" y="2009775"/>
            <a:ext cx="3124200" cy="4483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Файловая система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2EDB6-6032-1291-F966-062CC77F88A0}"/>
              </a:ext>
            </a:extLst>
          </p:cNvPr>
          <p:cNvSpPr/>
          <p:nvPr/>
        </p:nvSpPr>
        <p:spPr>
          <a:xfrm>
            <a:off x="1304925" y="4467225"/>
            <a:ext cx="2324100" cy="18002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App.exe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79D47-CE59-C203-40B4-22D5E4512D4F}"/>
              </a:ext>
            </a:extLst>
          </p:cNvPr>
          <p:cNvSpPr/>
          <p:nvPr/>
        </p:nvSpPr>
        <p:spPr>
          <a:xfrm>
            <a:off x="1762124" y="4914900"/>
            <a:ext cx="1495425" cy="3238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3FE4BB-15EA-81C1-4020-FC38A399F9D9}"/>
              </a:ext>
            </a:extLst>
          </p:cNvPr>
          <p:cNvSpPr/>
          <p:nvPr/>
        </p:nvSpPr>
        <p:spPr>
          <a:xfrm>
            <a:off x="1762123" y="5362575"/>
            <a:ext cx="1495425" cy="3238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D6996-BFB2-1429-C9D9-1AE27A265DB0}"/>
              </a:ext>
            </a:extLst>
          </p:cNvPr>
          <p:cNvSpPr/>
          <p:nvPr/>
        </p:nvSpPr>
        <p:spPr>
          <a:xfrm>
            <a:off x="1762123" y="5805486"/>
            <a:ext cx="1495425" cy="3238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9509E-EB1B-25CD-413E-C0488A4E4765}"/>
              </a:ext>
            </a:extLst>
          </p:cNvPr>
          <p:cNvSpPr/>
          <p:nvPr/>
        </p:nvSpPr>
        <p:spPr>
          <a:xfrm>
            <a:off x="1304925" y="2586038"/>
            <a:ext cx="2324100" cy="17430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Util.dll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2D15C-1CA9-4D10-6166-9112D2627989}"/>
              </a:ext>
            </a:extLst>
          </p:cNvPr>
          <p:cNvSpPr/>
          <p:nvPr/>
        </p:nvSpPr>
        <p:spPr>
          <a:xfrm>
            <a:off x="1695448" y="3059910"/>
            <a:ext cx="1495425" cy="3238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BD67E-34F6-9813-B2BC-AE97AEF4F74F}"/>
              </a:ext>
            </a:extLst>
          </p:cNvPr>
          <p:cNvSpPr/>
          <p:nvPr/>
        </p:nvSpPr>
        <p:spPr>
          <a:xfrm>
            <a:off x="1695450" y="3502821"/>
            <a:ext cx="1495425" cy="3238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B2D15-6472-11AC-FFEA-4DCCB13F49D1}"/>
              </a:ext>
            </a:extLst>
          </p:cNvPr>
          <p:cNvSpPr/>
          <p:nvPr/>
        </p:nvSpPr>
        <p:spPr>
          <a:xfrm>
            <a:off x="1695448" y="3915966"/>
            <a:ext cx="1495425" cy="3238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rodata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0E378F-3557-6C80-F70B-65DA34226DA8}"/>
              </a:ext>
            </a:extLst>
          </p:cNvPr>
          <p:cNvSpPr/>
          <p:nvPr/>
        </p:nvSpPr>
        <p:spPr>
          <a:xfrm>
            <a:off x="4776788" y="6056706"/>
            <a:ext cx="2733677" cy="3238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.text@App.exe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41622F-3A39-B39E-B143-3825F7162609}"/>
              </a:ext>
            </a:extLst>
          </p:cNvPr>
          <p:cNvSpPr/>
          <p:nvPr/>
        </p:nvSpPr>
        <p:spPr>
          <a:xfrm>
            <a:off x="4776785" y="4349551"/>
            <a:ext cx="2733677" cy="3238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.data@App.exe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53BEEF-953D-D52A-BCAB-B4BB518623A0}"/>
              </a:ext>
            </a:extLst>
          </p:cNvPr>
          <p:cNvSpPr/>
          <p:nvPr/>
        </p:nvSpPr>
        <p:spPr>
          <a:xfrm>
            <a:off x="4776785" y="5201841"/>
            <a:ext cx="2733677" cy="3238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.rodata@App.exe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1107D-AFC4-C3DB-A38D-F2A4C8FCE007}"/>
              </a:ext>
            </a:extLst>
          </p:cNvPr>
          <p:cNvSpPr/>
          <p:nvPr/>
        </p:nvSpPr>
        <p:spPr>
          <a:xfrm>
            <a:off x="4776786" y="5643561"/>
            <a:ext cx="2733677" cy="3238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.text@Util.dll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ACDC84-FE03-B1AE-88C8-EDD730071B03}"/>
              </a:ext>
            </a:extLst>
          </p:cNvPr>
          <p:cNvSpPr/>
          <p:nvPr/>
        </p:nvSpPr>
        <p:spPr>
          <a:xfrm>
            <a:off x="4776784" y="3936406"/>
            <a:ext cx="2733677" cy="3238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.data@Util.dll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6912C4-5B74-0A7D-C184-6F85745CE98A}"/>
              </a:ext>
            </a:extLst>
          </p:cNvPr>
          <p:cNvSpPr/>
          <p:nvPr/>
        </p:nvSpPr>
        <p:spPr>
          <a:xfrm>
            <a:off x="4776785" y="4785317"/>
            <a:ext cx="2733677" cy="3238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.rodata@Util.dll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7B5AD0-3734-F616-7725-856CA7F6A237}"/>
              </a:ext>
            </a:extLst>
          </p:cNvPr>
          <p:cNvSpPr/>
          <p:nvPr/>
        </p:nvSpPr>
        <p:spPr>
          <a:xfrm>
            <a:off x="4776784" y="3149205"/>
            <a:ext cx="2733677" cy="67528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Куча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65A553-8904-E848-80CB-73DC5905E53D}"/>
              </a:ext>
            </a:extLst>
          </p:cNvPr>
          <p:cNvSpPr/>
          <p:nvPr/>
        </p:nvSpPr>
        <p:spPr>
          <a:xfrm>
            <a:off x="4776784" y="2741025"/>
            <a:ext cx="2733677" cy="3188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A795E2-F747-6AE5-654C-1EADBE24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динамических библиотек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F7375-E590-161A-9934-19046828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создаются с возможностью загрузки в любое место адресного пространства</a:t>
            </a:r>
          </a:p>
          <a:p>
            <a:pPr lvl="1"/>
            <a:r>
              <a:rPr lang="ru-RU" dirty="0"/>
              <a:t>Для этого применяется релокация</a:t>
            </a:r>
          </a:p>
          <a:p>
            <a:r>
              <a:rPr lang="ru-RU" dirty="0"/>
              <a:t>Релокация – процесс, при котором ОС на этапе загрузки библиотеки разрешает адреса символов (функций и переменных) в памяти, чтобы они были корректно связаны с вызывающими их программами и библиотеками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4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045-C649-7E47-16DA-DFEE22F9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релокации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C78B-D546-938B-9A5A-E0571E98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Загрузчик определяет </a:t>
            </a:r>
            <a:r>
              <a:rPr lang="ru-RU" b="1" dirty="0"/>
              <a:t>базовый адрес</a:t>
            </a:r>
            <a:r>
              <a:rPr lang="ru-RU" dirty="0"/>
              <a:t> – место в виртуальной памяти, куда будет загружена библиотека</a:t>
            </a:r>
          </a:p>
          <a:p>
            <a:pPr lvl="1"/>
            <a:r>
              <a:rPr lang="ru-RU" dirty="0"/>
              <a:t>Если адрес занят, загрузчик должен будет выбрать другой адрес</a:t>
            </a:r>
          </a:p>
          <a:p>
            <a:r>
              <a:rPr lang="ru-RU" dirty="0"/>
              <a:t>Часто внутри библиотек все адреса функций и переменных записаны адреса относительно базового адреса</a:t>
            </a:r>
          </a:p>
          <a:p>
            <a:r>
              <a:rPr lang="ru-RU" dirty="0"/>
              <a:t>В библиотеке есть таблица релокации, где записаны все места в её коде, зависящие от базового адреса</a:t>
            </a:r>
          </a:p>
          <a:p>
            <a:pPr lvl="1"/>
            <a:r>
              <a:rPr lang="ru-RU" dirty="0"/>
              <a:t>Загрузчик корректирует эти места относительно нового базового адреса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483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A73C-F6FD-0768-0487-F77BD8A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Совместное использование физической памяти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DA66F-3444-D795-03CB-BC47F7DA67E9}"/>
              </a:ext>
            </a:extLst>
          </p:cNvPr>
          <p:cNvSpPr/>
          <p:nvPr/>
        </p:nvSpPr>
        <p:spPr>
          <a:xfrm>
            <a:off x="9244804" y="1841503"/>
            <a:ext cx="2143125" cy="4816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Физическая память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72662-7A1C-7884-DB04-E89DBCEAF237}"/>
              </a:ext>
            </a:extLst>
          </p:cNvPr>
          <p:cNvSpPr/>
          <p:nvPr/>
        </p:nvSpPr>
        <p:spPr>
          <a:xfrm>
            <a:off x="4133851" y="1841503"/>
            <a:ext cx="2305402" cy="4816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память процесса 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687443-B2AE-59CD-9827-548CDE2D4914}"/>
              </a:ext>
            </a:extLst>
          </p:cNvPr>
          <p:cNvSpPr/>
          <p:nvPr/>
        </p:nvSpPr>
        <p:spPr>
          <a:xfrm>
            <a:off x="6628416" y="1843808"/>
            <a:ext cx="2358419" cy="4816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память процесса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A0E67-615D-E781-58BA-29D3B3F17FB2}"/>
              </a:ext>
            </a:extLst>
          </p:cNvPr>
          <p:cNvSpPr/>
          <p:nvPr/>
        </p:nvSpPr>
        <p:spPr>
          <a:xfrm>
            <a:off x="4295775" y="5935660"/>
            <a:ext cx="1780607" cy="557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text@PowerPnt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4066BF-FD4A-3C6D-F8B4-3716D0960933}"/>
              </a:ext>
            </a:extLst>
          </p:cNvPr>
          <p:cNvSpPr/>
          <p:nvPr/>
        </p:nvSpPr>
        <p:spPr>
          <a:xfrm>
            <a:off x="9433967" y="3402164"/>
            <a:ext cx="1780607" cy="8182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text@WinWord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589ADD-0EFD-8A5B-AB5D-2B83D5A40AC1}"/>
              </a:ext>
            </a:extLst>
          </p:cNvPr>
          <p:cNvSpPr/>
          <p:nvPr/>
        </p:nvSpPr>
        <p:spPr>
          <a:xfrm>
            <a:off x="6992143" y="5676900"/>
            <a:ext cx="1771650" cy="8182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text@WinWord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A3163-50F0-0E51-C1C5-D09D574D05BD}"/>
              </a:ext>
            </a:extLst>
          </p:cNvPr>
          <p:cNvSpPr/>
          <p:nvPr/>
        </p:nvSpPr>
        <p:spPr>
          <a:xfrm>
            <a:off x="9433967" y="5063327"/>
            <a:ext cx="1780607" cy="557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text@PowerPnt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FD13CB-EFE2-9F2E-E726-5547779106BB}"/>
              </a:ext>
            </a:extLst>
          </p:cNvPr>
          <p:cNvSpPr/>
          <p:nvPr/>
        </p:nvSpPr>
        <p:spPr>
          <a:xfrm>
            <a:off x="288133" y="5341934"/>
            <a:ext cx="1633537" cy="4778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WinWord.exe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8883F5-760C-37C6-DC86-A9FEFFE9ED9B}"/>
              </a:ext>
            </a:extLst>
          </p:cNvPr>
          <p:cNvSpPr/>
          <p:nvPr/>
        </p:nvSpPr>
        <p:spPr>
          <a:xfrm>
            <a:off x="2178846" y="5341934"/>
            <a:ext cx="1633537" cy="4778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PowerPnt.exe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036750-E0EC-0B2B-69BC-8183A86545E4}"/>
              </a:ext>
            </a:extLst>
          </p:cNvPr>
          <p:cNvSpPr/>
          <p:nvPr/>
        </p:nvSpPr>
        <p:spPr>
          <a:xfrm>
            <a:off x="1197771" y="3798884"/>
            <a:ext cx="1633537" cy="4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ole32.dll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F49359-F69F-D429-70F6-D410D7F813F8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1104902" y="4276723"/>
            <a:ext cx="909638" cy="106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6EC112-81DD-B426-328F-68860C00E049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2014540" y="4276723"/>
            <a:ext cx="981075" cy="106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77DD8E-CA95-4AEE-E905-D27609BC182A}"/>
              </a:ext>
            </a:extLst>
          </p:cNvPr>
          <p:cNvSpPr/>
          <p:nvPr/>
        </p:nvSpPr>
        <p:spPr>
          <a:xfrm>
            <a:off x="4295775" y="4976017"/>
            <a:ext cx="1780607" cy="4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.text@ole32.dll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C24790-BC32-9650-C91F-257975D86462}"/>
              </a:ext>
            </a:extLst>
          </p:cNvPr>
          <p:cNvSpPr/>
          <p:nvPr/>
        </p:nvSpPr>
        <p:spPr>
          <a:xfrm>
            <a:off x="6992142" y="4978322"/>
            <a:ext cx="1780607" cy="4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.text@ole32.dll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78517E-CB1B-0541-1EAA-A09843525237}"/>
              </a:ext>
            </a:extLst>
          </p:cNvPr>
          <p:cNvCxnSpPr>
            <a:cxnSpLocks/>
          </p:cNvCxnSpPr>
          <p:nvPr/>
        </p:nvCxnSpPr>
        <p:spPr>
          <a:xfrm>
            <a:off x="4133851" y="5457823"/>
            <a:ext cx="474344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0FF11A-D921-C2A5-6F26-3F5565101563}"/>
              </a:ext>
            </a:extLst>
          </p:cNvPr>
          <p:cNvCxnSpPr>
            <a:cxnSpLocks/>
          </p:cNvCxnSpPr>
          <p:nvPr/>
        </p:nvCxnSpPr>
        <p:spPr>
          <a:xfrm>
            <a:off x="4133851" y="4976017"/>
            <a:ext cx="48529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AB52503-8569-6B9C-A913-827EEC166734}"/>
              </a:ext>
            </a:extLst>
          </p:cNvPr>
          <p:cNvSpPr/>
          <p:nvPr/>
        </p:nvSpPr>
        <p:spPr>
          <a:xfrm>
            <a:off x="9433967" y="4585487"/>
            <a:ext cx="1780607" cy="4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.text@ole32.dll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2A8FBB-877D-B1CE-4F58-2219CCCEB364}"/>
              </a:ext>
            </a:extLst>
          </p:cNvPr>
          <p:cNvSpPr/>
          <p:nvPr/>
        </p:nvSpPr>
        <p:spPr>
          <a:xfrm>
            <a:off x="9433967" y="5620541"/>
            <a:ext cx="1780607" cy="93705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176705-0F83-9FC6-BEF9-790EA17AF76E}"/>
              </a:ext>
            </a:extLst>
          </p:cNvPr>
          <p:cNvSpPr/>
          <p:nvPr/>
        </p:nvSpPr>
        <p:spPr>
          <a:xfrm>
            <a:off x="4295775" y="3594100"/>
            <a:ext cx="1780607" cy="35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.data@ole32.dll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7F730D2-54F0-15D8-BDE1-D778B804CFE4}"/>
              </a:ext>
            </a:extLst>
          </p:cNvPr>
          <p:cNvSpPr/>
          <p:nvPr/>
        </p:nvSpPr>
        <p:spPr>
          <a:xfrm>
            <a:off x="9433967" y="4226360"/>
            <a:ext cx="1780607" cy="35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.data@ole32.dll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95FB7D-6B66-2136-159F-379F1848E05C}"/>
              </a:ext>
            </a:extLst>
          </p:cNvPr>
          <p:cNvSpPr/>
          <p:nvPr/>
        </p:nvSpPr>
        <p:spPr>
          <a:xfrm>
            <a:off x="6992142" y="3593999"/>
            <a:ext cx="1780607" cy="35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.data@ole32.dll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1CBC4F-B0DF-989B-83BC-AA92BB9CB2C7}"/>
              </a:ext>
            </a:extLst>
          </p:cNvPr>
          <p:cNvSpPr/>
          <p:nvPr/>
        </p:nvSpPr>
        <p:spPr>
          <a:xfrm>
            <a:off x="9433967" y="3035557"/>
            <a:ext cx="1780607" cy="35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.data@ole32.dll</a:t>
            </a:r>
          </a:p>
        </p:txBody>
      </p:sp>
    </p:spTree>
    <p:extLst>
      <p:ext uri="{BB962C8B-B14F-4D97-AF65-F5344CB8AC3E}">
        <p14:creationId xmlns:p14="http://schemas.microsoft.com/office/powerpoint/2010/main" val="393702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3" grpId="0" animBg="1"/>
      <p:bldP spid="24" grpId="0" animBg="1"/>
      <p:bldP spid="33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1BE6E-B599-58B4-A419-FA82D5DD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D4777-B182-1C88-2EE0-08ADA39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динамических библиотек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651731-EAE9-3613-AC1F-CA9FE35D9D8D}"/>
              </a:ext>
            </a:extLst>
          </p:cNvPr>
          <p:cNvSpPr/>
          <p:nvPr/>
        </p:nvSpPr>
        <p:spPr>
          <a:xfrm>
            <a:off x="9244804" y="1841503"/>
            <a:ext cx="2143125" cy="4816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Физическая память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3C0856-AD79-294D-ACD0-604B5F332681}"/>
              </a:ext>
            </a:extLst>
          </p:cNvPr>
          <p:cNvSpPr/>
          <p:nvPr/>
        </p:nvSpPr>
        <p:spPr>
          <a:xfrm>
            <a:off x="4133851" y="1841503"/>
            <a:ext cx="2305402" cy="4816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память процесса 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351E6-796A-80D5-EE45-219A467A5A68}"/>
              </a:ext>
            </a:extLst>
          </p:cNvPr>
          <p:cNvSpPr/>
          <p:nvPr/>
        </p:nvSpPr>
        <p:spPr>
          <a:xfrm>
            <a:off x="6628416" y="1843808"/>
            <a:ext cx="2358419" cy="48164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память процесса 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9A04A-A003-76FC-A408-62F2648B35CE}"/>
              </a:ext>
            </a:extLst>
          </p:cNvPr>
          <p:cNvSpPr/>
          <p:nvPr/>
        </p:nvSpPr>
        <p:spPr>
          <a:xfrm>
            <a:off x="4295775" y="5935660"/>
            <a:ext cx="1780607" cy="557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text@PowerPnt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92B0-1BB3-1059-6FD1-B761BE7399A7}"/>
              </a:ext>
            </a:extLst>
          </p:cNvPr>
          <p:cNvSpPr/>
          <p:nvPr/>
        </p:nvSpPr>
        <p:spPr>
          <a:xfrm>
            <a:off x="9433966" y="3770642"/>
            <a:ext cx="1780607" cy="8182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text@Excel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A0755B-3E61-4457-38D3-436739DEE07A}"/>
              </a:ext>
            </a:extLst>
          </p:cNvPr>
          <p:cNvSpPr/>
          <p:nvPr/>
        </p:nvSpPr>
        <p:spPr>
          <a:xfrm>
            <a:off x="6992143" y="5245100"/>
            <a:ext cx="1771650" cy="125007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text@Excel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723B0-542E-3A16-E2AE-BA4B42FC7574}"/>
              </a:ext>
            </a:extLst>
          </p:cNvPr>
          <p:cNvSpPr/>
          <p:nvPr/>
        </p:nvSpPr>
        <p:spPr>
          <a:xfrm>
            <a:off x="9433966" y="5443172"/>
            <a:ext cx="1780607" cy="557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text@PowerPnt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B44A8F-156C-BAF3-B4F4-A2221A513006}"/>
              </a:ext>
            </a:extLst>
          </p:cNvPr>
          <p:cNvSpPr/>
          <p:nvPr/>
        </p:nvSpPr>
        <p:spPr>
          <a:xfrm>
            <a:off x="288133" y="5341934"/>
            <a:ext cx="1633537" cy="4778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Excel.exe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72958-D2FF-3E0F-EB19-23A9F4B3BB0C}"/>
              </a:ext>
            </a:extLst>
          </p:cNvPr>
          <p:cNvSpPr/>
          <p:nvPr/>
        </p:nvSpPr>
        <p:spPr>
          <a:xfrm>
            <a:off x="2178846" y="5341934"/>
            <a:ext cx="1633537" cy="4778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PowerPnt.exe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111FBB-2980-12FE-93F4-257227A153FE}"/>
              </a:ext>
            </a:extLst>
          </p:cNvPr>
          <p:cNvSpPr/>
          <p:nvPr/>
        </p:nvSpPr>
        <p:spPr>
          <a:xfrm>
            <a:off x="1197771" y="3798884"/>
            <a:ext cx="1633537" cy="4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ole32.dll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C19AB9-A216-AFA7-4610-68232FD3FE12}"/>
              </a:ext>
            </a:extLst>
          </p:cNvPr>
          <p:cNvCxnSpPr>
            <a:stCxn id="13" idx="0"/>
            <a:endCxn id="15" idx="2"/>
          </p:cNvCxnSpPr>
          <p:nvPr/>
        </p:nvCxnSpPr>
        <p:spPr>
          <a:xfrm flipV="1">
            <a:off x="1104902" y="4276723"/>
            <a:ext cx="909638" cy="106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51B2-E518-75B9-5E7C-94385D42765B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2014540" y="4276723"/>
            <a:ext cx="981075" cy="1065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7BEE33-9778-7384-8CAD-D36076C6B1B7}"/>
              </a:ext>
            </a:extLst>
          </p:cNvPr>
          <p:cNvSpPr/>
          <p:nvPr/>
        </p:nvSpPr>
        <p:spPr>
          <a:xfrm>
            <a:off x="4295775" y="4976017"/>
            <a:ext cx="1780607" cy="4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.text@ole32.dll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482646-C60E-73D4-37E7-A58E1A32F2F4}"/>
              </a:ext>
            </a:extLst>
          </p:cNvPr>
          <p:cNvSpPr/>
          <p:nvPr/>
        </p:nvSpPr>
        <p:spPr>
          <a:xfrm>
            <a:off x="6992142" y="4765275"/>
            <a:ext cx="1780607" cy="4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.text@ole32.dll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390D9B-BE7E-98E7-EB2C-9AFB39CA668C}"/>
              </a:ext>
            </a:extLst>
          </p:cNvPr>
          <p:cNvCxnSpPr>
            <a:cxnSpLocks/>
          </p:cNvCxnSpPr>
          <p:nvPr/>
        </p:nvCxnSpPr>
        <p:spPr>
          <a:xfrm>
            <a:off x="4133851" y="5457823"/>
            <a:ext cx="474344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85A850-32AD-532A-518D-10185F53419C}"/>
              </a:ext>
            </a:extLst>
          </p:cNvPr>
          <p:cNvCxnSpPr>
            <a:cxnSpLocks/>
          </p:cNvCxnSpPr>
          <p:nvPr/>
        </p:nvCxnSpPr>
        <p:spPr>
          <a:xfrm>
            <a:off x="4133851" y="4976017"/>
            <a:ext cx="48529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81A2E45-4B33-AA34-B606-7E42532B97CA}"/>
              </a:ext>
            </a:extLst>
          </p:cNvPr>
          <p:cNvSpPr/>
          <p:nvPr/>
        </p:nvSpPr>
        <p:spPr>
          <a:xfrm>
            <a:off x="9433966" y="4948234"/>
            <a:ext cx="1780607" cy="4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.text@ole32.dll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E90797-0E9C-4F0F-D5E8-16D9DD0FE438}"/>
              </a:ext>
            </a:extLst>
          </p:cNvPr>
          <p:cNvSpPr/>
          <p:nvPr/>
        </p:nvSpPr>
        <p:spPr>
          <a:xfrm>
            <a:off x="9433967" y="6000385"/>
            <a:ext cx="1780607" cy="55721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ECB49D-DBDD-73BA-2C37-B85B864FBEE0}"/>
              </a:ext>
            </a:extLst>
          </p:cNvPr>
          <p:cNvSpPr/>
          <p:nvPr/>
        </p:nvSpPr>
        <p:spPr>
          <a:xfrm>
            <a:off x="4295775" y="3594100"/>
            <a:ext cx="1780607" cy="35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.data@ole32.dll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75E0AB-1CE6-CF05-852B-70ACB5B8FCE9}"/>
              </a:ext>
            </a:extLst>
          </p:cNvPr>
          <p:cNvSpPr/>
          <p:nvPr/>
        </p:nvSpPr>
        <p:spPr>
          <a:xfrm>
            <a:off x="9433966" y="4606020"/>
            <a:ext cx="1780607" cy="35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.data@ole32.dll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5E7144-CE95-EDDA-5D80-197A784A9CE4}"/>
              </a:ext>
            </a:extLst>
          </p:cNvPr>
          <p:cNvSpPr/>
          <p:nvPr/>
        </p:nvSpPr>
        <p:spPr>
          <a:xfrm>
            <a:off x="6992142" y="3593999"/>
            <a:ext cx="1780607" cy="35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.data@ole32.dll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02AE21-E57D-7454-0618-07967CD7DC90}"/>
              </a:ext>
            </a:extLst>
          </p:cNvPr>
          <p:cNvSpPr/>
          <p:nvPr/>
        </p:nvSpPr>
        <p:spPr>
          <a:xfrm>
            <a:off x="9426468" y="2933490"/>
            <a:ext cx="1780607" cy="359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.data@ole32.dll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8938AB-D32C-5DB5-5111-650D311992E7}"/>
              </a:ext>
            </a:extLst>
          </p:cNvPr>
          <p:cNvSpPr/>
          <p:nvPr/>
        </p:nvSpPr>
        <p:spPr>
          <a:xfrm>
            <a:off x="9426062" y="3293382"/>
            <a:ext cx="1780607" cy="477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text@ole32.dll</a:t>
            </a:r>
          </a:p>
        </p:txBody>
      </p:sp>
    </p:spTree>
    <p:extLst>
      <p:ext uri="{BB962C8B-B14F-4D97-AF65-F5344CB8AC3E}">
        <p14:creationId xmlns:p14="http://schemas.microsoft.com/office/powerpoint/2010/main" val="68094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3" grpId="0" animBg="1"/>
      <p:bldP spid="24" grpId="0" animBg="1"/>
      <p:bldP spid="33" grpId="0" animBg="1"/>
      <p:bldP spid="39" grpId="0" animBg="1"/>
      <p:bldP spid="40" grpId="0" animBg="1"/>
      <p:bldP spid="41" grpId="0" animBg="1"/>
      <p:bldP spid="4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A32C-55A9-CD37-43EF-8F4428C2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Code (PIC)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7406-24A0-4410-FCD3-A9FF6819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Машинный код, который работает корректно вне зависимости от базового адреса</a:t>
            </a:r>
          </a:p>
          <a:p>
            <a:pPr lvl="1"/>
            <a:r>
              <a:rPr lang="ru-RU" dirty="0"/>
              <a:t>Используются инструкции с относительной адресацией</a:t>
            </a:r>
            <a:endParaRPr lang="en-US" dirty="0"/>
          </a:p>
          <a:p>
            <a:r>
              <a:rPr lang="ru-RU" dirty="0"/>
              <a:t>Один и тот же код может без релокации загружаться по разным виртуальным адресам</a:t>
            </a:r>
          </a:p>
          <a:p>
            <a:pPr lvl="1"/>
            <a:r>
              <a:rPr lang="ru-RU" dirty="0"/>
              <a:t>Экономит память</a:t>
            </a:r>
          </a:p>
        </p:txBody>
      </p:sp>
    </p:spTree>
    <p:extLst>
      <p:ext uri="{BB962C8B-B14F-4D97-AF65-F5344CB8AC3E}">
        <p14:creationId xmlns:p14="http://schemas.microsoft.com/office/powerpoint/2010/main" val="8305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89500D-4898-1D3F-7EAD-6762CA6C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Кодировка инструкции </a:t>
            </a:r>
            <a:r>
              <a:rPr lang="en-US" dirty="0"/>
              <a:t>CALL </a:t>
            </a:r>
            <a:r>
              <a:rPr lang="ru-RU" dirty="0"/>
              <a:t> процессора</a:t>
            </a:r>
            <a:r>
              <a:rPr lang="en-US" dirty="0"/>
              <a:t> x86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32D7648-3D74-3902-236C-3B354FEB8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109543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14">
                  <a:extLst>
                    <a:ext uri="{9D8B030D-6E8A-4147-A177-3AD203B41FA5}">
                      <a16:colId xmlns:a16="http://schemas.microsoft.com/office/drawing/2014/main" val="128602809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315804150"/>
                    </a:ext>
                  </a:extLst>
                </a:gridCol>
                <a:gridCol w="6868883">
                  <a:extLst>
                    <a:ext uri="{9D8B030D-6E8A-4147-A177-3AD203B41FA5}">
                      <a16:colId xmlns:a16="http://schemas.microsoft.com/office/drawing/2014/main" val="353219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Opcode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Mnemonic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02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E8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</a:rPr>
                        <a:t>cw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rel16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near, relative, displacement relative to next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E8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rel32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Call near, relative, displacement relative to next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77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FF 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r/m16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near, absolute indirect, address given in r/m16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0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FF 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r/m32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near, absolute indirect, address given in r/m32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160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9A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ptr16:16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far, absolute, address given in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1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9A 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ptr16:32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far, absolute, address given in operand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1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FF 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m16:16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far, absolute indirect, address given in m16:16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42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FF 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CALL m16:32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Call far, absolute indirect, address given in m16:32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1515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347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684E-AA87-B3E7-5556-B82954A1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 (Address Space Layout Randomization)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C099E-4CBB-A046-0C8D-028676D4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Технология безопасности, применяемая ОС для защиты от атак, связанных с предсказуемостью адресов в памяти</a:t>
            </a:r>
          </a:p>
          <a:p>
            <a:r>
              <a:rPr lang="ru-RU" dirty="0"/>
              <a:t>При каждом запуске программы ОС случайным образом размещает разделы стека, кучи, и адреса динамических библиотек</a:t>
            </a:r>
          </a:p>
          <a:p>
            <a:r>
              <a:rPr lang="ru-RU" dirty="0"/>
              <a:t>Усложняет эсплуатацию уязвимостей в программе, так как при каждом запуске адреса данных и кода оказываются случайными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Старые программы могут не поддерживать </a:t>
            </a:r>
            <a:r>
              <a:rPr lang="en-US" dirty="0"/>
              <a:t>ASLR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2B866-B951-63A4-AA77-5C5C44E7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приложения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1A334-C871-7045-6AFA-E999374BEFD2}"/>
              </a:ext>
            </a:extLst>
          </p:cNvPr>
          <p:cNvSpPr/>
          <p:nvPr/>
        </p:nvSpPr>
        <p:spPr>
          <a:xfrm>
            <a:off x="567183" y="2355512"/>
            <a:ext cx="1418009" cy="87062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BECEA-77EF-831D-435F-7489F655C2E3}"/>
              </a:ext>
            </a:extLst>
          </p:cNvPr>
          <p:cNvSpPr/>
          <p:nvPr/>
        </p:nvSpPr>
        <p:spPr>
          <a:xfrm>
            <a:off x="567183" y="3645239"/>
            <a:ext cx="1418009" cy="87062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foo.cpp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EA5DB-732C-2A71-5940-23E30C64F61B}"/>
              </a:ext>
            </a:extLst>
          </p:cNvPr>
          <p:cNvSpPr/>
          <p:nvPr/>
        </p:nvSpPr>
        <p:spPr>
          <a:xfrm>
            <a:off x="6978020" y="2351661"/>
            <a:ext cx="1219200" cy="87062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main.obj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5F56B-658E-A162-CB97-7826C7FB3D5D}"/>
              </a:ext>
            </a:extLst>
          </p:cNvPr>
          <p:cNvSpPr/>
          <p:nvPr/>
        </p:nvSpPr>
        <p:spPr>
          <a:xfrm>
            <a:off x="6978020" y="3645238"/>
            <a:ext cx="1219200" cy="87062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foo.obj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51CEDF-210E-8129-72AA-2A31FE3DD88E}"/>
              </a:ext>
            </a:extLst>
          </p:cNvPr>
          <p:cNvSpPr/>
          <p:nvPr/>
        </p:nvSpPr>
        <p:spPr>
          <a:xfrm>
            <a:off x="2345811" y="2355510"/>
            <a:ext cx="1147763" cy="8706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BF441-087E-40F7-2E4F-60A2A862A2DD}"/>
              </a:ext>
            </a:extLst>
          </p:cNvPr>
          <p:cNvSpPr/>
          <p:nvPr/>
        </p:nvSpPr>
        <p:spPr>
          <a:xfrm>
            <a:off x="2345811" y="3645238"/>
            <a:ext cx="1147763" cy="8706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79C963-517F-851C-F35C-19E6D4DBCF0C}"/>
              </a:ext>
            </a:extLst>
          </p:cNvPr>
          <p:cNvSpPr/>
          <p:nvPr/>
        </p:nvSpPr>
        <p:spPr>
          <a:xfrm>
            <a:off x="8543752" y="3003212"/>
            <a:ext cx="1147763" cy="8706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02471-DC50-DA94-5F9B-6439FE35B710}"/>
              </a:ext>
            </a:extLst>
          </p:cNvPr>
          <p:cNvSpPr/>
          <p:nvPr/>
        </p:nvSpPr>
        <p:spPr>
          <a:xfrm>
            <a:off x="10090507" y="3003212"/>
            <a:ext cx="1460872" cy="870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Program.exe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415244-B33E-E445-444D-1BD2CBEADC31}"/>
              </a:ext>
            </a:extLst>
          </p:cNvPr>
          <p:cNvSpPr/>
          <p:nvPr/>
        </p:nvSpPr>
        <p:spPr>
          <a:xfrm>
            <a:off x="3821129" y="2351661"/>
            <a:ext cx="1219200" cy="870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main.asm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74BB13-7A3C-9C2B-1607-4C74D1CF172F}"/>
              </a:ext>
            </a:extLst>
          </p:cNvPr>
          <p:cNvSpPr/>
          <p:nvPr/>
        </p:nvSpPr>
        <p:spPr>
          <a:xfrm>
            <a:off x="3830208" y="3645238"/>
            <a:ext cx="1219200" cy="8706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foo.asm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CB68F-0712-B91B-9588-D53C786B378E}"/>
              </a:ext>
            </a:extLst>
          </p:cNvPr>
          <p:cNvSpPr/>
          <p:nvPr/>
        </p:nvSpPr>
        <p:spPr>
          <a:xfrm>
            <a:off x="5376963" y="2355510"/>
            <a:ext cx="1359857" cy="8706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5B886D-5963-8061-56D2-3AC0ABD6C3B9}"/>
              </a:ext>
            </a:extLst>
          </p:cNvPr>
          <p:cNvSpPr/>
          <p:nvPr/>
        </p:nvSpPr>
        <p:spPr>
          <a:xfrm>
            <a:off x="5376963" y="3645238"/>
            <a:ext cx="1359857" cy="8706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421014-3E24-D8E7-50AA-0AEA8717EE41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985192" y="2790823"/>
            <a:ext cx="3606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375E60-6BE5-7173-C352-E251246EB69A}"/>
              </a:ext>
            </a:extLst>
          </p:cNvPr>
          <p:cNvCxnSpPr>
            <a:stCxn id="9" idx="3"/>
            <a:endCxn id="2" idx="1"/>
          </p:cNvCxnSpPr>
          <p:nvPr/>
        </p:nvCxnSpPr>
        <p:spPr>
          <a:xfrm flipV="1">
            <a:off x="3493574" y="2786974"/>
            <a:ext cx="327555" cy="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AF35E4-DCC2-7EFE-DD93-BDFC1012D89A}"/>
              </a:ext>
            </a:extLst>
          </p:cNvPr>
          <p:cNvCxnSpPr>
            <a:stCxn id="2" idx="3"/>
            <a:endCxn id="13" idx="1"/>
          </p:cNvCxnSpPr>
          <p:nvPr/>
        </p:nvCxnSpPr>
        <p:spPr>
          <a:xfrm>
            <a:off x="5040329" y="2786974"/>
            <a:ext cx="336634" cy="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2EDCF1-32EF-93C2-A4E5-530FFEF35F93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6736820" y="2786974"/>
            <a:ext cx="241200" cy="3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DD75BE-8D52-3995-9D52-A4084F047B7B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8197220" y="2786974"/>
            <a:ext cx="346532" cy="651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BDB254-E7E8-4A63-28DF-55A6523EA182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985192" y="4080551"/>
            <a:ext cx="360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CBFF0C-D9B4-414A-2704-4FBA146F47EB}"/>
              </a:ext>
            </a:extLst>
          </p:cNvPr>
          <p:cNvCxnSpPr>
            <a:stCxn id="10" idx="3"/>
            <a:endCxn id="3" idx="1"/>
          </p:cNvCxnSpPr>
          <p:nvPr/>
        </p:nvCxnSpPr>
        <p:spPr>
          <a:xfrm>
            <a:off x="3493574" y="4080551"/>
            <a:ext cx="336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94CF2B-757E-1086-2A4E-30A241CA52ED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049408" y="4080551"/>
            <a:ext cx="3275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116F93-8DA0-33FF-FFE8-6BCD28A5DA31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6736820" y="4080551"/>
            <a:ext cx="241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33C5EA-EF66-7DF7-9257-C3916036796F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8197220" y="3438525"/>
            <a:ext cx="346532" cy="642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1BD1C9-0E36-5FF0-62C2-98BB153C18A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9691515" y="3438525"/>
            <a:ext cx="398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17C4811-51BD-F83E-DFD4-B33B7A47926B}"/>
              </a:ext>
            </a:extLst>
          </p:cNvPr>
          <p:cNvSpPr/>
          <p:nvPr/>
        </p:nvSpPr>
        <p:spPr>
          <a:xfrm>
            <a:off x="8508033" y="4859572"/>
            <a:ext cx="1219200" cy="870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msvcrt.lib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EE053B-C5CF-65D2-0413-B5BFE6A5B4EE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9117633" y="3873838"/>
            <a:ext cx="1" cy="98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05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  <p:bldP spid="3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EDEC-A9BF-2BC2-2DB7-7171EE8A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Отложенная загрузка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5F62-A140-24E6-8DB3-058A15AA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DF03-8EF1-759C-1846-3D74883E9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динамических библиотек по требованию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34BDE-D97A-0E44-4599-198E7BD3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может загрузить динамическую библиотеку и использовать её функции по требованию</a:t>
            </a:r>
          </a:p>
          <a:p>
            <a:r>
              <a:rPr lang="ru-RU" dirty="0"/>
              <a:t>Загрузка в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Функции </a:t>
            </a:r>
            <a:r>
              <a:rPr lang="en-US" dirty="0" err="1">
                <a:hlinkClick r:id="rId2"/>
              </a:rPr>
              <a:t>LoadLibrary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hlinkClick r:id="rId3"/>
              </a:rPr>
              <a:t>LoadLibraryEx</a:t>
            </a:r>
            <a:endParaRPr lang="en-US" dirty="0"/>
          </a:p>
          <a:p>
            <a:pPr lvl="1"/>
            <a:r>
              <a:rPr lang="ru-RU" dirty="0"/>
              <a:t>Для освобождения библиотеки используется </a:t>
            </a:r>
            <a:r>
              <a:rPr lang="en-US" dirty="0" err="1">
                <a:hlinkClick r:id="rId4"/>
              </a:rPr>
              <a:t>FreeLibrary</a:t>
            </a:r>
            <a:endParaRPr lang="en-US" dirty="0"/>
          </a:p>
          <a:p>
            <a:pPr lvl="1"/>
            <a:r>
              <a:rPr lang="ru-RU" dirty="0"/>
              <a:t>Поиск функции выполняется с помощью </a:t>
            </a:r>
            <a:r>
              <a:rPr lang="en-US" dirty="0" err="1">
                <a:hlinkClick r:id="rId5"/>
              </a:rPr>
              <a:t>GetProcAddress</a:t>
            </a:r>
            <a:endParaRPr lang="en-US" dirty="0"/>
          </a:p>
          <a:p>
            <a:r>
              <a:rPr lang="ru-RU" dirty="0"/>
              <a:t>Загрузка в </a:t>
            </a:r>
            <a:r>
              <a:rPr lang="en-US" dirty="0"/>
              <a:t>Linux </a:t>
            </a:r>
            <a:r>
              <a:rPr lang="ru-RU" dirty="0"/>
              <a:t>и других </a:t>
            </a:r>
            <a:r>
              <a:rPr lang="en-US" dirty="0"/>
              <a:t>POSIX</a:t>
            </a:r>
            <a:r>
              <a:rPr lang="ru-RU" dirty="0"/>
              <a:t>-подобных системах</a:t>
            </a:r>
          </a:p>
          <a:p>
            <a:pPr lvl="1"/>
            <a:r>
              <a:rPr lang="ru-RU" dirty="0"/>
              <a:t>Функции </a:t>
            </a:r>
            <a:r>
              <a:rPr lang="en-US" dirty="0" err="1">
                <a:hlinkClick r:id="rId6"/>
              </a:rPr>
              <a:t>dlopen</a:t>
            </a:r>
            <a:r>
              <a:rPr lang="ru-RU" dirty="0">
                <a:hlinkClick r:id="rId6"/>
              </a:rPr>
              <a:t>, </a:t>
            </a:r>
            <a:r>
              <a:rPr lang="en-US" dirty="0" err="1">
                <a:hlinkClick r:id="rId6"/>
              </a:rPr>
              <a:t>dlclose</a:t>
            </a:r>
            <a:r>
              <a:rPr lang="ru-RU" dirty="0">
                <a:hlinkClick r:id="rId6"/>
              </a:rPr>
              <a:t>, </a:t>
            </a:r>
            <a:r>
              <a:rPr lang="en-US" dirty="0" err="1">
                <a:hlinkClick r:id="rId6"/>
              </a:rPr>
              <a:t>dlmopen</a:t>
            </a:r>
            <a:endParaRPr lang="ru-RU" dirty="0"/>
          </a:p>
          <a:p>
            <a:pPr lvl="1"/>
            <a:r>
              <a:rPr lang="ru-RU" dirty="0"/>
              <a:t>Поиск символа в загруженной библиотеке</a:t>
            </a:r>
            <a:r>
              <a:rPr lang="en-US" dirty="0"/>
              <a:t> </a:t>
            </a:r>
            <a:r>
              <a:rPr lang="ru-RU" dirty="0"/>
              <a:t>выполняется функцией </a:t>
            </a:r>
            <a:r>
              <a:rPr lang="en-US" dirty="0" err="1">
                <a:hlinkClick r:id="rId7"/>
              </a:rPr>
              <a:t>dlsym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47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BE6D0-5377-E6C5-14AE-F2F20243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 вызов функции из </a:t>
            </a:r>
            <a:r>
              <a:rPr lang="en-US" dirty="0"/>
              <a:t>DLL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75FF8-ED47-9E79-8571-1AE7257177CD}"/>
              </a:ext>
            </a:extLst>
          </p:cNvPr>
          <p:cNvSpPr txBox="1"/>
          <p:nvPr/>
        </p:nvSpPr>
        <p:spPr>
          <a:xfrm>
            <a:off x="838200" y="2152650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PGNSI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WINAPI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)(LPSYSTEM_INFO);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SYSTEM_INFO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(PGNSI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pGNSI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PGNSI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GetProcAddress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GetModuleHandle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L"kernel32.dll"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GetNativeSystemInfo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pGNSI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GetSystemInfo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si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63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2EA2-EDF5-C9FD-9C37-3B422314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 вызов функции под </a:t>
            </a:r>
            <a:r>
              <a:rPr lang="en-US" dirty="0"/>
              <a:t>Linux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39CE7-4D4C-3712-E059-A4C1CEDDB3AC}"/>
              </a:ext>
            </a:extLst>
          </p:cNvPr>
          <p:cNvSpPr txBox="1"/>
          <p:nvPr/>
        </p:nvSpPr>
        <p:spPr>
          <a:xfrm>
            <a:off x="838200" y="2056686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dlfcn.h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AddFn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libHandle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dlopen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"./libmymath.so"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RTLD_LAZY);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TODO: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проверить успешность загрузки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AddFn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reinterpret_cast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AddFn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dlsym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libHandle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"Result of add(3, 5): 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dlclose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libHandle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64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D9C592-5520-8CB6-611B-33E2BA86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Декорирование имён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604FC-5977-D005-DEEA-9830B1D3A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9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BC43-8C28-8B65-B070-8A4B735E7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Декорирование имён (</a:t>
            </a:r>
            <a:r>
              <a:rPr lang="en-US" dirty="0"/>
              <a:t>name mangling)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A57D-0501-AEDA-348E-63F2ABE2B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Компилятор </a:t>
            </a:r>
            <a:r>
              <a:rPr lang="en-US" dirty="0"/>
              <a:t>C++ </a:t>
            </a:r>
            <a:r>
              <a:rPr lang="ru-RU" dirty="0"/>
              <a:t>преобразовывает имя функции, метода или переменной в уникальную строку</a:t>
            </a:r>
          </a:p>
          <a:p>
            <a:pPr lvl="1"/>
            <a:r>
              <a:rPr lang="ru-RU" dirty="0"/>
              <a:t>Перегрузка функций</a:t>
            </a:r>
          </a:p>
          <a:p>
            <a:pPr lvl="1"/>
            <a:r>
              <a:rPr lang="ru-RU" dirty="0"/>
              <a:t>Поддержка пространств имён</a:t>
            </a:r>
          </a:p>
          <a:p>
            <a:pPr lvl="1"/>
            <a:r>
              <a:rPr lang="ru-RU" dirty="0"/>
              <a:t>Методы разных классов должны иметь уникальные идентификаторы</a:t>
            </a:r>
          </a:p>
          <a:p>
            <a:r>
              <a:rPr lang="ru-RU" dirty="0"/>
              <a:t>В итоге имя символа отличается от исходного</a:t>
            </a:r>
            <a:endParaRPr lang="en-US" dirty="0"/>
          </a:p>
          <a:p>
            <a:pPr lvl="1"/>
            <a:r>
              <a:rPr lang="en-US" dirty="0" err="1"/>
              <a:t>SayHello</a:t>
            </a:r>
            <a:r>
              <a:rPr lang="en-US" dirty="0"/>
              <a:t> -&gt;</a:t>
            </a:r>
            <a:r>
              <a:rPr lang="ru-RU" dirty="0"/>
              <a:t> _</a:t>
            </a:r>
            <a:r>
              <a:rPr lang="en-US" dirty="0"/>
              <a:t>Z9SayHello</a:t>
            </a:r>
          </a:p>
          <a:p>
            <a:pPr lvl="1"/>
            <a:r>
              <a:rPr lang="en-US" dirty="0" err="1"/>
              <a:t>SayHello</a:t>
            </a:r>
            <a:r>
              <a:rPr lang="en-US" dirty="0"/>
              <a:t>(int) -&gt; _Z9SayHelloi</a:t>
            </a:r>
          </a:p>
          <a:p>
            <a:r>
              <a:rPr lang="ru-RU" dirty="0"/>
              <a:t>Каждый компилятор декорирует имена по-своему</a:t>
            </a:r>
          </a:p>
        </p:txBody>
      </p:sp>
    </p:spTree>
    <p:extLst>
      <p:ext uri="{BB962C8B-B14F-4D97-AF65-F5344CB8AC3E}">
        <p14:creationId xmlns:p14="http://schemas.microsoft.com/office/powerpoint/2010/main" val="3774932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92E9C-D002-9D15-3A6B-87898DF5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Декорирование имён в динамических библиотеках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D4BBD-41BC-96E6-3BA0-A231AD96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с декорированными именами символов могут быть загружен только, когда и программа, и библиотека  скомпилированы одним компилятором</a:t>
            </a:r>
          </a:p>
          <a:p>
            <a:r>
              <a:rPr lang="ru-RU" dirty="0"/>
              <a:t>Не подходит для системных библиотек</a:t>
            </a:r>
          </a:p>
          <a:p>
            <a:r>
              <a:rPr lang="ru-RU" dirty="0"/>
              <a:t>Не подходит для приложений, поддерживающи внешние плагины</a:t>
            </a:r>
          </a:p>
          <a:p>
            <a:r>
              <a:rPr lang="ru-RU" dirty="0"/>
              <a:t>Не подходит, когда приложение и библиотека написаны на разных ЯП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F700-3E7B-969B-3281-59D48EA2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Выход есть: отключить декорирование имён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098B9-0F69-DAE1-AB31-1D9E4F38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 </a:t>
            </a:r>
            <a:r>
              <a:rPr lang="en-US" dirty="0"/>
              <a:t>C</a:t>
            </a:r>
            <a:r>
              <a:rPr lang="ru-RU" dirty="0"/>
              <a:t> не поддерживает декорирование имён и используется в качестве языка общения между модулями для разных языках программирования</a:t>
            </a:r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можно указать для функций или переменных свойство </a:t>
            </a:r>
            <a:r>
              <a:rPr lang="en-US" dirty="0"/>
              <a:t>language linkage</a:t>
            </a:r>
            <a:r>
              <a:rPr lang="ru-RU" dirty="0"/>
              <a:t> при помощи </a:t>
            </a:r>
            <a:r>
              <a:rPr lang="en-US" dirty="0">
                <a:latin typeface="Consolas" panose="020B0609020204030204" pitchFamily="49" charset="0"/>
              </a:rPr>
              <a:t>extern “C"</a:t>
            </a:r>
          </a:p>
        </p:txBody>
      </p:sp>
    </p:spTree>
    <p:extLst>
      <p:ext uri="{BB962C8B-B14F-4D97-AF65-F5344CB8AC3E}">
        <p14:creationId xmlns:p14="http://schemas.microsoft.com/office/powerpoint/2010/main" val="619568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D671B4-89D0-7DFA-1D70-9CABA5B3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Отключаем декорирование имён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E72B1-723A-5478-CC68-8E3044D6E39B}"/>
              </a:ext>
            </a:extLst>
          </p:cNvPr>
          <p:cNvSpPr txBox="1"/>
          <p:nvPr/>
        </p:nvSpPr>
        <p:spPr>
          <a:xfrm>
            <a:off x="838200" y="2090057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cplusplus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#ifdef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cplusplus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выше можно переписать ещё так: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#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ifdef __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cplusplus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extern "C"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#endif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void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7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DD3F9-9971-3082-2BC5-657ECCB2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и возврат сложных объектов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B22A6-EFB5-2B0A-2103-EDE13E83A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8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E109-F923-18CF-1E8B-5E453C5C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A149-060E-0BC3-D122-785A7824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Наборы классов, функции и ресурсов, которые упрощают разработку программ</a:t>
            </a:r>
          </a:p>
          <a:p>
            <a:r>
              <a:rPr lang="ru-RU" dirty="0"/>
              <a:t>Не является приложением, а предназначена для использования в других программах</a:t>
            </a:r>
          </a:p>
          <a:p>
            <a:r>
              <a:rPr lang="ru-RU" dirty="0"/>
              <a:t>Способствуют повторному использованию кода</a:t>
            </a:r>
          </a:p>
          <a:p>
            <a:r>
              <a:rPr lang="ru-RU" dirty="0"/>
              <a:t>Бывают двух типов:</a:t>
            </a:r>
          </a:p>
          <a:p>
            <a:pPr lvl="1"/>
            <a:r>
              <a:rPr lang="ru-RU" dirty="0"/>
              <a:t>Статические</a:t>
            </a:r>
          </a:p>
          <a:p>
            <a:pPr lvl="1"/>
            <a:r>
              <a:rPr lang="ru-RU" dirty="0"/>
              <a:t>Динамические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E817-A4DF-4848-7239-676A6DBA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обмена сложными типами между приложением и </a:t>
            </a:r>
            <a:r>
              <a:rPr lang="en-US"/>
              <a:t>DLL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ADE23-5FAC-9403-1C43-67702267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и библиотека могут быть скомпонованы с разными </a:t>
            </a:r>
            <a:r>
              <a:rPr lang="en-US" dirty="0"/>
              <a:t>runtime-</a:t>
            </a:r>
            <a:r>
              <a:rPr lang="ru-RU" dirty="0"/>
              <a:t>библиотеками</a:t>
            </a:r>
          </a:p>
          <a:p>
            <a:r>
              <a:rPr lang="ru-RU" dirty="0"/>
              <a:t>Это создаёт проблемы при передаче объектов, использующих динамическое управление памятью</a:t>
            </a:r>
          </a:p>
          <a:p>
            <a:pPr lvl="1"/>
            <a:r>
              <a:rPr lang="ru-RU" dirty="0"/>
              <a:t>Разные пулы памяти</a:t>
            </a:r>
          </a:p>
          <a:p>
            <a:pPr lvl="1"/>
            <a:r>
              <a:rPr lang="ru-RU" dirty="0"/>
              <a:t>Несовместимость соглашений о вызовах функций</a:t>
            </a:r>
          </a:p>
          <a:p>
            <a:pPr lvl="1"/>
            <a:r>
              <a:rPr lang="ru-RU" dirty="0"/>
              <a:t>Отличия в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Отсутствие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105397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02AFA3-BF09-9515-8DB9-FEBA374A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ошибка при освобождении памяти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2148F-5E4E-94A4-634B-A809F7DF219E}"/>
              </a:ext>
            </a:extLst>
          </p:cNvPr>
          <p:cNvSpPr txBox="1"/>
          <p:nvPr/>
        </p:nvSpPr>
        <p:spPr>
          <a:xfrm>
            <a:off x="838200" y="2128058"/>
            <a:ext cx="83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библиотеке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allocate_array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приложении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allocate_array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delete[]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Освобождение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другом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пуле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памяти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87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B462-59E9-B189-1AA0-F9693193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библиотека и приложение используют несовместимые стандартные библиотеки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62274-83CC-E9BB-859B-D8B4E3C8B34A}"/>
              </a:ext>
            </a:extLst>
          </p:cNvPr>
          <p:cNvSpPr txBox="1"/>
          <p:nvPr/>
        </p:nvSpPr>
        <p:spPr>
          <a:xfrm>
            <a:off x="838200" y="2011680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 библиотеке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assert(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(std::string) == 24);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приложении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assert(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(std::string) == 32);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::string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вызван деструктор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есовместимой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Runtime-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библиотеки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6004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7E5A-F222-B990-11AF-690C6312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для безопасной работы с динамическими библиотеками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2D6D3-360B-4268-A007-BC036F44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используйте динамическое управление памятью на границе библиотек</a:t>
            </a:r>
          </a:p>
          <a:p>
            <a:pPr lvl="1"/>
            <a:r>
              <a:rPr lang="ru-RU" dirty="0"/>
              <a:t>Правильно: передавайте и возвращайте только простые типы данных</a:t>
            </a:r>
          </a:p>
          <a:p>
            <a:pPr lvl="1"/>
            <a:r>
              <a:rPr lang="ru-RU" dirty="0"/>
              <a:t>Неправильно: возвращать и принимать сложные объекты или структуры с динамической памятью</a:t>
            </a:r>
          </a:p>
          <a:p>
            <a:r>
              <a:rPr lang="ru-RU" dirty="0"/>
              <a:t>Используйте симметриченые операции выделения и освобождения</a:t>
            </a:r>
          </a:p>
          <a:p>
            <a:pPr lvl="1"/>
            <a:r>
              <a:rPr lang="ru-RU" dirty="0"/>
              <a:t>Если библиотека выделяет память, она же должна предоставлять функции для ее освобождения</a:t>
            </a:r>
          </a:p>
        </p:txBody>
      </p:sp>
    </p:spTree>
    <p:extLst>
      <p:ext uri="{BB962C8B-B14F-4D97-AF65-F5344CB8AC3E}">
        <p14:creationId xmlns:p14="http://schemas.microsoft.com/office/powerpoint/2010/main" val="142177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B8BA64-C749-C0E9-BADD-2D308041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Симметричное управление памятью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7B405-0B3F-C106-16C3-8134C0F4F8CB}"/>
              </a:ext>
            </a:extLst>
          </p:cNvPr>
          <p:cNvSpPr txBox="1"/>
          <p:nvPr/>
        </p:nvSpPr>
        <p:spPr>
          <a:xfrm>
            <a:off x="838200" y="1828800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 библиотеке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AllocateMemory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FreeMemory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приложении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AllocateMemory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память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Освобождаем память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FreeMemory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09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D1B4-5A29-D6BE-68DC-06D30FB8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для безопасной работы с динамическими библиотеками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AE67-850A-7B09-4CFC-0687F25B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Используйте общий </a:t>
            </a:r>
            <a:r>
              <a:rPr lang="en-US" dirty="0"/>
              <a:t>runtime</a:t>
            </a:r>
            <a:r>
              <a:rPr lang="ru-RU" dirty="0"/>
              <a:t> для приложения и библиотеки</a:t>
            </a:r>
          </a:p>
          <a:p>
            <a:pPr lvl="1"/>
            <a:r>
              <a:rPr lang="ru-RU" dirty="0"/>
              <a:t>Одна и та же версия компилятора</a:t>
            </a:r>
          </a:p>
          <a:p>
            <a:pPr lvl="1"/>
            <a:r>
              <a:rPr lang="ru-RU" dirty="0"/>
              <a:t>Одни и те же настройки компиляции (например, </a:t>
            </a:r>
            <a:r>
              <a:rPr lang="en-US" dirty="0"/>
              <a:t>Debug</a:t>
            </a:r>
            <a:r>
              <a:rPr lang="ru-RU" dirty="0"/>
              <a:t>)</a:t>
            </a:r>
          </a:p>
          <a:p>
            <a:r>
              <a:rPr lang="ru-RU" dirty="0"/>
              <a:t>Используйте обёртки для передачи сложных объектов</a:t>
            </a:r>
          </a:p>
          <a:p>
            <a:pPr lvl="1"/>
            <a:r>
              <a:rPr lang="ru-RU" dirty="0"/>
              <a:t>Сериализуют сложный объект в простые форматы на передающей стороне</a:t>
            </a:r>
          </a:p>
          <a:p>
            <a:pPr lvl="1"/>
            <a:r>
              <a:rPr lang="ru-RU" dirty="0"/>
              <a:t>Десериализуют сложный объект на принимающей стороне</a:t>
            </a:r>
          </a:p>
          <a:p>
            <a:r>
              <a:rPr lang="ru-RU" dirty="0"/>
              <a:t>Используйте стабильные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Используйте </a:t>
            </a:r>
            <a:r>
              <a:rPr lang="en-US" dirty="0"/>
              <a:t>C API</a:t>
            </a:r>
            <a:r>
              <a:rPr lang="ru-RU" dirty="0"/>
              <a:t>, чтобы избежать проблем с </a:t>
            </a:r>
            <a:r>
              <a:rPr lang="en-US" dirty="0"/>
              <a:t>mangling </a:t>
            </a:r>
            <a:r>
              <a:rPr lang="ru-RU" dirty="0"/>
              <a:t>и несовместимостью </a:t>
            </a:r>
            <a:r>
              <a:rPr lang="en-US" dirty="0"/>
              <a:t>ABI</a:t>
            </a:r>
          </a:p>
          <a:p>
            <a:r>
              <a:rPr lang="ru-RU" dirty="0"/>
              <a:t>Используйте совместимые аллокаторы</a:t>
            </a:r>
          </a:p>
          <a:p>
            <a:pPr lvl="1"/>
            <a:r>
              <a:rPr lang="ru-RU" dirty="0"/>
              <a:t>Приложения и библиотека могут использовать общий аллокатор со стабильным </a:t>
            </a:r>
            <a:r>
              <a:rPr lang="en-US" dirty="0"/>
              <a:t>ABI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22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AA51-7AE1-5320-1C70-42F5C164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сложными объектами – 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A228B-669C-705D-D62A-729C45E3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передавайте объекты, управляющие динамической памятью</a:t>
            </a:r>
          </a:p>
          <a:p>
            <a:r>
              <a:rPr lang="ru-RU" dirty="0"/>
              <a:t>Делайте библиотеку полностью ответственной за выделение и освобождение памяти</a:t>
            </a:r>
          </a:p>
          <a:p>
            <a:r>
              <a:rPr lang="ru-RU" dirty="0"/>
              <a:t>Следите за совместимостью версий компиляторов, стандартных библиотек и настроек при сборке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7C0801-1107-B636-DCDE-ABAC30B7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3DC3F-1C35-5577-3519-0E4387407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04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ADB487-1B80-42F6-3747-F3F92395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2A92CA-C609-4120-45BC-7B378967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Проблема, возникавшая при управлении динамическими библиотеками в </a:t>
            </a:r>
            <a:r>
              <a:rPr lang="en-US" dirty="0"/>
              <a:t>Windows </a:t>
            </a:r>
            <a:r>
              <a:rPr lang="ru-RU" dirty="0"/>
              <a:t>в 90-х и начале 2000-х годов</a:t>
            </a:r>
          </a:p>
          <a:p>
            <a:r>
              <a:rPr lang="ru-RU" dirty="0"/>
              <a:t>Причины:</a:t>
            </a:r>
          </a:p>
          <a:p>
            <a:pPr lvl="1"/>
            <a:r>
              <a:rPr lang="ru-RU" dirty="0"/>
              <a:t>Конфликт версий библиотек</a:t>
            </a:r>
          </a:p>
          <a:p>
            <a:pPr lvl="1"/>
            <a:r>
              <a:rPr lang="ru-RU" dirty="0"/>
              <a:t>Перезапись файлов</a:t>
            </a:r>
          </a:p>
          <a:p>
            <a:pPr lvl="1"/>
            <a:r>
              <a:rPr lang="ru-RU" dirty="0"/>
              <a:t>Отсутствие нужной версии библиотеки</a:t>
            </a:r>
          </a:p>
          <a:p>
            <a:pPr lvl="1"/>
            <a:r>
              <a:rPr lang="ru-RU" dirty="0"/>
              <a:t>Отсутствие изоляции библиотек</a:t>
            </a:r>
          </a:p>
          <a:p>
            <a:pPr lvl="1"/>
            <a:r>
              <a:rPr lang="ru-RU" dirty="0"/>
              <a:t>Различия между средой разработки и средой клиента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91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78F6-C5C7-C540-95F1-8B32C28F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Решения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6595-2CD5-0F8C-3B89-DEFF4295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Введение версий </a:t>
            </a:r>
            <a:r>
              <a:rPr lang="en-US" dirty="0"/>
              <a:t>DLL</a:t>
            </a:r>
          </a:p>
          <a:p>
            <a:r>
              <a:rPr lang="en-US" dirty="0"/>
              <a:t>Side-by-Side </a:t>
            </a:r>
            <a:r>
              <a:rPr lang="ru-RU" dirty="0"/>
              <a:t>загрузка (</a:t>
            </a:r>
            <a:r>
              <a:rPr lang="en-US" dirty="0" err="1"/>
              <a:t>SxS</a:t>
            </a:r>
            <a:r>
              <a:rPr lang="en-US" dirty="0"/>
              <a:t>)</a:t>
            </a:r>
          </a:p>
          <a:p>
            <a:r>
              <a:rPr lang="ru-RU" dirty="0"/>
              <a:t>Установка библиотек в директории приложения</a:t>
            </a:r>
          </a:p>
          <a:p>
            <a:r>
              <a:rPr lang="ru-RU" dirty="0"/>
              <a:t>Технология </a:t>
            </a:r>
            <a:r>
              <a:rPr lang="en-US" dirty="0"/>
              <a:t>.NET</a:t>
            </a:r>
            <a:endParaRPr lang="ru-RU" dirty="0"/>
          </a:p>
          <a:p>
            <a:r>
              <a:rPr lang="ru-RU" dirty="0"/>
              <a:t>Статическая компоновка</a:t>
            </a:r>
          </a:p>
        </p:txBody>
      </p:sp>
    </p:spTree>
    <p:extLst>
      <p:ext uri="{BB962C8B-B14F-4D97-AF65-F5344CB8AC3E}">
        <p14:creationId xmlns:p14="http://schemas.microsoft.com/office/powerpoint/2010/main" val="35643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64DC-34C1-5F59-169C-466F955B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338A-EAA8-81A6-134B-4D17ACA50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Архив с объектными файлами</a:t>
            </a:r>
          </a:p>
          <a:p>
            <a:r>
              <a:rPr lang="ru-RU" dirty="0"/>
              <a:t>На этапе линковки включается в исполняемый файл программы</a:t>
            </a:r>
          </a:p>
          <a:p>
            <a:r>
              <a:rPr lang="ru-RU" dirty="0"/>
              <a:t>Достоиства</a:t>
            </a:r>
          </a:p>
          <a:p>
            <a:pPr lvl="1"/>
            <a:r>
              <a:rPr lang="ru-RU" dirty="0"/>
              <a:t>Программа не зависит от наличия библиотеки на целевой машине</a:t>
            </a:r>
          </a:p>
          <a:p>
            <a:pPr lvl="1"/>
            <a:r>
              <a:rPr lang="ru-RU" dirty="0"/>
              <a:t>Все зависимости находятся внутри одного файла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Увеличивается потребление памяти, так как каждая программа содержит отдельную копию библиотеки</a:t>
            </a:r>
          </a:p>
          <a:p>
            <a:pPr lvl="1"/>
            <a:r>
              <a:rPr lang="ru-RU" dirty="0"/>
              <a:t>После обновление библиотеки нужно пересобрать все использующие её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86135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D65F-526F-31AE-CA04-A04A4587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Hell </a:t>
            </a:r>
            <a:r>
              <a:rPr lang="ru-RU" dirty="0"/>
              <a:t>в </a:t>
            </a:r>
            <a:r>
              <a:rPr lang="en-US" dirty="0"/>
              <a:t>Linux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44DFB-2467-B411-38EC-0E1E5299B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9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E7CD19-A6A4-2896-6E8C-42EC87BD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Проявления </a:t>
            </a:r>
            <a:r>
              <a:rPr lang="en-US" dirty="0"/>
              <a:t>Dependency 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4DBF8-9C4C-9211-32F3-3FE8F024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Конфликты версий библиотек</a:t>
            </a:r>
          </a:p>
          <a:p>
            <a:r>
              <a:rPr lang="ru-RU" dirty="0"/>
              <a:t>Отсутствии изоляции библиотек</a:t>
            </a:r>
          </a:p>
          <a:p>
            <a:r>
              <a:rPr lang="ru-RU" dirty="0"/>
              <a:t>Невозможность совместного использования разных версий</a:t>
            </a:r>
          </a:p>
          <a:p>
            <a:r>
              <a:rPr lang="ru-RU" dirty="0"/>
              <a:t>Сложные цепочки зависимостей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11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BC22-EECF-A7D2-31C1-A60F38EF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Решения </a:t>
            </a:r>
            <a:r>
              <a:rPr lang="en-US" dirty="0"/>
              <a:t>Dependency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EFC5-25F5-0560-4D9B-ACE3201C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Менеджеры пакетов</a:t>
            </a:r>
          </a:p>
          <a:p>
            <a:r>
              <a:rPr lang="ru-RU" dirty="0"/>
              <a:t>Системы управления версиями библиотек</a:t>
            </a:r>
          </a:p>
          <a:p>
            <a:r>
              <a:rPr lang="ru-RU" dirty="0"/>
              <a:t>Изоляция приложений</a:t>
            </a:r>
          </a:p>
          <a:p>
            <a:r>
              <a:rPr lang="ru-RU" dirty="0"/>
              <a:t>Символические ссылки</a:t>
            </a:r>
          </a:p>
          <a:p>
            <a:r>
              <a:rPr lang="ru-RU" dirty="0"/>
              <a:t>Переменная окружения </a:t>
            </a:r>
            <a:r>
              <a:rPr lang="en-US" dirty="0"/>
              <a:t>LD_LIBRARY_PATH</a:t>
            </a:r>
            <a:endParaRPr lang="ru-RU" dirty="0"/>
          </a:p>
          <a:p>
            <a:r>
              <a:rPr lang="ru-RU" dirty="0"/>
              <a:t>Информация об используемых библиотеках с указанием версий в исполняемых </a:t>
            </a:r>
            <a:r>
              <a:rPr lang="en-US" dirty="0"/>
              <a:t>ELF-</a:t>
            </a:r>
            <a:r>
              <a:rPr lang="ru-RU" dirty="0"/>
              <a:t>файлах</a:t>
            </a:r>
          </a:p>
          <a:p>
            <a:r>
              <a:rPr lang="ru-RU" dirty="0"/>
              <a:t>Статическая компоновка библиотек</a:t>
            </a:r>
          </a:p>
          <a:p>
            <a:r>
              <a:rPr lang="ru-RU" dirty="0"/>
              <a:t>Контейнеризация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46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ADAE-121C-C289-3499-313D69A4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/>
              <a:t>Process Explorer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1E6D6F-4369-D0F4-F531-57A8A7736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739" y="1825625"/>
            <a:ext cx="5758521" cy="4351338"/>
          </a:xfrm>
        </p:spPr>
      </p:pic>
    </p:spTree>
    <p:extLst>
      <p:ext uri="{BB962C8B-B14F-4D97-AF65-F5344CB8AC3E}">
        <p14:creationId xmlns:p14="http://schemas.microsoft.com/office/powerpoint/2010/main" val="51293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1B56-8C85-787E-F9E8-DBC666F4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</a:t>
            </a:r>
            <a:r>
              <a:rPr lang="ru-RU" dirty="0"/>
              <a:t> – </a:t>
            </a:r>
            <a:r>
              <a:rPr lang="en-US" dirty="0"/>
              <a:t>Dynamic Link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9474-5E44-5844-2944-0EEC2285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Модули, которые содержат</a:t>
            </a:r>
            <a:r>
              <a:rPr lang="en-US" dirty="0"/>
              <a:t> </a:t>
            </a:r>
            <a:r>
              <a:rPr lang="ru-RU" dirty="0"/>
              <a:t>код и данные, которые могут использоваться другими модулями</a:t>
            </a:r>
            <a:r>
              <a:rPr lang="en-US" dirty="0"/>
              <a:t> (DLL</a:t>
            </a:r>
            <a:r>
              <a:rPr lang="ru-RU" dirty="0"/>
              <a:t> или приложения)</a:t>
            </a:r>
          </a:p>
          <a:p>
            <a:r>
              <a:rPr lang="ru-RU" dirty="0"/>
              <a:t>Содержат два вида функций:</a:t>
            </a:r>
          </a:p>
          <a:p>
            <a:pPr lvl="1"/>
            <a:r>
              <a:rPr lang="ru-RU" dirty="0"/>
              <a:t>Экспортируемые – могут быть вызваны как самим модулем, так и другими модулями</a:t>
            </a:r>
          </a:p>
          <a:p>
            <a:pPr lvl="1"/>
            <a:r>
              <a:rPr lang="ru-RU" dirty="0"/>
              <a:t>Внутренние – используются только самим модулем</a:t>
            </a:r>
          </a:p>
          <a:p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648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97C7-7A72-6177-AB80-8A01244C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66F5-EC6B-9751-A4D3-6840A7A9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Исполняемые файлы</a:t>
            </a:r>
            <a:endParaRPr lang="en-US" dirty="0"/>
          </a:p>
          <a:p>
            <a:r>
              <a:rPr lang="ru-RU" dirty="0"/>
              <a:t>Релокации и </a:t>
            </a:r>
            <a:r>
              <a:rPr lang="en-US" dirty="0"/>
              <a:t>PIC</a:t>
            </a:r>
          </a:p>
          <a:p>
            <a:r>
              <a:rPr lang="ru-RU" dirty="0"/>
              <a:t>Достоинства и недостатки</a:t>
            </a:r>
            <a:r>
              <a:rPr lang="en-US" dirty="0"/>
              <a:t> DLL</a:t>
            </a:r>
          </a:p>
          <a:p>
            <a:r>
              <a:rPr lang="ru-RU" dirty="0"/>
              <a:t>Версионирование и </a:t>
            </a:r>
            <a:r>
              <a:rPr lang="en-US" dirty="0"/>
              <a:t>DLL Hell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249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FB0F8-E930-EF03-D8CC-D6D13EAE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30CA1-DDA8-14C6-5586-D6CC9F42C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94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ED4D-49DF-22F0-2496-39B1F65B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FF20D-AC56-A598-AD60-7CBCE08F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/>
              <a:t>Process Explorer</a:t>
            </a:r>
          </a:p>
          <a:p>
            <a:pPr lvl="1"/>
            <a:r>
              <a:rPr lang="en-US" dirty="0">
                <a:hlinkClick r:id="rId2"/>
              </a:rPr>
              <a:t>https://learn.microsoft.com/en-us/sysinternals/downloads/process-explorer</a:t>
            </a:r>
            <a:endParaRPr lang="en-US" dirty="0"/>
          </a:p>
          <a:p>
            <a:r>
              <a:rPr lang="ru-RU" dirty="0"/>
              <a:t>Утилита </a:t>
            </a:r>
            <a:r>
              <a:rPr lang="en-US" dirty="0"/>
              <a:t>Process Monitor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https://learn.microsoft.com/en-us/sysinternals/downloads/procmon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4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25CDC9-97C1-0F1A-E047-F290AE86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Компоновка со статической библиотекой</a:t>
            </a:r>
            <a:endParaRPr lang="en-US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0A7976E1-AAC3-A0C7-20F3-AE168E42AB19}"/>
              </a:ext>
            </a:extLst>
          </p:cNvPr>
          <p:cNvSpPr/>
          <p:nvPr/>
        </p:nvSpPr>
        <p:spPr>
          <a:xfrm>
            <a:off x="857250" y="4152901"/>
            <a:ext cx="2271816" cy="20955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app1.cpp</a:t>
            </a:r>
          </a:p>
          <a:p>
            <a:pPr algn="ctr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#include "</a:t>
            </a:r>
            <a:r>
              <a:rPr lang="en-US" dirty="0" err="1">
                <a:latin typeface="Consolas" panose="020B0609020204030204" pitchFamily="49" charset="0"/>
              </a:rPr>
              <a:t>Foo.h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  Foo();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DF462D-045E-EAB1-3F56-F782644829A5}"/>
              </a:ext>
            </a:extLst>
          </p:cNvPr>
          <p:cNvGrpSpPr/>
          <p:nvPr/>
        </p:nvGrpSpPr>
        <p:grpSpPr>
          <a:xfrm>
            <a:off x="857249" y="2033589"/>
            <a:ext cx="4710215" cy="1647825"/>
            <a:chOff x="857249" y="2033589"/>
            <a:chExt cx="4710215" cy="16478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AE1FBD-F1C1-05D9-9866-49CD9CE99119}"/>
                </a:ext>
              </a:extLst>
            </p:cNvPr>
            <p:cNvSpPr/>
            <p:nvPr/>
          </p:nvSpPr>
          <p:spPr>
            <a:xfrm>
              <a:off x="857249" y="2033589"/>
              <a:ext cx="4710215" cy="16478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Util.lib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A4B8E7-E4E4-7D6D-809C-CE6C7FFF8A47}"/>
                </a:ext>
              </a:extLst>
            </p:cNvPr>
            <p:cNvSpPr/>
            <p:nvPr/>
          </p:nvSpPr>
          <p:spPr>
            <a:xfrm>
              <a:off x="1157389" y="2486026"/>
              <a:ext cx="1971677" cy="96678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foo.obj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016971-4959-1F5F-AC39-CDEE049DB655}"/>
                </a:ext>
              </a:extLst>
            </p:cNvPr>
            <p:cNvSpPr/>
            <p:nvPr/>
          </p:nvSpPr>
          <p:spPr>
            <a:xfrm>
              <a:off x="3300515" y="2486026"/>
              <a:ext cx="1895474" cy="9429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bar.obj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C40A32-8B14-7CA9-B49E-5E2389703E25}"/>
                </a:ext>
              </a:extLst>
            </p:cNvPr>
            <p:cNvSpPr/>
            <p:nvPr/>
          </p:nvSpPr>
          <p:spPr>
            <a:xfrm>
              <a:off x="1490764" y="2957513"/>
              <a:ext cx="1323977" cy="342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void Foo()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AD2553-ADAC-375B-218F-2B2CC89EFBEB}"/>
                </a:ext>
              </a:extLst>
            </p:cNvPr>
            <p:cNvSpPr/>
            <p:nvPr/>
          </p:nvSpPr>
          <p:spPr>
            <a:xfrm>
              <a:off x="3476723" y="2957513"/>
              <a:ext cx="1557341" cy="342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 Bar(char x)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CB1FD-5A5E-01C8-8B48-DB5FE3A39792}"/>
              </a:ext>
            </a:extLst>
          </p:cNvPr>
          <p:cNvSpPr/>
          <p:nvPr/>
        </p:nvSpPr>
        <p:spPr>
          <a:xfrm>
            <a:off x="8239125" y="3176587"/>
            <a:ext cx="2162175" cy="13255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app1.exe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6F1183-EFAE-B4D2-BE58-0DBDE793D919}"/>
              </a:ext>
            </a:extLst>
          </p:cNvPr>
          <p:cNvGrpSpPr/>
          <p:nvPr/>
        </p:nvGrpSpPr>
        <p:grpSpPr>
          <a:xfrm>
            <a:off x="3671989" y="4364832"/>
            <a:ext cx="1895476" cy="1647825"/>
            <a:chOff x="3671989" y="4364832"/>
            <a:chExt cx="1895476" cy="16478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6D4EE5-11D3-8C8D-5B02-CC2160C249C5}"/>
                </a:ext>
              </a:extLst>
            </p:cNvPr>
            <p:cNvSpPr/>
            <p:nvPr/>
          </p:nvSpPr>
          <p:spPr>
            <a:xfrm>
              <a:off x="3671989" y="4364832"/>
              <a:ext cx="1895476" cy="164782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app1.obj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D59D4C-E15A-784A-B25B-6E60E4D14F95}"/>
                </a:ext>
              </a:extLst>
            </p:cNvPr>
            <p:cNvSpPr/>
            <p:nvPr/>
          </p:nvSpPr>
          <p:spPr>
            <a:xfrm>
              <a:off x="3829153" y="4848224"/>
              <a:ext cx="1323977" cy="3429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 main()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72CACA-FCA8-E602-6E1D-850F7FD3AD2E}"/>
                </a:ext>
              </a:extLst>
            </p:cNvPr>
            <p:cNvSpPr/>
            <p:nvPr/>
          </p:nvSpPr>
          <p:spPr>
            <a:xfrm>
              <a:off x="3829154" y="5379243"/>
              <a:ext cx="1547812" cy="47148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Needs: Foo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FEB4D8D-0BAE-D72C-719F-EDF3BB7BBBE9}"/>
              </a:ext>
            </a:extLst>
          </p:cNvPr>
          <p:cNvSpPr/>
          <p:nvPr/>
        </p:nvSpPr>
        <p:spPr>
          <a:xfrm>
            <a:off x="3829153" y="4848224"/>
            <a:ext cx="1323977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main()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2B39C9-E46A-815E-86E1-6FE7A43F14C4}"/>
              </a:ext>
            </a:extLst>
          </p:cNvPr>
          <p:cNvSpPr/>
          <p:nvPr/>
        </p:nvSpPr>
        <p:spPr>
          <a:xfrm>
            <a:off x="1490765" y="2959893"/>
            <a:ext cx="1323977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void Foo()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BBA475D-F0DA-BD09-C247-A54773192B26}"/>
              </a:ext>
            </a:extLst>
          </p:cNvPr>
          <p:cNvSpPr/>
          <p:nvPr/>
        </p:nvSpPr>
        <p:spPr>
          <a:xfrm>
            <a:off x="3257654" y="4943475"/>
            <a:ext cx="381000" cy="435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EB8093E-BE21-7A17-F72C-5FAEDA57D16E}"/>
              </a:ext>
            </a:extLst>
          </p:cNvPr>
          <p:cNvSpPr/>
          <p:nvPr/>
        </p:nvSpPr>
        <p:spPr>
          <a:xfrm>
            <a:off x="6274697" y="3471863"/>
            <a:ext cx="1257196" cy="8929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8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39336 -0.1247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1" y="-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0.5875 0.0803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6" grpId="1" animBg="1"/>
      <p:bldP spid="17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4001-0CF0-2700-7B4F-DCE0A2DA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7E5D5-EB2D-BCA4-4C89-CFC478FD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Файл, который подключается к программе во время её выполнения</a:t>
            </a:r>
          </a:p>
          <a:p>
            <a:r>
              <a:rPr lang="ru-RU" dirty="0"/>
              <a:t>Программа содержит не сами функции из библиотеки, а только ссылки на них</a:t>
            </a:r>
          </a:p>
          <a:p>
            <a:r>
              <a:rPr lang="ru-RU" dirty="0"/>
              <a:t>Файлы динамических библиотек</a:t>
            </a:r>
            <a:endParaRPr lang="en-US" dirty="0"/>
          </a:p>
          <a:p>
            <a:pPr lvl="1"/>
            <a:r>
              <a:rPr lang="en-US" dirty="0"/>
              <a:t>.so </a:t>
            </a:r>
            <a:r>
              <a:rPr lang="ru-RU" dirty="0"/>
              <a:t>в *</a:t>
            </a:r>
            <a:r>
              <a:rPr lang="en-US" dirty="0"/>
              <a:t>.nix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dll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5212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9D9353-CF93-DC8C-1C7E-08CBAEF0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Глоссарий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80C41-E0C7-5CA2-0EDB-D7E0C3B6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Символы</a:t>
            </a:r>
            <a:r>
              <a:rPr lang="ru-RU" dirty="0"/>
              <a:t> – имена функций, переменных и других объектов, экспортируемых библиотекой</a:t>
            </a:r>
          </a:p>
          <a:p>
            <a:r>
              <a:rPr lang="ru-RU" b="1" dirty="0"/>
              <a:t>Таблица импорта</a:t>
            </a:r>
          </a:p>
          <a:p>
            <a:pPr lvl="1"/>
            <a:r>
              <a:rPr lang="ru-RU" dirty="0"/>
              <a:t>Механизм для связи программы с динамическими библиотеками</a:t>
            </a:r>
          </a:p>
          <a:p>
            <a:pPr lvl="1"/>
            <a:r>
              <a:rPr lang="ru-RU" dirty="0"/>
              <a:t>Содержит имена функций для связи программы с динамическими библиотеками</a:t>
            </a:r>
          </a:p>
          <a:p>
            <a:r>
              <a:rPr lang="ru-RU" b="1" dirty="0"/>
              <a:t>Таблица экспорта</a:t>
            </a:r>
          </a:p>
          <a:p>
            <a:pPr lvl="1"/>
            <a:r>
              <a:rPr lang="ru-RU" dirty="0"/>
              <a:t>Список всех функций, которые библиотека предоставляет для внешнего использования</a:t>
            </a:r>
          </a:p>
          <a:p>
            <a:r>
              <a:rPr lang="ru-RU" b="1" dirty="0"/>
              <a:t>Загрузчик</a:t>
            </a:r>
          </a:p>
          <a:p>
            <a:pPr lvl="1"/>
            <a:r>
              <a:rPr lang="ru-RU" dirty="0"/>
              <a:t>Компонент ОС, выполняющий загрузку динамических библиотек в память, разрешение зависимостей и связавание символов с программой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0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3C7EC-BC76-5FA1-F318-DE3ABC1C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B34B7-E6BB-6973-2BDB-F6440149E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Библиотека загружается в память, только если программа обращается к библиотеке</a:t>
            </a:r>
          </a:p>
          <a:p>
            <a:pPr lvl="1"/>
            <a:r>
              <a:rPr lang="ru-RU" dirty="0"/>
              <a:t>Код библиотеки используется несколькими программами одновременно</a:t>
            </a:r>
          </a:p>
          <a:p>
            <a:pPr lvl="1"/>
            <a:r>
              <a:rPr lang="ru-RU" dirty="0"/>
              <a:t>Обновить библиотеку можно без перекомпиляции программы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Проблемы из-за несовместимых версий </a:t>
            </a:r>
            <a:r>
              <a:rPr lang="en-US" dirty="0"/>
              <a:t>DLL</a:t>
            </a:r>
          </a:p>
          <a:p>
            <a:pPr lvl="1"/>
            <a:r>
              <a:rPr lang="ru-RU" dirty="0"/>
              <a:t>Более сложная настройка окружения программы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9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E72B-2441-3DCB-B712-FF34229E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библиотек в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950B4-68DC-F6F6-68A8-5F3C58BC8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Библиотеки, содержащие системные вызовы</a:t>
            </a:r>
          </a:p>
          <a:p>
            <a:r>
              <a:rPr lang="ru-RU" dirty="0"/>
              <a:t>Драйверы устройств</a:t>
            </a:r>
          </a:p>
          <a:p>
            <a:r>
              <a:rPr lang="en-US" dirty="0"/>
              <a:t>Runtime-</a:t>
            </a:r>
            <a:r>
              <a:rPr lang="ru-RU" dirty="0"/>
              <a:t>библиотеки языков программирования</a:t>
            </a:r>
          </a:p>
          <a:p>
            <a:r>
              <a:rPr lang="ru-RU" dirty="0"/>
              <a:t>Совместно используемые компоненты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6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2919</Words>
  <Application>Microsoft Office PowerPoint</Application>
  <PresentationFormat>Widescreen</PresentationFormat>
  <Paragraphs>444</Paragraphs>
  <Slides>47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Aptos Display</vt:lpstr>
      <vt:lpstr>Arial</vt:lpstr>
      <vt:lpstr>Consolas</vt:lpstr>
      <vt:lpstr>Office Theme</vt:lpstr>
      <vt:lpstr>Динамические библиотеки</vt:lpstr>
      <vt:lpstr>Сборка приложения</vt:lpstr>
      <vt:lpstr>Библиотеки</vt:lpstr>
      <vt:lpstr>Статические библиотеки</vt:lpstr>
      <vt:lpstr>Компоновка со статической библиотекой</vt:lpstr>
      <vt:lpstr>Динамические библиотеки</vt:lpstr>
      <vt:lpstr>Глоссарий</vt:lpstr>
      <vt:lpstr>Достоинства и недостатки динамических библиотек</vt:lpstr>
      <vt:lpstr>Роль библиотек в ОС</vt:lpstr>
      <vt:lpstr>Компоновка с динамической библиотекой</vt:lpstr>
      <vt:lpstr>Загрузка динамических библиотек</vt:lpstr>
      <vt:lpstr>Загрузка приложения и динамических библиотек в адресное пространствопроцесса</vt:lpstr>
      <vt:lpstr>Релокация динамических библиотек</vt:lpstr>
      <vt:lpstr>Этапы релокации</vt:lpstr>
      <vt:lpstr>Совместное использование физической памяти</vt:lpstr>
      <vt:lpstr>Релокация динамических библиотек</vt:lpstr>
      <vt:lpstr>Position-Independent Code (PIC)</vt:lpstr>
      <vt:lpstr>Кодировка инструкции CALL  процессора x86</vt:lpstr>
      <vt:lpstr>ASLR (Address Space Layout Randomization)</vt:lpstr>
      <vt:lpstr>Отложенная загрузка библиотек</vt:lpstr>
      <vt:lpstr>Загрузка динамических библиотек по требованию</vt:lpstr>
      <vt:lpstr>Поиск и вызов функции из DLL</vt:lpstr>
      <vt:lpstr>Поиск и вызов функции под Linux</vt:lpstr>
      <vt:lpstr>Декорирование имён</vt:lpstr>
      <vt:lpstr>Декорирование имён (name mangling)</vt:lpstr>
      <vt:lpstr>Декорирование имён в динамических библиотеках</vt:lpstr>
      <vt:lpstr>Выход есть: отключить декорирование имён</vt:lpstr>
      <vt:lpstr>Отключаем декорирование имён</vt:lpstr>
      <vt:lpstr>Передача и возврат сложных объектов</vt:lpstr>
      <vt:lpstr>Особенности обмена сложными типами между приложением и DLL</vt:lpstr>
      <vt:lpstr>Пример: ошибка при освобождении памяти</vt:lpstr>
      <vt:lpstr>Пример: библиотека и приложение используют несовместимые стандартные библиотеки</vt:lpstr>
      <vt:lpstr>Рекомендации для безопасной работы с динамическими библиотеками</vt:lpstr>
      <vt:lpstr>Симметричное управление памятью</vt:lpstr>
      <vt:lpstr>Рекомендации для безопасной работы с динамическими библиотеками</vt:lpstr>
      <vt:lpstr>Обмен сложными объектами – итоги</vt:lpstr>
      <vt:lpstr>DLL Hell</vt:lpstr>
      <vt:lpstr>DLL Hell</vt:lpstr>
      <vt:lpstr>Решения проблемы</vt:lpstr>
      <vt:lpstr>Dependency Hell в Linux</vt:lpstr>
      <vt:lpstr>Проявления Dependency Hell</vt:lpstr>
      <vt:lpstr>Решения Dependency Hell</vt:lpstr>
      <vt:lpstr>Утилита Process Explorer</vt:lpstr>
      <vt:lpstr>DLL – Dynamic Link Libraries</vt:lpstr>
      <vt:lpstr>PowerPoint Presentation</vt:lpstr>
      <vt:lpstr>Вопросы?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11</cp:revision>
  <dcterms:created xsi:type="dcterms:W3CDTF">2024-12-19T11:46:53Z</dcterms:created>
  <dcterms:modified xsi:type="dcterms:W3CDTF">2024-12-24T07:29:58Z</dcterms:modified>
</cp:coreProperties>
</file>