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9180" y="1438621"/>
            <a:ext cx="89058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dirty="0">
                <a:solidFill>
                  <a:schemeClr val="bg1"/>
                </a:solidFill>
              </a:rPr>
              <a:t>Систем</a:t>
            </a:r>
            <a:r>
              <a:rPr lang="en-US" sz="4400" dirty="0">
                <a:solidFill>
                  <a:schemeClr val="bg1"/>
                </a:solidFill>
              </a:rPr>
              <a:t>a</a:t>
            </a:r>
            <a:r>
              <a:rPr lang="bg-BG" sz="4400" dirty="0">
                <a:solidFill>
                  <a:schemeClr val="bg1"/>
                </a:solidFill>
              </a:rPr>
              <a:t> за следене на </a:t>
            </a:r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bg-BG" sz="4400" dirty="0">
                <a:solidFill>
                  <a:schemeClr val="bg1"/>
                </a:solidFill>
              </a:rPr>
              <a:t>състоянието на мрежова апаратура.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40097" y="3204852"/>
            <a:ext cx="9144000" cy="2956078"/>
          </a:xfrm>
        </p:spPr>
        <p:txBody>
          <a:bodyPr>
            <a:normAutofit/>
          </a:bodyPr>
          <a:lstStyle/>
          <a:p>
            <a:endParaRPr lang="bg-BG" dirty="0"/>
          </a:p>
          <a:p>
            <a:pPr algn="ctr"/>
            <a:r>
              <a:rPr lang="bg-BG" dirty="0">
                <a:solidFill>
                  <a:schemeClr val="bg1">
                    <a:lumMod val="85000"/>
                  </a:schemeClr>
                </a:solidFill>
              </a:rPr>
              <a:t>КСТ Магистър </a:t>
            </a:r>
          </a:p>
          <a:p>
            <a:pPr algn="ctr"/>
            <a:r>
              <a:rPr lang="bg-BG" dirty="0">
                <a:solidFill>
                  <a:schemeClr val="bg1">
                    <a:lumMod val="85000"/>
                  </a:schemeClr>
                </a:solidFill>
              </a:rPr>
              <a:t>Антон Тонев – 41б, Фак. №: 611380</a:t>
            </a:r>
          </a:p>
          <a:p>
            <a:pPr algn="ctr"/>
            <a:r>
              <a:rPr lang="bg-BG" dirty="0">
                <a:solidFill>
                  <a:schemeClr val="bg1">
                    <a:lumMod val="85000"/>
                  </a:schemeClr>
                </a:solidFill>
              </a:rPr>
              <a:t>Велизар Минчев – 41б, Фак. №: 611378</a:t>
            </a:r>
          </a:p>
          <a:p>
            <a:pPr algn="ctr"/>
            <a:r>
              <a:rPr lang="bg-BG" dirty="0">
                <a:solidFill>
                  <a:schemeClr val="bg1">
                    <a:lumMod val="85000"/>
                  </a:schemeClr>
                </a:solidFill>
              </a:rPr>
              <a:t>Иван Здравков – 41б, Фак. №: 611328</a:t>
            </a:r>
          </a:p>
          <a:p>
            <a:pPr algn="ctr"/>
            <a:r>
              <a:rPr lang="bg-BG" dirty="0">
                <a:solidFill>
                  <a:schemeClr val="bg1">
                    <a:lumMod val="85000"/>
                  </a:schemeClr>
                </a:solidFill>
              </a:rPr>
              <a:t>Трифон Дарджонов – 41б, Фак. №: 611316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Задание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bg-BG" sz="2400" dirty="0"/>
              <a:t>Системата да следи следните параметри: отпадане на захранващото напрежение + </a:t>
            </a:r>
            <a:r>
              <a:rPr lang="en-US" sz="2400" dirty="0"/>
              <a:t>UPS</a:t>
            </a:r>
            <a:r>
              <a:rPr lang="en-GB" sz="2400" dirty="0"/>
              <a:t>, </a:t>
            </a:r>
            <a:r>
              <a:rPr lang="bg-BG" sz="2400" dirty="0"/>
              <a:t>температура, мрежова свързаност на възлите </a:t>
            </a:r>
            <a:r>
              <a:rPr lang="en-US" sz="2400" dirty="0"/>
              <a:t>(ping)</a:t>
            </a:r>
            <a:r>
              <a:rPr lang="bg-BG" sz="2400" dirty="0"/>
              <a:t>, работа на услуги (</a:t>
            </a:r>
            <a:r>
              <a:rPr lang="en-US" sz="2400" dirty="0" err="1"/>
              <a:t>ssh</a:t>
            </a:r>
            <a:r>
              <a:rPr lang="en-US" sz="2400" dirty="0"/>
              <a:t>, http, </a:t>
            </a:r>
            <a:r>
              <a:rPr lang="en-US" sz="2400" dirty="0" err="1"/>
              <a:t>smtp</a:t>
            </a:r>
            <a:r>
              <a:rPr lang="en-GB" sz="2400" dirty="0"/>
              <a:t> </a:t>
            </a:r>
            <a:r>
              <a:rPr lang="bg-BG" sz="2400" dirty="0"/>
              <a:t>и др) по зададен адрес, порт и схема (протоколо).</a:t>
            </a:r>
          </a:p>
          <a:p>
            <a:pPr algn="just"/>
            <a:r>
              <a:rPr lang="bg-BG" sz="2400" dirty="0"/>
              <a:t>При отпадане на услуга или излизане на следените параметри от определени граници да изпраща </a:t>
            </a:r>
            <a:r>
              <a:rPr lang="en-US" sz="2400" dirty="0"/>
              <a:t>SMS</a:t>
            </a:r>
            <a:r>
              <a:rPr lang="bg-BG" sz="2400" dirty="0"/>
              <a:t> и да може да рестартира мрежов възел при команда през </a:t>
            </a:r>
            <a:r>
              <a:rPr lang="en-US" sz="2400" dirty="0"/>
              <a:t>GSM</a:t>
            </a:r>
            <a:r>
              <a:rPr lang="bg-BG" sz="24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6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задачите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b="1" dirty="0"/>
              <a:t>Трифон</a:t>
            </a:r>
            <a:r>
              <a:rPr lang="bg-BG" sz="2000" dirty="0"/>
              <a:t>: Модул за следене на отпадане на захванващото напрежение + </a:t>
            </a:r>
            <a:r>
              <a:rPr lang="en-US" sz="2000" dirty="0"/>
              <a:t>UPS</a:t>
            </a:r>
            <a:r>
              <a:rPr lang="bg-BG" sz="2000" dirty="0"/>
              <a:t>. Мрежова свързаност на възлите </a:t>
            </a:r>
            <a:r>
              <a:rPr lang="en-US" sz="2000" dirty="0"/>
              <a:t>(ping)</a:t>
            </a:r>
            <a:endParaRPr lang="bg-BG" sz="2000" dirty="0"/>
          </a:p>
          <a:p>
            <a:r>
              <a:rPr lang="bg-BG" sz="2000" b="1" dirty="0"/>
              <a:t>Велизар</a:t>
            </a:r>
            <a:r>
              <a:rPr lang="bg-BG" sz="2000" dirty="0"/>
              <a:t>: Модул заследене на температурата. </a:t>
            </a:r>
            <a:r>
              <a:rPr lang="en-US" sz="2000" dirty="0"/>
              <a:t>Linux </a:t>
            </a:r>
            <a:r>
              <a:rPr lang="bg-BG" sz="2000" dirty="0"/>
              <a:t>администрация и администриране на база данни.</a:t>
            </a:r>
            <a:endParaRPr lang="en-GB" sz="2000" dirty="0"/>
          </a:p>
          <a:p>
            <a:r>
              <a:rPr lang="bg-BG" sz="2000" b="1" dirty="0"/>
              <a:t>Иван</a:t>
            </a:r>
            <a:r>
              <a:rPr lang="bg-BG" sz="2000" dirty="0"/>
              <a:t>: </a:t>
            </a:r>
            <a:r>
              <a:rPr lang="en-US" sz="2000" dirty="0"/>
              <a:t>SSH, HTTP, SMTP </a:t>
            </a:r>
            <a:r>
              <a:rPr lang="bg-BG" sz="2000" dirty="0"/>
              <a:t>и др. по зададен адрес, порт и схема(протокол).</a:t>
            </a:r>
          </a:p>
          <a:p>
            <a:r>
              <a:rPr lang="bg-BG" sz="2000" b="1" dirty="0"/>
              <a:t>Антон</a:t>
            </a:r>
            <a:r>
              <a:rPr lang="bg-BG" sz="2000" dirty="0"/>
              <a:t>: </a:t>
            </a:r>
            <a:r>
              <a:rPr lang="en-US" sz="2000" dirty="0"/>
              <a:t>GSM </a:t>
            </a:r>
            <a:r>
              <a:rPr lang="bg-BG" sz="2000" dirty="0"/>
              <a:t>модул. При отпадане на услуга или излизане на следените параметри от определи граници да изпраща </a:t>
            </a:r>
            <a:r>
              <a:rPr lang="en-US" sz="2000" dirty="0"/>
              <a:t>SMS</a:t>
            </a:r>
            <a:r>
              <a:rPr lang="en-GB" sz="2000" dirty="0"/>
              <a:t> </a:t>
            </a:r>
            <a:r>
              <a:rPr lang="bg-BG" sz="2000" dirty="0"/>
              <a:t>и да може да рестартира мрежов възел при команда през </a:t>
            </a:r>
            <a:r>
              <a:rPr lang="en-US" sz="2000" dirty="0"/>
              <a:t>GSM.</a:t>
            </a:r>
            <a:endParaRPr lang="en-GB" sz="2000" dirty="0"/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4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Хардуер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OLinuXino</a:t>
            </a:r>
            <a:r>
              <a:rPr lang="bg-BG" dirty="0"/>
              <a:t> А</a:t>
            </a:r>
            <a:r>
              <a:rPr lang="en-US" dirty="0"/>
              <a:t>13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58236"/>
            <a:ext cx="3552286" cy="286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1676" y="3071005"/>
            <a:ext cx="571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A13 Cortex A8 processor at 1GHz, 3D Mali400 GPU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UEXT: MOD-TC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USB: USB-ETHERNET-AX88772B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dirty="0"/>
              <a:t>Симулиране на </a:t>
            </a:r>
            <a:r>
              <a:rPr lang="en-US" dirty="0"/>
              <a:t>UPS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UEXT/GPIO: PIG-GSM </a:t>
            </a:r>
          </a:p>
        </p:txBody>
      </p:sp>
    </p:spTree>
    <p:extLst>
      <p:ext uri="{BB962C8B-B14F-4D97-AF65-F5344CB8AC3E}">
        <p14:creationId xmlns:p14="http://schemas.microsoft.com/office/powerpoint/2010/main" val="71249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75517" y="4028536"/>
            <a:ext cx="1708030" cy="8971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8568" y="4028534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UPS </a:t>
            </a:r>
          </a:p>
          <a:p>
            <a:pPr algn="ctr"/>
            <a:r>
              <a:rPr lang="en-GB" dirty="0"/>
              <a:t>Simulator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5288" y="4022398"/>
            <a:ext cx="1708030" cy="91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UPS </a:t>
            </a:r>
          </a:p>
          <a:p>
            <a:pPr algn="ctr"/>
            <a:r>
              <a:rPr lang="en-GB" dirty="0"/>
              <a:t>Event Listener</a:t>
            </a: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8663318" y="4470971"/>
            <a:ext cx="1253050" cy="81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20104" y="4077408"/>
            <a:ext cx="117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subscribe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6040" y="2383381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Basic</a:t>
            </a:r>
          </a:p>
          <a:p>
            <a:pPr algn="ctr"/>
            <a:r>
              <a:rPr lang="en-GB" dirty="0"/>
              <a:t>Web Connection</a:t>
            </a:r>
          </a:p>
        </p:txBody>
      </p:sp>
      <p:sp>
        <p:nvSpPr>
          <p:cNvPr id="12" name="Cloud 11"/>
          <p:cNvSpPr/>
          <p:nvPr/>
        </p:nvSpPr>
        <p:spPr>
          <a:xfrm>
            <a:off x="4835882" y="2419412"/>
            <a:ext cx="1347594" cy="821566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29109" y="2830195"/>
            <a:ext cx="58863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3025" y="2387343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ping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523918" y="4093577"/>
            <a:ext cx="1414732" cy="84228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MongoDB</a:t>
            </a:r>
          </a:p>
        </p:txBody>
      </p:sp>
      <p:cxnSp>
        <p:nvCxnSpPr>
          <p:cNvPr id="22" name="Straight Arrow Connector 21"/>
          <p:cNvCxnSpPr>
            <a:stCxn id="4" idx="1"/>
            <a:endCxn id="21" idx="4"/>
          </p:cNvCxnSpPr>
          <p:nvPr/>
        </p:nvCxnSpPr>
        <p:spPr>
          <a:xfrm flipH="1">
            <a:off x="1938650" y="4477110"/>
            <a:ext cx="2736867" cy="3761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68504" y="4098233"/>
            <a:ext cx="12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store (write)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9950" y="5461333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GSM </a:t>
            </a:r>
          </a:p>
          <a:p>
            <a:pPr algn="ctr"/>
            <a:r>
              <a:rPr lang="en-GB" dirty="0"/>
              <a:t>Module</a:t>
            </a:r>
          </a:p>
        </p:txBody>
      </p:sp>
      <p:cxnSp>
        <p:nvCxnSpPr>
          <p:cNvPr id="29" name="Straight Arrow Connector 28"/>
          <p:cNvCxnSpPr>
            <a:stCxn id="27" idx="0"/>
            <a:endCxn id="21" idx="3"/>
          </p:cNvCxnSpPr>
          <p:nvPr/>
        </p:nvCxnSpPr>
        <p:spPr>
          <a:xfrm flipV="1">
            <a:off x="1223965" y="4935863"/>
            <a:ext cx="7319" cy="52547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60786" y="5588119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Temperature </a:t>
            </a:r>
            <a:br>
              <a:rPr lang="en-GB" dirty="0"/>
            </a:br>
            <a:r>
              <a:rPr lang="en-GB" dirty="0"/>
              <a:t>Reader</a:t>
            </a:r>
          </a:p>
        </p:txBody>
      </p:sp>
      <p:cxnSp>
        <p:nvCxnSpPr>
          <p:cNvPr id="39" name="Straight Arrow Connector 38"/>
          <p:cNvCxnSpPr>
            <a:cxnSpLocks/>
            <a:stCxn id="18" idx="1"/>
            <a:endCxn id="36" idx="3"/>
          </p:cNvCxnSpPr>
          <p:nvPr/>
        </p:nvCxnSpPr>
        <p:spPr>
          <a:xfrm flipH="1">
            <a:off x="8268816" y="6036693"/>
            <a:ext cx="1325974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55288" y="2383381"/>
            <a:ext cx="1708030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  <a:br>
              <a:rPr lang="en-GB" dirty="0"/>
            </a:br>
            <a:r>
              <a:rPr lang="en-GB" dirty="0"/>
              <a:t>SSH, HTTP, SMTP </a:t>
            </a:r>
            <a:r>
              <a:rPr lang="bg-BG" dirty="0"/>
              <a:t>и др.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162262" y="2818756"/>
            <a:ext cx="580989" cy="5303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cxnSpLocks/>
            <a:stCxn id="36" idx="1"/>
            <a:endCxn id="4" idx="2"/>
          </p:cNvCxnSpPr>
          <p:nvPr/>
        </p:nvCxnSpPr>
        <p:spPr>
          <a:xfrm rot="10800000">
            <a:off x="5529532" y="4925683"/>
            <a:ext cx="1031254" cy="1111010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1" idx="2"/>
            <a:endCxn id="4" idx="0"/>
          </p:cNvCxnSpPr>
          <p:nvPr/>
        </p:nvCxnSpPr>
        <p:spPr>
          <a:xfrm rot="16200000" flipH="1">
            <a:off x="3995789" y="2494793"/>
            <a:ext cx="748008" cy="2319477"/>
          </a:xfrm>
          <a:prstGeom prst="bentConnector3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2"/>
            <a:endCxn id="4" idx="0"/>
          </p:cNvCxnSpPr>
          <p:nvPr/>
        </p:nvCxnSpPr>
        <p:spPr>
          <a:xfrm rot="5400000">
            <a:off x="6295414" y="2514647"/>
            <a:ext cx="748008" cy="2279771"/>
          </a:xfrm>
          <a:prstGeom prst="bentConnector3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1"/>
            <a:endCxn id="4" idx="3"/>
          </p:cNvCxnSpPr>
          <p:nvPr/>
        </p:nvCxnSpPr>
        <p:spPr>
          <a:xfrm flipH="1" flipV="1">
            <a:off x="6383547" y="4477110"/>
            <a:ext cx="571741" cy="202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78193" y="5051452"/>
            <a:ext cx="1743973" cy="131969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8128" y="5462989"/>
            <a:ext cx="1448175" cy="89383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255569" y="506935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135437" y="2398693"/>
            <a:ext cx="860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request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3918" y="505145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552873" y="5642736"/>
            <a:ext cx="104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55126" y="3330665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send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362280" y="332547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send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362281" y="4059122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send</a:t>
            </a:r>
            <a:endParaRPr lang="en-GB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668862" y="5642736"/>
            <a:ext cx="82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send</a:t>
            </a:r>
            <a:endParaRPr lang="en-GB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7C521-9E3A-43AC-8BEC-E3C1A2660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790" y="5386969"/>
            <a:ext cx="2192166" cy="12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69604" cy="3416300"/>
          </a:xfrm>
        </p:spPr>
        <p:txBody>
          <a:bodyPr/>
          <a:lstStyle/>
          <a:p>
            <a:pPr marL="0" indent="0">
              <a:buNone/>
            </a:pPr>
            <a:r>
              <a:rPr lang="bg-BG" sz="4800" dirty="0"/>
              <a:t>От къде да почнем?</a:t>
            </a:r>
            <a:r>
              <a:rPr lang="en-US" sz="4800" dirty="0"/>
              <a:t> </a:t>
            </a:r>
            <a:r>
              <a:rPr lang="en-US" sz="4800" dirty="0">
                <a:sym typeface="Wingdings" panose="05000000000000000000" pitchFamily="2" charset="2"/>
              </a:rPr>
              <a:t></a:t>
            </a:r>
            <a:endParaRPr lang="bg-BG" sz="4800" dirty="0"/>
          </a:p>
          <a:p>
            <a:r>
              <a:rPr lang="en-US" sz="2800" dirty="0"/>
              <a:t>Linux (SD card)</a:t>
            </a:r>
          </a:p>
          <a:p>
            <a:r>
              <a:rPr lang="en-US" sz="2800" dirty="0"/>
              <a:t>Problems with accessing serial port data</a:t>
            </a:r>
          </a:p>
          <a:p>
            <a:r>
              <a:rPr lang="en-US" sz="2800" dirty="0"/>
              <a:t>Parallel access to our two serial port devices (MOD-TC and PIC-GSM)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305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gray">
          <a:xfrm>
            <a:off x="1586275" y="381175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dirty="0">
                <a:solidFill>
                  <a:schemeClr val="tx1"/>
                </a:solidFill>
              </a:rPr>
              <a:t>До къде сме?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8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3" y="733246"/>
            <a:ext cx="10229859" cy="53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308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PowerPoint Presentation</vt:lpstr>
      <vt:lpstr>Задание</vt:lpstr>
      <vt:lpstr>Разпределение на задачите</vt:lpstr>
      <vt:lpstr>Хардуер</vt:lpstr>
      <vt:lpstr>Архитектура</vt:lpstr>
      <vt:lpstr>Проблеми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Trifon Dardzhonov</dc:creator>
  <cp:lastModifiedBy>Ivan Zdravkov</cp:lastModifiedBy>
  <cp:revision>81</cp:revision>
  <dcterms:created xsi:type="dcterms:W3CDTF">2017-06-15T16:57:31Z</dcterms:created>
  <dcterms:modified xsi:type="dcterms:W3CDTF">2017-10-23T16:57:08Z</dcterms:modified>
</cp:coreProperties>
</file>