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6"/>
  </p:notesMasterIdLst>
  <p:sldIdLst>
    <p:sldId id="256" r:id="rId5"/>
    <p:sldId id="309" r:id="rId6"/>
    <p:sldId id="325" r:id="rId7"/>
    <p:sldId id="347" r:id="rId8"/>
    <p:sldId id="349" r:id="rId9"/>
    <p:sldId id="348" r:id="rId10"/>
    <p:sldId id="350" r:id="rId11"/>
    <p:sldId id="351" r:id="rId12"/>
    <p:sldId id="352" r:id="rId13"/>
    <p:sldId id="353" r:id="rId14"/>
    <p:sldId id="34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BF7"/>
    <a:srgbClr val="0D3266"/>
    <a:srgbClr val="FFFF66"/>
    <a:srgbClr val="D8D8D8"/>
    <a:srgbClr val="FF3300"/>
    <a:srgbClr val="0071C5"/>
    <a:srgbClr val="FF7C80"/>
    <a:srgbClr val="0DF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3103" autoAdjust="0"/>
  </p:normalViewPr>
  <p:slideViewPr>
    <p:cSldViewPr>
      <p:cViewPr>
        <p:scale>
          <a:sx n="100" d="100"/>
          <a:sy n="100" d="100"/>
        </p:scale>
        <p:origin x="-5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FC9E-FD99-4608-8D3D-90A9139845B3}" type="datetimeFigureOut">
              <a:rPr lang="zh-TW" altLang="en-US" smtClean="0"/>
              <a:pPr/>
              <a:t>2016/8/8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00606-9FB1-45DC-AD24-9A65A415A0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49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00606-9FB1-45DC-AD24-9A65A415A023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3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6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3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339850" y="1052513"/>
            <a:ext cx="7804150" cy="19208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79750" y="3132139"/>
            <a:ext cx="4495800" cy="1981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8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3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140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0065" y="1295401"/>
            <a:ext cx="397827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295401"/>
            <a:ext cx="397986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1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8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4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0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3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692151"/>
          </a:xfrm>
        </p:spPr>
        <p:txBody>
          <a:bodyPr/>
          <a:lstStyle>
            <a:lvl1pPr>
              <a:defRPr sz="2800" baseline="0">
                <a:solidFill>
                  <a:srgbClr val="333399"/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46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9459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2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7650" y="322263"/>
            <a:ext cx="2039938" cy="56515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4" y="322263"/>
            <a:ext cx="5970587" cy="56515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1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/>
          <a:lstStyle>
            <a:lvl1pPr algn="l" rtl="0" eaLnBrk="0" fontAlgn="ctr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lang="zh-TW" altLang="en-US"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96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889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4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36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84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7346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6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3861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597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03422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0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62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8700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73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3801"/>
            <a:ext cx="4038600" cy="4932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0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4451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129147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43052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4860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4963" y="333375"/>
            <a:ext cx="2074862" cy="57927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075363" cy="57927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9523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33375"/>
            <a:ext cx="8277225" cy="6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3800"/>
            <a:ext cx="8229600" cy="49323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52386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2920" y="332656"/>
            <a:ext cx="7293496" cy="1368152"/>
          </a:xfrm>
          <a:prstGeom prst="rect">
            <a:avLst/>
          </a:prstGeom>
        </p:spPr>
        <p:txBody>
          <a:bodyPr/>
          <a:lstStyle>
            <a:lvl1pPr algn="l">
              <a:lnSpc>
                <a:spcPts val="5200"/>
              </a:lnSpc>
              <a:defRPr>
                <a:latin typeface="Gill Sans MT"/>
                <a:cs typeface="Gill Sans M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5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5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6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9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290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7327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2" y="333375"/>
            <a:ext cx="8277225" cy="69215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1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732240" y="58772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3524-67EF-474D-BE97-75FE073955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200" b="1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74665" y="322263"/>
            <a:ext cx="8162925" cy="747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5" y="1295401"/>
            <a:ext cx="8110537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FF66"/>
        </a:buClr>
        <a:buSzPct val="80000"/>
        <a:buChar char="•"/>
        <a:defRPr kumimoji="1" sz="24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2" y="333375"/>
            <a:ext cx="8277225" cy="69215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60724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1"/>
            <a:ext cx="8229600" cy="4932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2pPr>
      <a:lvl3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3pPr>
      <a:lvl4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4pPr>
      <a:lvl5pPr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5pPr>
      <a:lvl6pPr marL="4572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6pPr>
      <a:lvl7pPr marL="9144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7pPr>
      <a:lvl8pPr marL="13716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8pPr>
      <a:lvl9pPr marL="1828800" algn="l" rtl="0" eaLnBrk="1" fontAlgn="ctr" hangingPunct="1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anose="05000000000000000000" pitchFamily="2" charset="2"/>
        <a:buChar char="§"/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anose="02020603050405020304" pitchFamily="18" charset="0"/>
        <a:buChar char="–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33375"/>
            <a:ext cx="82772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DDDDD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3800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006476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新細明體" charset="-120"/>
          <a:cs typeface="+mj-cs"/>
        </a:defRPr>
      </a:lvl1pPr>
      <a:lvl2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l" rtl="0" eaLnBrk="0" fontAlgn="ctr" hangingPunct="0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ctr">
        <a:lnSpc>
          <a:spcPct val="85000"/>
        </a:lnSpc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§"/>
        <a:defRPr kumimoji="1" sz="2400" b="1">
          <a:solidFill>
            <a:schemeClr val="bg2"/>
          </a:solidFill>
          <a:latin typeface="+mn-lt"/>
          <a:ea typeface="新細明體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2000" b="1">
          <a:solidFill>
            <a:schemeClr val="bg2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kumimoji="1" b="1">
          <a:solidFill>
            <a:schemeClr val="bg2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Times New Roman" pitchFamily="18" charset="0"/>
        <a:buChar char="–"/>
        <a:defRPr kumimoji="1" sz="1200" b="1">
          <a:solidFill>
            <a:schemeClr val="bg2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defRPr kumimoji="1" sz="1200" b="1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15.png"/><Relationship Id="rId21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jpeg"/><Relationship Id="rId25" Type="http://schemas.openxmlformats.org/officeDocument/2006/relationships/image" Target="../media/image38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0.jp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hyperlink" Target="http://www.google.com.tw/url?sa=i&amp;rct=j&amp;q=&amp;esrc=s&amp;source=images&amp;cd=&amp;cad=rja&amp;uact=8&amp;ved=0ahUKEwiR9p-m9PTNAhUDFZQKHXgyAvwQjRwIBw&amp;url=http://www.kdnuggets.com/2014/12/interview-mac-devine-ibm-cloud-perfect-storm.html&amp;psig=AFQjCNHTjOd2vr12zXwPqREqK2jGAX7ipg&amp;ust=1468652821603408" TargetMode="External"/><Relationship Id="rId36" Type="http://schemas.openxmlformats.org/officeDocument/2006/relationships/image" Target="../media/image47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5.png"/><Relationship Id="rId35" Type="http://schemas.openxmlformats.org/officeDocument/2006/relationships/image" Target="../media/image46.png"/><Relationship Id="rId8" Type="http://schemas.openxmlformats.org/officeDocument/2006/relationships/image" Target="../media/image2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899592" y="1476910"/>
            <a:ext cx="7804150" cy="1944439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76056" y="5013176"/>
            <a:ext cx="395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>
                <a:solidFill>
                  <a:srgbClr val="FFFFFF"/>
                </a:solidFill>
                <a:latin typeface="Calibri" pitchFamily="34" charset="0"/>
                <a:ea typeface="微軟正黑體" pitchFamily="34" charset="-120"/>
              </a:rPr>
              <a:t>Embedded Core Group</a:t>
            </a:r>
          </a:p>
          <a:p>
            <a:pPr algn="r"/>
            <a:r>
              <a:rPr lang="en-US" altLang="zh-TW" sz="2400" dirty="0" smtClean="0">
                <a:solidFill>
                  <a:srgbClr val="FFFFFF"/>
                </a:solidFill>
                <a:latin typeface="Calibri" pitchFamily="34" charset="0"/>
                <a:ea typeface="微軟正黑體" pitchFamily="34" charset="-120"/>
              </a:rPr>
              <a:t>Ivan.Chen</a:t>
            </a:r>
          </a:p>
          <a:p>
            <a:pPr algn="r"/>
            <a:r>
              <a:rPr lang="en-US" altLang="zh-TW" sz="2400" dirty="0" smtClean="0">
                <a:solidFill>
                  <a:srgbClr val="FFFFFF"/>
                </a:solidFill>
                <a:latin typeface="Calibri" pitchFamily="34" charset="0"/>
                <a:ea typeface="微軟正黑體" pitchFamily="34" charset="-120"/>
              </a:rPr>
              <a:t>2016/08/08</a:t>
            </a:r>
            <a:endParaRPr lang="zh-TW" altLang="en-US" sz="2400" dirty="0">
              <a:solidFill>
                <a:srgbClr val="FFFFFF"/>
              </a:solidFill>
              <a:latin typeface="Calibri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7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zh-TW" altLang="en-US" sz="3200" dirty="0"/>
              <a:t>介紹開發</a:t>
            </a:r>
            <a:r>
              <a:rPr lang="en-US" altLang="zh-TW" sz="3200" dirty="0"/>
              <a:t>ML module </a:t>
            </a:r>
            <a:r>
              <a:rPr lang="zh-TW" altLang="en-US" sz="3200" dirty="0"/>
              <a:t>的語言 </a:t>
            </a:r>
            <a:r>
              <a:rPr lang="en-US" altLang="zh-TW" sz="3200" dirty="0"/>
              <a:t>– Python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4" y="1200150"/>
            <a:ext cx="8656513" cy="4857404"/>
          </a:xfrm>
        </p:spPr>
        <p:txBody>
          <a:bodyPr/>
          <a:lstStyle/>
          <a:p>
            <a:r>
              <a:rPr lang="zh-TW" altLang="en-US" dirty="0" smtClean="0"/>
              <a:t>輕量</a:t>
            </a:r>
            <a:r>
              <a:rPr lang="en-US" altLang="zh-TW" dirty="0" smtClean="0"/>
              <a:t>,</a:t>
            </a:r>
            <a:r>
              <a:rPr lang="zh-TW" altLang="en-US" smtClean="0"/>
              <a:t>且支持的模組很多 </a:t>
            </a:r>
            <a:r>
              <a:rPr lang="en-US" altLang="zh-TW" dirty="0" smtClean="0"/>
              <a:t>( PLA 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code </a:t>
            </a:r>
            <a:r>
              <a:rPr lang="zh-TW" altLang="en-US" dirty="0" smtClean="0"/>
              <a:t>行數約 </a:t>
            </a:r>
            <a:r>
              <a:rPr lang="en-US" altLang="zh-TW" dirty="0" smtClean="0">
                <a:solidFill>
                  <a:srgbClr val="FF0000"/>
                </a:solidFill>
              </a:rPr>
              <a:t>50</a:t>
            </a:r>
            <a:r>
              <a:rPr lang="en-US" altLang="zh-TW" dirty="0" smtClean="0"/>
              <a:t> </a:t>
            </a:r>
            <a:r>
              <a:rPr lang="zh-TW" altLang="en-US" dirty="0" smtClean="0"/>
              <a:t>行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數學運算能力強 </a:t>
            </a:r>
            <a:r>
              <a:rPr lang="en-US" altLang="zh-TW" dirty="0" smtClean="0"/>
              <a:t>(</a:t>
            </a:r>
            <a:r>
              <a:rPr lang="zh-TW" altLang="en-US" dirty="0" smtClean="0"/>
              <a:t>矩陣運算</a:t>
            </a:r>
            <a:r>
              <a:rPr lang="en-US" altLang="zh-TW" dirty="0" smtClean="0"/>
              <a:t>,</a:t>
            </a:r>
            <a:r>
              <a:rPr lang="zh-TW" altLang="en-US" dirty="0" smtClean="0"/>
              <a:t>微積分運算</a:t>
            </a:r>
            <a:r>
              <a:rPr lang="en-US" altLang="zh-TW" dirty="0" smtClean="0"/>
              <a:t>…)</a:t>
            </a:r>
          </a:p>
          <a:p>
            <a:r>
              <a:rPr lang="zh-TW" altLang="en-US" dirty="0"/>
              <a:t>繪圖能力</a:t>
            </a:r>
            <a:r>
              <a:rPr lang="zh-TW" altLang="en-US" dirty="0" smtClean="0"/>
              <a:t>強 </a:t>
            </a:r>
            <a:r>
              <a:rPr lang="en-US" altLang="zh-TW" dirty="0" smtClean="0"/>
              <a:t>( 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訓練過程視覺化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跨平台</a:t>
            </a:r>
            <a:r>
              <a:rPr lang="zh-TW" altLang="en-US" dirty="0" smtClean="0"/>
              <a:t>功能強 </a:t>
            </a:r>
            <a:r>
              <a:rPr lang="en-US" altLang="zh-TW" dirty="0" smtClean="0"/>
              <a:t>( support Linux, windows, MAC OS X…)</a:t>
            </a:r>
          </a:p>
          <a:p>
            <a:r>
              <a:rPr lang="zh-TW" altLang="en-US" dirty="0" smtClean="0"/>
              <a:t>與其他語言</a:t>
            </a:r>
            <a:r>
              <a:rPr lang="zh-TW" altLang="en-US" dirty="0"/>
              <a:t>結合能力</a:t>
            </a:r>
            <a:r>
              <a:rPr lang="zh-TW" altLang="en-US" dirty="0" smtClean="0"/>
              <a:t>強</a:t>
            </a:r>
            <a:r>
              <a:rPr lang="en-US" altLang="zh-TW" dirty="0" smtClean="0"/>
              <a:t>(C, node.js </a:t>
            </a:r>
            <a:r>
              <a:rPr lang="zh-TW" altLang="en-US" dirty="0" smtClean="0"/>
              <a:t>可調用 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模組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</p:txBody>
      </p:sp>
      <p:sp>
        <p:nvSpPr>
          <p:cNvPr id="4" name="AutoShape 2" descr="data:image/jpeg;base64,/9j/4AAQSkZJRgABAQAAAQABAAD/2wCEAAkGBxQSEhQUEBQWFBUUFBQUFRUVFxQVFhQWFRUWFxYVFBYYHCggGBslGxQUITEhJSkrLjAuFx8zODMsNygtLiwBCgoKDg0OGhAQGy8mICQsLC8vLy8sLCwsMjQsLCwsLCwvLCwsLCwsLCwsLCwsLCwsLCwsLCwsLCwsNCwsLCwsLP/AABEIAMEAvAMBEQACEQEDEQH/xAAcAAACAwEBAQEAAAAAAAAAAAAABQMEBgIHAQj/xABAEAABAwIDBQQHBgMIAwAAAAABAAIDBBEFITEGEkFRYRMicYEyQlKRscHRBxQjcqHhM6LwFSRTYoKS0vEWQ2P/xAAbAQEAAgMBAQAAAAAAAAAAAAAABAUBAgMGB//EADURAAICAQMCAwYFBAIDAQAAAAABAgMRBCExBRIiQVETMoGRodFhcbHB4QYUUvAjQjM08RX/2gAMAwEAAhEDEQA/APcUAIAQAgBACAEAIAQHxzgBc5AcSsSkorLMpN7IUVuPsZlH3z7mjz4qj1fXqKtqvE/p8/sTqenzlvPZfURz4vK5198ttoG5D3cfNedu6vqrJqfdjHkuP5+JZQ0dUVjGRlRbR8JW/wCpvzCtdJ/UL92+PxX2Il3TvOt/BjymqWyC7HA+HDxHBeko1FV8e6uSZWWVzreJLBMuxoCAEAIAQAgBACAEAIAQAgBACAEAIAQHMkgaLuIAHE5LSc4wj3SeEZjFyeEJq3aFrcohvHmcm/Uqh1f9QVV+Gldz9fL+foWFPTpS3m8fqIKuufL6br9NAPJeZ1Wuv1LzZL4eXyLSqiFXuorqIdQQAgO4pC03aSDzGS6V2zrl3QeH+BiUVJYaHNFtE4ZSjeHMZH3aH9Ff6X+obIbXLK9Vs/s/oV1vToveDwPqWtZIO44HpxHkvTafWU6hZrln9fkVllM634kWFJOQIAQAgBACAEAIAQAgBACAEAIBFtbj/wBzjY/d3g9+5f2TYkG3HQqDr77aa81pZ/EkaaqNksSMu3GhUm/abx9k5EeDV4jWWamyXddl/p8C9phXBYgjtQjqCAEAIAQEc07Wem5rfzED4raMJS91ZDaXJzDVxvNmPa48g4E+5bSrnHlMwpJ8E7XEG4NiOIyK1jKUXmLwzLSawxvhm0ThLHDJZxkJDfaFgSSemS9R0nqeptsVc916+f8AJV6vSVxi5x2NUvUFSCAEAIAQAgBACAEAIAQAgKOI4vFAPxHZ+yM3Hy4KLqNZTR7739PM42Xwr95nnm2ePOq4zE1jWt3g5pN3PBbxyIAuLjzVJd1P2/h7dvqcKupShPuS2MhBgdSTkzd4hxcB+4UKeroS5yemodlke5xa/M2eFRSMjaJnbzxqfgL8VS3yhKbcFhE+CaW5bXE2BACAz202OGEiOPJxFy7kDpbqrHRaRWrvlwcbbe3ZGFq8UuSXOLjxOpV9Xp8LCWDhGu23eKbIocSzFiQeHA+S2lRtuYsqtq3kjcQ7VfhjuXfbW/dPXn5Kjl07x87fU7q7YTUW1rqep7ZrRLIGuHevutJy4cs8hZXeirVHiS/L7m9OilrHh7R83+yPT9nftIpaizZv7u/k89w+EmQ99lcV6uEtnsRtX/T+pp8Va71+HPy+2TZtN8xmCpRRNY2Z9QAgBACAEAIAQAgKGI4vFD6bu97Izd7uHmomp11On997+nmcbdRCv3mZXE9p5ZLiP8NvTNx8Tw8l5/U9Xut2r8K+pW262c9o7L6mfkN7k5k6nn4qq5eSHyL66sEQ33WszvZ9F3rqdnhXmStK8XQfo1+o9oK9kwuw58WnUeIVXbTOt4kfQ4yTLS5GTOY9tL2L+zja1xHpF17DpYKy0ug9rHvkzhZd2vCO8G2nbKd2UBjuB9U+/RY1OglWsw3X1M13KWzNAq47CvGsCiqgO03gRkHMNnW5ZggjxClabWWad+H5M1cItptZMZtDsrHTM3mS3NxZjgN4gm17j6K60nULL5drj8S10moU5qtozhgBVn3tFlZpIWxcZLZlrtn7u6DbqNVy7I5yV8ehQT3k8f75kUcNls5ZLirTxrSUVsTgLQlpD7ANq6mjyhfdn+G+7meQvlx0IXWvUTr4ZA1vStNq/wDyR39Vs/5+J6Zs99pFPPZtR/d3/wCY3jPg/h58+KsKtZCW0tjx+u/pvUUeKrxx/Dn5fY2jHggFpBBFwRmCDxBUw86008M6QwCAEAIBfiOMxQ+k67vZbm7z5eahanX0af3nv6Lk4W6muvl7mWxHaWWS4Z+G3p6R8XfRef1PV7rdoeFfX5lZbrZz2jshIVVZyRDkoDhwWxkV4tQiVjmO0cCDbXyUmi11yUl5HWEu15EHfiI37gjSQXAPU29EqY1Gfu/L/eT1uk6hXct3hlx2LzW/iut4/NcFpq8+6WPe/UTR0r5nuOe6OPtHjYqc5xril5lJrtb7OXbB7nclG+LPNzePMfULVWRs28zTSdRTfbZ8zS4LtHuM3ZLvbbuka+BvqFV6nQ90sx2fmehrt23PlZtHK/Jlox0zPvKzXoa487h2tmUxes3hutdvOLgXHXIHO54q209Xa8tbEnQ13StjOHGd35Y8/wAyCMLoz2MESALU7YOrLBtgFgyfUAIBxgO09TRn8CTu8Y3d5h19XhqdLLtXfOvhlfremabWL/ljv6rZ/P7npmz32lU81m1I7B+WZzjJ6O9Xz56qwq1sJbS2PH67+mtRT4qfGvr8vP4G2ikDgHNIcCLggggjmCNVMTzweclFxeJLDO1k1MLi+0crpZYQez7Nxa5o9Ij1XE8iLHL5LzHUtdqYzdfur8PP4lTqtRapOPCEqoyvBACA+LIOSFkycOYspmckL6YFbqbRspFb+y4/Zb7gunt5ep09vP1fzJhSgLT2jOfcVa7s2DvuA6cT4DVdK++Xuo3j3Pgx+IYgyN94gd0gkg6XyzA8yraumU4+Lk9L0m2cn7Ob22Kr5HSZl1weWi6KMYcI97p+lUpKXvf76H1kNkci3hSkTAWWh3SSOgsM3R9WDIIAQAgBACAa4LtNUUecMha3Usd3mH/SdPJdqrrIPwlfrun6XUxzfHjz4fzPdtnK6SemilmYI3yMDi0XsAdDnpcWNs9VdQbcU5cnzLVQrhdKNTbintnkwv2r4e6OSKriuCfwpCOYzYT0PeHkOaruo0KSUmis1Nae7E2E4s2YWPdeNW8+rei8xfp3W8+RU2VOH5DFRzkCAEB8WQFkMnyyA+WWQZnaTG3xP7NndyvvcTf2VY6TTRnHve5LopjJdzMtNVE5k3J4nNWUa0uCWo4Fde+4J5A/JTKa85LDQvtsOKCtLeo4j6LFtSke20OulVtyvQb/AHtlr7w8OPuUT2cs4wei/vKOzv7l+Xn8hDLUFxuTdT1BJYR5OzUysl3SZ9inI0JCxKCfJvVqJweYvA0pMSvk/wB/1UWyjG8S80vVFLw2/P7jFRi5PqAEAIDiWUNF3GyzGLk8I522xrj3SZLslhhxCtihP8Pe3pB/825uvnqdOl1PopWcHleqdRk63LheSP001thYZAZADgrM8QKNo6FtTA+F+QeLX5EZhw8CtLIKcXFmso9yweHYph0tLLuPycM2uGjh7TSqG6l1vtkQJwa2Y9wbGhJ3JLB/A6B30PRVF+mcPFHgg209u64HCiHAEAIAQHwHksmT6hgjlha70mh3iAfisxk48Mym1wZTbHB4mRdpG0McHAWGQcD058VbdOuttt9m3km6Wycp9r3MVJTEtPUL0tdXamW9K7JZFjbtNjkQuUonoKLU1lEr35LmluTJ2YgQNa46A+4rt2sr3dFctBey1aOsbM8EsZJ0BPhmtXhckityk8RWfyNLSNIY0O1sqyxpybR7XSRlGmMZ84JloSAQENRUBgufIc1vCDk9jhqNRCmOZfIUve+VwABcSbNa0Em50AA1KmQgo7I83qNTK1903t9Ee3/ZXsm6ia+Wa3bSho3R/wCtoud2/Ek2v+UKdVX27s8tr9Yr2ox4X1PSGuXYrhXWS2QGN2mpWzt3XDTMHiDzC521RsjiRrKCksM82rKV0TrO8jzVLfRKp4fBBnBxeGO8Gx3Rkx8Hn4O+qqb9L/2h8iHbT5xNEoBFIqqpbG0uebAfr0HMraEJTeIm0YuTwjF43j75Mm91nIan8xVxp9JGG73ZPqoUeeSpgOJdlMwk2aTuu5WOVz5rrqae+t7bm11fdFnogKoCtKddiccQ7zrn2Rmf2812ronZwjeFcpcGPxbEHVDhvZNHotGg+pV/02mNVmxZaWtQlsVhTdFfFgLcRwrezGvArWUcnam51v8AAW0+HPLgHNyBzPBco1vO5Pu1cXXiL3HAoV3Kor1dGALuAIHP4Lnb7jJmg/8AYguVndepPTTsd6NgeWipJwkuT6bptRRPaGE/TgsrmTAQFerqgwczwH1XSutyIeq1caFjl+gqAdI4AXc45AD5KbGONkecvvbzZYz0nYfZ0QESvzkIy5M/L16qbXV27vk8zrdc7/DHaP6nqFBPddSvHEbskArqwgEVZEgM5i2Gh4IIWk4Rmu2RiUVJYZjK2kdGbHTgVTajTup/gQrK3AYYTjhjG7JdzbZcx08FWX6VT3jsyJZSpboWYniLpXbzzlwaNGj+uKkU0xrWEda61FYQlqZFMgjukQb/ABXb2b9DftY8gqDu5OIHIEgKBKCzwRnFZIJqgN1K3jBs2UckWHOfLIC1p3RqeA81baDQ22TXZH4+XzOqlGt5ZpGUq9PHo3geZeLy9DR63xcbHf3K6pZwlCTjJYaJ0ZKSyjg4YAtTJE+ksgEe0ncjGWrgPifktLovt4JvT5JXZ9EZ5jwVBaPSxsUuC5DXOb1HX6rlKqLLCnX217Pdfj9yxJiWXdGfXguSo33JlnVF2eBblOCF0jrNBc4/1cqVGOdkUl16inOxnoWzGzgiG87N51PLoOim11qJ5jV6yV7xwvT7m1o4F0IY8o2WQDiM5ICCoYgFdTCgFNTToBHiWHh4IIWJRUlhmGk9mY2voXRHpz+qp9TpXXuuCHZV27rgUVMnBcoRNUiKOkLtR5Kzp0+N5EmFfmy39xUs7FZ92ZKpuoam9tiJODTLOC4c2a7pDexsGaeZ5heh6N0yq6Lss8nx9zhdOUNkaeKANFgAAOAXrYwjFYSIblklAWxqdsNlX67QrULuW0l/u5J0+odbw+CXfC8vOEoS7ZLDLaMlJZRDIFfdHoSi7Gt3wV2ts8SiivNCHCxFx1VxKCksMiRk4vKM3i2zAN3Qd13s+qfDkqPWdHhNOVWz9PL+C40fVpweLN16+f8AJly5zSWvBBBsQdQvL2VODcWsM9XRqVJJp5RcoaR0rg1guf0HitIwcnhEi7UQqh3SPRtnMAbC3S7jqef7KZCCijzWp1U75ZfHkjWUtOtyMNqaBANaeNAMGMyQH2ZiAoTxIBdUQIBXUUyAUV2HhwsQjWQZebZmzy7M8hwCjw08ISyjnGtJ5JWYVbgpB0B1B0QFOowu6AQ4tF2JbbiD+n/anaSeIsj3LLRJg+LuD2tJJa4htjnqbXCtNPqZKSTezIllSaya5W5CBAFlpOuE/eSZspSjwwst1hbI1CyyDktQCDHsBE7w5p3XWsbC46X6rzXW64OyLXON/wBi86XqZ1xafGTRYBgjYWgAeJ4nqVURiorCJV987pd0v/hp6anWxxG1NAgGUESAYQxoC41iA6e26AqyxICnNCgKM1OgKUtIgK0lKOSARV9Sxps0bxGvIdFaaXpc7Y903hfUh26uMHiO4RMD2hwGqhamh02ODJFVisipEE8IXA6GR2rw90gaYxct3stLg209y7VWKOcmk45FmzmDSGQOlaWtYQc/WdwAty1VvoaXZLv8kQdRPtXb5myV4QAQAgBACAxtVjkrnEXLcyN0ZW6HiqaerscvQnRpikbbZaj/AAWl2bnd4k656fpZU2pm52Nk6qOImnp6VcDoMqenQDGCFAX4YkBciYgJ0AIDh7UBWkjQFSWNAU5moDI47i9yWRHLRzh8G/VXvT+nYxZavyX7srtTqf8ArD5iFXhALlDVBoIdxNwVUdR0M7WrK+fNE3S6hQXbLgKioB0VOtFqG8djJv8AcVYz3C98d9VZabpPnc/gvv8AYi263yh8zsBXkYqKwuCA228s+rJgEAIAQAgFWJ4FHKd4dx/EjQ+I+aiXaSFj7lsztC5x28jV4SW2DW8ABboF5rUaW2l+NfHyLWq6E14WaOkaox1GsEaAvRRoC3HGgJwEB9QAgBARyNQFSYIDH7Z17omsa3ISEtLuRAuG9Ljez/y9VZ9Lrqnb4+VwiJq5TjDw/Ex69MVQIBpDs9UvaHtiJBbvDvMDi3mGl28fcoktdRGXa5fR/rjB2WnsaykRYdgs87S6GMuaDbeu1ovyBcRfyW12rppeJyw/j+xiFM5rMUDMFnMj4xGd+Nu85pLBZvO5NiM+CPV0qCn3bPjkKmbbjjdEFBRPmeGRN3nEE2u0ZDXNxAXS26FUe6bwjSEJTeIndJhssrDJG3eY1waTdosXWsLE39YLWzUV1yUZPd7+ZtGqUllIv/8AiVZ/g/zxf81w/wD0tN/n9H9jp/a2/wCP1X3Fz8PkDYnFhtN/DtYl+mgBuNRqpCvrblHPu8/gcnXJJPHPBbq9namJhfJEQ0akOY63iGuJXKvXUWS7Yy3+P7m8tPZFZaIJcImaInOYQJiBGbtIcXWsLg929xrb9FvHVVSckn7vPPl/vkauqaxlc8EFXSvieWSDdc3UXBtlfUZcV1rsjZFSi8o1lFxeGQg8ls0msM1TwOMKxt7XsY7v77g1vB2fxsLnyVNren0Rg7I+H9Cdp9TY5KL3N7TNVAWQwiagLLQgPqAEAIAQHL9EBSnQGY2uw77xTyRj0rbzPztzautNnZNSNJx7o4PMMIxPesyQ97gT63Q9V6qi/PhlyVFleN0NlJOJ6SKbK1U1m5HCA2rjduGwHoix3vkeXBeYc1nNTeW/caz/AB+5b9v+a4XK/wByJTQy1NDStpnDu7wlAcG7rjo49B3tOY1U32tdGqslcueNs/AjuE7KYqHxHPbNmq6jsiDu0vZb18i9zidelrKE4uvTw7/OWfgsHfKlZLHpgTbO4Y6kq4u3LB2jJA2zr5gNyOXVTtZqI6nTy9nnZrO35keip1WLu88nwUTqTD52T2a+SQbgDgS6waLi35SfDkntY6nVwlXukt/qZUHVRJS5bI5JXf2Ww7zt4THPeN/ScNb3W6jH+/axtj9jXL/ts58/3LkVSyOnw6R5sGSlpPIOa8XPS4C4ShKd18I8tfujopKMK5P1/Zl2jpHQ1FVNO4GnexxBLwQ4E33Q2+oFx5iy4WWRsprrrXjT9DpGLjOUpPwsgpK5jaSjZPYxyDcc7jHI0gxu6WIK3sqk9Ra6+Vvj1T5NYTSqgpcP9fIS7eMtVk8HMYfdcfJWHSpZ0+PRsjaxf8hmKmobG0udp8egU+c1BZZGjFyeEXfs9gdPO+oeO7GNxg4BzszbwFv9y8/1G9ywvUs9NWlueo04VSTC/CEBOgBACAEAID45AUqgIBRWnJAeU7W4EWOdLEMiS57R6pOZcOisdLqc+CXwI1tXmithOJ7/AHHnvcD7X7q+ov7vDLkrrK8bobl5ta5tyube5SO1Zzg5ZfANeRoSPAkXRxT5QTa4PjXEaEjwyWWk+TCeAc4nUk+JusJJcGcsHPJ1JPiSUSS4Qbb5DeNrXNuXBZws5MZDeOl8uSYXIyBcbWubcr5e5Yws5M5fAX4cOSzhcmMkdVUhoLnnIeZ8AtZSjBZNknJ4EDGSVcoa3T9GDmeqqdTqceKXwRNqq8kep7MUbYImxt0Gd+JJ1JVFZY5y7mT4xUVhGpplobDGIICRACAEAIAQAgKk7UAorGIBBXU90B57tHgRiJkiHc1cB6nUdPgrPTanu8MuSLbVjdBhOJb/AHHnvcD7X7q8ov7vC+SvsrxuhopJxBACAEAIAQAgI6idrGlzjYD+rBaykorLMpNvCM84yVUga0eA4NHElVWo1H/aXBNqq8kbzAsJbC0Nbrq48XHmVRW2uyWWWEIqKwjVUUVlzNh1ShAMY0B2gBACAEAIAQEMzUAtqY0ApqoUAmrKbogPP9ocEMJ34x3L5geoforTTanv8MuSJbVjdcEuE4lv91/pcD7X7q7pu7tnyV9leN0M1JOQIAQAgBAcTzBgLnGwC1lJRWWZSbeEZ2WSSpkDWD8reAHM/VVeo1CfilwTK6sbLk2+BYO2Fthm4+k7iT9OiorrnY8ssIQUUaWkgXI3G9NEgGkDEBcaEB9QAgBACAEAIDlwQFSaNALp4kArqYEAorKUEEEXB1B4pwDz7H8FMDt+O+5fzYfp1VrptT37PkiW1du64LOE4l2ndf6Y/m/dXdN3ds+Svsr7d0MlIOQID6gI5pQ0FzjYBYlJRWWZSbeEZypnfUPDWA691vzKq778+J8EyuvGy5NpgGDCFvNxtvO59B0VFdc7H+BYQgoo0tNTribjanhQDKCNAXomICZACAEAIAQAgBACAjkYgKU0aAoTxIBXUwIBRWUoIIIuDkQdCsp43QPPsdwd0Dt5l9wnI8WnkT8CrbTajv2fJDtr7fyLmFYl2nddk8fzdR1VzTd37PkgWV9u64GKkHI5lkDQXONgNSsSaSywk3sjN1lU+oeGsBtfut+Z6/BVl9/du9kiZXXjZcmx2fwQQi5zefSd8h0VFfe7X+BYV1qKNPTU64HQaU8KAYwRIC9DGgLICA+oAQAgBACAEAIAQAgIZGICnNEgF88KAW1FOgE9dRBwIcLg5EHisptPKMNZPPMawl1O67b7hPddxaeR69Vb6fUe0X4kOyvt/Iu4dioc09oQHNFyeBHMdeit6r1JeLkgzqaewsrqx07g1oNr2a0ak8z1UW+/u3fB3rrx+ZrtnMCEQ3nZvOp9noFR6i92PC4J9dfavxNTTU6jHUaU8CAYwxIC7FGgLTWoDpACAEAIAQAgBACAEAIAKAgkjQFSaJAUJoEAuqKZAKMQw4PaWuFwciCsxk4vKMNJ7M85xrBXwPAALmuNmHjf2T1VvTqFZHflESdbizUbNbO9kN94vIf5RyHXqoOo1HtHhcHeuvt3fJrKelUU6jOCnQF+GFAXYokBaa2yA6QAgBACAEAIAQAgBACAEAIDl6AryICnMgKUyAoToBfUajxCyjDLMKwZL8KAuwoC7EgLcaAlQAgBACAEAIAQH//Z"/>
          <p:cNvSpPr>
            <a:spLocks noChangeAspect="1" noChangeArrowheads="1"/>
          </p:cNvSpPr>
          <p:nvPr/>
        </p:nvSpPr>
        <p:spPr bwMode="auto">
          <a:xfrm>
            <a:off x="155575" y="-1104900"/>
            <a:ext cx="22383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SEhQUEBQWFBUUFBQUFRUVFxQVFhQWFRUWFxYVFBYYHCggGBslGxQUITEhJSkrLjAuFx8zODMsNygtLiwBCgoKDg0OGhAQGy8mICQsLC8vLy8sLCwsMjQsLCwsLCwvLCwsLCwsLCwsLCwsLCwsLCwsLCwsLCwsNCwsLCwsLP/AABEIAMEAvAMBEQACEQEDEQH/xAAcAAACAwEBAQEAAAAAAAAAAAAABQMEBgIHAQj/xABAEAABAwIDBQQHBgMIAwAAAAABAAIDBBEFITEGEkFRYRMicYEyQlKRscHRBxQjcqHhM6LwFSRTYoKS0vEWQ2P/xAAbAQEAAgMBAQAAAAAAAAAAAAAABAUBAgMGB//EADURAAICAQMCAwYFBAIDAQAAAAABAgMRBCExBRIiQVETMoGRodFhcbHB4QYUUvAjQjM08RX/2gAMAwEAAhEDEQA/APcUAIAQAgBACAEAIAQHxzgBc5AcSsSkorLMpN7IUVuPsZlH3z7mjz4qj1fXqKtqvE/p8/sTqenzlvPZfURz4vK5198ttoG5D3cfNedu6vqrJqfdjHkuP5+JZQ0dUVjGRlRbR8JW/wCpvzCtdJ/UL92+PxX2Il3TvOt/BjymqWyC7HA+HDxHBeko1FV8e6uSZWWVzreJLBMuxoCAEAIAQAgBACAEAIAQAgBACAEAIAQHMkgaLuIAHE5LSc4wj3SeEZjFyeEJq3aFrcohvHmcm/Uqh1f9QVV+Gldz9fL+foWFPTpS3m8fqIKuufL6br9NAPJeZ1Wuv1LzZL4eXyLSqiFXuorqIdQQAgO4pC03aSDzGS6V2zrl3QeH+BiUVJYaHNFtE4ZSjeHMZH3aH9Ff6X+obIbXLK9Vs/s/oV1vToveDwPqWtZIO44HpxHkvTafWU6hZrln9fkVllM634kWFJOQIAQAgBACAEAIAQAgBACAEAIBFtbj/wBzjY/d3g9+5f2TYkG3HQqDr77aa81pZ/EkaaqNksSMu3GhUm/abx9k5EeDV4jWWamyXddl/p8C9phXBYgjtQjqCAEAIAQEc07Wem5rfzED4raMJS91ZDaXJzDVxvNmPa48g4E+5bSrnHlMwpJ8E7XEG4NiOIyK1jKUXmLwzLSawxvhm0ThLHDJZxkJDfaFgSSemS9R0nqeptsVc916+f8AJV6vSVxi5x2NUvUFSCAEAIAQAgBACAEAIAQAgKOI4vFAPxHZ+yM3Hy4KLqNZTR7739PM42Xwr95nnm2ePOq4zE1jWt3g5pN3PBbxyIAuLjzVJd1P2/h7dvqcKupShPuS2MhBgdSTkzd4hxcB+4UKeroS5yemodlke5xa/M2eFRSMjaJnbzxqfgL8VS3yhKbcFhE+CaW5bXE2BACAz202OGEiOPJxFy7kDpbqrHRaRWrvlwcbbe3ZGFq8UuSXOLjxOpV9Xp8LCWDhGu23eKbIocSzFiQeHA+S2lRtuYsqtq3kjcQ7VfhjuXfbW/dPXn5Kjl07x87fU7q7YTUW1rqep7ZrRLIGuHevutJy4cs8hZXeirVHiS/L7m9OilrHh7R83+yPT9nftIpaizZv7u/k89w+EmQ99lcV6uEtnsRtX/T+pp8Va71+HPy+2TZtN8xmCpRRNY2Z9QAgBACAEAIAQAgKGI4vFD6bu97Izd7uHmomp11On997+nmcbdRCv3mZXE9p5ZLiP8NvTNx8Tw8l5/U9Xut2r8K+pW262c9o7L6mfkN7k5k6nn4qq5eSHyL66sEQ33WszvZ9F3rqdnhXmStK8XQfo1+o9oK9kwuw58WnUeIVXbTOt4kfQ4yTLS5GTOY9tL2L+zja1xHpF17DpYKy0ug9rHvkzhZd2vCO8G2nbKd2UBjuB9U+/RY1OglWsw3X1M13KWzNAq47CvGsCiqgO03gRkHMNnW5ZggjxClabWWad+H5M1cItptZMZtDsrHTM3mS3NxZjgN4gm17j6K60nULL5drj8S10moU5qtozhgBVn3tFlZpIWxcZLZlrtn7u6DbqNVy7I5yV8ehQT3k8f75kUcNls5ZLirTxrSUVsTgLQlpD7ANq6mjyhfdn+G+7meQvlx0IXWvUTr4ZA1vStNq/wDyR39Vs/5+J6Zs99pFPPZtR/d3/wCY3jPg/h58+KsKtZCW0tjx+u/pvUUeKrxx/Dn5fY2jHggFpBBFwRmCDxBUw86008M6QwCAEAIBfiOMxQ+k67vZbm7z5eahanX0af3nv6Lk4W6muvl7mWxHaWWS4Z+G3p6R8XfRef1PV7rdoeFfX5lZbrZz2jshIVVZyRDkoDhwWxkV4tQiVjmO0cCDbXyUmi11yUl5HWEu15EHfiI37gjSQXAPU29EqY1Gfu/L/eT1uk6hXct3hlx2LzW/iut4/NcFpq8+6WPe/UTR0r5nuOe6OPtHjYqc5xril5lJrtb7OXbB7nclG+LPNzePMfULVWRs28zTSdRTfbZ8zS4LtHuM3ZLvbbuka+BvqFV6nQ90sx2fmehrt23PlZtHK/Jlox0zPvKzXoa487h2tmUxes3hutdvOLgXHXIHO54q209Xa8tbEnQ13StjOHGd35Y8/wAyCMLoz2MESALU7YOrLBtgFgyfUAIBxgO09TRn8CTu8Y3d5h19XhqdLLtXfOvhlfremabWL/ljv6rZ/P7npmz32lU81m1I7B+WZzjJ6O9Xz56qwq1sJbS2PH67+mtRT4qfGvr8vP4G2ikDgHNIcCLggggjmCNVMTzweclFxeJLDO1k1MLi+0crpZYQez7Nxa5o9Ij1XE8iLHL5LzHUtdqYzdfur8PP4lTqtRapOPCEqoyvBACA+LIOSFkycOYspmckL6YFbqbRspFb+y4/Zb7gunt5ep09vP1fzJhSgLT2jOfcVa7s2DvuA6cT4DVdK++Xuo3j3Pgx+IYgyN94gd0gkg6XyzA8yraumU4+Lk9L0m2cn7Ob22Kr5HSZl1weWi6KMYcI97p+lUpKXvf76H1kNkci3hSkTAWWh3SSOgsM3R9WDIIAQAgBACAa4LtNUUecMha3Usd3mH/SdPJdqrrIPwlfrun6XUxzfHjz4fzPdtnK6SemilmYI3yMDi0XsAdDnpcWNs9VdQbcU5cnzLVQrhdKNTbintnkwv2r4e6OSKriuCfwpCOYzYT0PeHkOaruo0KSUmis1Nae7E2E4s2YWPdeNW8+rei8xfp3W8+RU2VOH5DFRzkCAEB8WQFkMnyyA+WWQZnaTG3xP7NndyvvcTf2VY6TTRnHve5LopjJdzMtNVE5k3J4nNWUa0uCWo4Fde+4J5A/JTKa85LDQvtsOKCtLeo4j6LFtSke20OulVtyvQb/AHtlr7w8OPuUT2cs4wei/vKOzv7l+Xn8hDLUFxuTdT1BJYR5OzUysl3SZ9inI0JCxKCfJvVqJweYvA0pMSvk/wB/1UWyjG8S80vVFLw2/P7jFRi5PqAEAIDiWUNF3GyzGLk8I522xrj3SZLslhhxCtihP8Pe3pB/825uvnqdOl1PopWcHleqdRk63LheSP001thYZAZADgrM8QKNo6FtTA+F+QeLX5EZhw8CtLIKcXFmso9yweHYph0tLLuPycM2uGjh7TSqG6l1vtkQJwa2Y9wbGhJ3JLB/A6B30PRVF+mcPFHgg209u64HCiHAEAIAQHwHksmT6hgjlha70mh3iAfisxk48Mym1wZTbHB4mRdpG0McHAWGQcD058VbdOuttt9m3km6Wycp9r3MVJTEtPUL0tdXamW9K7JZFjbtNjkQuUonoKLU1lEr35LmluTJ2YgQNa46A+4rt2sr3dFctBey1aOsbM8EsZJ0BPhmtXhckityk8RWfyNLSNIY0O1sqyxpybR7XSRlGmMZ84JloSAQENRUBgufIc1vCDk9jhqNRCmOZfIUve+VwABcSbNa0Em50AA1KmQgo7I83qNTK1903t9Ee3/ZXsm6ia+Wa3bSho3R/wCtoud2/Ek2v+UKdVX27s8tr9Yr2ox4X1PSGuXYrhXWS2QGN2mpWzt3XDTMHiDzC521RsjiRrKCksM82rKV0TrO8jzVLfRKp4fBBnBxeGO8Gx3Rkx8Hn4O+qqb9L/2h8iHbT5xNEoBFIqqpbG0uebAfr0HMraEJTeIm0YuTwjF43j75Mm91nIan8xVxp9JGG73ZPqoUeeSpgOJdlMwk2aTuu5WOVz5rrqae+t7bm11fdFnogKoCtKddiccQ7zrn2Rmf2812ronZwjeFcpcGPxbEHVDhvZNHotGg+pV/02mNVmxZaWtQlsVhTdFfFgLcRwrezGvArWUcnam51v8AAW0+HPLgHNyBzPBco1vO5Pu1cXXiL3HAoV3Kor1dGALuAIHP4Lnb7jJmg/8AYguVndepPTTsd6NgeWipJwkuT6bptRRPaGE/TgsrmTAQFerqgwczwH1XSutyIeq1caFjl+gqAdI4AXc45AD5KbGONkecvvbzZYz0nYfZ0QESvzkIy5M/L16qbXV27vk8zrdc7/DHaP6nqFBPddSvHEbskArqwgEVZEgM5i2Gh4IIWk4Rmu2RiUVJYZjK2kdGbHTgVTajTup/gQrK3AYYTjhjG7JdzbZcx08FWX6VT3jsyJZSpboWYniLpXbzzlwaNGj+uKkU0xrWEda61FYQlqZFMgjukQb/ABXb2b9DftY8gqDu5OIHIEgKBKCzwRnFZIJqgN1K3jBs2UckWHOfLIC1p3RqeA81baDQ22TXZH4+XzOqlGt5ZpGUq9PHo3geZeLy9DR63xcbHf3K6pZwlCTjJYaJ0ZKSyjg4YAtTJE+ksgEe0ncjGWrgPifktLovt4JvT5JXZ9EZ5jwVBaPSxsUuC5DXOb1HX6rlKqLLCnX217Pdfj9yxJiWXdGfXguSo33JlnVF2eBblOCF0jrNBc4/1cqVGOdkUl16inOxnoWzGzgiG87N51PLoOim11qJ5jV6yV7xwvT7m1o4F0IY8o2WQDiM5ICCoYgFdTCgFNTToBHiWHh4IIWJRUlhmGk9mY2voXRHpz+qp9TpXXuuCHZV27rgUVMnBcoRNUiKOkLtR5Kzp0+N5EmFfmy39xUs7FZ92ZKpuoam9tiJODTLOC4c2a7pDexsGaeZ5heh6N0yq6Lss8nx9zhdOUNkaeKANFgAAOAXrYwjFYSIblklAWxqdsNlX67QrULuW0l/u5J0+odbw+CXfC8vOEoS7ZLDLaMlJZRDIFfdHoSi7Gt3wV2ts8SiivNCHCxFx1VxKCksMiRk4vKM3i2zAN3Qd13s+qfDkqPWdHhNOVWz9PL+C40fVpweLN16+f8AJly5zSWvBBBsQdQvL2VODcWsM9XRqVJJp5RcoaR0rg1guf0HitIwcnhEi7UQqh3SPRtnMAbC3S7jqef7KZCCijzWp1U75ZfHkjWUtOtyMNqaBANaeNAMGMyQH2ZiAoTxIBdUQIBXUUyAUV2HhwsQjWQZebZmzy7M8hwCjw08ISyjnGtJ5JWYVbgpB0B1B0QFOowu6AQ4tF2JbbiD+n/anaSeIsj3LLRJg+LuD2tJJa4htjnqbXCtNPqZKSTezIllSaya5W5CBAFlpOuE/eSZspSjwwst1hbI1CyyDktQCDHsBE7w5p3XWsbC46X6rzXW64OyLXON/wBi86XqZ1xafGTRYBgjYWgAeJ4nqVURiorCJV987pd0v/hp6anWxxG1NAgGUESAYQxoC41iA6e26AqyxICnNCgKM1OgKUtIgK0lKOSARV9Sxps0bxGvIdFaaXpc7Y903hfUh26uMHiO4RMD2hwGqhamh02ODJFVisipEE8IXA6GR2rw90gaYxct3stLg209y7VWKOcmk45FmzmDSGQOlaWtYQc/WdwAty1VvoaXZLv8kQdRPtXb5myV4QAQAgBACAxtVjkrnEXLcyN0ZW6HiqaerscvQnRpikbbZaj/AAWl2bnd4k656fpZU2pm52Nk6qOImnp6VcDoMqenQDGCFAX4YkBciYgJ0AIDh7UBWkjQFSWNAU5moDI47i9yWRHLRzh8G/VXvT+nYxZavyX7srtTqf8ArD5iFXhALlDVBoIdxNwVUdR0M7WrK+fNE3S6hQXbLgKioB0VOtFqG8djJv8AcVYz3C98d9VZabpPnc/gvv8AYi263yh8zsBXkYqKwuCA228s+rJgEAIAQAgFWJ4FHKd4dx/EjQ+I+aiXaSFj7lsztC5x28jV4SW2DW8ABboF5rUaW2l+NfHyLWq6E14WaOkaox1GsEaAvRRoC3HGgJwEB9QAgBARyNQFSYIDH7Z17omsa3ISEtLuRAuG9Ljez/y9VZ9Lrqnb4+VwiJq5TjDw/Ex69MVQIBpDs9UvaHtiJBbvDvMDi3mGl28fcoktdRGXa5fR/rjB2WnsaykRYdgs87S6GMuaDbeu1ovyBcRfyW12rppeJyw/j+xiFM5rMUDMFnMj4xGd+Nu85pLBZvO5NiM+CPV0qCn3bPjkKmbbjjdEFBRPmeGRN3nEE2u0ZDXNxAXS26FUe6bwjSEJTeIndJhssrDJG3eY1waTdosXWsLE39YLWzUV1yUZPd7+ZtGqUllIv/8AiVZ/g/zxf81w/wD0tN/n9H9jp/a2/wCP1X3Fz8PkDYnFhtN/DtYl+mgBuNRqpCvrblHPu8/gcnXJJPHPBbq9namJhfJEQ0akOY63iGuJXKvXUWS7Yy3+P7m8tPZFZaIJcImaInOYQJiBGbtIcXWsLg929xrb9FvHVVSckn7vPPl/vkauqaxlc8EFXSvieWSDdc3UXBtlfUZcV1rsjZFSi8o1lFxeGQg8ls0msM1TwOMKxt7XsY7v77g1vB2fxsLnyVNren0Rg7I+H9Cdp9TY5KL3N7TNVAWQwiagLLQgPqAEAIAQHL9EBSnQGY2uw77xTyRj0rbzPztzautNnZNSNJx7o4PMMIxPesyQ97gT63Q9V6qi/PhlyVFleN0NlJOJ6SKbK1U1m5HCA2rjduGwHoix3vkeXBeYc1nNTeW/caz/AB+5b9v+a4XK/wByJTQy1NDStpnDu7wlAcG7rjo49B3tOY1U32tdGqslcueNs/AjuE7KYqHxHPbNmq6jsiDu0vZb18i9zidelrKE4uvTw7/OWfgsHfKlZLHpgTbO4Y6kq4u3LB2jJA2zr5gNyOXVTtZqI6nTy9nnZrO35keip1WLu88nwUTqTD52T2a+SQbgDgS6waLi35SfDkntY6nVwlXukt/qZUHVRJS5bI5JXf2Ww7zt4THPeN/ScNb3W6jH+/axtj9jXL/ts58/3LkVSyOnw6R5sGSlpPIOa8XPS4C4ShKd18I8tfujopKMK5P1/Zl2jpHQ1FVNO4GnexxBLwQ4E33Q2+oFx5iy4WWRsprrrXjT9DpGLjOUpPwsgpK5jaSjZPYxyDcc7jHI0gxu6WIK3sqk9Ra6+Vvj1T5NYTSqgpcP9fIS7eMtVk8HMYfdcfJWHSpZ0+PRsjaxf8hmKmobG0udp8egU+c1BZZGjFyeEXfs9gdPO+oeO7GNxg4BzszbwFv9y8/1G9ywvUs9NWlueo04VSTC/CEBOgBACAEAID45AUqgIBRWnJAeU7W4EWOdLEMiS57R6pOZcOisdLqc+CXwI1tXmithOJ7/AHHnvcD7X7q+ov7vDLkrrK8bobl5ta5tyube5SO1Zzg5ZfANeRoSPAkXRxT5QTa4PjXEaEjwyWWk+TCeAc4nUk+JusJJcGcsHPJ1JPiSUSS4Qbb5DeNrXNuXBZws5MZDeOl8uSYXIyBcbWubcr5e5Yws5M5fAX4cOSzhcmMkdVUhoLnnIeZ8AtZSjBZNknJ4EDGSVcoa3T9GDmeqqdTqceKXwRNqq8kep7MUbYImxt0Gd+JJ1JVFZY5y7mT4xUVhGpplobDGIICRACAEAIAQAgKk7UAorGIBBXU90B57tHgRiJkiHc1cB6nUdPgrPTanu8MuSLbVjdBhOJb/AHHnvcD7X7q8ov7vC+SvsrxuhopJxBACAEAIAQAgI6idrGlzjYD+rBaykorLMpNvCM84yVUga0eA4NHElVWo1H/aXBNqq8kbzAsJbC0Nbrq48XHmVRW2uyWWWEIqKwjVUUVlzNh1ShAMY0B2gBACAEAIAQEMzUAtqY0ApqoUAmrKbogPP9ocEMJ34x3L5geoforTTanv8MuSJbVjdcEuE4lv91/pcD7X7q7pu7tnyV9leN0M1JOQIAQAgBAcTzBgLnGwC1lJRWWZSbeEZ2WSSpkDWD8reAHM/VVeo1CfilwTK6sbLk2+BYO2Fthm4+k7iT9OiorrnY8ssIQUUaWkgXI3G9NEgGkDEBcaEB9QAgBACAEAIDlwQFSaNALp4kArqYEAorKUEEEXB1B4pwDz7H8FMDt+O+5fzYfp1VrptT37PkiW1du64LOE4l2ndf6Y/m/dXdN3ds+Svsr7d0MlIOQID6gI5pQ0FzjYBYlJRWWZSbeEZypnfUPDWA691vzKq778+J8EyuvGy5NpgGDCFvNxtvO59B0VFdc7H+BYQgoo0tNTribjanhQDKCNAXomICZACAEAIAQAgBACAjkYgKU0aAoTxIBXUwIBRWUoIIIuDkQdCsp43QPPsdwd0Dt5l9wnI8WnkT8CrbTajv2fJDtr7fyLmFYl2nddk8fzdR1VzTd37PkgWV9u64GKkHI5lkDQXONgNSsSaSywk3sjN1lU+oeGsBtfut+Z6/BVl9/du9kiZXXjZcmx2fwQQi5zefSd8h0VFfe7X+BYV1qKNPTU64HQaU8KAYwRIC9DGgLICA+oAQAgBACAEAIAQAgIZGICnNEgF88KAW1FOgE9dRBwIcLg5EHisptPKMNZPPMawl1O67b7hPddxaeR69Vb6fUe0X4kOyvt/Iu4dioc09oQHNFyeBHMdeit6r1JeLkgzqaewsrqx07g1oNr2a0ak8z1UW+/u3fB3rrx+ZrtnMCEQ3nZvOp9noFR6i92PC4J9dfavxNTTU6jHUaU8CAYwxIC7FGgLTWoDpACAEAIAQAgBACAEAIAKAgkjQFSaJAUJoEAuqKZAKMQw4PaWuFwciCsxk4vKMNJ7M85xrBXwPAALmuNmHjf2T1VvTqFZHflESdbizUbNbO9kN94vIf5RyHXqoOo1HtHhcHeuvt3fJrKelUU6jOCnQF+GFAXYokBaa2yA6QAgBACAEAIAQAgBACAEAIDl6AryICnMgKUyAoToBfUajxCyjDLMKwZL8KAuwoC7EgLcaAlQAgBACAEAIAQH//Z"/>
          <p:cNvSpPr>
            <a:spLocks noChangeAspect="1" noChangeArrowheads="1"/>
          </p:cNvSpPr>
          <p:nvPr/>
        </p:nvSpPr>
        <p:spPr bwMode="auto">
          <a:xfrm>
            <a:off x="307975" y="-952500"/>
            <a:ext cx="22383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9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341"/>
          <a:stretch/>
        </p:blipFill>
        <p:spPr bwMode="auto">
          <a:xfrm>
            <a:off x="1" y="364394"/>
            <a:ext cx="9128908" cy="12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2" descr="D:\Mandy_2012Backup\Image\A+TC_RISC\oracle_w100h180-11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98404" y="956357"/>
            <a:ext cx="1437892" cy="2256619"/>
          </a:xfrm>
          <a:prstGeom prst="rect">
            <a:avLst/>
          </a:prstGeom>
          <a:noFill/>
        </p:spPr>
      </p:pic>
      <p:pic>
        <p:nvPicPr>
          <p:cNvPr id="164" name="Picture 2" descr="D:\Mandy_2012Backup\Image\A+TC_RISC\oracle_w100h180-11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10172" y="956357"/>
            <a:ext cx="1437892" cy="2256619"/>
          </a:xfrm>
          <a:prstGeom prst="rect">
            <a:avLst/>
          </a:prstGeom>
          <a:noFill/>
        </p:spPr>
      </p:pic>
      <p:pic>
        <p:nvPicPr>
          <p:cNvPr id="163" name="Picture 2" descr="D:\Mandy_2012Backup\Image\A+TC_RISC\oracle_w100h180-11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63688" y="956357"/>
            <a:ext cx="1437892" cy="2256619"/>
          </a:xfrm>
          <a:prstGeom prst="rect">
            <a:avLst/>
          </a:prstGeom>
          <a:noFill/>
        </p:spPr>
      </p:pic>
      <p:sp>
        <p:nvSpPr>
          <p:cNvPr id="540" name="圓角化單一角落矩形 539"/>
          <p:cNvSpPr/>
          <p:nvPr/>
        </p:nvSpPr>
        <p:spPr bwMode="auto">
          <a:xfrm rot="10800000">
            <a:off x="107504" y="5058566"/>
            <a:ext cx="1079945" cy="1165688"/>
          </a:xfrm>
          <a:prstGeom prst="round1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541" name="文字方塊 77"/>
          <p:cNvSpPr txBox="1">
            <a:spLocks noChangeArrowheads="1"/>
          </p:cNvSpPr>
          <p:nvPr/>
        </p:nvSpPr>
        <p:spPr bwMode="auto">
          <a:xfrm>
            <a:off x="178432" y="5262255"/>
            <a:ext cx="936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srgbClr val="FFFFFF"/>
                </a:solidFill>
                <a:latin typeface="Arial Narrow" pitchFamily="34" charset="0"/>
              </a:rPr>
              <a:t>IoT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srgbClr val="FFFFFF"/>
                </a:solidFill>
                <a:latin typeface="Arial Narrow" pitchFamily="34" charset="0"/>
              </a:rPr>
              <a:t>Sensing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>
                <a:solidFill>
                  <a:srgbClr val="FFFFFF"/>
                </a:solidFill>
                <a:latin typeface="Arial Narrow" pitchFamily="34" charset="0"/>
              </a:rPr>
              <a:t>Devices</a:t>
            </a:r>
          </a:p>
        </p:txBody>
      </p:sp>
      <p:pic>
        <p:nvPicPr>
          <p:cNvPr id="602" name="Picture 6" descr="http://img.talkandroid.com/uploads/2011/02/Texas-Instruments-logo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64" y="5554112"/>
            <a:ext cx="580981" cy="21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3" name="Picture 2" descr="https://static4.arrow.com/~/media/images/manufacturers/l/linear-technology-logo.png?mw=250&amp;hash=67BAC677CB7FF30036D472160BA304C02D56D0A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04" y="5757151"/>
            <a:ext cx="582241" cy="2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" name="Picture 4" descr="https://upload.wikimedia.org/wikipedia/en/thumb/2/22/Freescale_Semiconductor_logo.svg/1280px-Freescale_Semiconductor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83" y="5813117"/>
            <a:ext cx="570900" cy="17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5" name="Picture 8" descr="http://vector.me/files/images/4/1/41469/semtec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580" y="5744046"/>
            <a:ext cx="602406" cy="1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6" name="Picture 14" descr="https://upload.wikimedia.org/wikipedia/commons/d/df/Mediatek_2014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860" y="5333567"/>
            <a:ext cx="666679" cy="1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7" name="Picture 4" descr="Sensirion A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258" y="5622226"/>
            <a:ext cx="604924" cy="1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8" name="Picture 2" descr="https://upload.wikimedia.org/wikipedia/en/thumb/b/bf/Bosch-brand.svg/1280px-Bosch-brand.sv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830" y="5347386"/>
            <a:ext cx="664161" cy="15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9" name="Picture 4" descr="https://upload.wikimedia.org/wikipedia/zh/b/b1/STMicroelectronics_logo_with_taglin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69" y="5365762"/>
            <a:ext cx="422188" cy="30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0" name="Picture 2" descr="D:\Mandy_2012Backup\Image\RISC_ICON\logo_m2com.png"/>
          <p:cNvPicPr>
            <a:picLocks noChangeAspect="1" noChangeArrowheads="1"/>
          </p:cNvPicPr>
          <p:nvPr/>
        </p:nvPicPr>
        <p:blipFill>
          <a:blip r:embed="rId13" cstate="print"/>
          <a:srcRect b="32240"/>
          <a:stretch>
            <a:fillRect/>
          </a:stretch>
        </p:blipFill>
        <p:spPr bwMode="auto">
          <a:xfrm>
            <a:off x="1219450" y="5533265"/>
            <a:ext cx="819534" cy="144205"/>
          </a:xfrm>
          <a:prstGeom prst="rect">
            <a:avLst/>
          </a:prstGeom>
          <a:noFill/>
        </p:spPr>
      </p:pic>
      <p:pic>
        <p:nvPicPr>
          <p:cNvPr id="611" name="Picture 4" descr="http://downloadt.advantech.com/download/downloadlit.aspx?LIT_ID=73752636-3b66-415c-ad43-c3440d65c58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43" y="5196366"/>
            <a:ext cx="523759" cy="5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2" name="矩形 611"/>
          <p:cNvSpPr/>
          <p:nvPr/>
        </p:nvSpPr>
        <p:spPr>
          <a:xfrm>
            <a:off x="3448576" y="5714798"/>
            <a:ext cx="1613721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b="1" dirty="0">
                <a:solidFill>
                  <a:srgbClr val="1F497D"/>
                </a:solidFill>
                <a:latin typeface="Calibri"/>
              </a:rPr>
              <a:t>WISE-4000 Series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Automation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13" name="Picture 6" descr="http://www.cloudioe.com/upload/201509/05/20150905151755234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453" y="5195930"/>
            <a:ext cx="535684" cy="60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" name="矩形 613"/>
          <p:cNvSpPr/>
          <p:nvPr/>
        </p:nvSpPr>
        <p:spPr>
          <a:xfrm>
            <a:off x="4591813" y="5714798"/>
            <a:ext cx="1441953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b="1" dirty="0" err="1">
                <a:solidFill>
                  <a:srgbClr val="1F497D"/>
                </a:solidFill>
                <a:latin typeface="Calibri"/>
              </a:rPr>
              <a:t>Wzzard</a:t>
            </a:r>
            <a:r>
              <a:rPr kumimoji="1" lang="en-US" altLang="zh-TW" sz="1050" b="1" dirty="0">
                <a:solidFill>
                  <a:srgbClr val="1F497D"/>
                </a:solidFill>
                <a:latin typeface="Calibri"/>
              </a:rPr>
              <a:t> Edge Node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 err="1">
                <a:solidFill>
                  <a:srgbClr val="1F497D"/>
                </a:solidFill>
                <a:latin typeface="Calibri" panose="020F0502020204030204" pitchFamily="34" charset="0"/>
              </a:rPr>
              <a:t>SmartMesh</a:t>
            </a:r>
            <a:r>
              <a:rPr kumimoji="1" lang="en-US" altLang="zh-TW" sz="800" dirty="0">
                <a:solidFill>
                  <a:srgbClr val="1F497D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615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87" y="5312985"/>
            <a:ext cx="655433" cy="46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6" name="矩形 615"/>
          <p:cNvSpPr/>
          <p:nvPr/>
        </p:nvSpPr>
        <p:spPr>
          <a:xfrm>
            <a:off x="2444556" y="5714798"/>
            <a:ext cx="1613721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b="1" dirty="0">
                <a:solidFill>
                  <a:srgbClr val="1F497D"/>
                </a:solidFill>
                <a:latin typeface="Calibri"/>
              </a:rPr>
              <a:t>M2.COM Family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WSN Design-in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17" name="Picture 2" descr="http://downloadt.advantech.com/download/downloadlit.aspx?LIT_ID=1-2ROA8W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63" y="5299736"/>
            <a:ext cx="475397" cy="4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" name="矩形 617"/>
          <p:cNvSpPr/>
          <p:nvPr/>
        </p:nvSpPr>
        <p:spPr>
          <a:xfrm>
            <a:off x="1832461" y="5712681"/>
            <a:ext cx="105761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100" b="1" dirty="0">
                <a:solidFill>
                  <a:srgbClr val="1F497D"/>
                </a:solidFill>
                <a:latin typeface="Calibri"/>
              </a:rPr>
              <a:t>RF Modules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Embedded Design-in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19" name="Picture 11" descr="https://upload.wikimedia.org/wikipedia/en/thumb/2/20/Bluetooth_Smart_Logo.svg/1280px-Bluetooth_Smart_Logo.svg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80" y="4675380"/>
            <a:ext cx="925686" cy="34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0" name="向上箭號 619"/>
          <p:cNvSpPr/>
          <p:nvPr/>
        </p:nvSpPr>
        <p:spPr bwMode="auto">
          <a:xfrm>
            <a:off x="468668" y="3538207"/>
            <a:ext cx="199379" cy="233890"/>
          </a:xfrm>
          <a:prstGeom prst="upArrow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kumimoji="1" lang="en-US" i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21" name="向下箭號 620"/>
          <p:cNvSpPr/>
          <p:nvPr/>
        </p:nvSpPr>
        <p:spPr bwMode="auto">
          <a:xfrm>
            <a:off x="603807" y="3737039"/>
            <a:ext cx="208255" cy="189545"/>
          </a:xfrm>
          <a:prstGeom prst="downArrow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kumimoji="1" lang="en-US" i="1">
              <a:solidFill>
                <a:prstClr val="white"/>
              </a:solidFill>
              <a:latin typeface="Tahoma" pitchFamily="34" charset="0"/>
            </a:endParaRPr>
          </a:p>
        </p:txBody>
      </p:sp>
      <p:pic>
        <p:nvPicPr>
          <p:cNvPr id="623" name="Picture 8" descr="https://upload.wikimedia.org/wikipedia/commons/thumb/3/32/Wi-Fi_Logo.svg/2000px-Wi-Fi_Logo.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06" y="4649277"/>
            <a:ext cx="485090" cy="31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" name="Picture 2" descr="http://www.linear.com/image/Dust_Logo_4c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3" y="4712783"/>
            <a:ext cx="642983" cy="24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" name="Picture 4" descr="http://logonoid.com/images/zigbee-logo.png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02" y="4704952"/>
            <a:ext cx="708753" cy="26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6" name="Picture 10" descr="http://www.ti.com/lsds/media/images/microcontroller/21885_sub1ghz_logo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22" y="4579656"/>
            <a:ext cx="680465" cy="4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7" name="Picture 6" descr="http://www.srett.com/fr/wp-content/uploads/2015/06/Logo-LoRa-600x370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193" y="4719133"/>
            <a:ext cx="396295" cy="24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8" name="文字方塊 627"/>
          <p:cNvSpPr txBox="1"/>
          <p:nvPr/>
        </p:nvSpPr>
        <p:spPr>
          <a:xfrm>
            <a:off x="6728877" y="4640955"/>
            <a:ext cx="1064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NB-</a:t>
            </a:r>
            <a:r>
              <a:rPr kumimoji="1" lang="en-US" altLang="zh-TW" sz="1400" dirty="0" err="1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IoT</a:t>
            </a:r>
            <a:endParaRPr kumimoji="1" lang="zh-TW" altLang="en-US" sz="14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29" name="圓角化單一角落矩形 628"/>
          <p:cNvSpPr/>
          <p:nvPr/>
        </p:nvSpPr>
        <p:spPr bwMode="auto">
          <a:xfrm rot="10800000">
            <a:off x="1158410" y="5067210"/>
            <a:ext cx="7839194" cy="1148400"/>
          </a:xfrm>
          <a:prstGeom prst="round1Rect">
            <a:avLst>
              <a:gd name="adj" fmla="val 0"/>
            </a:avLst>
          </a:prstGeom>
          <a:noFill/>
          <a:ln w="12700" cap="flat" cmpd="sng" algn="ctr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30" name="圓角化單一角落矩形 629"/>
          <p:cNvSpPr/>
          <p:nvPr/>
        </p:nvSpPr>
        <p:spPr bwMode="auto">
          <a:xfrm rot="10800000">
            <a:off x="107504" y="3020660"/>
            <a:ext cx="1079946" cy="1572532"/>
          </a:xfrm>
          <a:prstGeom prst="round1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31" name="文字方塊 77"/>
          <p:cNvSpPr txBox="1">
            <a:spLocks noChangeArrowheads="1"/>
          </p:cNvSpPr>
          <p:nvPr/>
        </p:nvSpPr>
        <p:spPr bwMode="auto">
          <a:xfrm>
            <a:off x="178431" y="3440029"/>
            <a:ext cx="9366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FFFFFF"/>
                </a:solidFill>
                <a:latin typeface="Arial Narrow" pitchFamily="34" charset="0"/>
              </a:rPr>
              <a:t>Edge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FFFFFF"/>
                </a:solidFill>
                <a:latin typeface="Arial Narrow" pitchFamily="34" charset="0"/>
              </a:rPr>
              <a:t>Intelligence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FFFFFF"/>
                </a:solidFill>
                <a:latin typeface="Arial Narrow" pitchFamily="34" charset="0"/>
              </a:rPr>
              <a:t>Servers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FFFFFF"/>
                </a:solidFill>
                <a:latin typeface="Arial Narrow" pitchFamily="34" charset="0"/>
              </a:rPr>
              <a:t>(EIS)</a:t>
            </a:r>
            <a:endParaRPr kumimoji="1" lang="en-US" altLang="zh-TW" sz="1200" b="1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632" name="圓角化單一角落矩形 631"/>
          <p:cNvSpPr/>
          <p:nvPr/>
        </p:nvSpPr>
        <p:spPr bwMode="auto">
          <a:xfrm rot="10800000">
            <a:off x="1154972" y="3029326"/>
            <a:ext cx="7839196" cy="1555200"/>
          </a:xfrm>
          <a:prstGeom prst="round1Rect">
            <a:avLst>
              <a:gd name="adj" fmla="val 0"/>
            </a:avLst>
          </a:prstGeom>
          <a:noFill/>
          <a:ln w="12700" cap="flat" cmpd="sng" algn="ctr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33" name="向上箭號 632"/>
          <p:cNvSpPr/>
          <p:nvPr/>
        </p:nvSpPr>
        <p:spPr bwMode="auto">
          <a:xfrm>
            <a:off x="432179" y="4606356"/>
            <a:ext cx="275755" cy="289118"/>
          </a:xfrm>
          <a:prstGeom prst="upArrow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kumimoji="1" lang="en-US" i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34" name="向下箭號 633"/>
          <p:cNvSpPr/>
          <p:nvPr/>
        </p:nvSpPr>
        <p:spPr bwMode="auto">
          <a:xfrm>
            <a:off x="563918" y="4805188"/>
            <a:ext cx="288032" cy="234302"/>
          </a:xfrm>
          <a:prstGeom prst="downArrow">
            <a:avLst/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kumimoji="1" lang="en-US" i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62" name="矩形 661"/>
          <p:cNvSpPr/>
          <p:nvPr/>
        </p:nvSpPr>
        <p:spPr>
          <a:xfrm>
            <a:off x="1394701" y="4239823"/>
            <a:ext cx="68412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b="1" dirty="0" smtClean="0">
                <a:solidFill>
                  <a:srgbClr val="1F497D"/>
                </a:solidFill>
                <a:latin typeface="Calibri"/>
              </a:rPr>
              <a:t>  PLA module                      PLA, Adaline, SVM… module               Deep Learning                                  Deep Learning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b="1" dirty="0">
                <a:solidFill>
                  <a:srgbClr val="1F497D"/>
                </a:solidFill>
                <a:latin typeface="Calibri"/>
              </a:rPr>
              <a:t> </a:t>
            </a:r>
            <a:r>
              <a:rPr kumimoji="1" lang="en-US" altLang="zh-TW" sz="1050" b="1" dirty="0" smtClean="0">
                <a:solidFill>
                  <a:srgbClr val="1F497D"/>
                </a:solidFill>
                <a:latin typeface="Calibri"/>
              </a:rPr>
              <a:t>                                                (</a:t>
            </a:r>
            <a:r>
              <a:rPr kumimoji="1" lang="en-US" altLang="zh-TW" sz="1050" b="1" dirty="0">
                <a:solidFill>
                  <a:srgbClr val="1F497D"/>
                </a:solidFill>
                <a:latin typeface="Calibri"/>
              </a:rPr>
              <a:t>S</a:t>
            </a:r>
            <a:r>
              <a:rPr kumimoji="1" lang="en-US" altLang="zh-TW" sz="1050" b="1" dirty="0" smtClean="0">
                <a:solidFill>
                  <a:srgbClr val="1F497D"/>
                </a:solidFill>
                <a:latin typeface="Calibri"/>
              </a:rPr>
              <a:t>park, </a:t>
            </a:r>
            <a:r>
              <a:rPr kumimoji="1" lang="en-US" altLang="zh-TW" sz="1050" b="1" dirty="0" err="1" smtClean="0">
                <a:solidFill>
                  <a:srgbClr val="1F497D"/>
                </a:solidFill>
                <a:latin typeface="Calibri"/>
              </a:rPr>
              <a:t>TensorFlow</a:t>
            </a:r>
            <a:r>
              <a:rPr kumimoji="1" lang="en-US" altLang="zh-TW" sz="1050" b="1" dirty="0" smtClean="0">
                <a:solidFill>
                  <a:srgbClr val="1F497D"/>
                </a:solidFill>
                <a:latin typeface="Calibri"/>
              </a:rPr>
              <a:t>….)                       (1 hidden layer)                               (2 hidden layer)</a:t>
            </a:r>
            <a:endParaRPr kumimoji="1" lang="en-US" altLang="zh-TW" sz="1050" b="1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76" name="圓角化單一角落矩形 675"/>
          <p:cNvSpPr/>
          <p:nvPr/>
        </p:nvSpPr>
        <p:spPr bwMode="auto">
          <a:xfrm rot="10800000">
            <a:off x="115123" y="1628800"/>
            <a:ext cx="1058862" cy="1366680"/>
          </a:xfrm>
          <a:prstGeom prst="round1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677" name="文字方塊 77"/>
          <p:cNvSpPr txBox="1">
            <a:spLocks noChangeArrowheads="1"/>
          </p:cNvSpPr>
          <p:nvPr/>
        </p:nvSpPr>
        <p:spPr bwMode="auto">
          <a:xfrm>
            <a:off x="107504" y="2070714"/>
            <a:ext cx="10799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b="1" dirty="0" smtClean="0">
                <a:solidFill>
                  <a:srgbClr val="FFFFFF"/>
                </a:solidFill>
                <a:latin typeface="Arial Narrow" pitchFamily="34" charset="0"/>
              </a:rPr>
              <a:t>WISE-</a:t>
            </a:r>
            <a:r>
              <a:rPr kumimoji="1" lang="en-US" altLang="zh-TW" sz="1200" b="1" dirty="0" err="1" smtClean="0">
                <a:solidFill>
                  <a:srgbClr val="FFFFFF"/>
                </a:solidFill>
                <a:latin typeface="Arial Narrow" pitchFamily="34" charset="0"/>
              </a:rPr>
              <a:t>PaaS</a:t>
            </a:r>
            <a:endParaRPr kumimoji="1" lang="en-US" altLang="zh-TW" sz="1200" b="1" dirty="0">
              <a:solidFill>
                <a:srgbClr val="FFFFFF"/>
              </a:solidFill>
              <a:latin typeface="Arial Narrow" pitchFamily="34" charset="0"/>
            </a:endParaRPr>
          </a:p>
        </p:txBody>
      </p:sp>
      <p:sp>
        <p:nvSpPr>
          <p:cNvPr id="678" name="圓角化單一角落矩形 677"/>
          <p:cNvSpPr/>
          <p:nvPr/>
        </p:nvSpPr>
        <p:spPr bwMode="auto">
          <a:xfrm rot="10800000">
            <a:off x="1173985" y="1637747"/>
            <a:ext cx="7816064" cy="1348786"/>
          </a:xfrm>
          <a:prstGeom prst="round1Rect">
            <a:avLst>
              <a:gd name="adj" fmla="val 0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kumimoji="1" lang="zh-TW" altLang="en-US" sz="1600" i="1" kern="0">
              <a:solidFill>
                <a:prstClr val="white"/>
              </a:solidFill>
              <a:latin typeface="Tahoma" pitchFamily="34" charset="0"/>
            </a:endParaRPr>
          </a:p>
        </p:txBody>
      </p:sp>
      <p:pic>
        <p:nvPicPr>
          <p:cNvPr id="703" name="Picture 6" descr="http://intelequia.com/portals/0/images/servicios/azure/ms-azure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598945" y="1935911"/>
            <a:ext cx="757615" cy="2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5" name="矩形 168"/>
          <p:cNvSpPr>
            <a:spLocks noChangeArrowheads="1"/>
          </p:cNvSpPr>
          <p:nvPr/>
        </p:nvSpPr>
        <p:spPr bwMode="auto">
          <a:xfrm>
            <a:off x="6744911" y="1884195"/>
            <a:ext cx="10831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>
                <a:solidFill>
                  <a:srgbClr val="1F497D"/>
                </a:solidFill>
                <a:latin typeface="Calibri"/>
              </a:rPr>
              <a:t>3rd Party </a:t>
            </a:r>
            <a:r>
              <a:rPr kumimoji="1" lang="en-US" altLang="zh-TW" sz="1200" dirty="0" err="1">
                <a:solidFill>
                  <a:srgbClr val="1F497D"/>
                </a:solidFill>
                <a:latin typeface="Calibri"/>
              </a:rPr>
              <a:t>PaaS</a:t>
            </a:r>
            <a:endParaRPr kumimoji="1" lang="en-US" altLang="zh-TW" sz="1200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707" name="Picture 6" descr="http://www.windriver.com.cn/products/helix/images/wr-helix-logo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152423" y="1844824"/>
            <a:ext cx="431815" cy="3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8" name="Picture 2" descr="http://wfcache.advantech.com/EZ/CMSUpLoadFiles/0afb8b81-ecc2-4924-9bd0-8145c3a4c483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1219451" y="1582196"/>
            <a:ext cx="1245354" cy="80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21" name="Picture 23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17" y="1959052"/>
            <a:ext cx="1090253" cy="17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0" name="文字方塊 719"/>
          <p:cNvSpPr txBox="1"/>
          <p:nvPr/>
        </p:nvSpPr>
        <p:spPr>
          <a:xfrm>
            <a:off x="1408278" y="2514382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Remote Monitoring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and Management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1" name="文字方塊 720"/>
          <p:cNvSpPr txBox="1"/>
          <p:nvPr/>
        </p:nvSpPr>
        <p:spPr>
          <a:xfrm>
            <a:off x="2456016" y="2514382"/>
            <a:ext cx="9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Security Management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3" name="文字方塊 722"/>
          <p:cNvSpPr txBox="1"/>
          <p:nvPr/>
        </p:nvSpPr>
        <p:spPr>
          <a:xfrm>
            <a:off x="3425909" y="2514382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Over-the-air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Programming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7" name="矩形 76"/>
          <p:cNvSpPr>
            <a:spLocks noChangeArrowheads="1"/>
          </p:cNvSpPr>
          <p:nvPr/>
        </p:nvSpPr>
        <p:spPr bwMode="auto">
          <a:xfrm>
            <a:off x="7810091" y="3303999"/>
            <a:ext cx="123031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  <a:ea typeface="新細明體"/>
              </a:rPr>
              <a:t>MQTT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  <a:ea typeface="新細明體"/>
              </a:rPr>
              <a:t>Spark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err="1">
                <a:solidFill>
                  <a:srgbClr val="1F497D"/>
                </a:solidFill>
                <a:latin typeface="Calibri"/>
                <a:ea typeface="新細明體"/>
              </a:rPr>
              <a:t>Docker</a:t>
            </a:r>
            <a:r>
              <a:rPr kumimoji="1" lang="en-US" altLang="zh-TW" sz="1050" dirty="0">
                <a:solidFill>
                  <a:srgbClr val="1F497D"/>
                </a:solidFill>
                <a:latin typeface="Calibri"/>
                <a:ea typeface="新細明體"/>
              </a:rPr>
              <a:t> SWARM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  <a:ea typeface="新細明體"/>
              </a:rPr>
              <a:t>Security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err="1">
                <a:solidFill>
                  <a:srgbClr val="1F497D"/>
                </a:solidFill>
                <a:latin typeface="Calibri"/>
                <a:ea typeface="新細明體"/>
              </a:rPr>
              <a:t>AllJoyn</a:t>
            </a: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err="1">
                <a:solidFill>
                  <a:srgbClr val="1F497D"/>
                </a:solidFill>
                <a:latin typeface="Calibri"/>
                <a:ea typeface="新細明體"/>
              </a:rPr>
              <a:t>IoTivity</a:t>
            </a: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</p:txBody>
      </p:sp>
      <p:sp>
        <p:nvSpPr>
          <p:cNvPr id="733" name="矩形 732"/>
          <p:cNvSpPr/>
          <p:nvPr/>
        </p:nvSpPr>
        <p:spPr>
          <a:xfrm>
            <a:off x="7959979" y="5468546"/>
            <a:ext cx="9360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</a:rPr>
              <a:t>RTOS </a:t>
            </a:r>
            <a:r>
              <a:rPr kumimoji="1" lang="en-US" altLang="zh-TW" sz="1050" dirty="0" err="1" smtClean="0">
                <a:solidFill>
                  <a:srgbClr val="1F497D"/>
                </a:solidFill>
                <a:latin typeface="Calibri"/>
              </a:rPr>
              <a:t>mbed</a:t>
            </a:r>
            <a:endParaRPr kumimoji="1" lang="en-US" altLang="zh-TW" sz="1050" dirty="0">
              <a:solidFill>
                <a:srgbClr val="1F497D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</a:rPr>
              <a:t>TLS/DTLS</a:t>
            </a:r>
          </a:p>
        </p:txBody>
      </p:sp>
      <p:sp>
        <p:nvSpPr>
          <p:cNvPr id="735" name="矩形 76"/>
          <p:cNvSpPr>
            <a:spLocks noChangeArrowheads="1"/>
          </p:cNvSpPr>
          <p:nvPr/>
        </p:nvSpPr>
        <p:spPr bwMode="auto">
          <a:xfrm>
            <a:off x="7954107" y="1968972"/>
            <a:ext cx="942280" cy="73866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050" dirty="0">
              <a:solidFill>
                <a:srgbClr val="1F497D"/>
              </a:solidFill>
              <a:latin typeface="Calibri"/>
              <a:ea typeface="新細明體"/>
            </a:endParaRPr>
          </a:p>
        </p:txBody>
      </p:sp>
      <p:sp>
        <p:nvSpPr>
          <p:cNvPr id="722" name="文字方塊 721"/>
          <p:cNvSpPr txBox="1"/>
          <p:nvPr/>
        </p:nvSpPr>
        <p:spPr>
          <a:xfrm>
            <a:off x="4321126" y="251438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Smart </a:t>
            </a:r>
            <a:endParaRPr kumimoji="1" lang="en-US" altLang="zh-TW" sz="800" dirty="0" smtClean="0">
              <a:solidFill>
                <a:srgbClr val="1F497D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 smtClean="0">
                <a:solidFill>
                  <a:srgbClr val="1F497D"/>
                </a:solidFill>
                <a:latin typeface="Calibri"/>
              </a:rPr>
              <a:t>HMI/SCADA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4" name="文字方塊 723"/>
          <p:cNvSpPr txBox="1"/>
          <p:nvPr/>
        </p:nvSpPr>
        <p:spPr>
          <a:xfrm>
            <a:off x="5213374" y="2514382"/>
            <a:ext cx="809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Intelligent </a:t>
            </a:r>
            <a:endParaRPr kumimoji="1" lang="en-US" altLang="zh-TW" sz="800" dirty="0" smtClean="0">
              <a:solidFill>
                <a:srgbClr val="1F497D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 smtClean="0">
                <a:solidFill>
                  <a:srgbClr val="1F497D"/>
                </a:solidFill>
                <a:latin typeface="Calibri"/>
              </a:rPr>
              <a:t>Video </a:t>
            </a: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 </a:t>
            </a:r>
            <a:r>
              <a:rPr kumimoji="1" lang="en-US" altLang="zh-TW" sz="800" dirty="0" smtClean="0">
                <a:solidFill>
                  <a:srgbClr val="1F497D"/>
                </a:solidFill>
                <a:latin typeface="Calibri"/>
              </a:rPr>
              <a:t>Analysis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5" name="文字方塊 724"/>
          <p:cNvSpPr txBox="1"/>
          <p:nvPr/>
        </p:nvSpPr>
        <p:spPr>
          <a:xfrm>
            <a:off x="6125483" y="251438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Interactive </a:t>
            </a:r>
            <a:endParaRPr kumimoji="1" lang="en-US" altLang="zh-TW" sz="800" dirty="0" smtClean="0">
              <a:solidFill>
                <a:srgbClr val="1F497D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 smtClean="0">
                <a:solidFill>
                  <a:srgbClr val="1F497D"/>
                </a:solidFill>
                <a:latin typeface="Calibri"/>
              </a:rPr>
              <a:t>Multi-media </a:t>
            </a:r>
            <a:endParaRPr kumimoji="1" lang="en-US" altLang="zh-TW" sz="800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26" name="文字方塊 725"/>
          <p:cNvSpPr txBox="1"/>
          <p:nvPr/>
        </p:nvSpPr>
        <p:spPr>
          <a:xfrm>
            <a:off x="7016028" y="2514382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>
                <a:solidFill>
                  <a:srgbClr val="1F497D"/>
                </a:solidFill>
                <a:latin typeface="Calibri"/>
              </a:rPr>
              <a:t>Network </a:t>
            </a:r>
            <a:endParaRPr kumimoji="1" lang="en-US" altLang="zh-TW" sz="800" dirty="0" smtClean="0">
              <a:solidFill>
                <a:srgbClr val="1F497D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800" dirty="0" smtClean="0">
                <a:solidFill>
                  <a:srgbClr val="1F497D"/>
                </a:solidFill>
                <a:latin typeface="Calibri"/>
              </a:rPr>
              <a:t>Management</a:t>
            </a:r>
            <a:endParaRPr kumimoji="1" lang="zh-TW" altLang="en-US" sz="800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1029" name="Picture 5" descr="http://www.kdnuggets.com/wp-content/uploads/IBM-BlueMix.jpg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85" y="1844824"/>
            <a:ext cx="375732" cy="40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7470" y="2907942"/>
            <a:ext cx="809982" cy="68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矩形 76"/>
          <p:cNvSpPr>
            <a:spLocks noChangeArrowheads="1"/>
          </p:cNvSpPr>
          <p:nvPr/>
        </p:nvSpPr>
        <p:spPr bwMode="auto">
          <a:xfrm>
            <a:off x="7959979" y="3213700"/>
            <a:ext cx="942280" cy="122341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050" dirty="0">
              <a:solidFill>
                <a:srgbClr val="1F497D"/>
              </a:solidFill>
              <a:latin typeface="Calibri"/>
              <a:ea typeface="新細明體"/>
            </a:endParaRPr>
          </a:p>
        </p:txBody>
      </p:sp>
      <p:sp>
        <p:nvSpPr>
          <p:cNvPr id="133" name="矩形 76"/>
          <p:cNvSpPr>
            <a:spLocks noChangeArrowheads="1"/>
          </p:cNvSpPr>
          <p:nvPr/>
        </p:nvSpPr>
        <p:spPr bwMode="auto">
          <a:xfrm>
            <a:off x="7953711" y="5372199"/>
            <a:ext cx="942280" cy="577081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 smtClean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1050" dirty="0">
              <a:solidFill>
                <a:srgbClr val="1F497D"/>
              </a:solidFill>
              <a:latin typeface="Calibri"/>
              <a:ea typeface="新細明體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050" dirty="0">
              <a:solidFill>
                <a:srgbClr val="1F497D"/>
              </a:solidFill>
              <a:latin typeface="Calibri"/>
              <a:ea typeface="新細明體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78149" y="2049763"/>
            <a:ext cx="92411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</a:rPr>
              <a:t>Cognitive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>
                <a:solidFill>
                  <a:srgbClr val="1F497D"/>
                </a:solidFill>
                <a:latin typeface="Calibri"/>
              </a:rPr>
              <a:t>Node-RED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err="1">
                <a:solidFill>
                  <a:srgbClr val="1F497D"/>
                </a:solidFill>
                <a:latin typeface="Calibri"/>
              </a:rPr>
              <a:t>RESTful</a:t>
            </a:r>
            <a:r>
              <a:rPr kumimoji="1" lang="en-US" altLang="zh-TW" sz="1050" dirty="0">
                <a:solidFill>
                  <a:srgbClr val="1F497D"/>
                </a:solidFill>
                <a:latin typeface="Calibri"/>
              </a:rPr>
              <a:t> API</a:t>
            </a:r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118" name="矩形 76"/>
          <p:cNvSpPr>
            <a:spLocks noChangeArrowheads="1"/>
          </p:cNvSpPr>
          <p:nvPr/>
        </p:nvSpPr>
        <p:spPr bwMode="auto">
          <a:xfrm>
            <a:off x="7727060" y="979711"/>
            <a:ext cx="140184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itchFamily="18" charset="0"/>
                <a:ea typeface="新細明體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smtClean="0">
                <a:solidFill>
                  <a:srgbClr val="1F497D"/>
                </a:solidFill>
                <a:latin typeface="Calibri"/>
                <a:ea typeface="新細明體"/>
              </a:rPr>
              <a:t>Dashboards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50" dirty="0" smtClean="0">
                <a:solidFill>
                  <a:srgbClr val="1F497D"/>
                </a:solidFill>
                <a:latin typeface="Calibri"/>
                <a:ea typeface="新細明體"/>
              </a:rPr>
              <a:t>Data 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 smtClean="0">
                <a:solidFill>
                  <a:srgbClr val="1F497D"/>
                </a:solidFill>
                <a:latin typeface="Calibri"/>
                <a:ea typeface="新細明體"/>
              </a:rPr>
              <a:t>Machine </a:t>
            </a:r>
            <a:r>
              <a:rPr kumimoji="1" lang="en-US" altLang="zh-TW" sz="1000" dirty="0">
                <a:solidFill>
                  <a:srgbClr val="1F497D"/>
                </a:solidFill>
                <a:latin typeface="Calibri"/>
                <a:ea typeface="新細明體"/>
              </a:rPr>
              <a:t>Learning</a:t>
            </a:r>
          </a:p>
        </p:txBody>
      </p:sp>
      <p:sp>
        <p:nvSpPr>
          <p:cNvPr id="141" name="文字方塊 140"/>
          <p:cNvSpPr txBox="1"/>
          <p:nvPr/>
        </p:nvSpPr>
        <p:spPr bwMode="auto">
          <a:xfrm>
            <a:off x="1259632" y="744959"/>
            <a:ext cx="655633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IoT Developers             System Integrators          Equipment Builders </a:t>
            </a:r>
            <a:endParaRPr kumimoji="1" lang="zh-TW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:\Users\crystal.hsu\Documents\My Work\2016\WISE-PaaS\WISE-PaaS\WISE-PaaS_-01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16" y="2381683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rystal.hsu\Documents\My Work\2016\WISE-PaaS\WISE-PaaS\WISE-PaaS_-02.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80" y="2364770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rystal.hsu\Documents\My Work\2016\WISE-PaaS\WISE-PaaS\WISE-PaaS_-03.png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24" y="2364770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rystal.hsu\Documents\My Work\2016\WISE-PaaS\WISE-PaaS\WISE-PaaS_-04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181" y="2364770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rystal.hsu\Documents\My Work\2016\WISE-PaaS\WISE-PaaS\WISE-PaaS_-05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82" y="2364770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crystal.hsu\Documents\My Work\2016\WISE-PaaS\WISE-PaaS\WISE-PaaS_-06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69336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rystal.hsu\Documents\My Work\2016\WISE-PaaS\WISE-PaaS\WISE-PaaS_-07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60" y="2369336"/>
            <a:ext cx="913558" cy="1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矩形 98"/>
          <p:cNvSpPr/>
          <p:nvPr/>
        </p:nvSpPr>
        <p:spPr bwMode="auto">
          <a:xfrm>
            <a:off x="17571" y="2996952"/>
            <a:ext cx="9090933" cy="1658369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zh-TW" altLang="en-US" i="1" smtClean="0">
              <a:solidFill>
                <a:prstClr val="white"/>
              </a:solidFill>
              <a:latin typeface="Tahoma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59" y="3437014"/>
            <a:ext cx="1009802" cy="495885"/>
          </a:xfrm>
          <a:prstGeom prst="rect">
            <a:avLst/>
          </a:prstGeom>
        </p:spPr>
      </p:pic>
      <p:pic>
        <p:nvPicPr>
          <p:cNvPr id="90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651" y="2925983"/>
            <a:ext cx="809982" cy="70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18" y="3490488"/>
            <a:ext cx="1009802" cy="442411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18" y="3882440"/>
            <a:ext cx="1009802" cy="435287"/>
          </a:xfrm>
          <a:prstGeom prst="rect">
            <a:avLst/>
          </a:prstGeom>
        </p:spPr>
      </p:pic>
      <p:pic>
        <p:nvPicPr>
          <p:cNvPr id="93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7798" y="2925982"/>
            <a:ext cx="809982" cy="70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194" y="3533680"/>
            <a:ext cx="846210" cy="700073"/>
          </a:xfrm>
          <a:prstGeom prst="rect">
            <a:avLst/>
          </a:prstGeom>
        </p:spPr>
      </p:pic>
      <p:pic>
        <p:nvPicPr>
          <p:cNvPr id="95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2459" y="2934174"/>
            <a:ext cx="809982" cy="70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89" y="3590721"/>
            <a:ext cx="1314734" cy="643032"/>
          </a:xfrm>
          <a:prstGeom prst="rect">
            <a:avLst/>
          </a:prstGeom>
        </p:spPr>
      </p:pic>
      <p:sp>
        <p:nvSpPr>
          <p:cNvPr id="83" name="標題 1"/>
          <p:cNvSpPr>
            <a:spLocks noGrp="1"/>
          </p:cNvSpPr>
          <p:nvPr>
            <p:ph type="title"/>
          </p:nvPr>
        </p:nvSpPr>
        <p:spPr>
          <a:xfrm>
            <a:off x="509938" y="40933"/>
            <a:ext cx="8277225" cy="651763"/>
          </a:xfrm>
        </p:spPr>
        <p:txBody>
          <a:bodyPr/>
          <a:lstStyle/>
          <a:p>
            <a:pPr marL="0" indent="0"/>
            <a:r>
              <a:rPr lang="en-US" altLang="zh-TW" sz="3600" dirty="0"/>
              <a:t>ML module </a:t>
            </a:r>
            <a:r>
              <a:rPr lang="zh-TW" altLang="en-US" sz="3600" dirty="0"/>
              <a:t>未來</a:t>
            </a:r>
            <a:r>
              <a:rPr lang="zh-TW" altLang="en-US" sz="3600" dirty="0" smtClean="0"/>
              <a:t>發展規劃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13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en-US" altLang="zh-TW" sz="4000" dirty="0" smtClean="0">
                <a:solidFill>
                  <a:srgbClr val="0071C5"/>
                </a:solidFill>
              </a:rPr>
              <a:t>Outline</a:t>
            </a:r>
            <a:endParaRPr lang="zh-TW" altLang="en-US" sz="4000" dirty="0">
              <a:solidFill>
                <a:srgbClr val="0071C5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4" y="1200150"/>
            <a:ext cx="8656513" cy="4857404"/>
          </a:xfrm>
        </p:spPr>
        <p:txBody>
          <a:bodyPr/>
          <a:lstStyle/>
          <a:p>
            <a:r>
              <a:rPr lang="zh-TW" altLang="en-US" dirty="0" smtClean="0"/>
              <a:t>如何使用</a:t>
            </a:r>
            <a:r>
              <a:rPr lang="en-US" altLang="zh-TW" dirty="0" smtClean="0"/>
              <a:t>ML module </a:t>
            </a:r>
            <a:r>
              <a:rPr lang="zh-TW" altLang="en-US" dirty="0" smtClean="0"/>
              <a:t>讓</a:t>
            </a:r>
            <a:r>
              <a:rPr lang="en-US" altLang="zh-TW" dirty="0" smtClean="0"/>
              <a:t>WISE-3310</a:t>
            </a:r>
            <a:r>
              <a:rPr lang="zh-TW" altLang="en-US" dirty="0" smtClean="0"/>
              <a:t>變聰明</a:t>
            </a:r>
            <a:endParaRPr lang="en-US" altLang="zh-TW" dirty="0" smtClean="0"/>
          </a:p>
          <a:p>
            <a:r>
              <a:rPr lang="en-US" altLang="zh-TW" dirty="0" smtClean="0"/>
              <a:t>ML module PLA(Perceptron Learning Algorithm)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 smtClean="0"/>
              <a:t>ML </a:t>
            </a:r>
            <a:r>
              <a:rPr lang="en-US" altLang="zh-TW" dirty="0"/>
              <a:t>module </a:t>
            </a:r>
            <a:r>
              <a:rPr lang="en-US" altLang="zh-TW" dirty="0" smtClean="0"/>
              <a:t>PLA </a:t>
            </a:r>
            <a:r>
              <a:rPr lang="zh-TW" altLang="en-US" dirty="0" smtClean="0"/>
              <a:t>訓練</a:t>
            </a:r>
            <a:r>
              <a:rPr lang="zh-TW" altLang="en-US" dirty="0"/>
              <a:t>過程</a:t>
            </a:r>
            <a:r>
              <a:rPr lang="zh-TW" altLang="en-US" dirty="0" smtClean="0"/>
              <a:t>視覺化</a:t>
            </a:r>
            <a:endParaRPr lang="en-US" altLang="zh-TW" dirty="0" smtClean="0"/>
          </a:p>
          <a:p>
            <a:r>
              <a:rPr lang="en-US" altLang="zh-TW" dirty="0" smtClean="0"/>
              <a:t>ML module PLA </a:t>
            </a:r>
            <a:r>
              <a:rPr lang="zh-TW" altLang="en-US" dirty="0" smtClean="0"/>
              <a:t>的限制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該如何解決</a:t>
            </a:r>
            <a:endParaRPr lang="en-US" altLang="zh-TW" dirty="0" smtClean="0"/>
          </a:p>
          <a:p>
            <a:r>
              <a:rPr lang="zh-TW" altLang="en-US" dirty="0" smtClean="0"/>
              <a:t>介紹開發</a:t>
            </a:r>
            <a:r>
              <a:rPr lang="en-US" altLang="zh-TW" dirty="0" smtClean="0"/>
              <a:t>ML module </a:t>
            </a:r>
            <a:r>
              <a:rPr lang="zh-TW" altLang="en-US" dirty="0" smtClean="0"/>
              <a:t>的語言 </a:t>
            </a:r>
            <a:r>
              <a:rPr lang="en-US" altLang="zh-TW" dirty="0" smtClean="0"/>
              <a:t>– Python</a:t>
            </a:r>
          </a:p>
          <a:p>
            <a:r>
              <a:rPr lang="en-US" altLang="zh-TW" dirty="0"/>
              <a:t>ML module </a:t>
            </a:r>
            <a:r>
              <a:rPr lang="zh-TW" altLang="en-US" dirty="0" smtClean="0"/>
              <a:t>未來發展規劃</a:t>
            </a:r>
            <a:endParaRPr lang="en-US" altLang="zh-TW" dirty="0" smtClean="0"/>
          </a:p>
          <a:p>
            <a:r>
              <a:rPr lang="en-US" altLang="zh-TW" dirty="0"/>
              <a:t>PLA module Demo in Python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 smtClean="0"/>
          </a:p>
          <a:p>
            <a:endParaRPr lang="en-US" altLang="zh-TW" sz="3200" dirty="0"/>
          </a:p>
        </p:txBody>
      </p:sp>
      <p:sp>
        <p:nvSpPr>
          <p:cNvPr id="4" name="AutoShape 2" descr="data:image/jpeg;base64,/9j/4AAQSkZJRgABAQAAAQABAAD/2wCEAAkGBxQSEhQUEBQWFBUUFBQUFRUVFxQVFhQWFRUWFxYVFBYYHCggGBslGxQUITEhJSkrLjAuFx8zODMsNygtLiwBCgoKDg0OGhAQGy8mICQsLC8vLy8sLCwsMjQsLCwsLCwvLCwsLCwsLCwsLCwsLCwsLCwsLCwsLCwsNCwsLCwsLP/AABEIAMEAvAMBEQACEQEDEQH/xAAcAAACAwEBAQEAAAAAAAAAAAAABQMEBgIHAQj/xABAEAABAwIDBQQHBgMIAwAAAAABAAIDBBEFITEGEkFRYRMicYEyQlKRscHRBxQjcqHhM6LwFSRTYoKS0vEWQ2P/xAAbAQEAAgMBAQAAAAAAAAAAAAAABAUBAgMGB//EADURAAICAQMCAwYFBAIDAQAAAAABAgMRBCExBRIiQVETMoGRodFhcbHB4QYUUvAjQjM08RX/2gAMAwEAAhEDEQA/APcUAIAQAgBACAEAIAQHxzgBc5AcSsSkorLMpN7IUVuPsZlH3z7mjz4qj1fXqKtqvE/p8/sTqenzlvPZfURz4vK5198ttoG5D3cfNedu6vqrJqfdjHkuP5+JZQ0dUVjGRlRbR8JW/wCpvzCtdJ/UL92+PxX2Il3TvOt/BjymqWyC7HA+HDxHBeko1FV8e6uSZWWVzreJLBMuxoCAEAIAQAgBACAEAIAQAgBACAEAIAQHMkgaLuIAHE5LSc4wj3SeEZjFyeEJq3aFrcohvHmcm/Uqh1f9QVV+Gldz9fL+foWFPTpS3m8fqIKuufL6br9NAPJeZ1Wuv1LzZL4eXyLSqiFXuorqIdQQAgO4pC03aSDzGS6V2zrl3QeH+BiUVJYaHNFtE4ZSjeHMZH3aH9Ff6X+obIbXLK9Vs/s/oV1vToveDwPqWtZIO44HpxHkvTafWU6hZrln9fkVllM634kWFJOQIAQAgBACAEAIAQAgBACAEAIBFtbj/wBzjY/d3g9+5f2TYkG3HQqDr77aa81pZ/EkaaqNksSMu3GhUm/abx9k5EeDV4jWWamyXddl/p8C9phXBYgjtQjqCAEAIAQEc07Wem5rfzED4raMJS91ZDaXJzDVxvNmPa48g4E+5bSrnHlMwpJ8E7XEG4NiOIyK1jKUXmLwzLSawxvhm0ThLHDJZxkJDfaFgSSemS9R0nqeptsVc916+f8AJV6vSVxi5x2NUvUFSCAEAIAQAgBACAEAIAQAgKOI4vFAPxHZ+yM3Hy4KLqNZTR7739PM42Xwr95nnm2ePOq4zE1jWt3g5pN3PBbxyIAuLjzVJd1P2/h7dvqcKupShPuS2MhBgdSTkzd4hxcB+4UKeroS5yemodlke5xa/M2eFRSMjaJnbzxqfgL8VS3yhKbcFhE+CaW5bXE2BACAz202OGEiOPJxFy7kDpbqrHRaRWrvlwcbbe3ZGFq8UuSXOLjxOpV9Xp8LCWDhGu23eKbIocSzFiQeHA+S2lRtuYsqtq3kjcQ7VfhjuXfbW/dPXn5Kjl07x87fU7q7YTUW1rqep7ZrRLIGuHevutJy4cs8hZXeirVHiS/L7m9OilrHh7R83+yPT9nftIpaizZv7u/k89w+EmQ99lcV6uEtnsRtX/T+pp8Va71+HPy+2TZtN8xmCpRRNY2Z9QAgBACAEAIAQAgKGI4vFD6bu97Izd7uHmomp11On997+nmcbdRCv3mZXE9p5ZLiP8NvTNx8Tw8l5/U9Xut2r8K+pW262c9o7L6mfkN7k5k6nn4qq5eSHyL66sEQ33WszvZ9F3rqdnhXmStK8XQfo1+o9oK9kwuw58WnUeIVXbTOt4kfQ4yTLS5GTOY9tL2L+zja1xHpF17DpYKy0ug9rHvkzhZd2vCO8G2nbKd2UBjuB9U+/RY1OglWsw3X1M13KWzNAq47CvGsCiqgO03gRkHMNnW5ZggjxClabWWad+H5M1cItptZMZtDsrHTM3mS3NxZjgN4gm17j6K60nULL5drj8S10moU5qtozhgBVn3tFlZpIWxcZLZlrtn7u6DbqNVy7I5yV8ehQT3k8f75kUcNls5ZLirTxrSUVsTgLQlpD7ANq6mjyhfdn+G+7meQvlx0IXWvUTr4ZA1vStNq/wDyR39Vs/5+J6Zs99pFPPZtR/d3/wCY3jPg/h58+KsKtZCW0tjx+u/pvUUeKrxx/Dn5fY2jHggFpBBFwRmCDxBUw86008M6QwCAEAIBfiOMxQ+k67vZbm7z5eahanX0af3nv6Lk4W6muvl7mWxHaWWS4Z+G3p6R8XfRef1PV7rdoeFfX5lZbrZz2jshIVVZyRDkoDhwWxkV4tQiVjmO0cCDbXyUmi11yUl5HWEu15EHfiI37gjSQXAPU29EqY1Gfu/L/eT1uk6hXct3hlx2LzW/iut4/NcFpq8+6WPe/UTR0r5nuOe6OPtHjYqc5xril5lJrtb7OXbB7nclG+LPNzePMfULVWRs28zTSdRTfbZ8zS4LtHuM3ZLvbbuka+BvqFV6nQ90sx2fmehrt23PlZtHK/Jlox0zPvKzXoa487h2tmUxes3hutdvOLgXHXIHO54q209Xa8tbEnQ13StjOHGd35Y8/wAyCMLoz2MESALU7YOrLBtgFgyfUAIBxgO09TRn8CTu8Y3d5h19XhqdLLtXfOvhlfremabWL/ljv6rZ/P7npmz32lU81m1I7B+WZzjJ6O9Xz56qwq1sJbS2PH67+mtRT4qfGvr8vP4G2ikDgHNIcCLggggjmCNVMTzweclFxeJLDO1k1MLi+0crpZYQez7Nxa5o9Ij1XE8iLHL5LzHUtdqYzdfur8PP4lTqtRapOPCEqoyvBACA+LIOSFkycOYspmckL6YFbqbRspFb+y4/Zb7gunt5ep09vP1fzJhSgLT2jOfcVa7s2DvuA6cT4DVdK++Xuo3j3Pgx+IYgyN94gd0gkg6XyzA8yraumU4+Lk9L0m2cn7Ob22Kr5HSZl1weWi6KMYcI97p+lUpKXvf76H1kNkci3hSkTAWWh3SSOgsM3R9WDIIAQAgBACAa4LtNUUecMha3Usd3mH/SdPJdqrrIPwlfrun6XUxzfHjz4fzPdtnK6SemilmYI3yMDi0XsAdDnpcWNs9VdQbcU5cnzLVQrhdKNTbintnkwv2r4e6OSKriuCfwpCOYzYT0PeHkOaruo0KSUmis1Nae7E2E4s2YWPdeNW8+rei8xfp3W8+RU2VOH5DFRzkCAEB8WQFkMnyyA+WWQZnaTG3xP7NndyvvcTf2VY6TTRnHve5LopjJdzMtNVE5k3J4nNWUa0uCWo4Fde+4J5A/JTKa85LDQvtsOKCtLeo4j6LFtSke20OulVtyvQb/AHtlr7w8OPuUT2cs4wei/vKOzv7l+Xn8hDLUFxuTdT1BJYR5OzUysl3SZ9inI0JCxKCfJvVqJweYvA0pMSvk/wB/1UWyjG8S80vVFLw2/P7jFRi5PqAEAIDiWUNF3GyzGLk8I522xrj3SZLslhhxCtihP8Pe3pB/825uvnqdOl1PopWcHleqdRk63LheSP001thYZAZADgrM8QKNo6FtTA+F+QeLX5EZhw8CtLIKcXFmso9yweHYph0tLLuPycM2uGjh7TSqG6l1vtkQJwa2Y9wbGhJ3JLB/A6B30PRVF+mcPFHgg209u64HCiHAEAIAQHwHksmT6hgjlha70mh3iAfisxk48Mym1wZTbHB4mRdpG0McHAWGQcD058VbdOuttt9m3km6Wycp9r3MVJTEtPUL0tdXamW9K7JZFjbtNjkQuUonoKLU1lEr35LmluTJ2YgQNa46A+4rt2sr3dFctBey1aOsbM8EsZJ0BPhmtXhckityk8RWfyNLSNIY0O1sqyxpybR7XSRlGmMZ84JloSAQENRUBgufIc1vCDk9jhqNRCmOZfIUve+VwABcSbNa0Em50AA1KmQgo7I83qNTK1903t9Ee3/ZXsm6ia+Wa3bSho3R/wCtoud2/Ek2v+UKdVX27s8tr9Yr2ox4X1PSGuXYrhXWS2QGN2mpWzt3XDTMHiDzC521RsjiRrKCksM82rKV0TrO8jzVLfRKp4fBBnBxeGO8Gx3Rkx8Hn4O+qqb9L/2h8iHbT5xNEoBFIqqpbG0uebAfr0HMraEJTeIm0YuTwjF43j75Mm91nIan8xVxp9JGG73ZPqoUeeSpgOJdlMwk2aTuu5WOVz5rrqae+t7bm11fdFnogKoCtKddiccQ7zrn2Rmf2812ronZwjeFcpcGPxbEHVDhvZNHotGg+pV/02mNVmxZaWtQlsVhTdFfFgLcRwrezGvArWUcnam51v8AAW0+HPLgHNyBzPBco1vO5Pu1cXXiL3HAoV3Kor1dGALuAIHP4Lnb7jJmg/8AYguVndepPTTsd6NgeWipJwkuT6bptRRPaGE/TgsrmTAQFerqgwczwH1XSutyIeq1caFjl+gqAdI4AXc45AD5KbGONkecvvbzZYz0nYfZ0QESvzkIy5M/L16qbXV27vk8zrdc7/DHaP6nqFBPddSvHEbskArqwgEVZEgM5i2Gh4IIWk4Rmu2RiUVJYZjK2kdGbHTgVTajTup/gQrK3AYYTjhjG7JdzbZcx08FWX6VT3jsyJZSpboWYniLpXbzzlwaNGj+uKkU0xrWEda61FYQlqZFMgjukQb/ABXb2b9DftY8gqDu5OIHIEgKBKCzwRnFZIJqgN1K3jBs2UckWHOfLIC1p3RqeA81baDQ22TXZH4+XzOqlGt5ZpGUq9PHo3geZeLy9DR63xcbHf3K6pZwlCTjJYaJ0ZKSyjg4YAtTJE+ksgEe0ncjGWrgPifktLovt4JvT5JXZ9EZ5jwVBaPSxsUuC5DXOb1HX6rlKqLLCnX217Pdfj9yxJiWXdGfXguSo33JlnVF2eBblOCF0jrNBc4/1cqVGOdkUl16inOxnoWzGzgiG87N51PLoOim11qJ5jV6yV7xwvT7m1o4F0IY8o2WQDiM5ICCoYgFdTCgFNTToBHiWHh4IIWJRUlhmGk9mY2voXRHpz+qp9TpXXuuCHZV27rgUVMnBcoRNUiKOkLtR5Kzp0+N5EmFfmy39xUs7FZ92ZKpuoam9tiJODTLOC4c2a7pDexsGaeZ5heh6N0yq6Lss8nx9zhdOUNkaeKANFgAAOAXrYwjFYSIblklAWxqdsNlX67QrULuW0l/u5J0+odbw+CXfC8vOEoS7ZLDLaMlJZRDIFfdHoSi7Gt3wV2ts8SiivNCHCxFx1VxKCksMiRk4vKM3i2zAN3Qd13s+qfDkqPWdHhNOVWz9PL+C40fVpweLN16+f8AJly5zSWvBBBsQdQvL2VODcWsM9XRqVJJp5RcoaR0rg1guf0HitIwcnhEi7UQqh3SPRtnMAbC3S7jqef7KZCCijzWp1U75ZfHkjWUtOtyMNqaBANaeNAMGMyQH2ZiAoTxIBdUQIBXUUyAUV2HhwsQjWQZebZmzy7M8hwCjw08ISyjnGtJ5JWYVbgpB0B1B0QFOowu6AQ4tF2JbbiD+n/anaSeIsj3LLRJg+LuD2tJJa4htjnqbXCtNPqZKSTezIllSaya5W5CBAFlpOuE/eSZspSjwwst1hbI1CyyDktQCDHsBE7w5p3XWsbC46X6rzXW64OyLXON/wBi86XqZ1xafGTRYBgjYWgAeJ4nqVURiorCJV987pd0v/hp6anWxxG1NAgGUESAYQxoC41iA6e26AqyxICnNCgKM1OgKUtIgK0lKOSARV9Sxps0bxGvIdFaaXpc7Y903hfUh26uMHiO4RMD2hwGqhamh02ODJFVisipEE8IXA6GR2rw90gaYxct3stLg209y7VWKOcmk45FmzmDSGQOlaWtYQc/WdwAty1VvoaXZLv8kQdRPtXb5myV4QAQAgBACAxtVjkrnEXLcyN0ZW6HiqaerscvQnRpikbbZaj/AAWl2bnd4k656fpZU2pm52Nk6qOImnp6VcDoMqenQDGCFAX4YkBciYgJ0AIDh7UBWkjQFSWNAU5moDI47i9yWRHLRzh8G/VXvT+nYxZavyX7srtTqf8ArD5iFXhALlDVBoIdxNwVUdR0M7WrK+fNE3S6hQXbLgKioB0VOtFqG8djJv8AcVYz3C98d9VZabpPnc/gvv8AYi263yh8zsBXkYqKwuCA228s+rJgEAIAQAgFWJ4FHKd4dx/EjQ+I+aiXaSFj7lsztC5x28jV4SW2DW8ABboF5rUaW2l+NfHyLWq6E14WaOkaox1GsEaAvRRoC3HGgJwEB9QAgBARyNQFSYIDH7Z17omsa3ISEtLuRAuG9Ljez/y9VZ9Lrqnb4+VwiJq5TjDw/Ex69MVQIBpDs9UvaHtiJBbvDvMDi3mGl28fcoktdRGXa5fR/rjB2WnsaykRYdgs87S6GMuaDbeu1ovyBcRfyW12rppeJyw/j+xiFM5rMUDMFnMj4xGd+Nu85pLBZvO5NiM+CPV0qCn3bPjkKmbbjjdEFBRPmeGRN3nEE2u0ZDXNxAXS26FUe6bwjSEJTeIndJhssrDJG3eY1waTdosXWsLE39YLWzUV1yUZPd7+ZtGqUllIv/8AiVZ/g/zxf81w/wD0tN/n9H9jp/a2/wCP1X3Fz8PkDYnFhtN/DtYl+mgBuNRqpCvrblHPu8/gcnXJJPHPBbq9namJhfJEQ0akOY63iGuJXKvXUWS7Yy3+P7m8tPZFZaIJcImaInOYQJiBGbtIcXWsLg929xrb9FvHVVSckn7vPPl/vkauqaxlc8EFXSvieWSDdc3UXBtlfUZcV1rsjZFSi8o1lFxeGQg8ls0msM1TwOMKxt7XsY7v77g1vB2fxsLnyVNren0Rg7I+H9Cdp9TY5KL3N7TNVAWQwiagLLQgPqAEAIAQHL9EBSnQGY2uw77xTyRj0rbzPztzautNnZNSNJx7o4PMMIxPesyQ97gT63Q9V6qi/PhlyVFleN0NlJOJ6SKbK1U1m5HCA2rjduGwHoix3vkeXBeYc1nNTeW/caz/AB+5b9v+a4XK/wByJTQy1NDStpnDu7wlAcG7rjo49B3tOY1U32tdGqslcueNs/AjuE7KYqHxHPbNmq6jsiDu0vZb18i9zidelrKE4uvTw7/OWfgsHfKlZLHpgTbO4Y6kq4u3LB2jJA2zr5gNyOXVTtZqI6nTy9nnZrO35keip1WLu88nwUTqTD52T2a+SQbgDgS6waLi35SfDkntY6nVwlXukt/qZUHVRJS5bI5JXf2Ww7zt4THPeN/ScNb3W6jH+/axtj9jXL/ts58/3LkVSyOnw6R5sGSlpPIOa8XPS4C4ShKd18I8tfujopKMK5P1/Zl2jpHQ1FVNO4GnexxBLwQ4E33Q2+oFx5iy4WWRsprrrXjT9DpGLjOUpPwsgpK5jaSjZPYxyDcc7jHI0gxu6WIK3sqk9Ra6+Vvj1T5NYTSqgpcP9fIS7eMtVk8HMYfdcfJWHSpZ0+PRsjaxf8hmKmobG0udp8egU+c1BZZGjFyeEXfs9gdPO+oeO7GNxg4BzszbwFv9y8/1G9ywvUs9NWlueo04VSTC/CEBOgBACAEAID45AUqgIBRWnJAeU7W4EWOdLEMiS57R6pOZcOisdLqc+CXwI1tXmithOJ7/AHHnvcD7X7q+ov7vDLkrrK8bobl5ta5tyube5SO1Zzg5ZfANeRoSPAkXRxT5QTa4PjXEaEjwyWWk+TCeAc4nUk+JusJJcGcsHPJ1JPiSUSS4Qbb5DeNrXNuXBZws5MZDeOl8uSYXIyBcbWubcr5e5Yws5M5fAX4cOSzhcmMkdVUhoLnnIeZ8AtZSjBZNknJ4EDGSVcoa3T9GDmeqqdTqceKXwRNqq8kep7MUbYImxt0Gd+JJ1JVFZY5y7mT4xUVhGpplobDGIICRACAEAIAQAgKk7UAorGIBBXU90B57tHgRiJkiHc1cB6nUdPgrPTanu8MuSLbVjdBhOJb/AHHnvcD7X7q8ov7vC+SvsrxuhopJxBACAEAIAQAgI6idrGlzjYD+rBaykorLMpNvCM84yVUga0eA4NHElVWo1H/aXBNqq8kbzAsJbC0Nbrq48XHmVRW2uyWWWEIqKwjVUUVlzNh1ShAMY0B2gBACAEAIAQEMzUAtqY0ApqoUAmrKbogPP9ocEMJ34x3L5geoforTTanv8MuSJbVjdcEuE4lv91/pcD7X7q7pu7tnyV9leN0M1JOQIAQAgBAcTzBgLnGwC1lJRWWZSbeEZ2WSSpkDWD8reAHM/VVeo1CfilwTK6sbLk2+BYO2Fthm4+k7iT9OiorrnY8ssIQUUaWkgXI3G9NEgGkDEBcaEB9QAgBACAEAIDlwQFSaNALp4kArqYEAorKUEEEXB1B4pwDz7H8FMDt+O+5fzYfp1VrptT37PkiW1du64LOE4l2ndf6Y/m/dXdN3ds+Svsr7d0MlIOQID6gI5pQ0FzjYBYlJRWWZSbeEZypnfUPDWA691vzKq778+J8EyuvGy5NpgGDCFvNxtvO59B0VFdc7H+BYQgoo0tNTribjanhQDKCNAXomICZACAEAIAQAgBACAjkYgKU0aAoTxIBXUwIBRWUoIIIuDkQdCsp43QPPsdwd0Dt5l9wnI8WnkT8CrbTajv2fJDtr7fyLmFYl2nddk8fzdR1VzTd37PkgWV9u64GKkHI5lkDQXONgNSsSaSywk3sjN1lU+oeGsBtfut+Z6/BVl9/du9kiZXXjZcmx2fwQQi5zefSd8h0VFfe7X+BYV1qKNPTU64HQaU8KAYwRIC9DGgLICA+oAQAgBACAEAIAQAgIZGICnNEgF88KAW1FOgE9dRBwIcLg5EHisptPKMNZPPMawl1O67b7hPddxaeR69Vb6fUe0X4kOyvt/Iu4dioc09oQHNFyeBHMdeit6r1JeLkgzqaewsrqx07g1oNr2a0ak8z1UW+/u3fB3rrx+ZrtnMCEQ3nZvOp9noFR6i92PC4J9dfavxNTTU6jHUaU8CAYwxIC7FGgLTWoDpACAEAIAQAgBACAEAIAKAgkjQFSaJAUJoEAuqKZAKMQw4PaWuFwciCsxk4vKMNJ7M85xrBXwPAALmuNmHjf2T1VvTqFZHflESdbizUbNbO9kN94vIf5RyHXqoOo1HtHhcHeuvt3fJrKelUU6jOCnQF+GFAXYokBaa2yA6QAgBACAEAIAQAgBACAEAIDl6AryICnMgKUyAoToBfUajxCyjDLMKwZL8KAuwoC7EgLcaAlQAgBACAEAIAQH//Z"/>
          <p:cNvSpPr>
            <a:spLocks noChangeAspect="1" noChangeArrowheads="1"/>
          </p:cNvSpPr>
          <p:nvPr/>
        </p:nvSpPr>
        <p:spPr bwMode="auto">
          <a:xfrm>
            <a:off x="155575" y="-1104900"/>
            <a:ext cx="22383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data:image/jpeg;base64,/9j/4AAQSkZJRgABAQAAAQABAAD/2wCEAAkGBxQSEhQUEBQWFBUUFBQUFRUVFxQVFhQWFRUWFxYVFBYYHCggGBslGxQUITEhJSkrLjAuFx8zODMsNygtLiwBCgoKDg0OGhAQGy8mICQsLC8vLy8sLCwsMjQsLCwsLCwvLCwsLCwsLCwsLCwsLCwsLCwsLCwsLCwsNCwsLCwsLP/AABEIAMEAvAMBEQACEQEDEQH/xAAcAAACAwEBAQEAAAAAAAAAAAAABQMEBgIHAQj/xABAEAABAwIDBQQHBgMIAwAAAAABAAIDBBEFITEGEkFRYRMicYEyQlKRscHRBxQjcqHhM6LwFSRTYoKS0vEWQ2P/xAAbAQEAAgMBAQAAAAAAAAAAAAAABAUBAgMGB//EADURAAICAQMCAwYFBAIDAQAAAAABAgMRBCExBRIiQVETMoGRodFhcbHB4QYUUvAjQjM08RX/2gAMAwEAAhEDEQA/APcUAIAQAgBACAEAIAQHxzgBc5AcSsSkorLMpN7IUVuPsZlH3z7mjz4qj1fXqKtqvE/p8/sTqenzlvPZfURz4vK5198ttoG5D3cfNedu6vqrJqfdjHkuP5+JZQ0dUVjGRlRbR8JW/wCpvzCtdJ/UL92+PxX2Il3TvOt/BjymqWyC7HA+HDxHBeko1FV8e6uSZWWVzreJLBMuxoCAEAIAQAgBACAEAIAQAgBACAEAIAQHMkgaLuIAHE5LSc4wj3SeEZjFyeEJq3aFrcohvHmcm/Uqh1f9QVV+Gldz9fL+foWFPTpS3m8fqIKuufL6br9NAPJeZ1Wuv1LzZL4eXyLSqiFXuorqIdQQAgO4pC03aSDzGS6V2zrl3QeH+BiUVJYaHNFtE4ZSjeHMZH3aH9Ff6X+obIbXLK9Vs/s/oV1vToveDwPqWtZIO44HpxHkvTafWU6hZrln9fkVllM634kWFJOQIAQAgBACAEAIAQAgBACAEAIBFtbj/wBzjY/d3g9+5f2TYkG3HQqDr77aa81pZ/EkaaqNksSMu3GhUm/abx9k5EeDV4jWWamyXddl/p8C9phXBYgjtQjqCAEAIAQEc07Wem5rfzED4raMJS91ZDaXJzDVxvNmPa48g4E+5bSrnHlMwpJ8E7XEG4NiOIyK1jKUXmLwzLSawxvhm0ThLHDJZxkJDfaFgSSemS9R0nqeptsVc916+f8AJV6vSVxi5x2NUvUFSCAEAIAQAgBACAEAIAQAgKOI4vFAPxHZ+yM3Hy4KLqNZTR7739PM42Xwr95nnm2ePOq4zE1jWt3g5pN3PBbxyIAuLjzVJd1P2/h7dvqcKupShPuS2MhBgdSTkzd4hxcB+4UKeroS5yemodlke5xa/M2eFRSMjaJnbzxqfgL8VS3yhKbcFhE+CaW5bXE2BACAz202OGEiOPJxFy7kDpbqrHRaRWrvlwcbbe3ZGFq8UuSXOLjxOpV9Xp8LCWDhGu23eKbIocSzFiQeHA+S2lRtuYsqtq3kjcQ7VfhjuXfbW/dPXn5Kjl07x87fU7q7YTUW1rqep7ZrRLIGuHevutJy4cs8hZXeirVHiS/L7m9OilrHh7R83+yPT9nftIpaizZv7u/k89w+EmQ99lcV6uEtnsRtX/T+pp8Va71+HPy+2TZtN8xmCpRRNY2Z9QAgBACAEAIAQAgKGI4vFD6bu97Izd7uHmomp11On997+nmcbdRCv3mZXE9p5ZLiP8NvTNx8Tw8l5/U9Xut2r8K+pW262c9o7L6mfkN7k5k6nn4qq5eSHyL66sEQ33WszvZ9F3rqdnhXmStK8XQfo1+o9oK9kwuw58WnUeIVXbTOt4kfQ4yTLS5GTOY9tL2L+zja1xHpF17DpYKy0ug9rHvkzhZd2vCO8G2nbKd2UBjuB9U+/RY1OglWsw3X1M13KWzNAq47CvGsCiqgO03gRkHMNnW5ZggjxClabWWad+H5M1cItptZMZtDsrHTM3mS3NxZjgN4gm17j6K60nULL5drj8S10moU5qtozhgBVn3tFlZpIWxcZLZlrtn7u6DbqNVy7I5yV8ehQT3k8f75kUcNls5ZLirTxrSUVsTgLQlpD7ANq6mjyhfdn+G+7meQvlx0IXWvUTr4ZA1vStNq/wDyR39Vs/5+J6Zs99pFPPZtR/d3/wCY3jPg/h58+KsKtZCW0tjx+u/pvUUeKrxx/Dn5fY2jHggFpBBFwRmCDxBUw86008M6QwCAEAIBfiOMxQ+k67vZbm7z5eahanX0af3nv6Lk4W6muvl7mWxHaWWS4Z+G3p6R8XfRef1PV7rdoeFfX5lZbrZz2jshIVVZyRDkoDhwWxkV4tQiVjmO0cCDbXyUmi11yUl5HWEu15EHfiI37gjSQXAPU29EqY1Gfu/L/eT1uk6hXct3hlx2LzW/iut4/NcFpq8+6WPe/UTR0r5nuOe6OPtHjYqc5xril5lJrtb7OXbB7nclG+LPNzePMfULVWRs28zTSdRTfbZ8zS4LtHuM3ZLvbbuka+BvqFV6nQ90sx2fmehrt23PlZtHK/Jlox0zPvKzXoa487h2tmUxes3hutdvOLgXHXIHO54q209Xa8tbEnQ13StjOHGd35Y8/wAyCMLoz2MESALU7YOrLBtgFgyfUAIBxgO09TRn8CTu8Y3d5h19XhqdLLtXfOvhlfremabWL/ljv6rZ/P7npmz32lU81m1I7B+WZzjJ6O9Xz56qwq1sJbS2PH67+mtRT4qfGvr8vP4G2ikDgHNIcCLggggjmCNVMTzweclFxeJLDO1k1MLi+0crpZYQez7Nxa5o9Ij1XE8iLHL5LzHUtdqYzdfur8PP4lTqtRapOPCEqoyvBACA+LIOSFkycOYspmckL6YFbqbRspFb+y4/Zb7gunt5ep09vP1fzJhSgLT2jOfcVa7s2DvuA6cT4DVdK++Xuo3j3Pgx+IYgyN94gd0gkg6XyzA8yraumU4+Lk9L0m2cn7Ob22Kr5HSZl1weWi6KMYcI97p+lUpKXvf76H1kNkci3hSkTAWWh3SSOgsM3R9WDIIAQAgBACAa4LtNUUecMha3Usd3mH/SdPJdqrrIPwlfrun6XUxzfHjz4fzPdtnK6SemilmYI3yMDi0XsAdDnpcWNs9VdQbcU5cnzLVQrhdKNTbintnkwv2r4e6OSKriuCfwpCOYzYT0PeHkOaruo0KSUmis1Nae7E2E4s2YWPdeNW8+rei8xfp3W8+RU2VOH5DFRzkCAEB8WQFkMnyyA+WWQZnaTG3xP7NndyvvcTf2VY6TTRnHve5LopjJdzMtNVE5k3J4nNWUa0uCWo4Fde+4J5A/JTKa85LDQvtsOKCtLeo4j6LFtSke20OulVtyvQb/AHtlr7w8OPuUT2cs4wei/vKOzv7l+Xn8hDLUFxuTdT1BJYR5OzUysl3SZ9inI0JCxKCfJvVqJweYvA0pMSvk/wB/1UWyjG8S80vVFLw2/P7jFRi5PqAEAIDiWUNF3GyzGLk8I522xrj3SZLslhhxCtihP8Pe3pB/825uvnqdOl1PopWcHleqdRk63LheSP001thYZAZADgrM8QKNo6FtTA+F+QeLX5EZhw8CtLIKcXFmso9yweHYph0tLLuPycM2uGjh7TSqG6l1vtkQJwa2Y9wbGhJ3JLB/A6B30PRVF+mcPFHgg209u64HCiHAEAIAQHwHksmT6hgjlha70mh3iAfisxk48Mym1wZTbHB4mRdpG0McHAWGQcD058VbdOuttt9m3km6Wycp9r3MVJTEtPUL0tdXamW9K7JZFjbtNjkQuUonoKLU1lEr35LmluTJ2YgQNa46A+4rt2sr3dFctBey1aOsbM8EsZJ0BPhmtXhckityk8RWfyNLSNIY0O1sqyxpybR7XSRlGmMZ84JloSAQENRUBgufIc1vCDk9jhqNRCmOZfIUve+VwABcSbNa0Em50AA1KmQgo7I83qNTK1903t9Ee3/ZXsm6ia+Wa3bSho3R/wCtoud2/Ek2v+UKdVX27s8tr9Yr2ox4X1PSGuXYrhXWS2QGN2mpWzt3XDTMHiDzC521RsjiRrKCksM82rKV0TrO8jzVLfRKp4fBBnBxeGO8Gx3Rkx8Hn4O+qqb9L/2h8iHbT5xNEoBFIqqpbG0uebAfr0HMraEJTeIm0YuTwjF43j75Mm91nIan8xVxp9JGG73ZPqoUeeSpgOJdlMwk2aTuu5WOVz5rrqae+t7bm11fdFnogKoCtKddiccQ7zrn2Rmf2812ronZwjeFcpcGPxbEHVDhvZNHotGg+pV/02mNVmxZaWtQlsVhTdFfFgLcRwrezGvArWUcnam51v8AAW0+HPLgHNyBzPBco1vO5Pu1cXXiL3HAoV3Kor1dGALuAIHP4Lnb7jJmg/8AYguVndepPTTsd6NgeWipJwkuT6bptRRPaGE/TgsrmTAQFerqgwczwH1XSutyIeq1caFjl+gqAdI4AXc45AD5KbGONkecvvbzZYz0nYfZ0QESvzkIy5M/L16qbXV27vk8zrdc7/DHaP6nqFBPddSvHEbskArqwgEVZEgM5i2Gh4IIWk4Rmu2RiUVJYZjK2kdGbHTgVTajTup/gQrK3AYYTjhjG7JdzbZcx08FWX6VT3jsyJZSpboWYniLpXbzzlwaNGj+uKkU0xrWEda61FYQlqZFMgjukQb/ABXb2b9DftY8gqDu5OIHIEgKBKCzwRnFZIJqgN1K3jBs2UckWHOfLIC1p3RqeA81baDQ22TXZH4+XzOqlGt5ZpGUq9PHo3geZeLy9DR63xcbHf3K6pZwlCTjJYaJ0ZKSyjg4YAtTJE+ksgEe0ncjGWrgPifktLovt4JvT5JXZ9EZ5jwVBaPSxsUuC5DXOb1HX6rlKqLLCnX217Pdfj9yxJiWXdGfXguSo33JlnVF2eBblOCF0jrNBc4/1cqVGOdkUl16inOxnoWzGzgiG87N51PLoOim11qJ5jV6yV7xwvT7m1o4F0IY8o2WQDiM5ICCoYgFdTCgFNTToBHiWHh4IIWJRUlhmGk9mY2voXRHpz+qp9TpXXuuCHZV27rgUVMnBcoRNUiKOkLtR5Kzp0+N5EmFfmy39xUs7FZ92ZKpuoam9tiJODTLOC4c2a7pDexsGaeZ5heh6N0yq6Lss8nx9zhdOUNkaeKANFgAAOAXrYwjFYSIblklAWxqdsNlX67QrULuW0l/u5J0+odbw+CXfC8vOEoS7ZLDLaMlJZRDIFfdHoSi7Gt3wV2ts8SiivNCHCxFx1VxKCksMiRk4vKM3i2zAN3Qd13s+qfDkqPWdHhNOVWz9PL+C40fVpweLN16+f8AJly5zSWvBBBsQdQvL2VODcWsM9XRqVJJp5RcoaR0rg1guf0HitIwcnhEi7UQqh3SPRtnMAbC3S7jqef7KZCCijzWp1U75ZfHkjWUtOtyMNqaBANaeNAMGMyQH2ZiAoTxIBdUQIBXUUyAUV2HhwsQjWQZebZmzy7M8hwCjw08ISyjnGtJ5JWYVbgpB0B1B0QFOowu6AQ4tF2JbbiD+n/anaSeIsj3LLRJg+LuD2tJJa4htjnqbXCtNPqZKSTezIllSaya5W5CBAFlpOuE/eSZspSjwwst1hbI1CyyDktQCDHsBE7w5p3XWsbC46X6rzXW64OyLXON/wBi86XqZ1xafGTRYBgjYWgAeJ4nqVURiorCJV987pd0v/hp6anWxxG1NAgGUESAYQxoC41iA6e26AqyxICnNCgKM1OgKUtIgK0lKOSARV9Sxps0bxGvIdFaaXpc7Y903hfUh26uMHiO4RMD2hwGqhamh02ODJFVisipEE8IXA6GR2rw90gaYxct3stLg209y7VWKOcmk45FmzmDSGQOlaWtYQc/WdwAty1VvoaXZLv8kQdRPtXb5myV4QAQAgBACAxtVjkrnEXLcyN0ZW6HiqaerscvQnRpikbbZaj/AAWl2bnd4k656fpZU2pm52Nk6qOImnp6VcDoMqenQDGCFAX4YkBciYgJ0AIDh7UBWkjQFSWNAU5moDI47i9yWRHLRzh8G/VXvT+nYxZavyX7srtTqf8ArD5iFXhALlDVBoIdxNwVUdR0M7WrK+fNE3S6hQXbLgKioB0VOtFqG8djJv8AcVYz3C98d9VZabpPnc/gvv8AYi263yh8zsBXkYqKwuCA228s+rJgEAIAQAgFWJ4FHKd4dx/EjQ+I+aiXaSFj7lsztC5x28jV4SW2DW8ABboF5rUaW2l+NfHyLWq6E14WaOkaox1GsEaAvRRoC3HGgJwEB9QAgBARyNQFSYIDH7Z17omsa3ISEtLuRAuG9Ljez/y9VZ9Lrqnb4+VwiJq5TjDw/Ex69MVQIBpDs9UvaHtiJBbvDvMDi3mGl28fcoktdRGXa5fR/rjB2WnsaykRYdgs87S6GMuaDbeu1ovyBcRfyW12rppeJyw/j+xiFM5rMUDMFnMj4xGd+Nu85pLBZvO5NiM+CPV0qCn3bPjkKmbbjjdEFBRPmeGRN3nEE2u0ZDXNxAXS26FUe6bwjSEJTeIndJhssrDJG3eY1waTdosXWsLE39YLWzUV1yUZPd7+ZtGqUllIv/8AiVZ/g/zxf81w/wD0tN/n9H9jp/a2/wCP1X3Fz8PkDYnFhtN/DtYl+mgBuNRqpCvrblHPu8/gcnXJJPHPBbq9namJhfJEQ0akOY63iGuJXKvXUWS7Yy3+P7m8tPZFZaIJcImaInOYQJiBGbtIcXWsLg929xrb9FvHVVSckn7vPPl/vkauqaxlc8EFXSvieWSDdc3UXBtlfUZcV1rsjZFSi8o1lFxeGQg8ls0msM1TwOMKxt7XsY7v77g1vB2fxsLnyVNren0Rg7I+H9Cdp9TY5KL3N7TNVAWQwiagLLQgPqAEAIAQHL9EBSnQGY2uw77xTyRj0rbzPztzautNnZNSNJx7o4PMMIxPesyQ97gT63Q9V6qi/PhlyVFleN0NlJOJ6SKbK1U1m5HCA2rjduGwHoix3vkeXBeYc1nNTeW/caz/AB+5b9v+a4XK/wByJTQy1NDStpnDu7wlAcG7rjo49B3tOY1U32tdGqslcueNs/AjuE7KYqHxHPbNmq6jsiDu0vZb18i9zidelrKE4uvTw7/OWfgsHfKlZLHpgTbO4Y6kq4u3LB2jJA2zr5gNyOXVTtZqI6nTy9nnZrO35keip1WLu88nwUTqTD52T2a+SQbgDgS6waLi35SfDkntY6nVwlXukt/qZUHVRJS5bI5JXf2Ww7zt4THPeN/ScNb3W6jH+/axtj9jXL/ts58/3LkVSyOnw6R5sGSlpPIOa8XPS4C4ShKd18I8tfujopKMK5P1/Zl2jpHQ1FVNO4GnexxBLwQ4E33Q2+oFx5iy4WWRsprrrXjT9DpGLjOUpPwsgpK5jaSjZPYxyDcc7jHI0gxu6WIK3sqk9Ra6+Vvj1T5NYTSqgpcP9fIS7eMtVk8HMYfdcfJWHSpZ0+PRsjaxf8hmKmobG0udp8egU+c1BZZGjFyeEXfs9gdPO+oeO7GNxg4BzszbwFv9y8/1G9ywvUs9NWlueo04VSTC/CEBOgBACAEAID45AUqgIBRWnJAeU7W4EWOdLEMiS57R6pOZcOisdLqc+CXwI1tXmithOJ7/AHHnvcD7X7q+ov7vDLkrrK8bobl5ta5tyube5SO1Zzg5ZfANeRoSPAkXRxT5QTa4PjXEaEjwyWWk+TCeAc4nUk+JusJJcGcsHPJ1JPiSUSS4Qbb5DeNrXNuXBZws5MZDeOl8uSYXIyBcbWubcr5e5Yws5M5fAX4cOSzhcmMkdVUhoLnnIeZ8AtZSjBZNknJ4EDGSVcoa3T9GDmeqqdTqceKXwRNqq8kep7MUbYImxt0Gd+JJ1JVFZY5y7mT4xUVhGpplobDGIICRACAEAIAQAgKk7UAorGIBBXU90B57tHgRiJkiHc1cB6nUdPgrPTanu8MuSLbVjdBhOJb/AHHnvcD7X7q8ov7vC+SvsrxuhopJxBACAEAIAQAgI6idrGlzjYD+rBaykorLMpNvCM84yVUga0eA4NHElVWo1H/aXBNqq8kbzAsJbC0Nbrq48XHmVRW2uyWWWEIqKwjVUUVlzNh1ShAMY0B2gBACAEAIAQEMzUAtqY0ApqoUAmrKbogPP9ocEMJ34x3L5geoforTTanv8MuSJbVjdcEuE4lv91/pcD7X7q7pu7tnyV9leN0M1JOQIAQAgBAcTzBgLnGwC1lJRWWZSbeEZ2WSSpkDWD8reAHM/VVeo1CfilwTK6sbLk2+BYO2Fthm4+k7iT9OiorrnY8ssIQUUaWkgXI3G9NEgGkDEBcaEB9QAgBACAEAIDlwQFSaNALp4kArqYEAorKUEEEXB1B4pwDz7H8FMDt+O+5fzYfp1VrptT37PkiW1du64LOE4l2ndf6Y/m/dXdN3ds+Svsr7d0MlIOQID6gI5pQ0FzjYBYlJRWWZSbeEZypnfUPDWA691vzKq778+J8EyuvGy5NpgGDCFvNxtvO59B0VFdc7H+BYQgoo0tNTribjanhQDKCNAXomICZACAEAIAQAgBACAjkYgKU0aAoTxIBXUwIBRWUoIIIuDkQdCsp43QPPsdwd0Dt5l9wnI8WnkT8CrbTajv2fJDtr7fyLmFYl2nddk8fzdR1VzTd37PkgWV9u64GKkHI5lkDQXONgNSsSaSywk3sjN1lU+oeGsBtfut+Z6/BVl9/du9kiZXXjZcmx2fwQQi5zefSd8h0VFfe7X+BYV1qKNPTU64HQaU8KAYwRIC9DGgLICA+oAQAgBACAEAIAQAgIZGICnNEgF88KAW1FOgE9dRBwIcLg5EHisptPKMNZPPMawl1O67b7hPddxaeR69Vb6fUe0X4kOyvt/Iu4dioc09oQHNFyeBHMdeit6r1JeLkgzqaewsrqx07g1oNr2a0ak8z1UW+/u3fB3rrx+ZrtnMCEQ3nZvOp9noFR6i92PC4J9dfavxNTTU6jHUaU8CAYwxIC7FGgLTWoDpACAEAIAQAgBACAEAIAKAgkjQFSaJAUJoEAuqKZAKMQw4PaWuFwciCsxk4vKMNJ7M85xrBXwPAALmuNmHjf2T1VvTqFZHflESdbizUbNbO9kN94vIf5RyHXqoOo1HtHhcHeuvt3fJrKelUU6jOCnQF+GFAXYokBaa2yA6QAgBACAEAIAQAgBACAEAIDl6AryICnMgKUyAoToBfUajxCyjDLMKwZL8KAuwoC7EgLcaAlQAgBACAEAIAQH//Z"/>
          <p:cNvSpPr>
            <a:spLocks noChangeAspect="1" noChangeArrowheads="1"/>
          </p:cNvSpPr>
          <p:nvPr/>
        </p:nvSpPr>
        <p:spPr bwMode="auto">
          <a:xfrm>
            <a:off x="307975" y="-952500"/>
            <a:ext cx="22383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69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zh-TW" altLang="en-US" sz="3200" dirty="0"/>
              <a:t>如何使用</a:t>
            </a:r>
            <a:r>
              <a:rPr lang="en-US" altLang="zh-TW" sz="3200" dirty="0"/>
              <a:t>ML module </a:t>
            </a:r>
            <a:r>
              <a:rPr lang="zh-TW" altLang="en-US" sz="3200" dirty="0"/>
              <a:t>讓</a:t>
            </a:r>
            <a:r>
              <a:rPr lang="en-US" altLang="zh-TW" sz="3200" dirty="0"/>
              <a:t>WISE-3310</a:t>
            </a:r>
            <a:r>
              <a:rPr lang="zh-TW" altLang="en-US" sz="3200" dirty="0"/>
              <a:t>變聰明</a:t>
            </a:r>
            <a:endParaRPr lang="en-US" altLang="zh-TW" sz="3200" dirty="0"/>
          </a:p>
        </p:txBody>
      </p:sp>
      <p:sp>
        <p:nvSpPr>
          <p:cNvPr id="6" name="矩形 5"/>
          <p:cNvSpPr/>
          <p:nvPr/>
        </p:nvSpPr>
        <p:spPr>
          <a:xfrm>
            <a:off x="683568" y="292116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st</a:t>
            </a:r>
            <a:r>
              <a:rPr lang="en-US" altLang="zh-TW" dirty="0" smtClean="0"/>
              <a:t> </a:t>
            </a:r>
            <a:r>
              <a:rPr lang="en-US" altLang="zh-TW" dirty="0"/>
              <a:t>once delivery</a:t>
            </a:r>
            <a:endParaRPr lang="zh-TW" altLang="en-US" dirty="0"/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6" y="961627"/>
            <a:ext cx="1962943" cy="3058761"/>
          </a:xfrm>
        </p:spPr>
      </p:pic>
      <p:pic>
        <p:nvPicPr>
          <p:cNvPr id="5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1268759"/>
            <a:ext cx="2526458" cy="214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3851920" y="2060848"/>
            <a:ext cx="864096" cy="860320"/>
          </a:xfrm>
          <a:prstGeom prst="ellipse">
            <a:avLst/>
          </a:prstGeom>
          <a:solidFill>
            <a:srgbClr val="FF0000">
              <a:alpha val="70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900" b="1" dirty="0" smtClean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Neurons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kumimoji="1" lang="zh-TW" altLang="en-US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神經元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)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9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pic>
        <p:nvPicPr>
          <p:cNvPr id="9" name="Picture 4" descr="C:\Users\crystal.hsu\Desktop\ARK-1123-2_Front_Left_G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8706" y="3861048"/>
            <a:ext cx="2526458" cy="214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橢圓 9"/>
          <p:cNvSpPr/>
          <p:nvPr/>
        </p:nvSpPr>
        <p:spPr bwMode="auto">
          <a:xfrm>
            <a:off x="3881636" y="4657303"/>
            <a:ext cx="864096" cy="86032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900" dirty="0" smtClean="0"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Neurons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kumimoji="1" lang="zh-TW" altLang="en-US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神經元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)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1403648" y="2060848"/>
            <a:ext cx="1296144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>
            <a:off x="2195736" y="2491008"/>
            <a:ext cx="165618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78BF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線單箭頭接點 21"/>
          <p:cNvCxnSpPr/>
          <p:nvPr/>
        </p:nvCxnSpPr>
        <p:spPr bwMode="auto">
          <a:xfrm>
            <a:off x="2225452" y="5087463"/>
            <a:ext cx="165618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78BF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/>
          <p:nvPr/>
        </p:nvCxnSpPr>
        <p:spPr bwMode="auto">
          <a:xfrm>
            <a:off x="4745732" y="5092446"/>
            <a:ext cx="200972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78BF7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63808"/>
            <a:ext cx="1104900" cy="1057275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6588224" y="4902797"/>
            <a:ext cx="1584176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Abnormal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574568" y="465730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P</a:t>
            </a:r>
            <a:r>
              <a:rPr lang="en-US" altLang="zh-TW" dirty="0" smtClean="0">
                <a:solidFill>
                  <a:schemeClr val="bg2"/>
                </a:solidFill>
              </a:rPr>
              <a:t>redict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153444" y="2094223"/>
            <a:ext cx="106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</a:rPr>
              <a:t>T</a:t>
            </a:r>
            <a:r>
              <a:rPr lang="en-US" altLang="zh-TW" dirty="0" smtClean="0">
                <a:solidFill>
                  <a:schemeClr val="bg2"/>
                </a:solidFill>
              </a:rPr>
              <a:t>raining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90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en-US" altLang="zh-TW" sz="3200" dirty="0" smtClean="0"/>
              <a:t>PLA(Perceptron </a:t>
            </a:r>
            <a:r>
              <a:rPr lang="en-US" altLang="zh-TW" sz="3200" dirty="0"/>
              <a:t>Learning Algorithm)</a:t>
            </a:r>
            <a:r>
              <a:rPr lang="zh-TW" altLang="en-US" sz="3200" dirty="0"/>
              <a:t>介紹</a:t>
            </a:r>
            <a:endParaRPr lang="en-US" altLang="zh-TW" sz="3200" dirty="0"/>
          </a:p>
        </p:txBody>
      </p:sp>
      <p:sp>
        <p:nvSpPr>
          <p:cNvPr id="6" name="矩形 5"/>
          <p:cNvSpPr/>
          <p:nvPr/>
        </p:nvSpPr>
        <p:spPr>
          <a:xfrm>
            <a:off x="683568" y="292116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once </a:t>
            </a:r>
            <a:r>
              <a:rPr lang="en-US" altLang="zh-TW" dirty="0"/>
              <a:t>delivery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33493"/>
            <a:ext cx="5904762" cy="2352381"/>
          </a:xfrm>
        </p:spPr>
      </p:pic>
      <p:sp>
        <p:nvSpPr>
          <p:cNvPr id="4" name="文字方塊 3"/>
          <p:cNvSpPr txBox="1"/>
          <p:nvPr/>
        </p:nvSpPr>
        <p:spPr>
          <a:xfrm>
            <a:off x="683568" y="560529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H(X)=</a:t>
            </a:r>
            <a:r>
              <a:rPr lang="en-US" altLang="zh-TW" dirty="0" smtClean="0">
                <a:solidFill>
                  <a:srgbClr val="378BF7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378BF7"/>
                </a:solidFill>
              </a:rPr>
              <a:t>X</a:t>
            </a:r>
            <a:r>
              <a:rPr lang="en-US" altLang="zh-TW" sz="1200" dirty="0" smtClean="0">
                <a:solidFill>
                  <a:srgbClr val="378BF7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378BF7"/>
                </a:solidFill>
              </a:rPr>
              <a:t>X</a:t>
            </a:r>
            <a:r>
              <a:rPr lang="en-US" altLang="zh-TW" sz="1200" dirty="0" smtClean="0">
                <a:solidFill>
                  <a:srgbClr val="378BF7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 + … + </a:t>
            </a:r>
            <a:r>
              <a:rPr lang="en-US" altLang="zh-TW" dirty="0" err="1" smtClean="0">
                <a:solidFill>
                  <a:srgbClr val="378BF7"/>
                </a:solidFill>
              </a:rPr>
              <a:t>X</a:t>
            </a:r>
            <a:r>
              <a:rPr lang="en-US" altLang="zh-TW" sz="1200" dirty="0" err="1" smtClean="0">
                <a:solidFill>
                  <a:srgbClr val="378BF7"/>
                </a:solidFill>
              </a:rPr>
              <a:t>m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m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08104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&gt;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41218" y="578995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&lt;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17" y="982024"/>
            <a:ext cx="4904762" cy="2123810"/>
          </a:xfrm>
          <a:prstGeom prst="rect">
            <a:avLst/>
          </a:prstGeom>
        </p:spPr>
      </p:pic>
      <p:sp>
        <p:nvSpPr>
          <p:cNvPr id="14" name="左大括弧 13"/>
          <p:cNvSpPr/>
          <p:nvPr/>
        </p:nvSpPr>
        <p:spPr bwMode="auto">
          <a:xfrm>
            <a:off x="5225777" y="5357908"/>
            <a:ext cx="282327" cy="864096"/>
          </a:xfrm>
          <a:prstGeom prst="leftBrace">
            <a:avLst>
              <a:gd name="adj1" fmla="val 76516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3334152" y="1609091"/>
            <a:ext cx="879057" cy="869675"/>
          </a:xfrm>
          <a:prstGeom prst="ellipse">
            <a:avLst/>
          </a:prstGeom>
          <a:solidFill>
            <a:schemeClr val="accent3">
              <a:alpha val="1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9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aramond" pitchFamily="18" charset="0"/>
              <a:ea typeface="新細明體" pitchFamily="18" charset="-12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aramond" pitchFamily="18" charset="0"/>
                <a:ea typeface="新細明體" pitchFamily="18" charset="-120"/>
              </a:rPr>
              <a:t>Neurons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kumimoji="1" lang="zh-TW" altLang="en-US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神經元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)</a:t>
            </a:r>
            <a:endParaRPr kumimoji="1" lang="zh-TW" altLang="en-US" sz="9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2411760" y="3290500"/>
            <a:ext cx="3816424" cy="1938700"/>
          </a:xfrm>
          <a:prstGeom prst="roundRect">
            <a:avLst/>
          </a:prstGeom>
          <a:solidFill>
            <a:schemeClr val="accent3">
              <a:alpha val="1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cxnSp>
        <p:nvCxnSpPr>
          <p:cNvPr id="19" name="直線單箭頭接點 18"/>
          <p:cNvCxnSpPr>
            <a:endCxn id="17" idx="0"/>
          </p:cNvCxnSpPr>
          <p:nvPr/>
        </p:nvCxnSpPr>
        <p:spPr bwMode="auto">
          <a:xfrm>
            <a:off x="3923928" y="2420888"/>
            <a:ext cx="396044" cy="8696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267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3568" y="292116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once </a:t>
            </a:r>
            <a:r>
              <a:rPr lang="en-US" altLang="zh-TW" dirty="0"/>
              <a:t>delivery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7664" y="3834487"/>
            <a:ext cx="310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H(X)=</a:t>
            </a:r>
            <a:r>
              <a:rPr lang="en-US" altLang="zh-TW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56993" y="3573016"/>
            <a:ext cx="25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&gt;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956993" y="401915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&lt;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左大括弧 11"/>
          <p:cNvSpPr/>
          <p:nvPr/>
        </p:nvSpPr>
        <p:spPr bwMode="auto">
          <a:xfrm>
            <a:off x="4674666" y="3587105"/>
            <a:ext cx="282327" cy="864096"/>
          </a:xfrm>
          <a:prstGeom prst="leftBrace">
            <a:avLst>
              <a:gd name="adj1" fmla="val 76516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12577" y="48691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使用</a:t>
            </a:r>
            <a:r>
              <a:rPr lang="en-US" altLang="zh-TW" dirty="0" smtClean="0">
                <a:solidFill>
                  <a:schemeClr val="bg2"/>
                </a:solidFill>
              </a:rPr>
              <a:t>PLA </a:t>
            </a:r>
            <a:r>
              <a:rPr lang="zh-TW" altLang="en-US" dirty="0" smtClean="0">
                <a:solidFill>
                  <a:schemeClr val="bg2"/>
                </a:solidFill>
              </a:rPr>
              <a:t>找出</a:t>
            </a:r>
            <a:r>
              <a:rPr lang="zh-TW" altLang="en-US" dirty="0">
                <a:solidFill>
                  <a:schemeClr val="bg2"/>
                </a:solidFill>
              </a:rPr>
              <a:t>一</a:t>
            </a:r>
            <a:r>
              <a:rPr lang="zh-TW" altLang="en-US" dirty="0" smtClean="0">
                <a:solidFill>
                  <a:schemeClr val="bg2"/>
                </a:solidFill>
              </a:rPr>
              <a:t>組</a:t>
            </a:r>
            <a:r>
              <a:rPr lang="en-US" altLang="zh-TW" dirty="0" smtClean="0">
                <a:solidFill>
                  <a:schemeClr val="bg2"/>
                </a:solidFill>
              </a:rPr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 ] </a:t>
            </a:r>
            <a:r>
              <a:rPr lang="zh-TW" altLang="en-US" dirty="0" smtClean="0">
                <a:solidFill>
                  <a:schemeClr val="bg2"/>
                </a:solidFill>
              </a:rPr>
              <a:t>讓</a:t>
            </a:r>
            <a:r>
              <a:rPr lang="zh-TW" altLang="en-US" dirty="0">
                <a:solidFill>
                  <a:schemeClr val="bg2"/>
                </a:solidFill>
              </a:rPr>
              <a:t>所有</a:t>
            </a:r>
            <a:r>
              <a:rPr lang="zh-TW" altLang="en-US" dirty="0" smtClean="0">
                <a:solidFill>
                  <a:schemeClr val="bg2"/>
                </a:solidFill>
              </a:rPr>
              <a:t>的 </a:t>
            </a:r>
            <a:r>
              <a:rPr lang="en-US" altLang="zh-TW" dirty="0" smtClean="0">
                <a:solidFill>
                  <a:schemeClr val="bg2"/>
                </a:solidFill>
              </a:rPr>
              <a:t>[</a:t>
            </a:r>
            <a:r>
              <a:rPr lang="en-US" altLang="zh-TW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, </a:t>
            </a:r>
            <a:r>
              <a:rPr lang="en-US" altLang="zh-TW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] </a:t>
            </a:r>
            <a:r>
              <a:rPr lang="zh-TW" altLang="en-US" dirty="0" smtClean="0">
                <a:solidFill>
                  <a:schemeClr val="bg2"/>
                </a:solidFill>
              </a:rPr>
              <a:t>都可以得到正確的</a:t>
            </a:r>
            <a:r>
              <a:rPr lang="en-US" altLang="zh-TW" dirty="0" smtClean="0">
                <a:solidFill>
                  <a:schemeClr val="bg2"/>
                </a:solidFill>
              </a:rPr>
              <a:t>Output</a:t>
            </a:r>
            <a:endParaRPr lang="zh-TW" altLang="en-US" dirty="0">
              <a:solidFill>
                <a:schemeClr val="bg2"/>
              </a:solidFill>
            </a:endParaRP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7876191" cy="2352381"/>
          </a:xfrm>
        </p:spPr>
      </p:pic>
      <p:sp>
        <p:nvSpPr>
          <p:cNvPr id="9" name="文字方塊 8"/>
          <p:cNvSpPr txBox="1"/>
          <p:nvPr/>
        </p:nvSpPr>
        <p:spPr>
          <a:xfrm>
            <a:off x="761281" y="54777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smtClean="0">
                <a:solidFill>
                  <a:schemeClr val="bg2"/>
                </a:solidFill>
              </a:rPr>
              <a:t>PLA </a:t>
            </a:r>
            <a:r>
              <a:rPr lang="zh-TW" altLang="en-US" sz="1600" smtClean="0">
                <a:solidFill>
                  <a:schemeClr val="bg2"/>
                </a:solidFill>
              </a:rPr>
              <a:t>範例</a:t>
            </a:r>
            <a:r>
              <a:rPr lang="zh-TW" altLang="en-US" sz="1600" dirty="0" smtClean="0">
                <a:solidFill>
                  <a:schemeClr val="bg2"/>
                </a:solidFill>
              </a:rPr>
              <a:t>說明</a:t>
            </a:r>
            <a:r>
              <a:rPr lang="en-US" altLang="zh-TW" sz="1600" dirty="0" smtClean="0">
                <a:solidFill>
                  <a:schemeClr val="bg2"/>
                </a:solidFill>
              </a:rPr>
              <a:t>:</a:t>
            </a:r>
            <a:endParaRPr lang="zh-TW" alt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02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en-US" altLang="zh-TW" sz="3600" dirty="0"/>
              <a:t>ML module PLA </a:t>
            </a:r>
            <a:r>
              <a:rPr lang="zh-TW" altLang="en-US" sz="3600" dirty="0"/>
              <a:t>訓練過程視覺化</a:t>
            </a:r>
            <a:endParaRPr lang="en-US" altLang="zh-TW" sz="3600" dirty="0"/>
          </a:p>
        </p:txBody>
      </p:sp>
      <p:sp>
        <p:nvSpPr>
          <p:cNvPr id="6" name="矩形 5"/>
          <p:cNvSpPr/>
          <p:nvPr/>
        </p:nvSpPr>
        <p:spPr>
          <a:xfrm>
            <a:off x="683568" y="2921168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st</a:t>
            </a:r>
            <a:r>
              <a:rPr lang="en-US" altLang="zh-TW" dirty="0" smtClean="0"/>
              <a:t> </a:t>
            </a:r>
            <a:r>
              <a:rPr lang="en-US" altLang="zh-TW" dirty="0"/>
              <a:t>once delivery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 bwMode="auto">
          <a:xfrm>
            <a:off x="2759993" y="4163147"/>
            <a:ext cx="720080" cy="273965"/>
          </a:xfrm>
          <a:prstGeom prst="righ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6711" y="2204864"/>
            <a:ext cx="31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2"/>
                </a:solidFill>
              </a:rPr>
              <a:t>s</a:t>
            </a:r>
            <a:r>
              <a:rPr lang="en-US" altLang="zh-TW" dirty="0" err="1" smtClean="0">
                <a:solidFill>
                  <a:schemeClr val="bg2"/>
                </a:solidFill>
              </a:rPr>
              <a:t>ensor.data</a:t>
            </a:r>
            <a:r>
              <a:rPr lang="en-US" altLang="zh-TW" dirty="0" smtClean="0">
                <a:solidFill>
                  <a:schemeClr val="bg2"/>
                </a:solidFill>
              </a:rPr>
              <a:t> (</a:t>
            </a:r>
            <a:r>
              <a:rPr lang="en-US" altLang="zh-TW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sz="1400" dirty="0" smtClean="0">
                <a:solidFill>
                  <a:srgbClr val="00B0F0"/>
                </a:solidFill>
              </a:rPr>
              <a:t>, </a:t>
            </a:r>
            <a:r>
              <a:rPr lang="en-US" altLang="zh-TW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en-US" altLang="zh-TW" sz="1400" dirty="0" smtClean="0">
                <a:solidFill>
                  <a:srgbClr val="00B0F0"/>
                </a:solidFill>
              </a:rPr>
              <a:t> </a:t>
            </a:r>
            <a:r>
              <a:rPr lang="en-US" altLang="zh-TW" sz="1600" dirty="0" smtClean="0">
                <a:solidFill>
                  <a:schemeClr val="bg2"/>
                </a:solidFill>
              </a:rPr>
              <a:t>100</a:t>
            </a:r>
            <a:r>
              <a:rPr lang="zh-TW" altLang="en-US" sz="1600" dirty="0" smtClean="0">
                <a:solidFill>
                  <a:schemeClr val="bg2"/>
                </a:solidFill>
              </a:rPr>
              <a:t>組</a:t>
            </a:r>
            <a:r>
              <a:rPr lang="en-US" altLang="zh-TW" dirty="0" smtClean="0">
                <a:solidFill>
                  <a:schemeClr val="bg2"/>
                </a:solidFill>
              </a:rPr>
              <a:t>)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4201" y="90036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/>
                </a:solidFill>
              </a:rPr>
              <a:t>X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 </a:t>
            </a:r>
            <a:r>
              <a:rPr lang="zh-TW" altLang="en-US" sz="1600" dirty="0" smtClean="0">
                <a:solidFill>
                  <a:schemeClr val="bg2"/>
                </a:solidFill>
              </a:rPr>
              <a:t>代表 </a:t>
            </a:r>
            <a:r>
              <a:rPr lang="en-US" altLang="zh-TW" sz="1600" dirty="0" smtClean="0">
                <a:solidFill>
                  <a:schemeClr val="bg2"/>
                </a:solidFill>
              </a:rPr>
              <a:t>Temperature (X</a:t>
            </a:r>
            <a:r>
              <a:rPr lang="en-US" altLang="zh-TW" sz="1200" dirty="0" smtClean="0">
                <a:solidFill>
                  <a:schemeClr val="bg2"/>
                </a:solidFill>
              </a:rPr>
              <a:t>1)</a:t>
            </a:r>
            <a:endParaRPr lang="zh-TW" altLang="en-US" sz="1200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4201" y="1284873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</a:rPr>
              <a:t>Y</a:t>
            </a:r>
            <a:r>
              <a:rPr lang="en-US" altLang="zh-TW" sz="1600" dirty="0" smtClean="0">
                <a:solidFill>
                  <a:schemeClr val="bg2"/>
                </a:solidFill>
              </a:rPr>
              <a:t>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 </a:t>
            </a:r>
            <a:r>
              <a:rPr lang="zh-TW" altLang="en-US" sz="1600" dirty="0" smtClean="0">
                <a:solidFill>
                  <a:schemeClr val="bg2"/>
                </a:solidFill>
              </a:rPr>
              <a:t>代表 </a:t>
            </a:r>
            <a:r>
              <a:rPr lang="en-US" altLang="zh-TW" sz="1600" dirty="0" smtClean="0">
                <a:solidFill>
                  <a:schemeClr val="bg2"/>
                </a:solidFill>
              </a:rPr>
              <a:t>Humidity (X</a:t>
            </a:r>
            <a:r>
              <a:rPr lang="en-US" altLang="zh-TW" sz="1200" dirty="0" smtClean="0">
                <a:solidFill>
                  <a:schemeClr val="bg2"/>
                </a:solidFill>
              </a:rPr>
              <a:t>2</a:t>
            </a:r>
            <a:r>
              <a:rPr lang="en-US" altLang="zh-TW" sz="1600" dirty="0" smtClean="0">
                <a:solidFill>
                  <a:schemeClr val="bg2"/>
                </a:solidFill>
              </a:rPr>
              <a:t>)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4623" y="1647835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o</a:t>
            </a:r>
            <a:r>
              <a:rPr lang="en-US" altLang="zh-TW" sz="1600" dirty="0" smtClean="0">
                <a:solidFill>
                  <a:schemeClr val="bg2"/>
                </a:solidFill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</a:rPr>
              <a:t>x</a:t>
            </a:r>
            <a:r>
              <a:rPr lang="en-US" altLang="zh-TW" sz="1600" dirty="0" smtClean="0">
                <a:solidFill>
                  <a:schemeClr val="bg2"/>
                </a:solidFill>
              </a:rPr>
              <a:t> </a:t>
            </a:r>
            <a:r>
              <a:rPr lang="zh-TW" altLang="en-US" sz="1600" dirty="0" smtClean="0">
                <a:solidFill>
                  <a:schemeClr val="bg2"/>
                </a:solidFill>
              </a:rPr>
              <a:t>每個點代表每</a:t>
            </a:r>
            <a:r>
              <a:rPr lang="zh-TW" altLang="en-US" sz="1600" dirty="0">
                <a:solidFill>
                  <a:schemeClr val="bg2"/>
                </a:solidFill>
              </a:rPr>
              <a:t>一</a:t>
            </a:r>
            <a:r>
              <a:rPr lang="zh-TW" altLang="en-US" sz="1600" dirty="0" smtClean="0">
                <a:solidFill>
                  <a:schemeClr val="bg2"/>
                </a:solidFill>
              </a:rPr>
              <a:t>筆資料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1" y="2771557"/>
            <a:ext cx="1961905" cy="3057143"/>
          </a:xfr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28" y="2204864"/>
            <a:ext cx="5254188" cy="39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0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67" y="2852936"/>
            <a:ext cx="4556720" cy="327027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44201" y="404664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/>
                </a:solidFill>
              </a:rPr>
              <a:t>X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[</a:t>
            </a:r>
            <a:r>
              <a:rPr lang="en-US" altLang="zh-TW" sz="1600" dirty="0" smtClean="0">
                <a:solidFill>
                  <a:srgbClr val="FF0000"/>
                </a:solidFill>
              </a:rPr>
              <a:t>W0</a:t>
            </a:r>
            <a:r>
              <a:rPr lang="en-US" altLang="zh-TW" sz="1600" dirty="0" smtClean="0">
                <a:solidFill>
                  <a:schemeClr val="bg2"/>
                </a:solidFill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</a:rPr>
              <a:t>W1</a:t>
            </a:r>
            <a:r>
              <a:rPr lang="en-US" altLang="zh-TW" sz="1600" dirty="0" smtClean="0">
                <a:solidFill>
                  <a:schemeClr val="bg2"/>
                </a:solidFill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</a:rPr>
              <a:t>W2</a:t>
            </a:r>
            <a:r>
              <a:rPr lang="en-US" altLang="zh-TW" sz="1600" dirty="0" smtClean="0">
                <a:solidFill>
                  <a:schemeClr val="bg2"/>
                </a:solidFill>
              </a:rPr>
              <a:t>] </a:t>
            </a:r>
            <a:r>
              <a:rPr lang="zh-TW" altLang="en-US" sz="1600" dirty="0" smtClean="0">
                <a:solidFill>
                  <a:schemeClr val="bg2"/>
                </a:solidFill>
              </a:rPr>
              <a:t>針對所有</a:t>
            </a:r>
            <a:r>
              <a:rPr lang="en-US" altLang="zh-TW" sz="1600" dirty="0" err="1" smtClean="0">
                <a:solidFill>
                  <a:schemeClr val="bg2"/>
                </a:solidFill>
              </a:rPr>
              <a:t>sensor.data</a:t>
            </a:r>
            <a:r>
              <a:rPr lang="en-US" altLang="zh-TW" sz="1600" dirty="0" smtClean="0">
                <a:solidFill>
                  <a:schemeClr val="bg2"/>
                </a:solidFill>
              </a:rPr>
              <a:t>(</a:t>
            </a:r>
            <a:r>
              <a:rPr lang="en-US" altLang="zh-TW" sz="1600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sz="1200" dirty="0" smtClean="0">
                <a:solidFill>
                  <a:srgbClr val="378BF7"/>
                </a:solidFill>
              </a:rPr>
              <a:t>,</a:t>
            </a:r>
            <a:r>
              <a:rPr lang="en-US" altLang="zh-TW" sz="1600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en-US" altLang="zh-TW" sz="1200" dirty="0" smtClean="0">
                <a:solidFill>
                  <a:schemeClr val="bg2"/>
                </a:solidFill>
              </a:rPr>
              <a:t> </a:t>
            </a:r>
            <a:r>
              <a:rPr lang="zh-TW" altLang="en-US" sz="1600" dirty="0" smtClean="0">
                <a:solidFill>
                  <a:schemeClr val="bg2"/>
                </a:solidFill>
              </a:rPr>
              <a:t>約</a:t>
            </a:r>
            <a:r>
              <a:rPr lang="en-US" altLang="zh-TW" sz="1600" dirty="0" smtClean="0">
                <a:solidFill>
                  <a:schemeClr val="bg2"/>
                </a:solidFill>
              </a:rPr>
              <a:t>100</a:t>
            </a:r>
            <a:r>
              <a:rPr lang="zh-TW" altLang="en-US" sz="1600" dirty="0" smtClean="0">
                <a:solidFill>
                  <a:schemeClr val="bg2"/>
                </a:solidFill>
              </a:rPr>
              <a:t>組</a:t>
            </a:r>
            <a:r>
              <a:rPr lang="en-US" altLang="zh-TW" sz="1600" dirty="0" smtClean="0">
                <a:solidFill>
                  <a:schemeClr val="bg2"/>
                </a:solidFill>
              </a:rPr>
              <a:t>) </a:t>
            </a:r>
            <a:r>
              <a:rPr lang="zh-TW" altLang="en-US" sz="1600" dirty="0" smtClean="0">
                <a:solidFill>
                  <a:schemeClr val="bg2"/>
                </a:solidFill>
              </a:rPr>
              <a:t>的資料作計算的次數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4201" y="779682"/>
            <a:ext cx="825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</a:rPr>
              <a:t>Y</a:t>
            </a:r>
            <a:r>
              <a:rPr lang="en-US" altLang="zh-TW" sz="1600" dirty="0" smtClean="0">
                <a:solidFill>
                  <a:schemeClr val="bg2"/>
                </a:solidFill>
              </a:rPr>
              <a:t>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[</a:t>
            </a:r>
            <a:r>
              <a:rPr lang="en-US" altLang="zh-TW" sz="1600" dirty="0" smtClean="0">
                <a:solidFill>
                  <a:srgbClr val="FF0000"/>
                </a:solidFill>
              </a:rPr>
              <a:t>W0</a:t>
            </a:r>
            <a:r>
              <a:rPr lang="en-US" altLang="zh-TW" sz="1600" dirty="0" smtClean="0">
                <a:solidFill>
                  <a:schemeClr val="bg2"/>
                </a:solidFill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</a:rPr>
              <a:t>W1</a:t>
            </a:r>
            <a:r>
              <a:rPr lang="en-US" altLang="zh-TW" sz="1600" dirty="0" smtClean="0">
                <a:solidFill>
                  <a:schemeClr val="bg2"/>
                </a:solidFill>
              </a:rPr>
              <a:t>, </a:t>
            </a:r>
            <a:r>
              <a:rPr lang="en-US" altLang="zh-TW" sz="1600" dirty="0" smtClean="0">
                <a:solidFill>
                  <a:srgbClr val="FF0000"/>
                </a:solidFill>
              </a:rPr>
              <a:t>W2</a:t>
            </a:r>
            <a:r>
              <a:rPr lang="en-US" altLang="zh-TW" sz="1600" dirty="0" smtClean="0">
                <a:solidFill>
                  <a:schemeClr val="bg2"/>
                </a:solidFill>
              </a:rPr>
              <a:t>] </a:t>
            </a:r>
            <a:r>
              <a:rPr lang="zh-TW" altLang="en-US" sz="1600" dirty="0" smtClean="0">
                <a:solidFill>
                  <a:schemeClr val="bg2"/>
                </a:solidFill>
              </a:rPr>
              <a:t>針對所有</a:t>
            </a:r>
            <a:r>
              <a:rPr lang="en-US" altLang="zh-TW" sz="1600" dirty="0" err="1" smtClean="0">
                <a:solidFill>
                  <a:schemeClr val="bg2"/>
                </a:solidFill>
              </a:rPr>
              <a:t>sensor.data</a:t>
            </a:r>
            <a:r>
              <a:rPr lang="en-US" altLang="zh-TW" sz="1600" dirty="0" smtClean="0">
                <a:solidFill>
                  <a:schemeClr val="bg2"/>
                </a:solidFill>
              </a:rPr>
              <a:t>(</a:t>
            </a:r>
            <a:r>
              <a:rPr lang="en-US" altLang="zh-TW" sz="1600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sz="1600" dirty="0" smtClean="0">
                <a:solidFill>
                  <a:srgbClr val="378BF7"/>
                </a:solidFill>
              </a:rPr>
              <a:t>,</a:t>
            </a:r>
            <a:r>
              <a:rPr lang="en-US" altLang="zh-TW" sz="1600" dirty="0" smtClean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 </a:t>
            </a:r>
            <a:r>
              <a:rPr lang="zh-TW" altLang="en-US" sz="1600" dirty="0" smtClean="0">
                <a:solidFill>
                  <a:schemeClr val="bg2"/>
                </a:solidFill>
              </a:rPr>
              <a:t>約</a:t>
            </a:r>
            <a:r>
              <a:rPr lang="en-US" altLang="zh-TW" sz="1600" dirty="0" smtClean="0">
                <a:solidFill>
                  <a:schemeClr val="bg2"/>
                </a:solidFill>
              </a:rPr>
              <a:t>100</a:t>
            </a:r>
            <a:r>
              <a:rPr lang="zh-TW" altLang="en-US" sz="1600" dirty="0" smtClean="0">
                <a:solidFill>
                  <a:schemeClr val="bg2"/>
                </a:solidFill>
              </a:rPr>
              <a:t>組</a:t>
            </a:r>
            <a:r>
              <a:rPr lang="en-US" altLang="zh-TW" sz="1600" dirty="0" smtClean="0">
                <a:solidFill>
                  <a:schemeClr val="bg2"/>
                </a:solidFill>
              </a:rPr>
              <a:t>) </a:t>
            </a:r>
            <a:r>
              <a:rPr lang="zh-TW" altLang="en-US" sz="1600" dirty="0" smtClean="0">
                <a:solidFill>
                  <a:schemeClr val="bg2"/>
                </a:solidFill>
              </a:rPr>
              <a:t>的資料作計算</a:t>
            </a:r>
            <a:r>
              <a:rPr lang="en-US" altLang="zh-TW" sz="1600" dirty="0" smtClean="0">
                <a:solidFill>
                  <a:schemeClr val="bg2"/>
                </a:solidFill>
              </a:rPr>
              <a:t>,Output</a:t>
            </a:r>
            <a:r>
              <a:rPr lang="zh-TW" altLang="en-US" sz="1600" dirty="0" smtClean="0">
                <a:solidFill>
                  <a:schemeClr val="bg2"/>
                </a:solidFill>
              </a:rPr>
              <a:t>錯誤</a:t>
            </a:r>
            <a:r>
              <a:rPr lang="zh-TW" altLang="en-US" sz="1600" dirty="0">
                <a:solidFill>
                  <a:schemeClr val="bg2"/>
                </a:solidFill>
              </a:rPr>
              <a:t>的組數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330583" y="1693090"/>
            <a:ext cx="310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H(X)=</a:t>
            </a:r>
            <a:r>
              <a:rPr lang="en-US" altLang="zh-TW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</a:rPr>
              <a:t> + </a:t>
            </a:r>
            <a:r>
              <a:rPr lang="en-US" altLang="zh-TW" dirty="0">
                <a:solidFill>
                  <a:srgbClr val="00B0F0"/>
                </a:solidFill>
              </a:rPr>
              <a:t>X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39912" y="1431619"/>
            <a:ext cx="259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&gt;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39912" y="18777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當</a:t>
            </a:r>
            <a:r>
              <a:rPr lang="en-US" altLang="zh-TW" dirty="0" smtClean="0">
                <a:solidFill>
                  <a:schemeClr val="bg2"/>
                </a:solidFill>
              </a:rPr>
              <a:t>H(X) &lt; 0 , Output = </a:t>
            </a:r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左大括弧 19"/>
          <p:cNvSpPr/>
          <p:nvPr/>
        </p:nvSpPr>
        <p:spPr bwMode="auto">
          <a:xfrm>
            <a:off x="4457585" y="1445708"/>
            <a:ext cx="282327" cy="864096"/>
          </a:xfrm>
          <a:prstGeom prst="leftBrace">
            <a:avLst>
              <a:gd name="adj1" fmla="val 76516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108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1993637" y="1687116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bg2"/>
                </a:solidFill>
              </a:rPr>
              <a:t>斜線代表學習結果</a:t>
            </a:r>
            <a:r>
              <a:rPr lang="en-US" altLang="zh-TW" sz="1600" dirty="0" smtClean="0">
                <a:solidFill>
                  <a:schemeClr val="bg2"/>
                </a:solidFill>
              </a:rPr>
              <a:t>:</a:t>
            </a:r>
            <a:r>
              <a:rPr lang="zh-TW" altLang="en-US" sz="1600" dirty="0" smtClean="0">
                <a:solidFill>
                  <a:schemeClr val="bg2"/>
                </a:solidFill>
              </a:rPr>
              <a:t> </a:t>
            </a:r>
            <a:r>
              <a:rPr lang="en-US" altLang="zh-TW" sz="1600" dirty="0">
                <a:solidFill>
                  <a:schemeClr val="bg2"/>
                </a:solidFill>
              </a:rPr>
              <a:t>[</a:t>
            </a:r>
            <a:r>
              <a:rPr lang="en-US" altLang="zh-TW" sz="1600" dirty="0">
                <a:solidFill>
                  <a:srgbClr val="FF0000"/>
                </a:solidFill>
              </a:rPr>
              <a:t>W0</a:t>
            </a:r>
            <a:r>
              <a:rPr lang="en-US" altLang="zh-TW" sz="1600" dirty="0">
                <a:solidFill>
                  <a:schemeClr val="bg2"/>
                </a:solidFill>
              </a:rPr>
              <a:t>, </a:t>
            </a:r>
            <a:r>
              <a:rPr lang="en-US" altLang="zh-TW" sz="1600" dirty="0">
                <a:solidFill>
                  <a:srgbClr val="FF0000"/>
                </a:solidFill>
              </a:rPr>
              <a:t>W1</a:t>
            </a:r>
            <a:r>
              <a:rPr lang="en-US" altLang="zh-TW" sz="1600" dirty="0">
                <a:solidFill>
                  <a:schemeClr val="bg2"/>
                </a:solidFill>
              </a:rPr>
              <a:t>, </a:t>
            </a:r>
            <a:r>
              <a:rPr lang="en-US" altLang="zh-TW" sz="1600" dirty="0">
                <a:solidFill>
                  <a:srgbClr val="FF0000"/>
                </a:solidFill>
              </a:rPr>
              <a:t>W2</a:t>
            </a:r>
            <a:r>
              <a:rPr lang="en-US" altLang="zh-TW" sz="1600" dirty="0" smtClean="0">
                <a:solidFill>
                  <a:schemeClr val="bg2"/>
                </a:solidFill>
              </a:rPr>
              <a:t>] = [ -0.4, -6.6, 14.4] 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44201" y="607765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/>
                </a:solidFill>
              </a:rPr>
              <a:t>X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 </a:t>
            </a:r>
            <a:r>
              <a:rPr lang="zh-TW" altLang="en-US" sz="1600" dirty="0" smtClean="0">
                <a:solidFill>
                  <a:schemeClr val="bg2"/>
                </a:solidFill>
              </a:rPr>
              <a:t>代表 </a:t>
            </a:r>
            <a:r>
              <a:rPr lang="en-US" altLang="zh-TW" sz="1600" dirty="0" smtClean="0">
                <a:solidFill>
                  <a:schemeClr val="bg2"/>
                </a:solidFill>
              </a:rPr>
              <a:t>Temperature (X</a:t>
            </a:r>
            <a:r>
              <a:rPr lang="en-US" altLang="zh-TW" sz="1200" dirty="0" smtClean="0">
                <a:solidFill>
                  <a:schemeClr val="bg2"/>
                </a:solidFill>
              </a:rPr>
              <a:t>1)</a:t>
            </a:r>
            <a:endParaRPr lang="zh-TW" altLang="en-US" sz="1200" dirty="0">
              <a:solidFill>
                <a:schemeClr val="bg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56033" y="99093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</a:rPr>
              <a:t>Y</a:t>
            </a:r>
            <a:r>
              <a:rPr lang="en-US" altLang="zh-TW" sz="1600" dirty="0" smtClean="0">
                <a:solidFill>
                  <a:schemeClr val="bg2"/>
                </a:solidFill>
              </a:rPr>
              <a:t> </a:t>
            </a:r>
            <a:r>
              <a:rPr lang="zh-TW" altLang="en-US" sz="1600" dirty="0" smtClean="0">
                <a:solidFill>
                  <a:schemeClr val="bg2"/>
                </a:solidFill>
              </a:rPr>
              <a:t>軸</a:t>
            </a:r>
            <a:r>
              <a:rPr lang="en-US" altLang="zh-TW" sz="1600" dirty="0" smtClean="0">
                <a:solidFill>
                  <a:schemeClr val="bg2"/>
                </a:solidFill>
              </a:rPr>
              <a:t>:  </a:t>
            </a:r>
            <a:r>
              <a:rPr lang="zh-TW" altLang="en-US" sz="1600" dirty="0" smtClean="0">
                <a:solidFill>
                  <a:schemeClr val="bg2"/>
                </a:solidFill>
              </a:rPr>
              <a:t>代表 </a:t>
            </a:r>
            <a:r>
              <a:rPr lang="en-US" altLang="zh-TW" sz="1600" dirty="0" smtClean="0">
                <a:solidFill>
                  <a:schemeClr val="bg2"/>
                </a:solidFill>
              </a:rPr>
              <a:t>Humidity (X</a:t>
            </a:r>
            <a:r>
              <a:rPr lang="en-US" altLang="zh-TW" sz="1200" dirty="0" smtClean="0">
                <a:solidFill>
                  <a:schemeClr val="bg2"/>
                </a:solidFill>
              </a:rPr>
              <a:t>2</a:t>
            </a:r>
            <a:r>
              <a:rPr lang="en-US" altLang="zh-TW" sz="1600" dirty="0" smtClean="0">
                <a:solidFill>
                  <a:schemeClr val="bg2"/>
                </a:solidFill>
              </a:rPr>
              <a:t>)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5188232" cy="38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4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82602" y="111304"/>
            <a:ext cx="8277225" cy="941432"/>
          </a:xfrm>
        </p:spPr>
        <p:txBody>
          <a:bodyPr/>
          <a:lstStyle/>
          <a:p>
            <a:r>
              <a:rPr lang="en-US" altLang="zh-TW" sz="3600" dirty="0"/>
              <a:t>ML module PLA </a:t>
            </a:r>
            <a:r>
              <a:rPr lang="zh-TW" altLang="en-US" sz="3600" dirty="0"/>
              <a:t>的限制</a:t>
            </a:r>
            <a:r>
              <a:rPr lang="en-US" altLang="zh-TW" sz="3600" dirty="0"/>
              <a:t>,</a:t>
            </a:r>
            <a:r>
              <a:rPr lang="zh-TW" altLang="en-US" sz="3600" dirty="0"/>
              <a:t>該如何解決</a:t>
            </a:r>
            <a:endParaRPr lang="en-US" altLang="zh-TW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95" y="3789040"/>
            <a:ext cx="2829122" cy="18411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32" y="992717"/>
            <a:ext cx="2665792" cy="1998320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 bwMode="auto">
          <a:xfrm>
            <a:off x="4139952" y="1875095"/>
            <a:ext cx="720080" cy="273965"/>
          </a:xfrm>
          <a:prstGeom prst="righ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5360193" y="1561717"/>
            <a:ext cx="864096" cy="86032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900" dirty="0" smtClean="0"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Neurons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kumimoji="1" lang="zh-TW" altLang="en-US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神經元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)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PLA     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8" name="向右箭號 17"/>
          <p:cNvSpPr/>
          <p:nvPr/>
        </p:nvSpPr>
        <p:spPr bwMode="auto">
          <a:xfrm>
            <a:off x="4139952" y="4572644"/>
            <a:ext cx="720080" cy="273965"/>
          </a:xfrm>
          <a:prstGeom prst="right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5360193" y="3216752"/>
            <a:ext cx="864096" cy="86032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sz="900" dirty="0" smtClean="0"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Neurons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(</a:t>
            </a:r>
            <a:r>
              <a:rPr kumimoji="1" lang="zh-TW" altLang="en-US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神經元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)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900" b="1" dirty="0" smtClean="0">
                <a:solidFill>
                  <a:srgbClr val="FF0000"/>
                </a:solidFill>
                <a:latin typeface="Garamond" pitchFamily="18" charset="0"/>
                <a:ea typeface="新細明體" pitchFamily="18" charset="-120"/>
              </a:rPr>
              <a:t>SVM</a:t>
            </a:r>
            <a:r>
              <a:rPr kumimoji="1" lang="en-US" altLang="zh-TW" sz="900" b="1" dirty="0" smtClean="0">
                <a:solidFill>
                  <a:schemeClr val="bg2"/>
                </a:solidFill>
                <a:latin typeface="Garamond" pitchFamily="18" charset="0"/>
                <a:ea typeface="新細明體" pitchFamily="18" charset="-120"/>
              </a:rPr>
              <a:t>     </a:t>
            </a:r>
            <a:endParaRPr kumimoji="1" lang="en-US" altLang="zh-TW" sz="900" b="1" dirty="0">
              <a:solidFill>
                <a:schemeClr val="bg2"/>
              </a:solidFill>
              <a:latin typeface="Garamond" pitchFamily="18" charset="0"/>
              <a:ea typeface="新細明體" pitchFamily="18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53" y="4365104"/>
            <a:ext cx="1584176" cy="190101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732240" y="3501008"/>
            <a:ext cx="215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方法</a:t>
            </a:r>
            <a:r>
              <a:rPr lang="en-US" altLang="zh-TW" dirty="0" smtClean="0">
                <a:solidFill>
                  <a:schemeClr val="bg2"/>
                </a:solidFill>
              </a:rPr>
              <a:t>1: SVM </a:t>
            </a:r>
            <a:r>
              <a:rPr lang="zh-TW" altLang="en-US" dirty="0" smtClean="0">
                <a:solidFill>
                  <a:schemeClr val="bg2"/>
                </a:solidFill>
              </a:rPr>
              <a:t>演算法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1224" y="5085184"/>
            <a:ext cx="24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2"/>
                </a:solidFill>
              </a:rPr>
              <a:t>方法</a:t>
            </a:r>
            <a:r>
              <a:rPr lang="en-US" altLang="zh-TW" dirty="0" smtClean="0">
                <a:solidFill>
                  <a:schemeClr val="bg2"/>
                </a:solidFill>
              </a:rPr>
              <a:t>2: Deep Learning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31224" y="1779728"/>
            <a:ext cx="144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</a:rPr>
              <a:t>PLA </a:t>
            </a:r>
            <a:r>
              <a:rPr lang="zh-TW" altLang="en-US" dirty="0" smtClean="0">
                <a:solidFill>
                  <a:schemeClr val="bg2"/>
                </a:solidFill>
              </a:rPr>
              <a:t>演算法</a:t>
            </a:r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78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e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Stream">
  <a:themeElements>
    <a:clrScheme name="">
      <a:dk1>
        <a:srgbClr val="000000"/>
      </a:dk1>
      <a:lt1>
        <a:srgbClr val="FFFFFF"/>
      </a:lt1>
      <a:dk2>
        <a:srgbClr val="BFA673"/>
      </a:dk2>
      <a:lt2>
        <a:srgbClr val="000099"/>
      </a:lt2>
      <a:accent1>
        <a:srgbClr val="FFCC00"/>
      </a:accent1>
      <a:accent2>
        <a:srgbClr val="808000"/>
      </a:accent2>
      <a:accent3>
        <a:srgbClr val="DCD0BC"/>
      </a:accent3>
      <a:accent4>
        <a:srgbClr val="DADADA"/>
      </a:accent4>
      <a:accent5>
        <a:srgbClr val="FFE2AA"/>
      </a:accent5>
      <a:accent6>
        <a:srgbClr val="737300"/>
      </a:accent6>
      <a:hlink>
        <a:srgbClr val="784700"/>
      </a:hlink>
      <a:folHlink>
        <a:srgbClr val="9A7200"/>
      </a:folHlink>
    </a:clrScheme>
    <a:fontScheme name="1_Str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10">
        <a:dk1>
          <a:srgbClr val="000000"/>
        </a:dk1>
        <a:lt1>
          <a:srgbClr val="FFFFFF"/>
        </a:lt1>
        <a:dk2>
          <a:srgbClr val="BFA673"/>
        </a:dk2>
        <a:lt2>
          <a:srgbClr val="FFFFFF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advantech</Template>
  <TotalTime>28275</TotalTime>
  <Words>553</Words>
  <Application>Microsoft Office PowerPoint</Application>
  <PresentationFormat>如螢幕大小 (4:3)</PresentationFormat>
  <Paragraphs>142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advantech</vt:lpstr>
      <vt:lpstr>Stream</vt:lpstr>
      <vt:lpstr>自訂設計</vt:lpstr>
      <vt:lpstr>2_Stream</vt:lpstr>
      <vt:lpstr>Machine Learning (ML) Introduction</vt:lpstr>
      <vt:lpstr>Outline</vt:lpstr>
      <vt:lpstr>如何使用ML module 讓WISE-3310變聰明</vt:lpstr>
      <vt:lpstr>PLA(Perceptron Learning Algorithm)介紹</vt:lpstr>
      <vt:lpstr>PowerPoint 簡報</vt:lpstr>
      <vt:lpstr>ML module PLA 訓練過程視覺化</vt:lpstr>
      <vt:lpstr>PowerPoint 簡報</vt:lpstr>
      <vt:lpstr>PowerPoint 簡報</vt:lpstr>
      <vt:lpstr>ML module PLA 的限制,該如何解決</vt:lpstr>
      <vt:lpstr>介紹開發ML module 的語言 – Python</vt:lpstr>
      <vt:lpstr>ML module 未來發展規劃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application apply on WISE-Cloud RESTful APIs</dc:title>
  <dc:creator>Jeffrey.Hung</dc:creator>
  <cp:lastModifiedBy>Ivan.Chen</cp:lastModifiedBy>
  <cp:revision>859</cp:revision>
  <dcterms:created xsi:type="dcterms:W3CDTF">2015-07-22T02:07:48Z</dcterms:created>
  <dcterms:modified xsi:type="dcterms:W3CDTF">2016-08-08T08:38:21Z</dcterms:modified>
</cp:coreProperties>
</file>