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2" d="100"/>
          <a:sy n="22" d="100"/>
        </p:scale>
        <p:origin x="-198" y="-4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239663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IN" sz="1100">
                <a:solidFill>
                  <a:srgbClr val="000000"/>
                </a:solidFill>
                <a:latin typeface="Arial"/>
              </a:rPr>
              <a:t>You can add your presentation notes here. This presentation template for research posters is fully editable so text, graphics and content can be updated to fit your own research needs.</a:t>
            </a:r>
            <a:endParaRPr/>
          </a:p>
          <a:p>
            <a:pPr>
              <a:lnSpc>
                <a:spcPct val="100000"/>
              </a:lnSpc>
            </a:pPr>
            <a:endParaRPr/>
          </a:p>
          <a:p>
            <a:pPr>
              <a:lnSpc>
                <a:spcPct val="100000"/>
              </a:lnSpc>
            </a:pPr>
            <a:endParaRPr/>
          </a:p>
          <a:p>
            <a:pPr>
              <a:lnSpc>
                <a:spcPct val="100000"/>
              </a:lnSpc>
            </a:pPr>
            <a:endParaRPr/>
          </a:p>
          <a:p>
            <a:pPr>
              <a:lnSpc>
                <a:spcPct val="100000"/>
              </a:lnSpc>
            </a:pPr>
            <a:r>
              <a:rPr lang="en-IN" sz="1100">
                <a:solidFill>
                  <a:srgbClr val="000000"/>
                </a:solidFill>
                <a:latin typeface="Arial"/>
              </a:rPr>
              <a:t>Download more </a:t>
            </a:r>
            <a:r>
              <a:rPr lang="en-IN" sz="1100" u="sng">
                <a:solidFill>
                  <a:srgbClr val="000000"/>
                </a:solidFill>
                <a:latin typeface="Arial"/>
              </a:rPr>
              <a:t>poster presentation templates</a:t>
            </a:r>
            <a:r>
              <a:rPr lang="en-IN" sz="1100">
                <a:solidFill>
                  <a:srgbClr val="000000"/>
                </a:solidFill>
                <a:latin typeface="Aria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5" name="Picture 34"/>
          <p:cNvPicPr/>
          <p:nvPr/>
        </p:nvPicPr>
        <p:blipFill>
          <a:blip r:embed="rId2"/>
          <a:stretch>
            <a:fillRect/>
          </a:stretch>
        </p:blipFill>
        <p:spPr>
          <a:xfrm>
            <a:off x="9980640" y="7702560"/>
            <a:ext cx="23928840" cy="19092240"/>
          </a:xfrm>
          <a:prstGeom prst="rect">
            <a:avLst/>
          </a:prstGeom>
          <a:ln>
            <a:noFill/>
          </a:ln>
        </p:spPr>
      </p:pic>
      <p:pic>
        <p:nvPicPr>
          <p:cNvPr id="36" name="Picture 35"/>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4"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96160" y="4765320"/>
            <a:ext cx="40898520" cy="60894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400"/>
          </a:xfrm>
          <a:prstGeom prst="rect">
            <a:avLst/>
          </a:prstGeom>
        </p:spPr>
        <p:txBody>
          <a:bodyPr lIns="487440" tIns="487440" rIns="487440" bIns="487440" anchor="b"/>
          <a:lstStyle/>
          <a:p>
            <a:r>
              <a:rPr lang="en-IN" sz="27700">
                <a:latin typeface="Arial"/>
              </a:rPr>
              <a:t>Click to edit the title text format</a:t>
            </a:r>
            <a:endParaRPr/>
          </a:p>
        </p:txBody>
      </p:sp>
      <p:sp>
        <p:nvSpPr>
          <p:cNvPr id="4" name="PlaceHolder 2"/>
          <p:cNvSpPr>
            <a:spLocks noGrp="1"/>
          </p:cNvSpPr>
          <p:nvPr>
            <p:ph type="sldNum"/>
          </p:nvPr>
        </p:nvSpPr>
        <p:spPr>
          <a:xfrm>
            <a:off x="40667760" y="29844720"/>
            <a:ext cx="2633400" cy="2518560"/>
          </a:xfrm>
          <a:prstGeom prst="rect">
            <a:avLst/>
          </a:prstGeom>
        </p:spPr>
        <p:txBody>
          <a:bodyPr lIns="487440" tIns="487440" rIns="487440" bIns="487440" anchor="ctr"/>
          <a:lstStyle/>
          <a:p>
            <a:pPr>
              <a:lnSpc>
                <a:spcPct val="100000"/>
              </a:lnSpc>
            </a:pPr>
            <a:fld id="{D947A323-11F2-46F4-9240-370675176F29}" type="slidenum">
              <a:rPr lang="en-IN" sz="1400">
                <a:solidFill>
                  <a:srgbClr val="000000"/>
                </a:solidFill>
                <a:latin typeface="Arial"/>
                <a:ea typeface="Arial"/>
              </a:rPr>
              <a:t>‹#›</a:t>
            </a:fld>
            <a:endParaRPr/>
          </a:p>
        </p:txBody>
      </p:sp>
      <p:sp>
        <p:nvSpPr>
          <p:cNvPr id="2" name="PlaceHolder 3"/>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10" Type="http://schemas.openxmlformats.org/officeDocument/2006/relationships/image" Target="../media/image9.png"/><Relationship Id="rId4" Type="http://schemas.openxmlformats.org/officeDocument/2006/relationships/image" Target="../media/image3.gi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6874920" y="912240"/>
            <a:ext cx="35915400" cy="4309920"/>
          </a:xfrm>
          <a:prstGeom prst="rect">
            <a:avLst/>
          </a:prstGeom>
          <a:solidFill>
            <a:srgbClr val="0097A7"/>
          </a:solidFill>
          <a:ln>
            <a:noFill/>
          </a:ln>
        </p:spPr>
      </p:sp>
      <p:sp>
        <p:nvSpPr>
          <p:cNvPr id="43" name="CustomShape 2"/>
          <p:cNvSpPr/>
          <p:nvPr/>
        </p:nvSpPr>
        <p:spPr>
          <a:xfrm>
            <a:off x="1791360" y="911880"/>
            <a:ext cx="5025240" cy="4892040"/>
          </a:xfrm>
          <a:prstGeom prst="rect">
            <a:avLst/>
          </a:prstGeom>
          <a:solidFill>
            <a:srgbClr val="FFFFFF"/>
          </a:solidFill>
          <a:ln>
            <a:noFill/>
          </a:ln>
        </p:spPr>
      </p:sp>
      <p:sp>
        <p:nvSpPr>
          <p:cNvPr id="44" name="CustomShape 3"/>
          <p:cNvSpPr/>
          <p:nvPr/>
        </p:nvSpPr>
        <p:spPr>
          <a:xfrm>
            <a:off x="13466938" y="5454360"/>
            <a:ext cx="15444302" cy="26510040"/>
          </a:xfrm>
          <a:prstGeom prst="rect">
            <a:avLst/>
          </a:prstGeom>
          <a:solidFill>
            <a:srgbClr val="FFFFFF"/>
          </a:solidFill>
          <a:ln>
            <a:noFill/>
          </a:ln>
        </p:spPr>
      </p:sp>
      <p:sp>
        <p:nvSpPr>
          <p:cNvPr id="45" name="CustomShape 4"/>
          <p:cNvSpPr/>
          <p:nvPr/>
        </p:nvSpPr>
        <p:spPr>
          <a:xfrm>
            <a:off x="1151280" y="5442754"/>
            <a:ext cx="13879080" cy="26510040"/>
          </a:xfrm>
          <a:prstGeom prst="rect">
            <a:avLst/>
          </a:prstGeom>
          <a:solidFill>
            <a:srgbClr val="FFFFFF"/>
          </a:solidFill>
          <a:ln>
            <a:noFill/>
          </a:ln>
        </p:spPr>
      </p:sp>
      <p:sp>
        <p:nvSpPr>
          <p:cNvPr id="46" name="CustomShape 5"/>
          <p:cNvSpPr/>
          <p:nvPr/>
        </p:nvSpPr>
        <p:spPr>
          <a:xfrm>
            <a:off x="28909438" y="5442754"/>
            <a:ext cx="13879080" cy="26510040"/>
          </a:xfrm>
          <a:prstGeom prst="rect">
            <a:avLst/>
          </a:prstGeom>
          <a:solidFill>
            <a:srgbClr val="FFFFFF"/>
          </a:solidFill>
          <a:ln>
            <a:noFill/>
          </a:ln>
        </p:spPr>
      </p:sp>
      <p:sp>
        <p:nvSpPr>
          <p:cNvPr id="47" name="CustomShape 6"/>
          <p:cNvSpPr/>
          <p:nvPr/>
        </p:nvSpPr>
        <p:spPr>
          <a:xfrm>
            <a:off x="7738560" y="1882800"/>
            <a:ext cx="34132680" cy="2656440"/>
          </a:xfrm>
          <a:prstGeom prst="rect">
            <a:avLst/>
          </a:prstGeom>
          <a:noFill/>
          <a:ln>
            <a:noFill/>
          </a:ln>
        </p:spPr>
        <p:txBody>
          <a:bodyPr tIns="91440" bIns="91440"/>
          <a:lstStyle/>
          <a:p>
            <a:pPr>
              <a:lnSpc>
                <a:spcPct val="115000"/>
              </a:lnSpc>
            </a:pPr>
            <a:r>
              <a:rPr lang="sr-Latn-RS" sz="7200" dirty="0" smtClean="0">
                <a:solidFill>
                  <a:srgbClr val="FFFFFF"/>
                </a:solidFill>
                <a:latin typeface="Oswald"/>
              </a:rPr>
              <a:t>SOFT KOMPJUTING 2017 - PREDEFINISANI PROJEKAT ZA OCENU 9/10</a:t>
            </a:r>
            <a:endParaRPr sz="7200" dirty="0"/>
          </a:p>
          <a:p>
            <a:pPr>
              <a:lnSpc>
                <a:spcPct val="100000"/>
              </a:lnSpc>
            </a:pPr>
            <a:endParaRPr sz="3200" dirty="0"/>
          </a:p>
        </p:txBody>
      </p:sp>
      <p:sp>
        <p:nvSpPr>
          <p:cNvPr id="48" name="CustomShape 7"/>
          <p:cNvSpPr/>
          <p:nvPr/>
        </p:nvSpPr>
        <p:spPr>
          <a:xfrm>
            <a:off x="7794000" y="3308400"/>
            <a:ext cx="34077240" cy="1230840"/>
          </a:xfrm>
          <a:prstGeom prst="rect">
            <a:avLst/>
          </a:prstGeom>
          <a:noFill/>
          <a:ln>
            <a:noFill/>
          </a:ln>
        </p:spPr>
        <p:txBody>
          <a:bodyPr tIns="91440" bIns="91440"/>
          <a:lstStyle/>
          <a:p>
            <a:pPr>
              <a:lnSpc>
                <a:spcPct val="115000"/>
              </a:lnSpc>
            </a:pPr>
            <a:r>
              <a:rPr lang="sr-Latn-RS" sz="5400" dirty="0" smtClean="0">
                <a:solidFill>
                  <a:srgbClr val="FFFFFF"/>
                </a:solidFill>
                <a:latin typeface="Droid Serif"/>
                <a:ea typeface="Droid Serif"/>
              </a:rPr>
              <a:t>Ivan Jančić, ra157-2014</a:t>
            </a:r>
            <a:endParaRPr sz="5400" dirty="0"/>
          </a:p>
          <a:p>
            <a:pPr>
              <a:lnSpc>
                <a:spcPct val="115000"/>
              </a:lnSpc>
            </a:pPr>
            <a:endParaRPr sz="3200" dirty="0"/>
          </a:p>
          <a:p>
            <a:pPr>
              <a:lnSpc>
                <a:spcPct val="115000"/>
              </a:lnSpc>
            </a:pPr>
            <a:endParaRPr sz="3200" dirty="0"/>
          </a:p>
          <a:p>
            <a:pPr>
              <a:lnSpc>
                <a:spcPct val="100000"/>
              </a:lnSpc>
            </a:pPr>
            <a:endParaRPr sz="3200" dirty="0"/>
          </a:p>
          <a:p>
            <a:pPr>
              <a:lnSpc>
                <a:spcPct val="115000"/>
              </a:lnSpc>
            </a:pPr>
            <a:endParaRPr sz="3200" dirty="0"/>
          </a:p>
          <a:p>
            <a:pPr>
              <a:lnSpc>
                <a:spcPct val="100000"/>
              </a:lnSpc>
            </a:pPr>
            <a:endParaRPr sz="3200" dirty="0"/>
          </a:p>
        </p:txBody>
      </p:sp>
      <p:sp>
        <p:nvSpPr>
          <p:cNvPr id="49" name="CustomShape 8"/>
          <p:cNvSpPr/>
          <p:nvPr/>
        </p:nvSpPr>
        <p:spPr>
          <a:xfrm>
            <a:off x="24904080" y="3308400"/>
            <a:ext cx="12130920" cy="1230840"/>
          </a:xfrm>
          <a:prstGeom prst="rect">
            <a:avLst/>
          </a:prstGeom>
          <a:noFill/>
          <a:ln>
            <a:noFill/>
          </a:ln>
        </p:spPr>
        <p:txBody>
          <a:bodyPr tIns="91440" bIns="91440"/>
          <a:lstStyle/>
          <a:p>
            <a:pPr>
              <a:lnSpc>
                <a:spcPct val="115000"/>
              </a:lnSpc>
            </a:pPr>
            <a:endParaRPr sz="3200"/>
          </a:p>
          <a:p>
            <a:pPr>
              <a:lnSpc>
                <a:spcPct val="115000"/>
              </a:lnSpc>
            </a:pPr>
            <a:endParaRPr sz="3200"/>
          </a:p>
          <a:p>
            <a:pPr>
              <a:lnSpc>
                <a:spcPct val="115000"/>
              </a:lnSpc>
            </a:pPr>
            <a:endParaRPr sz="3200"/>
          </a:p>
          <a:p>
            <a:pPr>
              <a:lnSpc>
                <a:spcPct val="115000"/>
              </a:lnSpc>
            </a:pPr>
            <a:endParaRPr sz="3200"/>
          </a:p>
          <a:p>
            <a:pPr>
              <a:lnSpc>
                <a:spcPct val="100000"/>
              </a:lnSpc>
            </a:pPr>
            <a:endParaRPr sz="3200"/>
          </a:p>
          <a:p>
            <a:pPr>
              <a:lnSpc>
                <a:spcPct val="115000"/>
              </a:lnSpc>
            </a:pPr>
            <a:endParaRPr sz="3200"/>
          </a:p>
          <a:p>
            <a:pPr>
              <a:lnSpc>
                <a:spcPct val="100000"/>
              </a:lnSpc>
            </a:pPr>
            <a:endParaRPr sz="3200"/>
          </a:p>
        </p:txBody>
      </p:sp>
      <p:sp>
        <p:nvSpPr>
          <p:cNvPr id="50" name="CustomShape 9"/>
          <p:cNvSpPr/>
          <p:nvPr/>
        </p:nvSpPr>
        <p:spPr>
          <a:xfrm>
            <a:off x="-2540503" y="5311917"/>
            <a:ext cx="11623320" cy="1450800"/>
          </a:xfrm>
          <a:prstGeom prst="rect">
            <a:avLst/>
          </a:prstGeom>
          <a:noFill/>
          <a:ln>
            <a:noFill/>
          </a:ln>
        </p:spPr>
        <p:txBody>
          <a:bodyPr tIns="91440" bIns="91440"/>
          <a:lstStyle/>
          <a:p>
            <a:pPr algn="ctr">
              <a:lnSpc>
                <a:spcPct val="115000"/>
              </a:lnSpc>
            </a:pPr>
            <a:r>
              <a:rPr lang="en-US" sz="4400" b="1" dirty="0" smtClean="0">
                <a:latin typeface="Oswald"/>
                <a:ea typeface="Oswald"/>
              </a:rPr>
              <a:t>UVOD</a:t>
            </a:r>
            <a:endParaRPr sz="4400" b="1" dirty="0"/>
          </a:p>
          <a:p>
            <a:pPr>
              <a:lnSpc>
                <a:spcPct val="100000"/>
              </a:lnSpc>
            </a:pPr>
            <a:endParaRPr sz="3200" dirty="0"/>
          </a:p>
        </p:txBody>
      </p:sp>
      <p:sp>
        <p:nvSpPr>
          <p:cNvPr id="51" name="CustomShape 10"/>
          <p:cNvSpPr/>
          <p:nvPr/>
        </p:nvSpPr>
        <p:spPr>
          <a:xfrm>
            <a:off x="896400" y="31573800"/>
            <a:ext cx="13879080" cy="390960"/>
          </a:xfrm>
          <a:prstGeom prst="rect">
            <a:avLst/>
          </a:prstGeom>
          <a:solidFill>
            <a:srgbClr val="0097A7"/>
          </a:solidFill>
          <a:ln>
            <a:noFill/>
          </a:ln>
        </p:spPr>
      </p:sp>
      <p:sp>
        <p:nvSpPr>
          <p:cNvPr id="52" name="CustomShape 11"/>
          <p:cNvSpPr/>
          <p:nvPr/>
        </p:nvSpPr>
        <p:spPr>
          <a:xfrm>
            <a:off x="15030360" y="31573800"/>
            <a:ext cx="13879080" cy="390960"/>
          </a:xfrm>
          <a:prstGeom prst="rect">
            <a:avLst/>
          </a:prstGeom>
          <a:solidFill>
            <a:srgbClr val="0097A7"/>
          </a:solidFill>
          <a:ln>
            <a:noFill/>
          </a:ln>
        </p:spPr>
      </p:sp>
      <p:sp>
        <p:nvSpPr>
          <p:cNvPr id="53" name="CustomShape 12"/>
          <p:cNvSpPr/>
          <p:nvPr/>
        </p:nvSpPr>
        <p:spPr>
          <a:xfrm>
            <a:off x="29120040" y="31573800"/>
            <a:ext cx="13879080" cy="390960"/>
          </a:xfrm>
          <a:prstGeom prst="rect">
            <a:avLst/>
          </a:prstGeom>
          <a:solidFill>
            <a:srgbClr val="0097A7"/>
          </a:solidFill>
          <a:ln>
            <a:noFill/>
          </a:ln>
        </p:spPr>
      </p:sp>
      <p:sp>
        <p:nvSpPr>
          <p:cNvPr id="55" name="CustomShape 14"/>
          <p:cNvSpPr/>
          <p:nvPr/>
        </p:nvSpPr>
        <p:spPr>
          <a:xfrm>
            <a:off x="2341277" y="6289526"/>
            <a:ext cx="10285560" cy="7557154"/>
          </a:xfrm>
          <a:prstGeom prst="rect">
            <a:avLst/>
          </a:prstGeom>
          <a:noFill/>
          <a:ln>
            <a:noFill/>
          </a:ln>
        </p:spPr>
        <p:txBody>
          <a:bodyPr tIns="91440" bIns="91440"/>
          <a:lstStyle/>
          <a:p>
            <a:pPr>
              <a:lnSpc>
                <a:spcPct val="115000"/>
              </a:lnSpc>
            </a:pPr>
            <a:r>
              <a:rPr lang="en-US" sz="3600" dirty="0" smtClean="0"/>
              <a:t>U </a:t>
            </a:r>
            <a:r>
              <a:rPr lang="en-US" sz="3600" dirty="0" err="1" smtClean="0"/>
              <a:t>okviru</a:t>
            </a:r>
            <a:r>
              <a:rPr lang="en-US" sz="3600" dirty="0" smtClean="0"/>
              <a:t> </a:t>
            </a:r>
            <a:r>
              <a:rPr lang="en-US" sz="3600" dirty="0" err="1" smtClean="0"/>
              <a:t>projekta</a:t>
            </a:r>
            <a:r>
              <a:rPr lang="en-US" sz="3600" dirty="0" smtClean="0"/>
              <a:t> se </a:t>
            </a:r>
            <a:r>
              <a:rPr lang="en-US" sz="3600" dirty="0" err="1" smtClean="0"/>
              <a:t>nalazi</a:t>
            </a:r>
            <a:r>
              <a:rPr lang="en-US" sz="3600" dirty="0" smtClean="0"/>
              <a:t> 10 video </a:t>
            </a:r>
            <a:r>
              <a:rPr lang="en-US" sz="3600" dirty="0" err="1" smtClean="0"/>
              <a:t>snimaka</a:t>
            </a:r>
            <a:r>
              <a:rPr lang="en-US" sz="3600" dirty="0" smtClean="0"/>
              <a:t>. Na </a:t>
            </a:r>
            <a:r>
              <a:rPr lang="en-US" sz="3600" dirty="0" err="1" smtClean="0"/>
              <a:t>svakom</a:t>
            </a:r>
            <a:r>
              <a:rPr lang="en-US" sz="3600" dirty="0" smtClean="0"/>
              <a:t> </a:t>
            </a:r>
            <a:r>
              <a:rPr lang="en-US" sz="3600" dirty="0" err="1" smtClean="0"/>
              <a:t>snimku</a:t>
            </a:r>
            <a:r>
              <a:rPr lang="en-US" sz="3600" dirty="0" smtClean="0"/>
              <a:t> se </a:t>
            </a:r>
            <a:r>
              <a:rPr lang="en-US" sz="3600" dirty="0" err="1" smtClean="0"/>
              <a:t>nalaze</a:t>
            </a:r>
            <a:r>
              <a:rPr lang="en-US" sz="3600" dirty="0" smtClean="0"/>
              <a:t> </a:t>
            </a:r>
            <a:r>
              <a:rPr lang="en-US" sz="3600" dirty="0" err="1" smtClean="0"/>
              <a:t>dve</a:t>
            </a:r>
            <a:r>
              <a:rPr lang="en-US" sz="3600" dirty="0" smtClean="0"/>
              <a:t> </a:t>
            </a:r>
            <a:r>
              <a:rPr lang="en-US" sz="3600" dirty="0" err="1" smtClean="0"/>
              <a:t>stati</a:t>
            </a:r>
            <a:r>
              <a:rPr lang="sr-Latn-RS" sz="3600" dirty="0" smtClean="0"/>
              <a:t>čne linije – jedna plava i jedna zelena, kao i brojevi koji se kreću u toku snimka. U pozadini se takođe nalaze šumovi koje je potrebno ukloniti radi preciznijeg izdvajanja regiona od interesa. Cilj projekta je prepoznati i sabrati brojeve koji pređu preko plave linije, a oduzeti one koji pređu preko zelene. Za izradu projekta korišćen je Python programski jezik zajedno sa numpy,OpenCV, scikit bibliotekama i MNIST datasetom.</a:t>
            </a:r>
            <a:endParaRPr sz="3600" dirty="0"/>
          </a:p>
        </p:txBody>
      </p:sp>
      <p:sp>
        <p:nvSpPr>
          <p:cNvPr id="56" name="CustomShape 15"/>
          <p:cNvSpPr/>
          <p:nvPr/>
        </p:nvSpPr>
        <p:spPr>
          <a:xfrm>
            <a:off x="2039400" y="21980880"/>
            <a:ext cx="10285560" cy="6441720"/>
          </a:xfrm>
          <a:prstGeom prst="rect">
            <a:avLst/>
          </a:prstGeom>
          <a:noFill/>
          <a:ln>
            <a:noFill/>
          </a:ln>
        </p:spPr>
        <p:txBody>
          <a:bodyPr tIns="91440" bIns="91440"/>
          <a:lstStyle/>
          <a:p>
            <a:pPr>
              <a:lnSpc>
                <a:spcPct val="100000"/>
              </a:lnSpc>
            </a:pPr>
            <a:endParaRPr sz="3200" dirty="0"/>
          </a:p>
        </p:txBody>
      </p:sp>
      <p:sp>
        <p:nvSpPr>
          <p:cNvPr id="70" name="CustomShape 29"/>
          <p:cNvSpPr/>
          <p:nvPr/>
        </p:nvSpPr>
        <p:spPr>
          <a:xfrm>
            <a:off x="896400" y="912240"/>
            <a:ext cx="659160" cy="4309920"/>
          </a:xfrm>
          <a:prstGeom prst="rect">
            <a:avLst/>
          </a:prstGeom>
          <a:solidFill>
            <a:srgbClr val="0097A7"/>
          </a:solidFill>
          <a:ln>
            <a:noFill/>
          </a:ln>
        </p:spPr>
      </p:sp>
      <p:sp>
        <p:nvSpPr>
          <p:cNvPr id="72" name="CustomShape 30"/>
          <p:cNvSpPr/>
          <p:nvPr/>
        </p:nvSpPr>
        <p:spPr>
          <a:xfrm>
            <a:off x="896400" y="31997880"/>
            <a:ext cx="39746880" cy="920160"/>
          </a:xfrm>
          <a:prstGeom prst="rect">
            <a:avLst/>
          </a:prstGeom>
          <a:noFill/>
          <a:ln>
            <a:noFill/>
          </a:ln>
        </p:spPr>
        <p:txBody>
          <a:bodyPr tIns="91440" bIns="91440" anchor="ctr"/>
          <a:lstStyle/>
          <a:p>
            <a:pPr algn="r">
              <a:lnSpc>
                <a:spcPct val="115000"/>
              </a:lnSpc>
            </a:pPr>
            <a:r>
              <a:rPr lang="en-IN" sz="3200" dirty="0">
                <a:solidFill>
                  <a:srgbClr val="FFFFFF"/>
                </a:solidFill>
                <a:latin typeface="Droid Serif"/>
                <a:ea typeface="Droid Serif"/>
              </a:rPr>
              <a:t>This presentation poster was designed by </a:t>
            </a:r>
            <a:r>
              <a:rPr lang="sr-Latn-RS" sz="3200" u="sng" dirty="0" smtClean="0">
                <a:solidFill>
                  <a:srgbClr val="0097A7"/>
                </a:solidFill>
                <a:latin typeface="Droid Serif"/>
                <a:ea typeface="Droid Serif"/>
              </a:rPr>
              <a:t>Ivan Jančić</a:t>
            </a:r>
            <a:r>
              <a:rPr lang="en-IN" sz="3200" dirty="0" smtClean="0">
                <a:solidFill>
                  <a:srgbClr val="FFFFFF"/>
                </a:solidFill>
                <a:latin typeface="Droid Serif"/>
                <a:ea typeface="Droid Serif"/>
              </a:rPr>
              <a:t>.</a:t>
            </a:r>
            <a:endParaRPr sz="3200" dirty="0"/>
          </a:p>
        </p:txBody>
      </p:sp>
      <p:sp>
        <p:nvSpPr>
          <p:cNvPr id="75" name="CustomShape 32"/>
          <p:cNvSpPr/>
          <p:nvPr/>
        </p:nvSpPr>
        <p:spPr>
          <a:xfrm>
            <a:off x="2500200" y="1438200"/>
            <a:ext cx="3634560" cy="3287880"/>
          </a:xfrm>
          <a:prstGeom prst="rect">
            <a:avLst/>
          </a:prstGeom>
          <a:noFill/>
          <a:ln>
            <a:noFill/>
          </a:ln>
        </p:spPr>
        <p:txBody>
          <a:bodyPr tIns="91440" bIns="91440"/>
          <a:lstStyle/>
          <a:p>
            <a:pPr algn="ctr">
              <a:lnSpc>
                <a:spcPct val="100000"/>
              </a:lnSpc>
            </a:pPr>
            <a:endParaRPr sz="3200" dirty="0"/>
          </a:p>
        </p:txBody>
      </p:sp>
      <p:pic>
        <p:nvPicPr>
          <p:cNvPr id="1027" name="Picture 3" descr="C:\Users\dell\Google Drive\cetvrta godina\SOFT\projekat\sc-2017-e2-Digit-Detection\frame5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3510395"/>
            <a:ext cx="8339640" cy="6254730"/>
          </a:xfrm>
          <a:prstGeom prst="rect">
            <a:avLst/>
          </a:prstGeom>
          <a:noFill/>
          <a:extLst>
            <a:ext uri="{909E8E84-426E-40DD-AFC4-6F175D3DCCD1}">
              <a14:hiddenFill xmlns:a14="http://schemas.microsoft.com/office/drawing/2010/main">
                <a:solidFill>
                  <a:srgbClr val="FFFFFF"/>
                </a:solidFill>
              </a14:hiddenFill>
            </a:ext>
          </a:extLst>
        </p:spPr>
      </p:pic>
      <p:sp>
        <p:nvSpPr>
          <p:cNvPr id="39" name="CustomShape 9"/>
          <p:cNvSpPr/>
          <p:nvPr/>
        </p:nvSpPr>
        <p:spPr>
          <a:xfrm>
            <a:off x="2039400" y="22432886"/>
            <a:ext cx="11623320" cy="1450800"/>
          </a:xfrm>
          <a:prstGeom prst="rect">
            <a:avLst/>
          </a:prstGeom>
          <a:noFill/>
          <a:ln>
            <a:noFill/>
          </a:ln>
        </p:spPr>
        <p:txBody>
          <a:bodyPr tIns="91440" bIns="91440"/>
          <a:lstStyle/>
          <a:p>
            <a:pPr>
              <a:lnSpc>
                <a:spcPct val="115000"/>
              </a:lnSpc>
            </a:pPr>
            <a:endParaRPr sz="3200" dirty="0"/>
          </a:p>
          <a:p>
            <a:pPr>
              <a:lnSpc>
                <a:spcPct val="100000"/>
              </a:lnSpc>
            </a:pPr>
            <a:endParaRPr sz="3200" dirty="0"/>
          </a:p>
        </p:txBody>
      </p:sp>
      <p:sp>
        <p:nvSpPr>
          <p:cNvPr id="40" name="CustomShape 9"/>
          <p:cNvSpPr/>
          <p:nvPr/>
        </p:nvSpPr>
        <p:spPr>
          <a:xfrm>
            <a:off x="2157960" y="19870397"/>
            <a:ext cx="11623320" cy="2110483"/>
          </a:xfrm>
          <a:prstGeom prst="rect">
            <a:avLst/>
          </a:prstGeom>
          <a:noFill/>
          <a:ln>
            <a:noFill/>
          </a:ln>
        </p:spPr>
        <p:txBody>
          <a:bodyPr tIns="91440" bIns="91440"/>
          <a:lstStyle/>
          <a:p>
            <a:pPr algn="ctr">
              <a:lnSpc>
                <a:spcPct val="115000"/>
              </a:lnSpc>
            </a:pPr>
            <a:r>
              <a:rPr lang="sr-Latn-RS" sz="4400" b="1" dirty="0" smtClean="0">
                <a:latin typeface="Oswald"/>
              </a:rPr>
              <a:t>OBUČAVANJE KNN KLASIFIKACIONOG ALGORITMA NA MNIST DATASET-U</a:t>
            </a:r>
          </a:p>
          <a:p>
            <a:pPr>
              <a:lnSpc>
                <a:spcPct val="100000"/>
              </a:lnSpc>
            </a:pPr>
            <a:endParaRPr sz="4400" b="1" dirty="0">
              <a:latin typeface="Oswald"/>
            </a:endParaRPr>
          </a:p>
        </p:txBody>
      </p:sp>
      <p:sp>
        <p:nvSpPr>
          <p:cNvPr id="41" name="CustomShape 14"/>
          <p:cNvSpPr/>
          <p:nvPr/>
        </p:nvSpPr>
        <p:spPr>
          <a:xfrm>
            <a:off x="2373934" y="21611460"/>
            <a:ext cx="10285560" cy="9630540"/>
          </a:xfrm>
          <a:prstGeom prst="rect">
            <a:avLst/>
          </a:prstGeom>
          <a:noFill/>
          <a:ln>
            <a:noFill/>
          </a:ln>
        </p:spPr>
        <p:txBody>
          <a:bodyPr tIns="91440" bIns="91440"/>
          <a:lstStyle/>
          <a:p>
            <a:pPr>
              <a:lnSpc>
                <a:spcPct val="115000"/>
              </a:lnSpc>
            </a:pPr>
            <a:r>
              <a:rPr lang="sr-Latn-RS" sz="3600" dirty="0" smtClean="0"/>
              <a:t>K nearest neighboor je algoritam koji ćemo koristiti za klasifikaciju cifara. Za obuku se koristi </a:t>
            </a:r>
            <a:r>
              <a:rPr lang="en-US" sz="3600" dirty="0"/>
              <a:t>7</a:t>
            </a:r>
            <a:r>
              <a:rPr lang="sr-Latn-RS" sz="3600" dirty="0" smtClean="0"/>
              <a:t>0.000 cifara iz MNIST dataset-a. Svaku cifru iz dataseta obrađujemo tako što primenimo diletaciju i eroziju kako bismo izdvojili broj što bolje za funkciju iz biblioteke cv2 findContours(), zatim nad nađenom konturom pozovemo metodu boundingRect() koja će ga uokviriti što ćemo iskoristiti da isečemo broj iz njegovog okruženja. Isečenom broju promenimo dimenzije na 28x28 i vraćamo ga u niz za obuku.</a:t>
            </a:r>
          </a:p>
          <a:p>
            <a:pPr>
              <a:lnSpc>
                <a:spcPct val="115000"/>
              </a:lnSpc>
            </a:pPr>
            <a:r>
              <a:rPr lang="sr-Latn-RS" sz="3600" dirty="0" smtClean="0"/>
              <a:t>Proveravamo kakve rezultate daje k(broj komsija) za vrednosti k u rasponu od 1-30, i uzimamo najbolji rezultat za obuku (uglavnom to bude k=1).</a:t>
            </a:r>
            <a:endParaRPr sz="3600" dirty="0"/>
          </a:p>
        </p:txBody>
      </p:sp>
      <p:pic>
        <p:nvPicPr>
          <p:cNvPr id="1028" name="Picture 4" descr="C:\Users\dell\Google Drive\cetvrta godina\SOFT\projekat\sc-2017-e2-Digit-Detection\screensho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0948" y="6278640"/>
            <a:ext cx="5637651" cy="51293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ll\Google Drive\cetvrta godina\SOFT\projekat\sc-2017-e2-Digit-Detection\dna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72243" y="6611296"/>
            <a:ext cx="2454275" cy="31761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ell\Google Drive\cetvrta godina\SOFT\projekat\sc-2017-e2-Digit-Detection\7c0703a6231df037543f9d485de9f7bf0263c5c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67340" y="6529320"/>
            <a:ext cx="3244634" cy="3258097"/>
          </a:xfrm>
          <a:prstGeom prst="rect">
            <a:avLst/>
          </a:prstGeom>
          <a:noFill/>
          <a:extLst>
            <a:ext uri="{909E8E84-426E-40DD-AFC4-6F175D3DCCD1}">
              <a14:hiddenFill xmlns:a14="http://schemas.microsoft.com/office/drawing/2010/main">
                <a:solidFill>
                  <a:srgbClr val="FFFFFF"/>
                </a:solidFill>
              </a14:hiddenFill>
            </a:ext>
          </a:extLst>
        </p:spPr>
      </p:pic>
      <p:sp>
        <p:nvSpPr>
          <p:cNvPr id="76" name="CustomShape 23"/>
          <p:cNvSpPr/>
          <p:nvPr/>
        </p:nvSpPr>
        <p:spPr>
          <a:xfrm>
            <a:off x="18630374" y="10682578"/>
            <a:ext cx="10363199" cy="1450800"/>
          </a:xfrm>
          <a:prstGeom prst="rect">
            <a:avLst/>
          </a:prstGeom>
          <a:noFill/>
          <a:ln>
            <a:noFill/>
          </a:ln>
        </p:spPr>
        <p:txBody>
          <a:bodyPr tIns="91440" bIns="91440"/>
          <a:lstStyle/>
          <a:p>
            <a:pPr>
              <a:lnSpc>
                <a:spcPct val="115000"/>
              </a:lnSpc>
            </a:pPr>
            <a:r>
              <a:rPr lang="sr-Latn-RS" sz="3200" b="1" dirty="0" smtClean="0">
                <a:solidFill>
                  <a:srgbClr val="666666"/>
                </a:solidFill>
                <a:latin typeface="Oswald"/>
                <a:ea typeface="Oswald"/>
              </a:rPr>
              <a:t>        Slika pre isecanja i slika posle isecanja cifre</a:t>
            </a:r>
            <a:endParaRPr sz="3200" dirty="0"/>
          </a:p>
          <a:p>
            <a:pPr>
              <a:lnSpc>
                <a:spcPct val="100000"/>
              </a:lnSpc>
            </a:pPr>
            <a:endParaRPr sz="3200" dirty="0"/>
          </a:p>
        </p:txBody>
      </p:sp>
      <p:sp>
        <p:nvSpPr>
          <p:cNvPr id="77" name="CustomShape 9"/>
          <p:cNvSpPr/>
          <p:nvPr/>
        </p:nvSpPr>
        <p:spPr>
          <a:xfrm>
            <a:off x="13466938" y="11444604"/>
            <a:ext cx="15442501" cy="1055241"/>
          </a:xfrm>
          <a:prstGeom prst="rect">
            <a:avLst/>
          </a:prstGeom>
          <a:noFill/>
          <a:ln>
            <a:noFill/>
          </a:ln>
        </p:spPr>
        <p:txBody>
          <a:bodyPr tIns="91440" bIns="91440"/>
          <a:lstStyle/>
          <a:p>
            <a:pPr algn="ctr">
              <a:lnSpc>
                <a:spcPct val="115000"/>
              </a:lnSpc>
            </a:pPr>
            <a:r>
              <a:rPr lang="sr-Latn-RS" sz="4400" b="1" dirty="0" smtClean="0">
                <a:latin typeface="Oswald"/>
              </a:rPr>
              <a:t>DETEKCIJA LINIJA HOUGH-OVOM TRANSFORMACIJOM</a:t>
            </a:r>
          </a:p>
          <a:p>
            <a:pPr algn="ctr">
              <a:lnSpc>
                <a:spcPct val="100000"/>
              </a:lnSpc>
            </a:pPr>
            <a:endParaRPr sz="4400" b="1" dirty="0">
              <a:latin typeface="Oswald"/>
            </a:endParaRPr>
          </a:p>
        </p:txBody>
      </p:sp>
      <p:sp>
        <p:nvSpPr>
          <p:cNvPr id="78" name="CustomShape 14"/>
          <p:cNvSpPr/>
          <p:nvPr/>
        </p:nvSpPr>
        <p:spPr>
          <a:xfrm>
            <a:off x="13640947" y="12499844"/>
            <a:ext cx="15268491" cy="8074155"/>
          </a:xfrm>
          <a:prstGeom prst="rect">
            <a:avLst/>
          </a:prstGeom>
          <a:noFill/>
          <a:ln>
            <a:noFill/>
          </a:ln>
        </p:spPr>
        <p:txBody>
          <a:bodyPr tIns="91440" bIns="91440"/>
          <a:lstStyle/>
          <a:p>
            <a:pPr>
              <a:lnSpc>
                <a:spcPct val="115000"/>
              </a:lnSpc>
            </a:pPr>
            <a:endParaRPr sz="3600" dirty="0"/>
          </a:p>
        </p:txBody>
      </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47388" y="19066993"/>
            <a:ext cx="5103960" cy="384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CustomShape 14"/>
          <p:cNvSpPr/>
          <p:nvPr/>
        </p:nvSpPr>
        <p:spPr>
          <a:xfrm>
            <a:off x="13526414" y="12502889"/>
            <a:ext cx="15383024" cy="6564104"/>
          </a:xfrm>
          <a:prstGeom prst="rect">
            <a:avLst/>
          </a:prstGeom>
          <a:noFill/>
          <a:ln>
            <a:noFill/>
          </a:ln>
        </p:spPr>
        <p:txBody>
          <a:bodyPr tIns="91440" bIns="91440"/>
          <a:lstStyle/>
          <a:p>
            <a:pPr>
              <a:lnSpc>
                <a:spcPct val="115000"/>
              </a:lnSpc>
            </a:pPr>
            <a:r>
              <a:rPr lang="sr-Latn-RS" sz="3600" dirty="0" smtClean="0"/>
              <a:t>Na prvom frejmu se vide samo 2 linije, pa se metodi za detekciju linija salje slika prvog frejma nakon izvršenog tresholda za zelenu, pa zatim za plavu boju. Nad takvom slikom pozivamo metodu Canny koja algoritmom Canny Edge pronalazi ivice objekata sa slike i predstavlja ih u obliku binarne slike. Zatim se takva slika prosleđuje funkciji HoughLinesP koja vraća niz početnih i krajnjih tačaka onih ivica koje čine pravu liniju. U datom nizu pronadjemo minimalnu i maximalnu krajnu i početnu tačku na osnovu kojih ćemo odrediti datu pravu. Koristimo funkciju pnt2line koja nam daje informaciju o tome koliko je tačka koja se kreće udaljena od najbliže tačke na liniji.</a:t>
            </a:r>
            <a:endParaRPr sz="3600" dirty="0"/>
          </a:p>
        </p:txBody>
      </p:sp>
      <p:sp>
        <p:nvSpPr>
          <p:cNvPr id="80" name="CustomShape 9"/>
          <p:cNvSpPr/>
          <p:nvPr/>
        </p:nvSpPr>
        <p:spPr>
          <a:xfrm>
            <a:off x="13466937" y="24146499"/>
            <a:ext cx="15442501" cy="1055241"/>
          </a:xfrm>
          <a:prstGeom prst="rect">
            <a:avLst/>
          </a:prstGeom>
          <a:noFill/>
          <a:ln>
            <a:noFill/>
          </a:ln>
        </p:spPr>
        <p:txBody>
          <a:bodyPr tIns="91440" bIns="91440"/>
          <a:lstStyle/>
          <a:p>
            <a:pPr algn="ctr">
              <a:lnSpc>
                <a:spcPct val="115000"/>
              </a:lnSpc>
            </a:pPr>
            <a:r>
              <a:rPr lang="en-US" sz="4400" b="1" dirty="0" smtClean="0">
                <a:latin typeface="Oswald"/>
              </a:rPr>
              <a:t>DETEKCIJA CIFARA I OBRADA FREJMA</a:t>
            </a:r>
            <a:endParaRPr lang="sr-Latn-RS" sz="4400" b="1" dirty="0" smtClean="0">
              <a:latin typeface="Oswald"/>
            </a:endParaRPr>
          </a:p>
          <a:p>
            <a:pPr>
              <a:lnSpc>
                <a:spcPct val="100000"/>
              </a:lnSpc>
            </a:pPr>
            <a:endParaRPr sz="4400" b="1" dirty="0">
              <a:latin typeface="Oswald"/>
            </a:endParaRPr>
          </a:p>
        </p:txBody>
      </p:sp>
      <p:sp>
        <p:nvSpPr>
          <p:cNvPr id="32" name="CustomShape 14"/>
          <p:cNvSpPr/>
          <p:nvPr/>
        </p:nvSpPr>
        <p:spPr>
          <a:xfrm>
            <a:off x="13610548" y="24970441"/>
            <a:ext cx="15878852" cy="6603359"/>
          </a:xfrm>
          <a:prstGeom prst="rect">
            <a:avLst/>
          </a:prstGeom>
          <a:noFill/>
          <a:ln>
            <a:noFill/>
          </a:ln>
        </p:spPr>
        <p:txBody>
          <a:bodyPr tIns="91440" bIns="91440"/>
          <a:lstStyle/>
          <a:p>
            <a:pPr>
              <a:lnSpc>
                <a:spcPct val="115000"/>
              </a:lnSpc>
            </a:pPr>
            <a:r>
              <a:rPr lang="en-US" sz="3600" dirty="0" err="1" smtClean="0"/>
              <a:t>Iz</a:t>
            </a:r>
            <a:r>
              <a:rPr lang="en-US" sz="3600" dirty="0" smtClean="0"/>
              <a:t> </a:t>
            </a:r>
            <a:r>
              <a:rPr lang="en-US" sz="3600" dirty="0" err="1" smtClean="0"/>
              <a:t>svakog</a:t>
            </a:r>
            <a:r>
              <a:rPr lang="en-US" sz="3600" dirty="0" smtClean="0"/>
              <a:t> </a:t>
            </a:r>
            <a:r>
              <a:rPr lang="en-US" sz="3600" dirty="0" err="1" smtClean="0"/>
              <a:t>videa</a:t>
            </a:r>
            <a:r>
              <a:rPr lang="en-US" sz="3600" dirty="0" smtClean="0"/>
              <a:t> </a:t>
            </a:r>
            <a:r>
              <a:rPr lang="en-US" sz="3600" dirty="0" err="1" smtClean="0"/>
              <a:t>redom</a:t>
            </a:r>
            <a:r>
              <a:rPr lang="en-US" sz="3600" dirty="0" smtClean="0"/>
              <a:t> u</a:t>
            </a:r>
            <a:r>
              <a:rPr lang="sr-Latn-RS" sz="3600" dirty="0" smtClean="0"/>
              <a:t>čitavamo frejmove. Za svaki frejm se vrši otklanjanje šumova i linija korišćenjem funkcije cv2.inRange().  Zatim se izvrši diletacija da bi se bele površine brojeva povećale i kasnije bili pogodniji za detekciju. Funkcija ndimage.label() obeležava regione od interesa na slici, i zatim korisitmo funkciju ndimage.find</a:t>
            </a:r>
            <a:r>
              <a:rPr lang="en-US" sz="3600" dirty="0" smtClean="0"/>
              <a:t>_</a:t>
            </a:r>
            <a:r>
              <a:rPr lang="sr-Latn-RS" sz="3600" dirty="0" smtClean="0"/>
              <a:t>Objects() kako bismo izdvojili sve nadjene regione(brojeve) u jedan niz. Nakon toga idemo redom kroz niz svih brojeva i isecamo brojeve sa početne slike na osnovu koordinata nadjenih regiona.  Isečenom broju </a:t>
            </a:r>
            <a:r>
              <a:rPr lang="sr-Latn-RS" sz="3600" dirty="0"/>
              <a:t>promenimo dimenzije na 28x28 </a:t>
            </a:r>
            <a:r>
              <a:rPr lang="sr-Latn-RS" sz="3600" dirty="0" smtClean="0"/>
              <a:t>i transformišemo ga u oblik jednak brojevima iz dataseta. Izvršimo predikciju broja i povratnu vrednost saberemo ili oduzmemo od ukupne sume.</a:t>
            </a:r>
            <a:endParaRPr sz="3600" dirty="0"/>
          </a:p>
        </p:txBody>
      </p:sp>
      <p:sp>
        <p:nvSpPr>
          <p:cNvPr id="33" name="CustomShape 9"/>
          <p:cNvSpPr/>
          <p:nvPr/>
        </p:nvSpPr>
        <p:spPr>
          <a:xfrm>
            <a:off x="29137707" y="5751019"/>
            <a:ext cx="13422541" cy="1055241"/>
          </a:xfrm>
          <a:prstGeom prst="rect">
            <a:avLst/>
          </a:prstGeom>
          <a:noFill/>
          <a:ln>
            <a:noFill/>
          </a:ln>
        </p:spPr>
        <p:txBody>
          <a:bodyPr tIns="91440" bIns="91440"/>
          <a:lstStyle/>
          <a:p>
            <a:pPr algn="ctr">
              <a:lnSpc>
                <a:spcPct val="115000"/>
              </a:lnSpc>
            </a:pPr>
            <a:r>
              <a:rPr lang="sr-Latn-RS" sz="4400" b="1" dirty="0" smtClean="0">
                <a:latin typeface="Oswald"/>
              </a:rPr>
              <a:t>DETEKCIJA PRELASKA CIFRE PREKO LINIJE</a:t>
            </a:r>
          </a:p>
          <a:p>
            <a:pPr>
              <a:lnSpc>
                <a:spcPct val="100000"/>
              </a:lnSpc>
            </a:pPr>
            <a:endParaRPr sz="4400" b="1" dirty="0">
              <a:latin typeface="Oswald"/>
            </a:endParaRPr>
          </a:p>
        </p:txBody>
      </p:sp>
      <p:sp>
        <p:nvSpPr>
          <p:cNvPr id="34" name="CustomShape 14"/>
          <p:cNvSpPr/>
          <p:nvPr/>
        </p:nvSpPr>
        <p:spPr>
          <a:xfrm>
            <a:off x="29120039" y="6806260"/>
            <a:ext cx="13440209" cy="11176940"/>
          </a:xfrm>
          <a:prstGeom prst="rect">
            <a:avLst/>
          </a:prstGeom>
          <a:noFill/>
          <a:ln>
            <a:noFill/>
          </a:ln>
        </p:spPr>
        <p:txBody>
          <a:bodyPr tIns="91440" bIns="91440"/>
          <a:lstStyle/>
          <a:p>
            <a:pPr>
              <a:lnSpc>
                <a:spcPct val="115000"/>
              </a:lnSpc>
            </a:pPr>
            <a:r>
              <a:rPr lang="sr-Latn-RS" sz="3600" dirty="0" smtClean="0"/>
              <a:t>Radjeno je na dva načina</a:t>
            </a:r>
            <a:r>
              <a:rPr lang="en-US" sz="3600" dirty="0" smtClean="0"/>
              <a:t>:</a:t>
            </a:r>
          </a:p>
          <a:p>
            <a:pPr marL="742950" indent="-742950">
              <a:lnSpc>
                <a:spcPct val="115000"/>
              </a:lnSpc>
              <a:buAutoNum type="arabicParenR"/>
            </a:pPr>
            <a:r>
              <a:rPr lang="en-US" sz="3600" dirty="0" err="1" smtClean="0"/>
              <a:t>Prvi</a:t>
            </a:r>
            <a:r>
              <a:rPr lang="en-US" sz="3600" dirty="0" smtClean="0"/>
              <a:t> </a:t>
            </a:r>
            <a:r>
              <a:rPr lang="en-US" sz="3600" dirty="0" err="1" smtClean="0"/>
              <a:t>na</a:t>
            </a:r>
            <a:r>
              <a:rPr lang="sr-Latn-RS" sz="3600" dirty="0" smtClean="0"/>
              <a:t>čin podrazumeva računanje distance centra broja od njemu najbliže tačke na jednoj od 2 linije. Ako je distanca dovoljno mala to znači da je broj prešao preko linije i sabira se/oduzima se od ukupne sume. Takodje postoji flag koji govori da li je broj prešao već jednom datu liniju koji sprečava da se broj više puta računa za istu liniju.</a:t>
            </a:r>
          </a:p>
          <a:p>
            <a:pPr marL="742950" indent="-742950">
              <a:lnSpc>
                <a:spcPct val="115000"/>
              </a:lnSpc>
              <a:buAutoNum type="arabicParenR"/>
            </a:pPr>
            <a:r>
              <a:rPr lang="sr-Latn-RS" sz="3600" dirty="0" smtClean="0"/>
              <a:t>Koristimo linearnu regresiju. Za broj računamo razliku izmedju trenutnog frejma i frejma kada se on poslednji put pojavio. Ako je razlika veća od nekog praga onda to znači da je broj izašao sa videa. U tom trenutku za taj broj korišćenjem linearne regresije nadjemo pravu koja predstavlja njegov put kroz video. Ako ta prava seče liniju to znači da je broj prošao kroz datu liniju. Postoji zaštita kojom proveravamo da li je y koordinata prvog pojavljivanja broja manja od y koordinate tačke preseka broja sa plavom/zelenom linijom. Tako proveravamo da li je broj inicijalno bio ispod linije ili ne. </a:t>
            </a:r>
            <a:r>
              <a:rPr lang="sr-Latn-RS" sz="3600" dirty="0"/>
              <a:t> </a:t>
            </a:r>
            <a:endParaRPr lang="sr-Latn-RS" sz="3600" dirty="0" smtClean="0"/>
          </a:p>
        </p:txBody>
      </p:sp>
      <p:pic>
        <p:nvPicPr>
          <p:cNvPr id="1026" name="Picture 2" descr="C:\Users\dell\Google Drive\cetvrta godina\SOFT\projekat\sc-2017-e2-Digit-Detection\difference-simple-linear-regress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48977" y="18248417"/>
            <a:ext cx="7139254" cy="53544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dell\Google Drive\cetvrta godina\SOFT\projekat\sc-2017-e2-Digit-Detection\Untitle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89400" y="17983199"/>
            <a:ext cx="6570180" cy="6665503"/>
          </a:xfrm>
          <a:prstGeom prst="rect">
            <a:avLst/>
          </a:prstGeom>
          <a:noFill/>
          <a:extLst>
            <a:ext uri="{909E8E84-426E-40DD-AFC4-6F175D3DCCD1}">
              <a14:hiddenFill xmlns:a14="http://schemas.microsoft.com/office/drawing/2010/main">
                <a:solidFill>
                  <a:srgbClr val="FFFFFF"/>
                </a:solidFill>
              </a14:hiddenFill>
            </a:ext>
          </a:extLst>
        </p:spPr>
      </p:pic>
      <p:sp>
        <p:nvSpPr>
          <p:cNvPr id="37" name="CustomShape 9"/>
          <p:cNvSpPr/>
          <p:nvPr/>
        </p:nvSpPr>
        <p:spPr>
          <a:xfrm>
            <a:off x="29137707" y="25183014"/>
            <a:ext cx="13422541" cy="1055241"/>
          </a:xfrm>
          <a:prstGeom prst="rect">
            <a:avLst/>
          </a:prstGeom>
          <a:noFill/>
          <a:ln>
            <a:noFill/>
          </a:ln>
        </p:spPr>
        <p:txBody>
          <a:bodyPr tIns="91440" bIns="91440"/>
          <a:lstStyle/>
          <a:p>
            <a:pPr algn="ctr">
              <a:lnSpc>
                <a:spcPct val="115000"/>
              </a:lnSpc>
            </a:pPr>
            <a:r>
              <a:rPr lang="sr-Latn-RS" sz="4400" b="1" dirty="0" smtClean="0">
                <a:latin typeface="Oswald"/>
              </a:rPr>
              <a:t>ZAKLJUČAK</a:t>
            </a:r>
            <a:endParaRPr sz="4400" b="1" dirty="0">
              <a:latin typeface="Oswald"/>
            </a:endParaRPr>
          </a:p>
        </p:txBody>
      </p:sp>
      <p:sp>
        <p:nvSpPr>
          <p:cNvPr id="38" name="CustomShape 14"/>
          <p:cNvSpPr/>
          <p:nvPr/>
        </p:nvSpPr>
        <p:spPr>
          <a:xfrm>
            <a:off x="29489401" y="25985330"/>
            <a:ext cx="13070848" cy="5256670"/>
          </a:xfrm>
          <a:prstGeom prst="rect">
            <a:avLst/>
          </a:prstGeom>
          <a:noFill/>
          <a:ln>
            <a:noFill/>
          </a:ln>
        </p:spPr>
        <p:txBody>
          <a:bodyPr tIns="91440" bIns="91440"/>
          <a:lstStyle/>
          <a:p>
            <a:pPr>
              <a:lnSpc>
                <a:spcPct val="115000"/>
              </a:lnSpc>
            </a:pPr>
            <a:r>
              <a:rPr lang="sr-Latn-RS" sz="3600" dirty="0" smtClean="0"/>
              <a:t>Rezultati dobijeni na prvi način pokazuju prepoznavanje cifara 33,73% dok se za drugi način dobija rezultat 48,19% što je i ocekivano</a:t>
            </a:r>
            <a:r>
              <a:rPr lang="en-US" sz="3600" dirty="0" smtClean="0"/>
              <a:t> </a:t>
            </a:r>
            <a:r>
              <a:rPr lang="sr-Latn-RS" sz="3600" dirty="0" smtClean="0"/>
              <a:t>iz razloga što prvi način ne rešava problem preklapajućih cifara na liniji. S obrzirom da se u drugom načinu cifre sabiraju/oduzimaju tek kada izađu iz frejma i to tako što se proveri da li su sekle jednu od dve linije, problem preklapajućih cifara nema nikakav efekat na krajnji rezultat.</a:t>
            </a:r>
          </a:p>
        </p:txBody>
      </p:sp>
      <p:pic>
        <p:nvPicPr>
          <p:cNvPr id="3" name="Picture 2" descr="C:\Users\dell\Desktop\SOFTprojekat\sphx_glr_plot_line_hough_transform_00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93642" y="18802666"/>
            <a:ext cx="11036664" cy="4414666"/>
          </a:xfrm>
          <a:prstGeom prst="rect">
            <a:avLst/>
          </a:prstGeom>
          <a:noFill/>
          <a:extLst>
            <a:ext uri="{909E8E84-426E-40DD-AFC4-6F175D3DCCD1}">
              <a14:hiddenFill xmlns:a14="http://schemas.microsoft.com/office/drawing/2010/main">
                <a:solidFill>
                  <a:srgbClr val="FFFFFF"/>
                </a:solidFill>
              </a14:hiddenFill>
            </a:ext>
          </a:extLst>
        </p:spPr>
      </p:pic>
      <p:sp>
        <p:nvSpPr>
          <p:cNvPr id="54" name="CustomShape 23"/>
          <p:cNvSpPr/>
          <p:nvPr/>
        </p:nvSpPr>
        <p:spPr>
          <a:xfrm>
            <a:off x="12945159" y="23178570"/>
            <a:ext cx="15649362" cy="1450800"/>
          </a:xfrm>
          <a:prstGeom prst="rect">
            <a:avLst/>
          </a:prstGeom>
          <a:noFill/>
          <a:ln>
            <a:noFill/>
          </a:ln>
        </p:spPr>
        <p:txBody>
          <a:bodyPr tIns="91440" bIns="91440"/>
          <a:lstStyle/>
          <a:p>
            <a:pPr>
              <a:lnSpc>
                <a:spcPct val="115000"/>
              </a:lnSpc>
            </a:pPr>
            <a:r>
              <a:rPr lang="sr-Latn-RS" sz="3200" b="1" dirty="0" smtClean="0">
                <a:solidFill>
                  <a:srgbClr val="666666"/>
                </a:solidFill>
                <a:latin typeface="Oswald"/>
                <a:ea typeface="Oswald"/>
              </a:rPr>
              <a:t>Slika nadjene zelene linije       Primer pronalaženja linija Hough transformacijom</a:t>
            </a:r>
            <a:endParaRPr sz="3200" dirty="0"/>
          </a:p>
          <a:p>
            <a:pPr>
              <a:lnSpc>
                <a:spcPct val="100000"/>
              </a:lnSpc>
            </a:pPr>
            <a:endParaRPr sz="3200" dirty="0"/>
          </a:p>
        </p:txBody>
      </p:sp>
      <p:sp>
        <p:nvSpPr>
          <p:cNvPr id="57" name="CustomShape 23"/>
          <p:cNvSpPr/>
          <p:nvPr/>
        </p:nvSpPr>
        <p:spPr>
          <a:xfrm>
            <a:off x="37015881" y="23817286"/>
            <a:ext cx="6060448" cy="815529"/>
          </a:xfrm>
          <a:prstGeom prst="rect">
            <a:avLst/>
          </a:prstGeom>
          <a:noFill/>
          <a:ln>
            <a:noFill/>
          </a:ln>
        </p:spPr>
        <p:txBody>
          <a:bodyPr tIns="91440" bIns="91440"/>
          <a:lstStyle/>
          <a:p>
            <a:pPr>
              <a:lnSpc>
                <a:spcPct val="100000"/>
              </a:lnSpc>
            </a:pPr>
            <a:r>
              <a:rPr lang="sr-Latn-RS" sz="3200" dirty="0" smtClean="0">
                <a:latin typeface="Oswald"/>
              </a:rPr>
              <a:t>Linearna regresija primer</a:t>
            </a:r>
            <a:endParaRPr sz="3200" dirty="0">
              <a:latin typeface="Oswa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792</Words>
  <Application>Microsoft Office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34</cp:revision>
  <dcterms:modified xsi:type="dcterms:W3CDTF">2018-02-09T23:36:13Z</dcterms:modified>
</cp:coreProperties>
</file>