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Wgf6Qgkjz/ld4bq2gp4UXJ1Ve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4e984cc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4e4e984cc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4e4e984cc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4e984cc5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e4e984cc5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4e4e984cc5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4e984cc5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4e4e984cc5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4e4e984cc5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4e984cc5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4e4e984cc5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4e4e984cc5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e4e984cc5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4e4e984cc5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4e4e984cc5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6"/>
          <p:cNvCxnSpPr/>
          <p:nvPr/>
        </p:nvCxnSpPr>
        <p:spPr>
          <a:xfrm>
            <a:off x="238991" y="509155"/>
            <a:ext cx="1177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6"/>
          <p:cNvSpPr txBox="1"/>
          <p:nvPr>
            <p:ph type="title"/>
          </p:nvPr>
        </p:nvSpPr>
        <p:spPr>
          <a:xfrm>
            <a:off x="238991" y="592283"/>
            <a:ext cx="11776805" cy="60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/>
        </p:nvSpPr>
        <p:spPr>
          <a:xfrm>
            <a:off x="4104816" y="64921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TW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xxx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4e984cc5_0_6"/>
          <p:cNvSpPr/>
          <p:nvPr/>
        </p:nvSpPr>
        <p:spPr>
          <a:xfrm>
            <a:off x="660150" y="1274773"/>
            <a:ext cx="10569837" cy="2383129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原MES                              day 1         day2        day3         day 4        day 5        …      …     …     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原所有系統繼續運行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原所有系統沒有變更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24e4e984cc5_0_6"/>
          <p:cNvGrpSpPr/>
          <p:nvPr/>
        </p:nvGrpSpPr>
        <p:grpSpPr>
          <a:xfrm>
            <a:off x="6449225" y="1705125"/>
            <a:ext cx="1678200" cy="1726500"/>
            <a:chOff x="2969125" y="1549100"/>
            <a:chExt cx="1678200" cy="1726500"/>
          </a:xfrm>
        </p:grpSpPr>
        <p:sp>
          <p:nvSpPr>
            <p:cNvPr id="95" name="Google Shape;95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g24e4e984cc5_0_6"/>
          <p:cNvGrpSpPr/>
          <p:nvPr/>
        </p:nvGrpSpPr>
        <p:grpSpPr>
          <a:xfrm>
            <a:off x="7516025" y="1705125"/>
            <a:ext cx="1678200" cy="1726500"/>
            <a:chOff x="2969125" y="1549100"/>
            <a:chExt cx="1678200" cy="1726500"/>
          </a:xfrm>
        </p:grpSpPr>
        <p:sp>
          <p:nvSpPr>
            <p:cNvPr id="98" name="Google Shape;98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6EA6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g24e4e984cc5_0_6"/>
          <p:cNvSpPr/>
          <p:nvPr/>
        </p:nvSpPr>
        <p:spPr>
          <a:xfrm>
            <a:off x="660150" y="3865573"/>
            <a:ext cx="10569837" cy="2383129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Camstar MES                                 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變動數據抄錄</a:t>
            </a: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day 1        day 2       …      …    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配置完成基礎數據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抄寫變動生產數據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(批次、物料、工裝治具、戴具)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參考生產作業手動完成相同操作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檢核各項檢核指標結果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4e4e984cc5_0_6"/>
          <p:cNvSpPr txBox="1"/>
          <p:nvPr>
            <p:ph type="title"/>
          </p:nvPr>
        </p:nvSpPr>
        <p:spPr>
          <a:xfrm>
            <a:off x="238991" y="592283"/>
            <a:ext cx="11776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zh-TW"/>
              <a:t>Camstar MES - 系統切換方案 - 全流程</a:t>
            </a:r>
            <a:r>
              <a:rPr lang="zh-TW">
                <a:solidFill>
                  <a:srgbClr val="FF0000"/>
                </a:solidFill>
              </a:rPr>
              <a:t>測試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" name="Google Shape;102;g24e4e984cc5_0_6"/>
          <p:cNvSpPr/>
          <p:nvPr/>
        </p:nvSpPr>
        <p:spPr>
          <a:xfrm>
            <a:off x="1194100" y="1701500"/>
            <a:ext cx="2017200" cy="1726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基礎數據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24e4e984cc5_0_6"/>
          <p:cNvGrpSpPr/>
          <p:nvPr/>
        </p:nvGrpSpPr>
        <p:grpSpPr>
          <a:xfrm>
            <a:off x="3273925" y="1701500"/>
            <a:ext cx="1678200" cy="1726500"/>
            <a:chOff x="2969125" y="1549100"/>
            <a:chExt cx="1678200" cy="1726500"/>
          </a:xfrm>
        </p:grpSpPr>
        <p:sp>
          <p:nvSpPr>
            <p:cNvPr id="104" name="Google Shape;104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g24e4e984cc5_0_6"/>
          <p:cNvGrpSpPr/>
          <p:nvPr/>
        </p:nvGrpSpPr>
        <p:grpSpPr>
          <a:xfrm>
            <a:off x="4340725" y="1701500"/>
            <a:ext cx="1678200" cy="1726500"/>
            <a:chOff x="2969125" y="1549100"/>
            <a:chExt cx="1678200" cy="1726500"/>
          </a:xfrm>
        </p:grpSpPr>
        <p:sp>
          <p:nvSpPr>
            <p:cNvPr id="107" name="Google Shape;107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73FB7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g24e4e984cc5_0_6"/>
          <p:cNvGrpSpPr/>
          <p:nvPr/>
        </p:nvGrpSpPr>
        <p:grpSpPr>
          <a:xfrm>
            <a:off x="5407525" y="1701500"/>
            <a:ext cx="1678200" cy="1726500"/>
            <a:chOff x="2969125" y="1549100"/>
            <a:chExt cx="1678200" cy="1726500"/>
          </a:xfrm>
        </p:grpSpPr>
        <p:sp>
          <p:nvSpPr>
            <p:cNvPr id="110" name="Google Shape;110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g24e4e984cc5_0_6"/>
          <p:cNvGrpSpPr/>
          <p:nvPr/>
        </p:nvGrpSpPr>
        <p:grpSpPr>
          <a:xfrm>
            <a:off x="5483725" y="4216100"/>
            <a:ext cx="1678200" cy="1726500"/>
            <a:chOff x="2969125" y="1549100"/>
            <a:chExt cx="1678200" cy="1726500"/>
          </a:xfrm>
        </p:grpSpPr>
        <p:sp>
          <p:nvSpPr>
            <p:cNvPr id="113" name="Google Shape;113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g24e4e984cc5_0_6"/>
          <p:cNvSpPr/>
          <p:nvPr/>
        </p:nvSpPr>
        <p:spPr>
          <a:xfrm>
            <a:off x="3948075" y="4216100"/>
            <a:ext cx="2017200" cy="1726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基礎數據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g24e4e984cc5_0_6"/>
          <p:cNvGrpSpPr/>
          <p:nvPr/>
        </p:nvGrpSpPr>
        <p:grpSpPr>
          <a:xfrm>
            <a:off x="6525425" y="4216100"/>
            <a:ext cx="1678200" cy="1726500"/>
            <a:chOff x="2969125" y="1549100"/>
            <a:chExt cx="1678200" cy="1726500"/>
          </a:xfrm>
        </p:grpSpPr>
        <p:sp>
          <p:nvSpPr>
            <p:cNvPr id="117" name="Google Shape;117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g24e4e984cc5_0_6"/>
          <p:cNvGrpSpPr/>
          <p:nvPr/>
        </p:nvGrpSpPr>
        <p:grpSpPr>
          <a:xfrm>
            <a:off x="7592225" y="4216100"/>
            <a:ext cx="1678200" cy="1726500"/>
            <a:chOff x="2969125" y="1549100"/>
            <a:chExt cx="1678200" cy="1726500"/>
          </a:xfrm>
        </p:grpSpPr>
        <p:sp>
          <p:nvSpPr>
            <p:cNvPr id="120" name="Google Shape;120;g24e4e984cc5_0_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6EA6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4e4e984cc5_0_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2" name="Google Shape;122;g24e4e984cc5_0_6"/>
          <p:cNvCxnSpPr>
            <a:stCxn id="110" idx="2"/>
            <a:endCxn id="113" idx="0"/>
          </p:cNvCxnSpPr>
          <p:nvPr/>
        </p:nvCxnSpPr>
        <p:spPr>
          <a:xfrm flipH="1" rot="-5400000">
            <a:off x="5471125" y="3783950"/>
            <a:ext cx="788100" cy="76200"/>
          </a:xfrm>
          <a:prstGeom prst="curvedConnector3">
            <a:avLst>
              <a:gd fmla="val 50000" name="adj1"/>
            </a:avLst>
          </a:prstGeom>
          <a:noFill/>
          <a:ln cap="flat" cmpd="sng" w="152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4e984cc5_0_77"/>
          <p:cNvSpPr/>
          <p:nvPr/>
        </p:nvSpPr>
        <p:spPr>
          <a:xfrm>
            <a:off x="660150" y="1274773"/>
            <a:ext cx="10569837" cy="2383129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原MES                              day 1         day2        day3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對接原MES系統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改為對接Camstar MES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4e4e984cc5_0_77"/>
          <p:cNvSpPr/>
          <p:nvPr/>
        </p:nvSpPr>
        <p:spPr>
          <a:xfrm>
            <a:off x="660150" y="3865573"/>
            <a:ext cx="10569837" cy="2383129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Camstar MES                                 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變動數據抄錄</a:t>
            </a: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day 4        day 5       …      …    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上線前配置完成基礎數據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切換新系統前抄寫變動生產數據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(批次、物料、工裝治具、戴具)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切換後都改為對接Camstar MES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e4e984cc5_0_77"/>
          <p:cNvSpPr txBox="1"/>
          <p:nvPr>
            <p:ph type="title"/>
          </p:nvPr>
        </p:nvSpPr>
        <p:spPr>
          <a:xfrm>
            <a:off x="238991" y="592283"/>
            <a:ext cx="11776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zh-TW"/>
              <a:t>Camstar MES - 系統切換方案 - 上線</a:t>
            </a:r>
            <a:endParaRPr/>
          </a:p>
        </p:txBody>
      </p:sp>
      <p:sp>
        <p:nvSpPr>
          <p:cNvPr id="131" name="Google Shape;131;g24e4e984cc5_0_77"/>
          <p:cNvSpPr/>
          <p:nvPr/>
        </p:nvSpPr>
        <p:spPr>
          <a:xfrm>
            <a:off x="1194100" y="1701500"/>
            <a:ext cx="2017200" cy="1726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基礎數據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24e4e984cc5_0_77"/>
          <p:cNvGrpSpPr/>
          <p:nvPr/>
        </p:nvGrpSpPr>
        <p:grpSpPr>
          <a:xfrm>
            <a:off x="3273925" y="1701500"/>
            <a:ext cx="1678200" cy="1726500"/>
            <a:chOff x="2969125" y="1549100"/>
            <a:chExt cx="1678200" cy="1726500"/>
          </a:xfrm>
        </p:grpSpPr>
        <p:sp>
          <p:nvSpPr>
            <p:cNvPr id="133" name="Google Shape;133;g24e4e984cc5_0_77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4e4e984cc5_0_77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g24e4e984cc5_0_77"/>
          <p:cNvGrpSpPr/>
          <p:nvPr/>
        </p:nvGrpSpPr>
        <p:grpSpPr>
          <a:xfrm>
            <a:off x="4340725" y="1701500"/>
            <a:ext cx="1678200" cy="1726500"/>
            <a:chOff x="2969125" y="1549100"/>
            <a:chExt cx="1678200" cy="1726500"/>
          </a:xfrm>
        </p:grpSpPr>
        <p:sp>
          <p:nvSpPr>
            <p:cNvPr id="136" name="Google Shape;136;g24e4e984cc5_0_77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73FB7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4e4e984cc5_0_77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g24e4e984cc5_0_77"/>
          <p:cNvGrpSpPr/>
          <p:nvPr/>
        </p:nvGrpSpPr>
        <p:grpSpPr>
          <a:xfrm>
            <a:off x="5407525" y="1701500"/>
            <a:ext cx="1678200" cy="1726500"/>
            <a:chOff x="2969125" y="1549100"/>
            <a:chExt cx="1678200" cy="1726500"/>
          </a:xfrm>
        </p:grpSpPr>
        <p:sp>
          <p:nvSpPr>
            <p:cNvPr id="139" name="Google Shape;139;g24e4e984cc5_0_77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4e4e984cc5_0_77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g24e4e984cc5_0_77"/>
          <p:cNvGrpSpPr/>
          <p:nvPr/>
        </p:nvGrpSpPr>
        <p:grpSpPr>
          <a:xfrm>
            <a:off x="5483725" y="4216100"/>
            <a:ext cx="1678200" cy="1726500"/>
            <a:chOff x="2969125" y="1549100"/>
            <a:chExt cx="1678200" cy="1726500"/>
          </a:xfrm>
        </p:grpSpPr>
        <p:sp>
          <p:nvSpPr>
            <p:cNvPr id="142" name="Google Shape;142;g24e4e984cc5_0_77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4e4e984cc5_0_77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24e4e984cc5_0_77"/>
          <p:cNvSpPr/>
          <p:nvPr/>
        </p:nvSpPr>
        <p:spPr>
          <a:xfrm>
            <a:off x="3948075" y="4216100"/>
            <a:ext cx="2017200" cy="1726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基礎數據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g24e4e984cc5_0_77"/>
          <p:cNvGrpSpPr/>
          <p:nvPr/>
        </p:nvGrpSpPr>
        <p:grpSpPr>
          <a:xfrm>
            <a:off x="6525425" y="4216100"/>
            <a:ext cx="1678200" cy="1726500"/>
            <a:chOff x="2969125" y="1549100"/>
            <a:chExt cx="1678200" cy="1726500"/>
          </a:xfrm>
        </p:grpSpPr>
        <p:sp>
          <p:nvSpPr>
            <p:cNvPr id="146" name="Google Shape;146;g24e4e984cc5_0_77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4e4e984cc5_0_77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g24e4e984cc5_0_77"/>
          <p:cNvGrpSpPr/>
          <p:nvPr/>
        </p:nvGrpSpPr>
        <p:grpSpPr>
          <a:xfrm>
            <a:off x="7592225" y="4216100"/>
            <a:ext cx="1678200" cy="1726500"/>
            <a:chOff x="2969125" y="1549100"/>
            <a:chExt cx="1678200" cy="1726500"/>
          </a:xfrm>
        </p:grpSpPr>
        <p:sp>
          <p:nvSpPr>
            <p:cNvPr id="149" name="Google Shape;149;g24e4e984cc5_0_77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6EA6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4e4e984cc5_0_77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1" name="Google Shape;151;g24e4e984cc5_0_77"/>
          <p:cNvCxnSpPr>
            <a:stCxn id="139" idx="2"/>
            <a:endCxn id="142" idx="0"/>
          </p:cNvCxnSpPr>
          <p:nvPr/>
        </p:nvCxnSpPr>
        <p:spPr>
          <a:xfrm flipH="1" rot="-5400000">
            <a:off x="5471125" y="3783950"/>
            <a:ext cx="788100" cy="76200"/>
          </a:xfrm>
          <a:prstGeom prst="curvedConnector3">
            <a:avLst>
              <a:gd fmla="val 50000" name="adj1"/>
            </a:avLst>
          </a:prstGeom>
          <a:noFill/>
          <a:ln cap="flat" cmpd="sng" w="152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e4e984cc5_0_70"/>
          <p:cNvSpPr txBox="1"/>
          <p:nvPr>
            <p:ph type="title"/>
          </p:nvPr>
        </p:nvSpPr>
        <p:spPr>
          <a:xfrm>
            <a:off x="238991" y="592283"/>
            <a:ext cx="11776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zh-TW"/>
              <a:t>Camstar MES - 全流程測試 - 檢核指標</a:t>
            </a:r>
            <a:endParaRPr/>
          </a:p>
        </p:txBody>
      </p:sp>
      <p:sp>
        <p:nvSpPr>
          <p:cNvPr id="158" name="Google Shape;158;g24e4e984cc5_0_70"/>
          <p:cNvSpPr/>
          <p:nvPr/>
        </p:nvSpPr>
        <p:spPr>
          <a:xfrm>
            <a:off x="660150" y="1274778"/>
            <a:ext cx="10569837" cy="5000787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批次信息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狀態、站點、履歷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物料信息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工裝治具信息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載具信息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倉庫信息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工單信息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e4e984cc5_0_146"/>
          <p:cNvSpPr/>
          <p:nvPr/>
        </p:nvSpPr>
        <p:spPr>
          <a:xfrm>
            <a:off x="660150" y="3865573"/>
            <a:ext cx="10569837" cy="2383129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Camstar MES                                                       day 1        day 2        day 3       …      …    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配置完成基礎數據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批次、物料、工裝治具、戴具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改為只投入Camstar MES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變動數據逐漸</a:t>
            </a: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增多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檢核各項檢核指標結果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g24e4e984cc5_0_146"/>
          <p:cNvGrpSpPr/>
          <p:nvPr/>
        </p:nvGrpSpPr>
        <p:grpSpPr>
          <a:xfrm>
            <a:off x="5520500" y="4215675"/>
            <a:ext cx="1222300" cy="1709325"/>
            <a:chOff x="5520500" y="4215675"/>
            <a:chExt cx="1222300" cy="1709325"/>
          </a:xfrm>
        </p:grpSpPr>
        <p:sp>
          <p:nvSpPr>
            <p:cNvPr id="166" name="Google Shape;166;g24e4e984cc5_0_146"/>
            <p:cNvSpPr/>
            <p:nvPr/>
          </p:nvSpPr>
          <p:spPr>
            <a:xfrm>
              <a:off x="5580000" y="5094000"/>
              <a:ext cx="1162800" cy="831000"/>
            </a:xfrm>
            <a:prstGeom prst="parallelogram">
              <a:avLst>
                <a:gd fmla="val 93643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4e4e984cc5_0_146"/>
            <p:cNvSpPr/>
            <p:nvPr/>
          </p:nvSpPr>
          <p:spPr>
            <a:xfrm flipH="1" rot="10800000">
              <a:off x="5520500" y="4215675"/>
              <a:ext cx="1213800" cy="880200"/>
            </a:xfrm>
            <a:prstGeom prst="parallelogram">
              <a:avLst>
                <a:gd fmla="val 93643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24e4e984cc5_0_146"/>
          <p:cNvSpPr/>
          <p:nvPr/>
        </p:nvSpPr>
        <p:spPr>
          <a:xfrm>
            <a:off x="660150" y="1274773"/>
            <a:ext cx="10569837" cy="2383129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原MES                              day 1         day2        day3         day 4        day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批次、物料、工裝治具…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不再投入原MES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變動數據逐漸</a:t>
            </a: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減少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剩餘變動數據</a:t>
            </a: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抄錄</a:t>
            </a: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到新MES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4e4e984cc5_0_146"/>
          <p:cNvSpPr txBox="1"/>
          <p:nvPr>
            <p:ph type="title"/>
          </p:nvPr>
        </p:nvSpPr>
        <p:spPr>
          <a:xfrm>
            <a:off x="238991" y="592283"/>
            <a:ext cx="11776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zh-TW"/>
              <a:t>Camstar MES - 系統切換方案 - 並行</a:t>
            </a:r>
            <a:endParaRPr/>
          </a:p>
        </p:txBody>
      </p:sp>
      <p:sp>
        <p:nvSpPr>
          <p:cNvPr id="170" name="Google Shape;170;g24e4e984cc5_0_146"/>
          <p:cNvSpPr/>
          <p:nvPr/>
        </p:nvSpPr>
        <p:spPr>
          <a:xfrm>
            <a:off x="1194100" y="1701500"/>
            <a:ext cx="2017200" cy="1726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基礎數據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24e4e984cc5_0_146"/>
          <p:cNvGrpSpPr/>
          <p:nvPr/>
        </p:nvGrpSpPr>
        <p:grpSpPr>
          <a:xfrm>
            <a:off x="3273925" y="1701500"/>
            <a:ext cx="1678200" cy="1726500"/>
            <a:chOff x="2969125" y="1549100"/>
            <a:chExt cx="1678200" cy="1726500"/>
          </a:xfrm>
        </p:grpSpPr>
        <p:sp>
          <p:nvSpPr>
            <p:cNvPr id="172" name="Google Shape;172;g24e4e984cc5_0_14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FFC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4e4e984cc5_0_14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g24e4e984cc5_0_146"/>
          <p:cNvGrpSpPr/>
          <p:nvPr/>
        </p:nvGrpSpPr>
        <p:grpSpPr>
          <a:xfrm>
            <a:off x="4340725" y="1701500"/>
            <a:ext cx="1678200" cy="1726500"/>
            <a:chOff x="2969125" y="1549100"/>
            <a:chExt cx="1678200" cy="1726500"/>
          </a:xfrm>
        </p:grpSpPr>
        <p:sp>
          <p:nvSpPr>
            <p:cNvPr id="175" name="Google Shape;175;g24e4e984cc5_0_14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73FB7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4e4e984cc5_0_14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g24e4e984cc5_0_146"/>
          <p:cNvGrpSpPr/>
          <p:nvPr/>
        </p:nvGrpSpPr>
        <p:grpSpPr>
          <a:xfrm>
            <a:off x="5407525" y="1701500"/>
            <a:ext cx="1678200" cy="1726500"/>
            <a:chOff x="2969125" y="1549100"/>
            <a:chExt cx="1678200" cy="1726500"/>
          </a:xfrm>
        </p:grpSpPr>
        <p:sp>
          <p:nvSpPr>
            <p:cNvPr id="178" name="Google Shape;178;g24e4e984cc5_0_14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4e4e984cc5_0_14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g24e4e984cc5_0_146"/>
          <p:cNvSpPr/>
          <p:nvPr/>
        </p:nvSpPr>
        <p:spPr>
          <a:xfrm>
            <a:off x="3948075" y="4216100"/>
            <a:ext cx="2017200" cy="1726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基礎數據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g24e4e984cc5_0_146"/>
          <p:cNvGrpSpPr/>
          <p:nvPr/>
        </p:nvGrpSpPr>
        <p:grpSpPr>
          <a:xfrm>
            <a:off x="6525425" y="4216100"/>
            <a:ext cx="1678200" cy="1726500"/>
            <a:chOff x="2969125" y="1549100"/>
            <a:chExt cx="1678200" cy="1726500"/>
          </a:xfrm>
        </p:grpSpPr>
        <p:sp>
          <p:nvSpPr>
            <p:cNvPr id="182" name="Google Shape;182;g24e4e984cc5_0_14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4e4e984cc5_0_14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g24e4e984cc5_0_146"/>
          <p:cNvGrpSpPr/>
          <p:nvPr/>
        </p:nvGrpSpPr>
        <p:grpSpPr>
          <a:xfrm>
            <a:off x="7592225" y="4216100"/>
            <a:ext cx="1678200" cy="1726500"/>
            <a:chOff x="2969125" y="1549100"/>
            <a:chExt cx="1678200" cy="1726500"/>
          </a:xfrm>
        </p:grpSpPr>
        <p:sp>
          <p:nvSpPr>
            <p:cNvPr id="185" name="Google Shape;185;g24e4e984cc5_0_146"/>
            <p:cNvSpPr/>
            <p:nvPr/>
          </p:nvSpPr>
          <p:spPr>
            <a:xfrm>
              <a:off x="2969125" y="1549100"/>
              <a:ext cx="1678200" cy="1726500"/>
            </a:xfrm>
            <a:prstGeom prst="chevron">
              <a:avLst>
                <a:gd fmla="val 50000" name="adj"/>
              </a:avLst>
            </a:prstGeom>
            <a:solidFill>
              <a:srgbClr val="6EA6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4e4e984cc5_0_146"/>
            <p:cNvSpPr txBox="1"/>
            <p:nvPr/>
          </p:nvSpPr>
          <p:spPr>
            <a:xfrm>
              <a:off x="3759800" y="2042900"/>
              <a:ext cx="677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生產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數據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g24e4e984cc5_0_146"/>
          <p:cNvGrpSpPr/>
          <p:nvPr/>
        </p:nvGrpSpPr>
        <p:grpSpPr>
          <a:xfrm>
            <a:off x="6483075" y="1713713"/>
            <a:ext cx="1222300" cy="1709325"/>
            <a:chOff x="5520500" y="4215675"/>
            <a:chExt cx="1222300" cy="1709325"/>
          </a:xfrm>
        </p:grpSpPr>
        <p:sp>
          <p:nvSpPr>
            <p:cNvPr id="188" name="Google Shape;188;g24e4e984cc5_0_146"/>
            <p:cNvSpPr/>
            <p:nvPr/>
          </p:nvSpPr>
          <p:spPr>
            <a:xfrm>
              <a:off x="5580000" y="5094000"/>
              <a:ext cx="1162800" cy="831000"/>
            </a:xfrm>
            <a:prstGeom prst="parallelogram">
              <a:avLst>
                <a:gd fmla="val 93643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4e4e984cc5_0_146"/>
            <p:cNvSpPr/>
            <p:nvPr/>
          </p:nvSpPr>
          <p:spPr>
            <a:xfrm flipH="1" rot="10800000">
              <a:off x="5520500" y="4215675"/>
              <a:ext cx="1213800" cy="880200"/>
            </a:xfrm>
            <a:prstGeom prst="parallelogram">
              <a:avLst>
                <a:gd fmla="val 93643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g24e4e984cc5_0_146"/>
          <p:cNvSpPr txBox="1"/>
          <p:nvPr/>
        </p:nvSpPr>
        <p:spPr>
          <a:xfrm>
            <a:off x="7239900" y="2198925"/>
            <a:ext cx="67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生產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數據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4e4e984cc5_0_146"/>
          <p:cNvSpPr txBox="1"/>
          <p:nvPr/>
        </p:nvSpPr>
        <p:spPr>
          <a:xfrm>
            <a:off x="6274400" y="4709900"/>
            <a:ext cx="67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生產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數據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g24e4e984cc5_0_146"/>
          <p:cNvGrpSpPr/>
          <p:nvPr/>
        </p:nvGrpSpPr>
        <p:grpSpPr>
          <a:xfrm>
            <a:off x="7397061" y="1713725"/>
            <a:ext cx="912814" cy="1709325"/>
            <a:chOff x="5520500" y="4215675"/>
            <a:chExt cx="1222300" cy="1709325"/>
          </a:xfrm>
        </p:grpSpPr>
        <p:sp>
          <p:nvSpPr>
            <p:cNvPr id="193" name="Google Shape;193;g24e4e984cc5_0_146"/>
            <p:cNvSpPr/>
            <p:nvPr/>
          </p:nvSpPr>
          <p:spPr>
            <a:xfrm>
              <a:off x="5580000" y="5094000"/>
              <a:ext cx="1162800" cy="831000"/>
            </a:xfrm>
            <a:prstGeom prst="parallelogram">
              <a:avLst>
                <a:gd fmla="val 93643" name="adj"/>
              </a:avLst>
            </a:prstGeom>
            <a:solidFill>
              <a:srgbClr val="6EA6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24e4e984cc5_0_146"/>
            <p:cNvSpPr/>
            <p:nvPr/>
          </p:nvSpPr>
          <p:spPr>
            <a:xfrm flipH="1" rot="10800000">
              <a:off x="5520500" y="4215675"/>
              <a:ext cx="1213800" cy="880200"/>
            </a:xfrm>
            <a:prstGeom prst="parallelogram">
              <a:avLst>
                <a:gd fmla="val 93643" name="adj"/>
              </a:avLst>
            </a:prstGeom>
            <a:solidFill>
              <a:srgbClr val="6EA6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4e984cc5_0_198"/>
          <p:cNvSpPr txBox="1"/>
          <p:nvPr>
            <p:ph type="title"/>
          </p:nvPr>
        </p:nvSpPr>
        <p:spPr>
          <a:xfrm>
            <a:off x="238991" y="592283"/>
            <a:ext cx="11776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zh-TW"/>
              <a:t>Camstar MES - 系統切換方案 - 並行方案風險</a:t>
            </a:r>
            <a:endParaRPr/>
          </a:p>
        </p:txBody>
      </p:sp>
      <p:sp>
        <p:nvSpPr>
          <p:cNvPr id="201" name="Google Shape;201;g24e4e984cc5_0_198"/>
          <p:cNvSpPr/>
          <p:nvPr/>
        </p:nvSpPr>
        <p:spPr>
          <a:xfrm>
            <a:off x="660150" y="1274778"/>
            <a:ext cx="10569837" cy="5000787"/>
          </a:xfrm>
          <a:custGeom>
            <a:rect b="b" l="l" r="r" t="t"/>
            <a:pathLst>
              <a:path extrusionOk="0" fill="none" h="3026195" w="6874691">
                <a:moveTo>
                  <a:pt x="0" y="0"/>
                </a:moveTo>
                <a:cubicBezTo>
                  <a:pt x="162580" y="-9497"/>
                  <a:pt x="284513" y="-18322"/>
                  <a:pt x="481228" y="0"/>
                </a:cubicBezTo>
                <a:cubicBezTo>
                  <a:pt x="677943" y="18322"/>
                  <a:pt x="889505" y="36373"/>
                  <a:pt x="1237444" y="0"/>
                </a:cubicBezTo>
                <a:cubicBezTo>
                  <a:pt x="1585383" y="-36373"/>
                  <a:pt x="1731035" y="-24294"/>
                  <a:pt x="1856167" y="0"/>
                </a:cubicBezTo>
                <a:cubicBezTo>
                  <a:pt x="1981299" y="24294"/>
                  <a:pt x="2365043" y="-32617"/>
                  <a:pt x="2543636" y="0"/>
                </a:cubicBezTo>
                <a:cubicBezTo>
                  <a:pt x="2722229" y="32617"/>
                  <a:pt x="3065908" y="-4352"/>
                  <a:pt x="3368599" y="0"/>
                </a:cubicBezTo>
                <a:cubicBezTo>
                  <a:pt x="3671290" y="4352"/>
                  <a:pt x="3806436" y="14720"/>
                  <a:pt x="3918574" y="0"/>
                </a:cubicBezTo>
                <a:cubicBezTo>
                  <a:pt x="4030712" y="-14720"/>
                  <a:pt x="4485513" y="-8700"/>
                  <a:pt x="4674790" y="0"/>
                </a:cubicBezTo>
                <a:cubicBezTo>
                  <a:pt x="4864067" y="8700"/>
                  <a:pt x="5046179" y="-16117"/>
                  <a:pt x="5224765" y="0"/>
                </a:cubicBezTo>
                <a:cubicBezTo>
                  <a:pt x="5403351" y="16117"/>
                  <a:pt x="5719588" y="-22718"/>
                  <a:pt x="5912234" y="0"/>
                </a:cubicBezTo>
                <a:cubicBezTo>
                  <a:pt x="6104880" y="22718"/>
                  <a:pt x="6429084" y="-40950"/>
                  <a:pt x="6874691" y="0"/>
                </a:cubicBezTo>
                <a:cubicBezTo>
                  <a:pt x="6849581" y="106936"/>
                  <a:pt x="6862071" y="324289"/>
                  <a:pt x="6874691" y="514453"/>
                </a:cubicBezTo>
                <a:cubicBezTo>
                  <a:pt x="6887311" y="704617"/>
                  <a:pt x="6865279" y="897983"/>
                  <a:pt x="6874691" y="1180216"/>
                </a:cubicBezTo>
                <a:cubicBezTo>
                  <a:pt x="6884103" y="1462449"/>
                  <a:pt x="6871877" y="1521996"/>
                  <a:pt x="6874691" y="1785455"/>
                </a:cubicBezTo>
                <a:cubicBezTo>
                  <a:pt x="6877505" y="2048914"/>
                  <a:pt x="6881512" y="2281336"/>
                  <a:pt x="6874691" y="2451218"/>
                </a:cubicBezTo>
                <a:cubicBezTo>
                  <a:pt x="6867870" y="2621100"/>
                  <a:pt x="6878689" y="2884255"/>
                  <a:pt x="6874691" y="3026195"/>
                </a:cubicBezTo>
                <a:cubicBezTo>
                  <a:pt x="6587984" y="3023782"/>
                  <a:pt x="6392482" y="3033469"/>
                  <a:pt x="6255969" y="3026195"/>
                </a:cubicBezTo>
                <a:cubicBezTo>
                  <a:pt x="6119456" y="3018921"/>
                  <a:pt x="5810020" y="3044013"/>
                  <a:pt x="5637247" y="3026195"/>
                </a:cubicBezTo>
                <a:cubicBezTo>
                  <a:pt x="5464474" y="3008377"/>
                  <a:pt x="5060107" y="3016924"/>
                  <a:pt x="4881031" y="3026195"/>
                </a:cubicBezTo>
                <a:cubicBezTo>
                  <a:pt x="4701955" y="3035466"/>
                  <a:pt x="4453726" y="2994297"/>
                  <a:pt x="4193562" y="3026195"/>
                </a:cubicBezTo>
                <a:cubicBezTo>
                  <a:pt x="3933398" y="3058093"/>
                  <a:pt x="3595392" y="3052047"/>
                  <a:pt x="3368599" y="3026195"/>
                </a:cubicBezTo>
                <a:cubicBezTo>
                  <a:pt x="3141806" y="3000343"/>
                  <a:pt x="2858684" y="3030722"/>
                  <a:pt x="2543636" y="3026195"/>
                </a:cubicBezTo>
                <a:cubicBezTo>
                  <a:pt x="2228588" y="3021668"/>
                  <a:pt x="2111758" y="3006301"/>
                  <a:pt x="1787420" y="3026195"/>
                </a:cubicBezTo>
                <a:cubicBezTo>
                  <a:pt x="1463082" y="3046089"/>
                  <a:pt x="1212738" y="3019214"/>
                  <a:pt x="1031204" y="3026195"/>
                </a:cubicBezTo>
                <a:cubicBezTo>
                  <a:pt x="849670" y="3033176"/>
                  <a:pt x="294969" y="2975535"/>
                  <a:pt x="0" y="3026195"/>
                </a:cubicBezTo>
                <a:cubicBezTo>
                  <a:pt x="11999" y="2845541"/>
                  <a:pt x="20615" y="2740061"/>
                  <a:pt x="0" y="2481480"/>
                </a:cubicBezTo>
                <a:cubicBezTo>
                  <a:pt x="-20615" y="2222899"/>
                  <a:pt x="-19207" y="2177912"/>
                  <a:pt x="0" y="1876241"/>
                </a:cubicBezTo>
                <a:cubicBezTo>
                  <a:pt x="19207" y="1574570"/>
                  <a:pt x="13940" y="1477927"/>
                  <a:pt x="0" y="1271002"/>
                </a:cubicBezTo>
                <a:cubicBezTo>
                  <a:pt x="-13940" y="1064077"/>
                  <a:pt x="8784" y="905076"/>
                  <a:pt x="0" y="756549"/>
                </a:cubicBezTo>
                <a:cubicBezTo>
                  <a:pt x="-8784" y="608022"/>
                  <a:pt x="-31052" y="269124"/>
                  <a:pt x="0" y="0"/>
                </a:cubicBezTo>
                <a:close/>
              </a:path>
              <a:path extrusionOk="0" h="3026195" w="6874691">
                <a:moveTo>
                  <a:pt x="0" y="0"/>
                </a:moveTo>
                <a:cubicBezTo>
                  <a:pt x="150882" y="30799"/>
                  <a:pt x="441136" y="27006"/>
                  <a:pt x="618722" y="0"/>
                </a:cubicBezTo>
                <a:cubicBezTo>
                  <a:pt x="796308" y="-27006"/>
                  <a:pt x="902261" y="-4698"/>
                  <a:pt x="1099951" y="0"/>
                </a:cubicBezTo>
                <a:cubicBezTo>
                  <a:pt x="1297641" y="4698"/>
                  <a:pt x="1752146" y="35550"/>
                  <a:pt x="1924913" y="0"/>
                </a:cubicBezTo>
                <a:cubicBezTo>
                  <a:pt x="2097680" y="-35550"/>
                  <a:pt x="2348437" y="16841"/>
                  <a:pt x="2543636" y="0"/>
                </a:cubicBezTo>
                <a:cubicBezTo>
                  <a:pt x="2738835" y="-16841"/>
                  <a:pt x="2962482" y="14114"/>
                  <a:pt x="3162358" y="0"/>
                </a:cubicBezTo>
                <a:cubicBezTo>
                  <a:pt x="3362234" y="-14114"/>
                  <a:pt x="3742535" y="-32255"/>
                  <a:pt x="3987321" y="0"/>
                </a:cubicBezTo>
                <a:cubicBezTo>
                  <a:pt x="4232107" y="32255"/>
                  <a:pt x="4287278" y="9398"/>
                  <a:pt x="4537296" y="0"/>
                </a:cubicBezTo>
                <a:cubicBezTo>
                  <a:pt x="4787315" y="-9398"/>
                  <a:pt x="5071012" y="31152"/>
                  <a:pt x="5362259" y="0"/>
                </a:cubicBezTo>
                <a:cubicBezTo>
                  <a:pt x="5653506" y="-31152"/>
                  <a:pt x="5911467" y="-36109"/>
                  <a:pt x="6187222" y="0"/>
                </a:cubicBezTo>
                <a:cubicBezTo>
                  <a:pt x="6462977" y="36109"/>
                  <a:pt x="6537635" y="25842"/>
                  <a:pt x="6874691" y="0"/>
                </a:cubicBezTo>
                <a:cubicBezTo>
                  <a:pt x="6844277" y="174172"/>
                  <a:pt x="6891113" y="452251"/>
                  <a:pt x="6874691" y="665763"/>
                </a:cubicBezTo>
                <a:cubicBezTo>
                  <a:pt x="6858269" y="879275"/>
                  <a:pt x="6887600" y="997518"/>
                  <a:pt x="6874691" y="1301264"/>
                </a:cubicBezTo>
                <a:cubicBezTo>
                  <a:pt x="6861782" y="1605010"/>
                  <a:pt x="6897867" y="1654486"/>
                  <a:pt x="6874691" y="1815717"/>
                </a:cubicBezTo>
                <a:cubicBezTo>
                  <a:pt x="6851515" y="1976948"/>
                  <a:pt x="6874368" y="2213283"/>
                  <a:pt x="6874691" y="2420956"/>
                </a:cubicBezTo>
                <a:cubicBezTo>
                  <a:pt x="6875014" y="2628629"/>
                  <a:pt x="6862200" y="2746065"/>
                  <a:pt x="6874691" y="3026195"/>
                </a:cubicBezTo>
                <a:cubicBezTo>
                  <a:pt x="6610041" y="3026710"/>
                  <a:pt x="6456695" y="2998879"/>
                  <a:pt x="6187222" y="3026195"/>
                </a:cubicBezTo>
                <a:cubicBezTo>
                  <a:pt x="5917749" y="3053511"/>
                  <a:pt x="5564705" y="3008355"/>
                  <a:pt x="5362259" y="3026195"/>
                </a:cubicBezTo>
                <a:cubicBezTo>
                  <a:pt x="5159813" y="3044035"/>
                  <a:pt x="4909351" y="3045770"/>
                  <a:pt x="4674790" y="3026195"/>
                </a:cubicBezTo>
                <a:cubicBezTo>
                  <a:pt x="4440229" y="3006620"/>
                  <a:pt x="4432060" y="3026845"/>
                  <a:pt x="4193562" y="3026195"/>
                </a:cubicBezTo>
                <a:cubicBezTo>
                  <a:pt x="3955064" y="3025545"/>
                  <a:pt x="3916837" y="3008790"/>
                  <a:pt x="3643586" y="3026195"/>
                </a:cubicBezTo>
                <a:cubicBezTo>
                  <a:pt x="3370335" y="3043600"/>
                  <a:pt x="3163854" y="2990237"/>
                  <a:pt x="2818623" y="3026195"/>
                </a:cubicBezTo>
                <a:cubicBezTo>
                  <a:pt x="2473392" y="3062153"/>
                  <a:pt x="2424038" y="3026108"/>
                  <a:pt x="2131154" y="3026195"/>
                </a:cubicBezTo>
                <a:cubicBezTo>
                  <a:pt x="1838270" y="3026282"/>
                  <a:pt x="1708853" y="3021913"/>
                  <a:pt x="1581179" y="3026195"/>
                </a:cubicBezTo>
                <a:cubicBezTo>
                  <a:pt x="1453506" y="3030477"/>
                  <a:pt x="1217329" y="3027980"/>
                  <a:pt x="893710" y="3026195"/>
                </a:cubicBezTo>
                <a:cubicBezTo>
                  <a:pt x="570091" y="3024410"/>
                  <a:pt x="252082" y="3023879"/>
                  <a:pt x="0" y="3026195"/>
                </a:cubicBezTo>
                <a:cubicBezTo>
                  <a:pt x="4151" y="2893627"/>
                  <a:pt x="-23714" y="2637408"/>
                  <a:pt x="0" y="2511742"/>
                </a:cubicBezTo>
                <a:cubicBezTo>
                  <a:pt x="23714" y="2386076"/>
                  <a:pt x="21006" y="2084481"/>
                  <a:pt x="0" y="1876241"/>
                </a:cubicBezTo>
                <a:cubicBezTo>
                  <a:pt x="-21006" y="1668001"/>
                  <a:pt x="-12112" y="1518472"/>
                  <a:pt x="0" y="1331526"/>
                </a:cubicBezTo>
                <a:cubicBezTo>
                  <a:pt x="12112" y="1144580"/>
                  <a:pt x="16744" y="962848"/>
                  <a:pt x="0" y="665763"/>
                </a:cubicBezTo>
                <a:cubicBezTo>
                  <a:pt x="-16744" y="368678"/>
                  <a:pt x="24127" y="207996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必須劃分車間設備群組，在兩個系統並行時，一群對接原MES系統，負責生產並行開始之前已經在系統中的生產批次。另一群設備對接Camstar MES系統，負責生產並行之後，在新系統投料/投單的批次。在原MES停用時，將剩餘生產數據轉錄到Camstar MES。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對接原MES系統設備群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不再投新料/新單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日漸將工單生產完成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餘料/餘單以手動錄入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對接Camstar MES系統設備群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投料/投單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2023-04-12T12:26:47Z</dcterms:created>
  <dc:creator>Ivan Peng</dc:creator>
</cp:coreProperties>
</file>