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4737591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E92E9-E726-4981-9A12-A2E39797428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88235-60C6-4D05-9CAA-2DE0A4A50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1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:notes"/>
          <p:cNvSpPr txBox="1">
            <a:spLocks noGrp="1"/>
          </p:cNvSpPr>
          <p:nvPr>
            <p:ph type="body" idx="1"/>
          </p:nvPr>
        </p:nvSpPr>
        <p:spPr>
          <a:xfrm>
            <a:off x="679768" y="4715492"/>
            <a:ext cx="5438140" cy="4465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2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4062-E1F5-F6AE-FA80-07E99326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2155F-7BE5-5277-2A62-9190924B5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4CFE-67C4-F99B-26BC-0BACD483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93097-35E7-36E0-8839-63B88CB9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AB8B-0D9D-3B45-3DA4-79BB478B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8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A996-31E2-DF50-7101-4E0F2757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9E6CA-21F4-6518-15C0-A8F86AB1B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D9F6-ABA6-A942-D226-0C20D99F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09B-7B96-985F-C056-ED162659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B34C-DB8D-6F23-C7E0-80D36F9E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7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419B4-88C7-6D6A-B13E-20D21AAE1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768D0-EFE8-4A09-8F65-508A71A1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7F62-8A33-EF7C-BD51-EFB51728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99BA4-DC26-DCCA-9B38-D0CEDBD9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6A2D-1752-E7C7-39A9-8471082B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589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 3">
  <p:cSld name="1_Section Header 3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407337" y="2848536"/>
            <a:ext cx="3277767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415927" y="4376928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825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/>
          <p:nvPr/>
        </p:nvSpPr>
        <p:spPr>
          <a:xfrm>
            <a:off x="415927" y="6401049"/>
            <a:ext cx="341312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PwC Taiwan </a:t>
            </a:r>
            <a:r>
              <a:rPr lang="zh-TW" altLang="en-US" sz="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資誠</a:t>
            </a:r>
            <a:endParaRPr sz="2400"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934451" y="6535841"/>
            <a:ext cx="2844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24" name="Google Shape;24;p11"/>
          <p:cNvGrpSpPr/>
          <p:nvPr/>
        </p:nvGrpSpPr>
        <p:grpSpPr>
          <a:xfrm>
            <a:off x="4052572" y="-7782"/>
            <a:ext cx="180811" cy="6864159"/>
            <a:chOff x="3039428" y="-5837"/>
            <a:chExt cx="135608" cy="5148119"/>
          </a:xfrm>
        </p:grpSpPr>
        <p:sp>
          <p:nvSpPr>
            <p:cNvPr id="25" name="Google Shape;25;p11"/>
            <p:cNvSpPr/>
            <p:nvPr/>
          </p:nvSpPr>
          <p:spPr>
            <a:xfrm rot="5400000">
              <a:off x="2992932" y="2522999"/>
              <a:ext cx="228599" cy="13560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1"/>
            <p:cNvSpPr/>
            <p:nvPr/>
          </p:nvSpPr>
          <p:spPr>
            <a:xfrm rot="-5400000">
              <a:off x="550555" y="2518612"/>
              <a:ext cx="5148119" cy="99220"/>
            </a:xfrm>
            <a:custGeom>
              <a:avLst/>
              <a:gdLst/>
              <a:ahLst/>
              <a:cxnLst/>
              <a:rect l="l" t="t" r="r" b="b"/>
              <a:pathLst>
                <a:path w="10023" h="10197" extrusionOk="0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6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B8C5-5251-5A7F-3F1B-9A76BAA3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436B-E0EB-3BB2-0CBC-D96DAC26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346A-AF53-C2D3-7D04-73BFBB4C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D663-3E57-72FB-2DA1-819CAEE9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A179-B6C2-F886-750F-C4918E92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5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53EB-1F02-6BBB-77BE-8C832D41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3478F-A68F-1AE5-1158-DF772612B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4432-2066-5E5A-D13D-6BFE13AF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E0F7-3C91-4B97-DB6E-AF67B886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A6E7D-EE3F-8040-090B-87E91B85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3879-F13B-4403-22F7-93689A86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4F15-ED3D-EB68-ADE3-4A12C3541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3AE09-07B2-DCA3-7B42-F25878A35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476B0-C62C-061B-6D92-C6A7C849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207DE-3403-5A1B-827E-CCE62316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1EB63-EB1C-EF1C-E12A-C6BE0E0B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35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DA60-5E33-BC68-AC40-30986EEB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9FED8-4291-EDA1-6336-40782E90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FB7AF-E9C9-3722-5634-38E02A16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E4EE4-61CF-A223-B5D4-4E94AA58E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A5D30-53D3-4388-BDC3-3143FC702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26CAF-1CE2-A621-4DF4-35706977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6A5BF-AAEB-2181-B1F3-9F113A71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7C5DD-63EF-7BED-7B10-4F2DEA83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51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D2DC-DF27-DFEB-BA5D-0A8C54F4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79360-931C-F25F-7C96-E354C710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89EF8-924E-8D6D-FA10-0D6A8B25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6168F-05E3-7C17-8BE1-3E39E54C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3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9C959-F99D-AA5E-F984-12495E2A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93340-987C-BE7D-DC80-71FA9131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E8049-B4E0-3E0E-7649-8EC2225A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8209-E7EC-AE3D-8965-104231EB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AAC9-FC91-8ED3-F2C3-590B84CD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98F8E-B11F-7D25-CDC4-3407DCDE2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BE8C2-01DE-59D8-D10C-3DD0A924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743C7-6C27-3757-F3BE-5DA5F9DB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BD81-B6F3-816D-45BD-AAC21541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13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C434-41DA-6D8D-DD2F-DF37615A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28E0E-B2A7-14D9-D6B8-D7F113746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3E4D1-6920-4548-9837-C7FEED01A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F76B4-621B-6580-4953-7E0E0E6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4B71-4653-4902-B1B0-BE426BE9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F882F-A300-24EE-0C25-8C114378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29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B2EFF-10B6-A2D6-2416-DBC177FB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DB0F9-FBA3-177D-6E97-3855CCCA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09641-91BF-6EA3-5EB6-BB0731E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B332-DA34-4786-9281-F8EB0A5EBCBB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95CB-F3CD-9C42-8C4E-947A15E1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8C53-D7C7-B830-3BD0-E6AFC32C8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BCE49-AA6E-4675-ACC5-8D039176C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7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"/>
          <p:cNvSpPr txBox="1"/>
          <p:nvPr/>
        </p:nvSpPr>
        <p:spPr>
          <a:xfrm>
            <a:off x="4389047" y="0"/>
            <a:ext cx="7248216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zh-TW" sz="2400" b="1" i="1" dirty="0">
                <a:solidFill>
                  <a:srgbClr val="DC6900"/>
                </a:solidFill>
                <a:latin typeface="Georgia"/>
                <a:ea typeface="Georgia"/>
                <a:cs typeface="Georgia"/>
                <a:sym typeface="Georgia"/>
              </a:rPr>
              <a:t>PwC Taiwan – Business Consulting Services</a:t>
            </a:r>
          </a:p>
        </p:txBody>
      </p:sp>
      <p:sp>
        <p:nvSpPr>
          <p:cNvPr id="447" name="Google Shape;447;p2"/>
          <p:cNvSpPr txBox="1"/>
          <p:nvPr/>
        </p:nvSpPr>
        <p:spPr>
          <a:xfrm>
            <a:off x="4389046" y="452191"/>
            <a:ext cx="7625971" cy="636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0" rIns="0" bIns="0" anchor="t" anchorCtr="0">
            <a:spAutoFit/>
          </a:bodyPr>
          <a:lstStyle/>
          <a:p>
            <a:pPr defTabSz="914377"/>
            <a:r>
              <a:rPr lang="zh-TW" altLang="en-US" sz="1600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│簡介│</a:t>
            </a:r>
            <a:endParaRPr lang="en-US" altLang="zh-TW" sz="1600" b="1" dirty="0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en-US" sz="1600" b="0" dirty="0">
                <a:latin typeface="Times New Roman" charset="0"/>
                <a:ea typeface="SimSun" charset="-122"/>
              </a:rPr>
              <a:t>彭政新</a:t>
            </a:r>
            <a:r>
              <a:rPr lang="zh-CN" altLang="en-US" sz="1600" b="0" dirty="0">
                <a:latin typeface="Times New Roman" charset="0"/>
                <a:ea typeface="SimSun" charset="-122"/>
              </a:rPr>
              <a:t>超過</a:t>
            </a:r>
            <a:r>
              <a:rPr lang="en-US" altLang="zh-CN" sz="1600" b="0" dirty="0">
                <a:latin typeface="Times New Roman" charset="0"/>
                <a:ea typeface="SimSun" charset="-122"/>
              </a:rPr>
              <a:t>20</a:t>
            </a:r>
            <a:r>
              <a:rPr lang="zh-CN" altLang="en-US" sz="1600" b="0" dirty="0">
                <a:latin typeface="Times New Roman" charset="0"/>
                <a:ea typeface="SimSun" charset="-122"/>
              </a:rPr>
              <a:t>年</a:t>
            </a:r>
            <a:r>
              <a:rPr lang="zh-TW" altLang="en-US" sz="1600" b="0" dirty="0">
                <a:latin typeface="Times New Roman" charset="0"/>
                <a:ea typeface="SimSun" charset="-122"/>
              </a:rPr>
              <a:t>實施諮詢經驗，在高科技行業半導體</a:t>
            </a:r>
            <a:r>
              <a:rPr lang="en-US" altLang="zh-CN" sz="1600" b="0" dirty="0">
                <a:latin typeface="Times New Roman" charset="0"/>
                <a:ea typeface="SimSun" charset="-122"/>
              </a:rPr>
              <a:t>(300mm/200mm)</a:t>
            </a:r>
            <a:r>
              <a:rPr lang="en-US" altLang="zh-TW" sz="1600" b="0" dirty="0">
                <a:latin typeface="Times New Roman" charset="0"/>
                <a:ea typeface="SimSun" charset="-122"/>
              </a:rPr>
              <a:t>,</a:t>
            </a:r>
            <a:r>
              <a:rPr lang="zh-TW" altLang="en-US" sz="1600" b="0" dirty="0">
                <a:latin typeface="Times New Roman" charset="0"/>
                <a:ea typeface="SimSun" charset="-122"/>
              </a:rPr>
              <a:t>面板</a:t>
            </a:r>
            <a:r>
              <a:rPr lang="en-US" altLang="zh-TW" sz="1600" b="0" dirty="0">
                <a:latin typeface="Times New Roman" charset="0"/>
              </a:rPr>
              <a:t>(TFT LCD)</a:t>
            </a:r>
            <a:r>
              <a:rPr lang="zh-CN" altLang="en-US" sz="1600" b="0" dirty="0">
                <a:latin typeface="Times New Roman" charset="0"/>
              </a:rPr>
              <a:t>具備豐富的</a:t>
            </a:r>
            <a:r>
              <a:rPr lang="en-US" altLang="zh-CN" sz="1600" b="0" dirty="0">
                <a:latin typeface="Times New Roman" charset="0"/>
              </a:rPr>
              <a:t>MES</a:t>
            </a:r>
            <a:r>
              <a:rPr lang="zh-TW" altLang="en-US" sz="1600" b="0" dirty="0">
                <a:latin typeface="Times New Roman" charset="0"/>
              </a:rPr>
              <a:t>實踐經驗及良好的組織、協調、溝通能力，</a:t>
            </a:r>
            <a:r>
              <a:rPr lang="zh-TW" altLang="en-US" sz="1600" b="0" dirty="0">
                <a:latin typeface="Arial Narrow" charset="0"/>
                <a:ea typeface="Arial Narrow" charset="0"/>
                <a:cs typeface="Arial Narrow" charset="0"/>
              </a:rPr>
              <a:t>以協助客戶導入資訊系統達到提升品質</a:t>
            </a:r>
            <a:r>
              <a:rPr lang="en-US" altLang="zh-TW" sz="1600" b="0" dirty="0">
                <a:latin typeface="Arial Narrow" charset="0"/>
                <a:ea typeface="Arial Narrow" charset="0"/>
                <a:cs typeface="Arial Narrow" charset="0"/>
              </a:rPr>
              <a:t>,</a:t>
            </a:r>
            <a:r>
              <a:rPr lang="zh-TW" altLang="en-US" sz="1600" b="0" dirty="0">
                <a:latin typeface="Arial Narrow" charset="0"/>
                <a:ea typeface="Arial Narrow" charset="0"/>
                <a:cs typeface="Arial Narrow" charset="0"/>
              </a:rPr>
              <a:t>降低生產成本</a:t>
            </a:r>
            <a:r>
              <a:rPr lang="en-US" altLang="zh-TW" sz="1600" b="0" dirty="0">
                <a:latin typeface="Arial Narrow" charset="0"/>
                <a:ea typeface="Arial Narrow" charset="0"/>
                <a:cs typeface="Arial Narrow" charset="0"/>
              </a:rPr>
              <a:t>,</a:t>
            </a:r>
            <a:r>
              <a:rPr lang="zh-TW" altLang="en-US" sz="1600" b="0" dirty="0">
                <a:latin typeface="Arial Narrow" charset="0"/>
                <a:ea typeface="Arial Narrow" charset="0"/>
                <a:cs typeface="Arial Narrow" charset="0"/>
              </a:rPr>
              <a:t>優化人力</a:t>
            </a:r>
            <a:r>
              <a:rPr lang="en-US" altLang="zh-TW" sz="1600" b="0" dirty="0">
                <a:latin typeface="Arial Narrow" charset="0"/>
                <a:ea typeface="Arial Narrow" charset="0"/>
                <a:cs typeface="Arial Narrow" charset="0"/>
              </a:rPr>
              <a:t>,</a:t>
            </a:r>
            <a:r>
              <a:rPr lang="zh-TW" altLang="en-US" sz="1600" b="0" dirty="0">
                <a:latin typeface="Arial Narrow" charset="0"/>
                <a:ea typeface="Arial Narrow" charset="0"/>
                <a:cs typeface="Arial Narrow" charset="0"/>
              </a:rPr>
              <a:t>來提昇企業整體獲利</a:t>
            </a:r>
            <a:endParaRPr lang="zh-TW" altLang="en-US" sz="1600" b="1" dirty="0">
              <a:solidFill>
                <a:srgbClr val="DC6900"/>
              </a:solidFill>
              <a:latin typeface="微軟正黑體"/>
              <a:ea typeface="微軟正黑體"/>
              <a:cs typeface="微軟正黑體"/>
              <a:sym typeface="Microsoft JhengHei"/>
            </a:endParaRPr>
          </a:p>
          <a:p>
            <a:pPr defTabSz="914377"/>
            <a:r>
              <a:rPr lang="zh-TW" altLang="en-US" sz="1467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│經歷與客戶│</a:t>
            </a:r>
            <a:endParaRPr sz="1467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en-US" sz="1600" b="0" dirty="0">
                <a:latin typeface="Arial Narrow" charset="0"/>
                <a:cs typeface="Arial Narrow" charset="0"/>
              </a:rPr>
              <a:t>徐州鑫晶領先半導體自動化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 Automation SA (2019~2020)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en-US" sz="1600" b="0" dirty="0">
                <a:latin typeface="Arial Narrow" charset="0"/>
                <a:cs typeface="Arial Narrow" charset="0"/>
              </a:rPr>
              <a:t>江蘇宜興中環領先半導體自動化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 Automation SA (2019)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zh-TW" sz="1600" b="0" dirty="0">
                <a:latin typeface="Arial Narrow" charset="0"/>
                <a:cs typeface="Arial Narrow" charset="0"/>
              </a:rPr>
              <a:t>江蘇時代芯存半導體廠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設備自動化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 Automation SA (2018)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en-US" sz="1600" b="0" dirty="0">
                <a:latin typeface="Arial Narrow" charset="0"/>
                <a:cs typeface="Arial Narrow" charset="0"/>
              </a:rPr>
              <a:t>華映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L2 Array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廠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SPC 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導入專案 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Team Leader (2016-2017)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zh-TW" sz="1600" b="0" dirty="0">
                <a:latin typeface="Arial Narrow" charset="0"/>
                <a:cs typeface="Arial Narrow" charset="0"/>
              </a:rPr>
              <a:t>世界先進三廠 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MES Team Leader (2014 ~ 2016)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zh-TW" sz="1600" b="0" dirty="0">
                <a:latin typeface="Arial Narrow" charset="0"/>
                <a:cs typeface="Arial Narrow" charset="0"/>
              </a:rPr>
              <a:t>旺宏五廠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設備自動化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 Automation Team Leader (2011~2014)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zh-TW" sz="1600" b="0" dirty="0">
                <a:latin typeface="Arial Narrow" charset="0"/>
                <a:cs typeface="Arial Narrow" charset="0"/>
              </a:rPr>
              <a:t>旺宏二廠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MES Migration Project</a:t>
            </a:r>
            <a:r>
              <a:rPr lang="zh-TW" altLang="zh-TW" sz="1600" b="0" dirty="0">
                <a:latin typeface="Arial Narrow" charset="0"/>
                <a:cs typeface="Arial Narrow" charset="0"/>
              </a:rPr>
              <a:t> 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Team Leader (2009~2011)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zh-TW" sz="1600" b="0" dirty="0">
                <a:latin typeface="Arial Narrow" charset="0"/>
                <a:cs typeface="Arial Narrow" charset="0"/>
              </a:rPr>
              <a:t>凌巨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MES Migration Project Team Leader (2008~2009)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zh-TW" sz="1600" b="0" dirty="0">
                <a:latin typeface="Arial Narrow" charset="0"/>
                <a:cs typeface="Arial Narrow" charset="0"/>
              </a:rPr>
              <a:t>南亞三廠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設備自動化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 Automation Team Leader (2007~2008)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zh-TW" sz="1600" b="0" dirty="0">
                <a:latin typeface="Arial Narrow" charset="0"/>
                <a:cs typeface="Arial Narrow" charset="0"/>
              </a:rPr>
              <a:t>華映八德一、二廠，龍潭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L1</a:t>
            </a:r>
            <a:r>
              <a:rPr lang="zh-TW" altLang="zh-TW" sz="1600" b="0" dirty="0">
                <a:latin typeface="Arial Narrow" charset="0"/>
                <a:cs typeface="Arial Narrow" charset="0"/>
              </a:rPr>
              <a:t>、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L2</a:t>
            </a:r>
            <a:r>
              <a:rPr lang="zh-TW" altLang="zh-TW" sz="1600" b="0" dirty="0">
                <a:latin typeface="Arial Narrow" charset="0"/>
                <a:cs typeface="Arial Narrow" charset="0"/>
              </a:rPr>
              <a:t>廠 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 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MES</a:t>
            </a:r>
            <a:r>
              <a:rPr lang="zh-TW" altLang="zh-TW" sz="1600" b="0" dirty="0">
                <a:latin typeface="Arial Narrow" charset="0"/>
                <a:cs typeface="Arial Narrow" charset="0"/>
              </a:rPr>
              <a:t>系統維護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工程師 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(2006 ~ 2007)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zh-TW" sz="1600" b="0" dirty="0">
                <a:latin typeface="Arial Narrow" charset="0"/>
                <a:cs typeface="Arial Narrow" charset="0"/>
              </a:rPr>
              <a:t>華映龍潭二廠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 自動化系統 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Team Leader (2004~2006)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zh-TW" sz="1600" b="0" dirty="0">
                <a:latin typeface="Arial Narrow" charset="0"/>
                <a:cs typeface="Arial Narrow" charset="0"/>
              </a:rPr>
              <a:t>達碁一廠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(AUO 5)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、</a:t>
            </a:r>
            <a:r>
              <a:rPr lang="zh-TW" altLang="zh-TW" sz="1600" b="0" dirty="0">
                <a:latin typeface="Arial Narrow" charset="0"/>
                <a:cs typeface="Arial Narrow" charset="0"/>
              </a:rPr>
              <a:t>華映一、二廠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MES</a:t>
            </a:r>
            <a:r>
              <a:rPr lang="zh-TW" altLang="zh-TW" sz="1600" b="0" dirty="0">
                <a:latin typeface="Arial Narrow" charset="0"/>
                <a:cs typeface="Arial Narrow" charset="0"/>
              </a:rPr>
              <a:t>系統維護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工程師 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(2002 ~ 2004)</a:t>
            </a:r>
            <a:r>
              <a:rPr lang="zh-TW" altLang="zh-TW" sz="1600" b="0" dirty="0">
                <a:latin typeface="Arial Narrow" charset="0"/>
                <a:cs typeface="Arial Narrow" charset="0"/>
              </a:rPr>
              <a:t>  達碁二廠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(AUO 6)</a:t>
            </a:r>
            <a:r>
              <a:rPr lang="zh-TW" altLang="zh-TW" sz="1600" b="0" dirty="0">
                <a:latin typeface="Arial Narrow" charset="0"/>
                <a:cs typeface="Arial Narrow" charset="0"/>
              </a:rPr>
              <a:t>、華映二廠、奇美二廠、統寶一廠新廠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自動化系統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  </a:t>
            </a:r>
            <a:r>
              <a:rPr lang="zh-TW" altLang="en-US" sz="1600" b="0" dirty="0">
                <a:latin typeface="Arial Narrow" charset="0"/>
                <a:cs typeface="Arial Narrow" charset="0"/>
              </a:rPr>
              <a:t>工程師 </a:t>
            </a:r>
            <a:r>
              <a:rPr lang="en-US" altLang="zh-TW" sz="1600" b="0" dirty="0">
                <a:latin typeface="Arial Narrow" charset="0"/>
                <a:cs typeface="Arial Narrow" charset="0"/>
              </a:rPr>
              <a:t>(2000 ~ 2002)</a:t>
            </a:r>
            <a:endParaRPr lang="en-US" altLang="zh-TW" sz="1467" b="1" dirty="0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defTabSz="914377">
              <a:spcBef>
                <a:spcPts val="600"/>
              </a:spcBef>
              <a:buClr>
                <a:srgbClr val="D04A02"/>
              </a:buClr>
              <a:buSzPts val="1200"/>
            </a:pPr>
            <a:r>
              <a:rPr lang="zh-TW" altLang="en-US" sz="1467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│專長│</a:t>
            </a:r>
            <a:endParaRPr lang="zh-TW" altLang="en-US" sz="1467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en-US" altLang="zh-TW" sz="1600" b="0" dirty="0">
                <a:latin typeface="Arial Narrow" charset="0"/>
                <a:ea typeface="Arial Narrow" charset="0"/>
                <a:cs typeface="Arial Narrow" charset="0"/>
              </a:rPr>
              <a:t>MES</a:t>
            </a:r>
            <a:r>
              <a:rPr lang="zh-TW" altLang="en-US" sz="1600" b="0" dirty="0">
                <a:latin typeface="Arial Narrow" charset="0"/>
                <a:ea typeface="Arial Narrow" charset="0"/>
                <a:cs typeface="Arial Narrow" charset="0"/>
              </a:rPr>
              <a:t>資訊系統</a:t>
            </a:r>
            <a:r>
              <a:rPr lang="en-US" altLang="zh-TW" sz="1600" b="0" dirty="0">
                <a:latin typeface="Arial Narrow" charset="0"/>
                <a:ea typeface="Arial Narrow" charset="0"/>
                <a:cs typeface="Arial Narrow" charset="0"/>
              </a:rPr>
              <a:t>/</a:t>
            </a:r>
            <a:r>
              <a:rPr lang="zh-TW" altLang="en-US" sz="1600" b="0" dirty="0">
                <a:latin typeface="Arial Narrow" charset="0"/>
                <a:ea typeface="Arial Narrow" charset="0"/>
                <a:cs typeface="Arial Narrow" charset="0"/>
              </a:rPr>
              <a:t>自動化設計</a:t>
            </a:r>
            <a:r>
              <a:rPr lang="en-US" altLang="zh-TW" sz="1600" dirty="0">
                <a:latin typeface="Arial Narrow" charset="0"/>
                <a:ea typeface="Arial Narrow" charset="0"/>
                <a:cs typeface="Arial Narrow" charset="0"/>
              </a:rPr>
              <a:t>/</a:t>
            </a:r>
            <a:r>
              <a:rPr lang="en-US" altLang="zh-CN" sz="1600" b="0" dirty="0">
                <a:latin typeface="Arial Narrow" charset="0"/>
                <a:ea typeface="Arial Narrow" charset="0"/>
                <a:cs typeface="Arial Narrow" charset="0"/>
              </a:rPr>
              <a:t>MES</a:t>
            </a:r>
            <a:r>
              <a:rPr lang="zh-TW" altLang="en-US" sz="1600" b="0" dirty="0">
                <a:latin typeface="Arial Narrow" charset="0"/>
                <a:ea typeface="Arial Narrow" charset="0"/>
                <a:cs typeface="Arial Narrow" charset="0"/>
              </a:rPr>
              <a:t>資訊系統設計</a:t>
            </a:r>
            <a:endParaRPr lang="en-US" altLang="zh-TW" sz="1600" b="0" dirty="0">
              <a:latin typeface="Arial Narrow" charset="0"/>
              <a:ea typeface="Arial Narrow" charset="0"/>
              <a:cs typeface="Arial Narrow" charset="0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CN" altLang="en-US" sz="1600" b="0" dirty="0">
                <a:latin typeface="Arial Narrow" charset="0"/>
                <a:ea typeface="Arial Narrow" charset="0"/>
                <a:cs typeface="Arial Narrow" charset="0"/>
              </a:rPr>
              <a:t>半導體</a:t>
            </a:r>
            <a:r>
              <a:rPr lang="en-US" altLang="zh-CN" sz="1600" b="0" dirty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en-US" altLang="zh-TW" sz="1600" b="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1600" b="0" dirty="0">
                <a:latin typeface="Arial Narrow" charset="0"/>
                <a:ea typeface="Arial Narrow" charset="0"/>
                <a:cs typeface="Arial Narrow" charset="0"/>
              </a:rPr>
              <a:t>300mm/200mm</a:t>
            </a:r>
            <a:r>
              <a:rPr lang="en-US" altLang="zh-TW" sz="1600" b="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1600" b="0" dirty="0">
                <a:latin typeface="Arial Narrow" charset="0"/>
                <a:ea typeface="Arial Narrow" charset="0"/>
                <a:cs typeface="Arial Narrow" charset="0"/>
              </a:rPr>
              <a:t>)</a:t>
            </a:r>
            <a:r>
              <a:rPr lang="en-US" altLang="zh-TW" sz="1600" b="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zh-TW" altLang="en-US" sz="1600" b="0" dirty="0">
                <a:latin typeface="Arial Narrow" charset="0"/>
                <a:ea typeface="Arial Narrow" charset="0"/>
                <a:cs typeface="Arial Narrow" charset="0"/>
              </a:rPr>
              <a:t>製造行業</a:t>
            </a:r>
            <a:r>
              <a:rPr lang="en-US" altLang="zh-TW" sz="1600" b="0" dirty="0">
                <a:latin typeface="Arial Narrow" charset="0"/>
                <a:ea typeface="Arial Narrow" charset="0"/>
                <a:cs typeface="Arial Narrow" charset="0"/>
              </a:rPr>
              <a:t>MES/</a:t>
            </a:r>
            <a:r>
              <a:rPr lang="zh-TW" altLang="en-US" sz="1600" b="0" dirty="0">
                <a:latin typeface="Arial Narrow" charset="0"/>
                <a:ea typeface="Arial Narrow" charset="0"/>
                <a:cs typeface="Arial Narrow" charset="0"/>
              </a:rPr>
              <a:t>自動化諮詢顧問</a:t>
            </a:r>
            <a:endParaRPr lang="zh-CN" altLang="en-US" sz="1600" b="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48" name="Google Shape;448;p2"/>
          <p:cNvSpPr/>
          <p:nvPr/>
        </p:nvSpPr>
        <p:spPr>
          <a:xfrm>
            <a:off x="176983" y="6292645"/>
            <a:ext cx="1455175" cy="285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/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0" name="Google Shape;450;p2"/>
          <p:cNvSpPr txBox="1"/>
          <p:nvPr/>
        </p:nvSpPr>
        <p:spPr>
          <a:xfrm>
            <a:off x="728209" y="4117361"/>
            <a:ext cx="2866637" cy="133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0" rIns="0" bIns="0" anchor="t" anchorCtr="0">
            <a:spAutoFit/>
          </a:bodyPr>
          <a:lstStyle/>
          <a:p>
            <a:pPr defTabSz="914377"/>
            <a:r>
              <a:rPr lang="zh-TW" altLang="en-US" sz="2400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彭政新 經理</a:t>
            </a:r>
            <a:endParaRPr lang="en-US" altLang="zh-TW" sz="2400" b="1" dirty="0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defTabSz="914377"/>
            <a:r>
              <a:rPr lang="zh-TW" altLang="en-US" sz="1467" dirty="0">
                <a:latin typeface="Georgia"/>
                <a:ea typeface="Georgia"/>
                <a:cs typeface="Georgia"/>
                <a:sym typeface="Georgia"/>
              </a:rPr>
              <a:t>資誠創新諮詢有限公司</a:t>
            </a:r>
            <a:endParaRPr lang="en-US" altLang="zh-TW" sz="1467" dirty="0">
              <a:latin typeface="Georgia"/>
              <a:ea typeface="Georgia"/>
              <a:cs typeface="Georgia"/>
              <a:sym typeface="Georgia"/>
            </a:endParaRPr>
          </a:p>
          <a:p>
            <a:pPr defTabSz="914377"/>
            <a:endParaRPr lang="en-US" altLang="zh-TW" sz="1600" b="1" dirty="0">
              <a:latin typeface="Arial Narrow" charset="0"/>
              <a:ea typeface="Arial Narrow" charset="0"/>
              <a:cs typeface="Arial Narrow" charset="0"/>
            </a:endParaRPr>
          </a:p>
          <a:p>
            <a:pPr defTabSz="914377"/>
            <a:r>
              <a:rPr lang="en-US" altLang="zh-TW" sz="1600" b="1" dirty="0">
                <a:latin typeface="Arial Narrow" charset="0"/>
                <a:ea typeface="Arial Narrow" charset="0"/>
                <a:cs typeface="Arial Narrow" charset="0"/>
              </a:rPr>
              <a:t>MES</a:t>
            </a:r>
            <a:r>
              <a:rPr lang="zh-TW" altLang="en-US" sz="1600" b="1" dirty="0">
                <a:latin typeface="Arial Narrow" charset="0"/>
                <a:ea typeface="Arial Narrow" charset="0"/>
                <a:cs typeface="Arial Narrow" charset="0"/>
              </a:rPr>
              <a:t>系統設計專家</a:t>
            </a:r>
            <a:r>
              <a:rPr lang="en-US" altLang="zh-TW" sz="1600" b="1" dirty="0">
                <a:latin typeface="Arial Narrow" charset="0"/>
                <a:ea typeface="Arial Narrow" charset="0"/>
                <a:cs typeface="Arial Narrow" charset="0"/>
              </a:rPr>
              <a:t>,</a:t>
            </a:r>
            <a:r>
              <a:rPr lang="zh-TW" altLang="en-US" sz="1600" b="1" dirty="0">
                <a:latin typeface="Arial Narrow" charset="0"/>
                <a:ea typeface="Arial Narrow" charset="0"/>
                <a:cs typeface="Arial Narrow" charset="0"/>
              </a:rPr>
              <a:t>生產自動化系統專家</a:t>
            </a:r>
            <a:endParaRPr lang="zh-TW" altLang="en-US" sz="1600" b="1" dirty="0"/>
          </a:p>
        </p:txBody>
      </p:sp>
      <p:sp>
        <p:nvSpPr>
          <p:cNvPr id="451" name="Google Shape;451;p2"/>
          <p:cNvSpPr/>
          <p:nvPr/>
        </p:nvSpPr>
        <p:spPr>
          <a:xfrm>
            <a:off x="1041816" y="1602456"/>
            <a:ext cx="1808813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914377">
              <a:buClr>
                <a:srgbClr val="FFFFFF"/>
              </a:buClr>
              <a:buSzPts val="1215"/>
            </a:pPr>
            <a:r>
              <a:rPr lang="zh-TW" altLang="en-US" b="1" i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請放個人照片</a:t>
            </a:r>
            <a:endParaRPr b="1" i="1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Google Shape;452;p2"/>
          <p:cNvSpPr/>
          <p:nvPr/>
        </p:nvSpPr>
        <p:spPr>
          <a:xfrm>
            <a:off x="576504" y="5426244"/>
            <a:ext cx="3411793" cy="6510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914377">
              <a:lnSpc>
                <a:spcPct val="107142"/>
              </a:lnSpc>
            </a:pPr>
            <a:r>
              <a:rPr lang="zh-TW" altLang="en-US" sz="1400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│學歷│</a:t>
            </a:r>
            <a:endParaRPr sz="1400" b="1" dirty="0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37" indent="-285737" defTabSz="914377">
              <a:spcBef>
                <a:spcPts val="400"/>
              </a:spcBef>
              <a:buSzPts val="825"/>
              <a:buFont typeface="Arial"/>
              <a:buChar char="•"/>
            </a:pPr>
            <a:r>
              <a:rPr lang="zh-TW" altLang="zh-TW" sz="1600" dirty="0">
                <a:solidFill>
                  <a:srgbClr val="323232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台北工專五專部</a:t>
            </a:r>
            <a:r>
              <a:rPr lang="zh-TW" altLang="en-US" sz="1600" b="0" dirty="0">
                <a:latin typeface="Arial Narrow" charset="0"/>
                <a:ea typeface="Arial Narrow" charset="0"/>
                <a:cs typeface="Arial Narrow" charset="0"/>
              </a:rPr>
              <a:t>電子及機械學士</a:t>
            </a:r>
            <a:endParaRPr lang="en-US" altLang="zh-TW" sz="1600" dirty="0"/>
          </a:p>
        </p:txBody>
      </p:sp>
      <p:sp>
        <p:nvSpPr>
          <p:cNvPr id="12" name="Google Shape;451;p2">
            <a:extLst>
              <a:ext uri="{FF2B5EF4-FFF2-40B4-BE49-F238E27FC236}">
                <a16:creationId xmlns:a16="http://schemas.microsoft.com/office/drawing/2014/main" id="{442674FA-638E-419B-96DA-006F6B62CB70}"/>
              </a:ext>
            </a:extLst>
          </p:cNvPr>
          <p:cNvSpPr/>
          <p:nvPr/>
        </p:nvSpPr>
        <p:spPr>
          <a:xfrm>
            <a:off x="1041816" y="3127471"/>
            <a:ext cx="1808813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914377">
              <a:buClr>
                <a:srgbClr val="FFFFFF"/>
              </a:buClr>
              <a:buSzPts val="1215"/>
            </a:pPr>
            <a:r>
              <a:rPr lang="en-US" b="1" i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Kelvin Chen</a:t>
            </a:r>
            <a:endParaRPr b="1" i="1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445;p2">
            <a:extLst>
              <a:ext uri="{FF2B5EF4-FFF2-40B4-BE49-F238E27FC236}">
                <a16:creationId xmlns:a16="http://schemas.microsoft.com/office/drawing/2014/main" id="{644B9F33-BE9E-49F1-BA83-A8E6FB02AF24}"/>
              </a:ext>
            </a:extLst>
          </p:cNvPr>
          <p:cNvSpPr/>
          <p:nvPr/>
        </p:nvSpPr>
        <p:spPr>
          <a:xfrm>
            <a:off x="554737" y="328519"/>
            <a:ext cx="2781639" cy="3595695"/>
          </a:xfrm>
          <a:prstGeom prst="rect">
            <a:avLst/>
          </a:prstGeom>
          <a:solidFill>
            <a:srgbClr val="DC69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>
              <a:buClr>
                <a:srgbClr val="FFFFFF"/>
              </a:buClr>
              <a:buSzPts val="1350"/>
            </a:pP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451;p2">
            <a:extLst>
              <a:ext uri="{FF2B5EF4-FFF2-40B4-BE49-F238E27FC236}">
                <a16:creationId xmlns:a16="http://schemas.microsoft.com/office/drawing/2014/main" id="{0E31A502-735E-4CAA-83FC-78793B2E89AA}"/>
              </a:ext>
            </a:extLst>
          </p:cNvPr>
          <p:cNvSpPr/>
          <p:nvPr/>
        </p:nvSpPr>
        <p:spPr>
          <a:xfrm>
            <a:off x="1041816" y="3460889"/>
            <a:ext cx="1808813" cy="3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914377">
              <a:buClr>
                <a:srgbClr val="FFFFFF"/>
              </a:buClr>
              <a:buSzPts val="1215"/>
            </a:pPr>
            <a:r>
              <a:rPr lang="en-US" b="1" i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Ivan Peng</a:t>
            </a:r>
            <a:endParaRPr b="1" i="1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圖片 1" descr="未命名">
            <a:extLst>
              <a:ext uri="{FF2B5EF4-FFF2-40B4-BE49-F238E27FC236}">
                <a16:creationId xmlns:a16="http://schemas.microsoft.com/office/drawing/2014/main" id="{14DE7BAE-4EAC-8B63-391B-BA6B135F1D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8" y="564585"/>
            <a:ext cx="2367416" cy="283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97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Georgia</vt:lpstr>
      <vt:lpstr>Times New Roman</vt:lpstr>
      <vt:lpstr>微軟正黑體</vt:lpstr>
      <vt:lpstr>微軟正黑體</vt:lpstr>
      <vt:lpstr>Office Theme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Peng (TW)</dc:creator>
  <cp:lastModifiedBy>Ivan Peng (TW)</cp:lastModifiedBy>
  <cp:revision>1</cp:revision>
  <dcterms:created xsi:type="dcterms:W3CDTF">2023-06-03T09:44:34Z</dcterms:created>
  <dcterms:modified xsi:type="dcterms:W3CDTF">2023-06-03T09:45:05Z</dcterms:modified>
</cp:coreProperties>
</file>