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21"/>
  </p:notesMasterIdLst>
  <p:handoutMasterIdLst>
    <p:handoutMasterId r:id="rId22"/>
  </p:handoutMasterIdLst>
  <p:sldIdLst>
    <p:sldId id="3940" r:id="rId18"/>
    <p:sldId id="4071" r:id="rId19"/>
    <p:sldId id="3941" r:id="rId20"/>
  </p:sldIdLst>
  <p:sldSz cx="12198350" cy="6858000"/>
  <p:notesSz cx="7104063" cy="10234613"/>
  <p:custDataLst>
    <p:custData r:id="rId6"/>
    <p:tags r:id="rId23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技術方案說明" id="{B6D073A1-73B5-40BA-8115-929D0BB7277F}">
          <p14:sldIdLst>
            <p14:sldId id="3940"/>
            <p14:sldId id="4071"/>
            <p14:sldId id="3941"/>
          </p14:sldIdLst>
        </p14:section>
      </p14:sectionLst>
    </p:ext>
    <p:ext uri="{EFAFB233-063F-42B5-8137-9DF3F51BA10A}">
      <p15:sldGuideLst xmlns:p15="http://schemas.microsoft.com/office/powerpoint/2012/main"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3902" userDrawn="1">
          <p15:clr>
            <a:srgbClr val="A4A3A4"/>
          </p15:clr>
        </p15:guide>
        <p15:guide id="13" orient="horz" pos="654">
          <p15:clr>
            <a:srgbClr val="A4A3A4"/>
          </p15:clr>
        </p15:guide>
        <p15:guide id="14" orient="horz" pos="2453" userDrawn="1">
          <p15:clr>
            <a:srgbClr val="A4A3A4"/>
          </p15:clr>
        </p15:guide>
        <p15:guide id="15" orient="horz" pos="2360">
          <p15:clr>
            <a:srgbClr val="A4A3A4"/>
          </p15:clr>
        </p15:guide>
        <p15:guide id="16" orient="horz" pos="9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06" userDrawn="1">
          <p15:clr>
            <a:srgbClr val="A4A3A4"/>
          </p15:clr>
        </p15:guide>
        <p15:guide id="2" pos="2316" userDrawn="1">
          <p15:clr>
            <a:srgbClr val="A4A3A4"/>
          </p15:clr>
        </p15:guide>
        <p15:guide id="3" orient="horz" pos="3224" userDrawn="1">
          <p15:clr>
            <a:srgbClr val="A4A3A4"/>
          </p15:clr>
        </p15:guide>
        <p15:guide id="4" pos="2238" userDrawn="1">
          <p15:clr>
            <a:srgbClr val="A4A3A4"/>
          </p15:clr>
        </p15:guide>
        <p15:guide id="5" orient="horz" pos="3032" userDrawn="1">
          <p15:clr>
            <a:srgbClr val="A4A3A4"/>
          </p15:clr>
        </p15:guide>
        <p15:guide id="6" orient="horz" pos="492" userDrawn="1">
          <p15:clr>
            <a:srgbClr val="A4A3A4"/>
          </p15:clr>
        </p15:guide>
        <p15:guide id="7" orient="horz" pos="5956" userDrawn="1">
          <p15:clr>
            <a:srgbClr val="A4A3A4"/>
          </p15:clr>
        </p15:guide>
        <p15:guide id="8" orient="horz" pos="2888" userDrawn="1">
          <p15:clr>
            <a:srgbClr val="A4A3A4"/>
          </p15:clr>
        </p15:guide>
        <p15:guide id="9" pos="4305" userDrawn="1">
          <p15:clr>
            <a:srgbClr val="A4A3A4"/>
          </p15:clr>
        </p15:guide>
        <p15:guide id="10" pos="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7"/>
    <a:srgbClr val="7DD2E6"/>
    <a:srgbClr val="D2D741"/>
    <a:srgbClr val="AAB414"/>
    <a:srgbClr val="879628"/>
    <a:srgbClr val="647D2D"/>
    <a:srgbClr val="465F19"/>
    <a:srgbClr val="41AAC8"/>
    <a:srgbClr val="2387AA"/>
    <a:srgbClr val="004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89" autoAdjust="0"/>
    <p:restoredTop sz="93620" autoAdjust="0"/>
  </p:normalViewPr>
  <p:slideViewPr>
    <p:cSldViewPr snapToObjects="1" showGuides="1">
      <p:cViewPr varScale="1">
        <p:scale>
          <a:sx n="85" d="100"/>
          <a:sy n="85" d="100"/>
        </p:scale>
        <p:origin x="221" y="72"/>
      </p:cViewPr>
      <p:guideLst>
        <p:guide orient="horz" pos="210"/>
        <p:guide pos="395"/>
        <p:guide pos="3842"/>
        <p:guide pos="3933"/>
        <p:guide pos="7380"/>
        <p:guide pos="5566"/>
        <p:guide orient="horz" pos="3902"/>
        <p:guide orient="horz" pos="654"/>
        <p:guide orient="horz" pos="2453"/>
        <p:guide orient="horz" pos="2360"/>
        <p:guide orient="horz" pos="909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11553"/>
    </p:cViewPr>
  </p:sorterViewPr>
  <p:notesViewPr>
    <p:cSldViewPr snapToObjects="1" showGuides="1">
      <p:cViewPr>
        <p:scale>
          <a:sx n="60" d="100"/>
          <a:sy n="60" d="100"/>
        </p:scale>
        <p:origin x="-3654" y="-342"/>
      </p:cViewPr>
      <p:guideLst>
        <p:guide orient="horz" pos="3406"/>
        <p:guide pos="2316"/>
        <p:guide orient="horz" pos="3224"/>
        <p:guide pos="2238"/>
        <p:guide orient="horz" pos="3032"/>
        <p:guide orient="horz" pos="492"/>
        <p:guide orient="horz" pos="5956"/>
        <p:guide orient="horz" pos="2888"/>
        <p:guide pos="4305"/>
        <p:guide pos="17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25179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t" anchorCtr="0" compatLnSpc="1">
            <a:prstTxWarp prst="textNoShape">
              <a:avLst/>
            </a:prstTxWarp>
          </a:bodyPr>
          <a:lstStyle>
            <a:lvl1pPr defTabSz="943084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271" y="1"/>
            <a:ext cx="325179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t" anchorCtr="0" compatLnSpc="1">
            <a:prstTxWarp prst="textNoShape">
              <a:avLst/>
            </a:prstTxWarp>
          </a:bodyPr>
          <a:lstStyle>
            <a:lvl1pPr algn="r" defTabSz="943084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682163"/>
            <a:ext cx="325179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b" anchorCtr="0" compatLnSpc="1">
            <a:prstTxWarp prst="textNoShape">
              <a:avLst/>
            </a:prstTxWarp>
          </a:bodyPr>
          <a:lstStyle>
            <a:lvl1pPr defTabSz="943084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271" y="9682163"/>
            <a:ext cx="325179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b" anchorCtr="0" compatLnSpc="1">
            <a:prstTxWarp prst="textNoShape">
              <a:avLst/>
            </a:prstTxWarp>
          </a:bodyPr>
          <a:lstStyle>
            <a:lvl1pPr algn="r" defTabSz="943084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25179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t" anchorCtr="0" compatLnSpc="1">
            <a:prstTxWarp prst="textNoShape">
              <a:avLst/>
            </a:prstTxWarp>
          </a:bodyPr>
          <a:lstStyle>
            <a:lvl1pPr defTabSz="943084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271" y="1"/>
            <a:ext cx="325020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t" anchorCtr="0" compatLnSpc="1">
            <a:prstTxWarp prst="textNoShape">
              <a:avLst/>
            </a:prstTxWarp>
          </a:bodyPr>
          <a:lstStyle>
            <a:lvl1pPr algn="r" defTabSz="943084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781050"/>
            <a:ext cx="6696075" cy="3765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9693" y="4822826"/>
            <a:ext cx="656468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682163"/>
            <a:ext cx="325179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b" anchorCtr="0" compatLnSpc="1">
            <a:prstTxWarp prst="textNoShape">
              <a:avLst/>
            </a:prstTxWarp>
          </a:bodyPr>
          <a:lstStyle>
            <a:lvl1pPr defTabSz="943084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271" y="9682163"/>
            <a:ext cx="3250204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64071" tIns="150898" rIns="264071" bIns="150898" numCol="1" anchor="b" anchorCtr="0" compatLnSpc="1">
            <a:prstTxWarp prst="textNoShape">
              <a:avLst/>
            </a:prstTxWarp>
          </a:bodyPr>
          <a:lstStyle>
            <a:lvl1pPr algn="r" defTabSz="943084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eaLnBrk="0" fontAlgn="base" hangingPunct="0">
      <a:spcBef>
        <a:spcPts val="0"/>
      </a:spcBef>
      <a:spcAft>
        <a:spcPts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126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252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378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504000" indent="-126000" algn="l" rtl="0" eaLnBrk="0" fontAlgn="base" hangingPunct="0">
      <a:spcBef>
        <a:spcPts val="0"/>
      </a:spcBef>
      <a:spcAft>
        <a:spcPts val="0"/>
      </a:spcAft>
      <a:buClr>
        <a:srgbClr val="879BAA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04000" indent="-126000" algn="l" defTabSz="457200" rtl="0" eaLnBrk="1" latinLnBrk="0" hangingPunct="1">
      <a:spcBef>
        <a:spcPts val="0"/>
      </a:spcBef>
      <a:spcAft>
        <a:spcPts val="0"/>
      </a:spcAft>
      <a:buClr>
        <a:srgbClr val="BECDD7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5263" y="781050"/>
            <a:ext cx="6697662" cy="3765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22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403225"/>
            <a:ext cx="4833938" cy="2717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2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6075" y="403225"/>
            <a:ext cx="4833938" cy="2717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13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tags" Target="../tags/tag32.xml"/><Relationship Id="rId7" Type="http://schemas.openxmlformats.org/officeDocument/2006/relationships/image" Target="../media/image1.e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9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customXml" Target="../../customXml/item7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customXml" Target="../../customXml/item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customXml" Target="../../customXml/item1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customXml" Target="../../customXml/item1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customXml" Target="../../customXml/item5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customXml" Target="../../customXml/item3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customXml" Target="../../customXml/item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C6EF193-C93D-479A-8375-EC72404770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334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EA08F7A-FE04-4FB3-9BBF-593EA0E3D16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en-US" sz="4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8997B-0DDE-4DA8-A35E-31229D91CA8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75" y="0"/>
            <a:ext cx="12192000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ltGray">
          <a:xfrm>
            <a:off x="627063" y="4139290"/>
            <a:ext cx="6480000" cy="166320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noProof="0" dirty="0"/>
          </a:p>
        </p:txBody>
      </p:sp>
      <p:grpSp>
        <p:nvGrpSpPr>
          <p:cNvPr id="83" name="Gruppieren 8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83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104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0"/>
            <a:ext cx="12198350" cy="1439999"/>
          </a:xfrm>
          <a:prstGeom prst="rect">
            <a:avLst/>
          </a:prstGeom>
          <a:solidFill>
            <a:srgbClr val="FFFFFF"/>
          </a:solidFill>
          <a:ln w="127">
            <a:solidFill>
              <a:srgbClr val="FFFFFF"/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-2784"/>
            <a:ext cx="12196800" cy="6858000"/>
          </a:xfrm>
          <a:noFill/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7" name="Gerade Verbindung 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1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51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pos="3935" userDrawn="1">
          <p15:clr>
            <a:srgbClr val="A4A3A4"/>
          </p15:clr>
        </p15:guide>
        <p15:guide id="4" pos="5567" userDrawn="1">
          <p15:clr>
            <a:srgbClr val="A4A3A4"/>
          </p15:clr>
        </p15:guide>
        <p15:guide id="5" pos="7379" userDrawn="1">
          <p15:clr>
            <a:srgbClr val="FBAE40"/>
          </p15:clr>
        </p15:guide>
        <p15:guide id="6" pos="391" userDrawn="1">
          <p15:clr>
            <a:srgbClr val="FBAE40"/>
          </p15:clr>
        </p15:guide>
        <p15:guide id="7" orient="horz" pos="3903" userDrawn="1">
          <p15:clr>
            <a:srgbClr val="FBAE40"/>
          </p15:clr>
        </p15:guide>
        <p15:guide id="9" orient="horz" pos="2358" userDrawn="1">
          <p15:clr>
            <a:srgbClr val="A4A3A4"/>
          </p15:clr>
        </p15:guide>
        <p15:guide id="10" orient="horz" pos="911" userDrawn="1">
          <p15:clr>
            <a:srgbClr val="FBAE40"/>
          </p15:clr>
        </p15:guide>
        <p15:guide id="11" orient="horz" pos="652" userDrawn="1">
          <p15:clr>
            <a:srgbClr val="A4A3A4"/>
          </p15:clr>
        </p15:guide>
        <p15:guide id="12" orient="horz" pos="210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Dynamic Petro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>
          <a:xfrm>
            <a:off x="0" y="0"/>
            <a:ext cx="12198350" cy="6861907"/>
            <a:chOff x="0" y="0"/>
            <a:chExt cx="12198350" cy="6861907"/>
          </a:xfrm>
        </p:grpSpPr>
        <p:sp>
          <p:nvSpPr>
            <p:cNvPr id="4" name="Rechteck 3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Rechteck 5"/>
            <p:cNvSpPr/>
            <p:nvPr userDrawn="1"/>
          </p:nvSpPr>
          <p:spPr bwMode="auto">
            <a:xfrm>
              <a:off x="0" y="0"/>
              <a:ext cx="12198350" cy="6861907"/>
            </a:xfrm>
            <a:prstGeom prst="rect">
              <a:avLst/>
            </a:prstGeom>
            <a:gradFill>
              <a:gsLst>
                <a:gs pos="83000">
                  <a:srgbClr val="0099B0">
                    <a:alpha val="85000"/>
                  </a:srgbClr>
                </a:gs>
                <a:gs pos="50000">
                  <a:srgbClr val="009999">
                    <a:alpha val="85000"/>
                  </a:srgbClr>
                </a:gs>
                <a:gs pos="0">
                  <a:srgbClr val="50BEBE">
                    <a:alpha val="85000"/>
                  </a:srgbClr>
                </a:gs>
                <a:gs pos="100000">
                  <a:srgbClr val="0099CB">
                    <a:alpha val="85000"/>
                  </a:srgbClr>
                </a:gs>
              </a:gsLst>
              <a:lin ang="0" scaled="0"/>
            </a:gradFill>
            <a:ln>
              <a:noFill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noProof="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9" name="Gerade Verbindung 8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28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 Verbindung 29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53766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color area Blu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0" y="0"/>
            <a:ext cx="12198350" cy="6861907"/>
          </a:xfrm>
          <a:prstGeom prst="rect">
            <a:avLst/>
          </a:prstGeom>
          <a:solidFill>
            <a:srgbClr val="50BED7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noProof="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" name="Gerade Verbindung 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Gerade Verbindung 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Gerade Verbindung 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Gerade Verbindung 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Gerade Verbindung 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10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11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12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13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 Verbindung 14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1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Gerade Verbindung 1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2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Gerade Verbindung 22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23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24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Gerade Verbindung 25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7993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3038"/>
            <a:ext cx="5472112" cy="4748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40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2304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40000"/>
            <a:ext cx="5904000" cy="4752000"/>
          </a:xfrm>
          <a:solidFill>
            <a:srgbClr val="41AAAA"/>
          </a:solidFill>
          <a:ln w="9525">
            <a:noFill/>
            <a:miter lim="800000"/>
            <a:headEnd/>
            <a:tailEnd/>
          </a:ln>
        </p:spPr>
        <p:txBody>
          <a:bodyPr vert="horz" wrap="square" lIns="288000" tIns="252000" rIns="576000" bIns="252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 typeface="Arial" pitchFamily="34" charset="0"/>
              <a:buNone/>
              <a:tabLst/>
              <a:defRPr lang="de-DE">
                <a:solidFill>
                  <a:schemeClr val="bg1"/>
                </a:solidFill>
              </a:defRPr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 smtClean="0">
                <a:solidFill>
                  <a:schemeClr val="bg1"/>
                </a:solidFill>
              </a:defRPr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BECDD7"/>
              </a:buClr>
              <a:buSzTx/>
              <a:buFontTx/>
              <a:buChar char="•"/>
              <a:tabLst/>
              <a:defRPr lang="de-DE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746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88000"/>
            <a:ext cx="5472000" cy="1998000"/>
          </a:xfrm>
        </p:spPr>
        <p:txBody>
          <a:bodyPr tIns="648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371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360045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43038"/>
            <a:ext cx="3600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noProof="0" dirty="0"/>
              <a:t>Realize innovation.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311525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Restricted © Siemens AG 2019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endParaRPr lang="en-US" sz="1000" b="1" noProof="0" dirty="0"/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0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2"/>
            </p:custDataLst>
          </p:nvPr>
        </p:nvSpPr>
        <p:spPr>
          <a:xfrm>
            <a:off x="627063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3"/>
            </p:custDataLst>
          </p:nvPr>
        </p:nvSpPr>
        <p:spPr>
          <a:xfrm>
            <a:off x="6243638" y="1443038"/>
            <a:ext cx="5472112" cy="23009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4"/>
            </p:custDataLst>
          </p:nvPr>
        </p:nvSpPr>
        <p:spPr>
          <a:xfrm>
            <a:off x="627063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243638" y="3888000"/>
            <a:ext cx="5472112" cy="2304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20000" marR="0" indent="-1800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6768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43038"/>
            <a:ext cx="403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2592000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43038"/>
            <a:ext cx="2736775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43038"/>
            <a:ext cx="2592387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8208962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88000"/>
            <a:ext cx="8208962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43038"/>
            <a:ext cx="4032000" cy="2300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88000"/>
            <a:ext cx="4032000" cy="230400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43038"/>
            <a:ext cx="1295999" cy="4748962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/>
              <a:t>Click to edit the navigation text</a:t>
            </a:r>
          </a:p>
          <a:p>
            <a:pPr lvl="1"/>
            <a:r>
              <a:rPr lang="en-US" noProof="0" dirty="0"/>
              <a:t>active chapter</a:t>
            </a:r>
          </a:p>
          <a:p>
            <a:pPr lvl="2"/>
            <a:r>
              <a:rPr lang="en-US" noProof="0" dirty="0"/>
              <a:t>subchapter</a:t>
            </a:r>
          </a:p>
          <a:p>
            <a:pPr lvl="3"/>
            <a:r>
              <a:rPr lang="en-US" noProof="0" dirty="0"/>
              <a:t>active subchapter</a:t>
            </a:r>
          </a:p>
          <a:p>
            <a:pPr lvl="4"/>
            <a:r>
              <a:rPr lang="en-US" noProof="0" dirty="0"/>
              <a:t>subchapter</a:t>
            </a:r>
          </a:p>
          <a:p>
            <a:pPr lvl="5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40000"/>
            <a:ext cx="7539354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 the toc / contact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40000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2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330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55552" y="121920"/>
            <a:ext cx="10975657" cy="487680"/>
          </a:xfrm>
        </p:spPr>
        <p:txBody>
          <a:bodyPr/>
          <a:lstStyle>
            <a:lvl1pPr>
              <a:defRPr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349" y="762000"/>
            <a:ext cx="109756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1"/>
            <a:ext cx="12195174" cy="114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638" y="244372"/>
            <a:ext cx="10521076" cy="6731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FDDDC4-7B21-4046-9D90-4D2EF3F7C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70123" y="6327898"/>
            <a:ext cx="2745502" cy="280922"/>
          </a:xfrm>
          <a:prstGeom prst="rect">
            <a:avLst/>
          </a:prstGeom>
        </p:spPr>
        <p:txBody>
          <a:bodyPr vert="horz" wrap="square" lIns="91458" tIns="45729" rIns="91458" bIns="45729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solidFill>
                  <a:srgbClr val="576973"/>
                </a:solidFill>
              </a:defRPr>
            </a:lvl1pPr>
          </a:lstStyle>
          <a:p>
            <a:pPr>
              <a:defRPr/>
            </a:pPr>
            <a:fld id="{CE9B8030-DC15-4045-8A34-F2AE22C2D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3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Users\fbuser\AppData\Local\Temp\vmware-fbuser\VMwareDnD\8f3edd99\7886_Partikel_Visual_2048px_sRGB_171204-1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-1350"/>
            <a:ext cx="12196800" cy="68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891286"/>
            <a:ext cx="6480000" cy="2340314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grpSp>
        <p:nvGrpSpPr>
          <p:cNvPr id="82" name="Gruppieren 8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3" name="Gerade Verbindung 8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103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9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4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6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Blue light">
    <p:bg>
      <p:bgPr>
        <a:solidFill>
          <a:srgbClr val="50B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noProof="0" dirty="0">
              <a:solidFill>
                <a:srgbClr val="990000"/>
              </a:solidFill>
            </a:endParaRPr>
          </a:p>
        </p:txBody>
      </p:sp>
      <p:sp>
        <p:nvSpPr>
          <p:cNvPr id="34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auto">
          <a:xfrm>
            <a:off x="627063" y="3891600"/>
            <a:ext cx="6480000" cy="2340314"/>
          </a:xfrm>
          <a:noFill/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grpSp>
        <p:nvGrpSpPr>
          <p:cNvPr id="81" name="Gruppieren 80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2" name="Gerade Verbindung 8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93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94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95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96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97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100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101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102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33"/>
          <p:cNvGrpSpPr>
            <a:grpSpLocks noChangeAspect="1"/>
          </p:cNvGrpSpPr>
          <p:nvPr userDrawn="1"/>
        </p:nvGrpSpPr>
        <p:grpSpPr bwMode="gray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28" name="AutoShape 32"/>
            <p:cNvSpPr>
              <a:spLocks noChangeAspect="1" noChangeArrowheads="1" noTextEdit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9" name="Rectangle 34"/>
            <p:cNvSpPr>
              <a:spLocks noChangeArrowheads="1"/>
            </p:cNvSpPr>
            <p:nvPr userDrawn="1"/>
          </p:nvSpPr>
          <p:spPr bwMode="gray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0" name="Freeform 35"/>
            <p:cNvSpPr>
              <a:spLocks/>
            </p:cNvSpPr>
            <p:nvPr userDrawn="1"/>
          </p:nvSpPr>
          <p:spPr bwMode="gray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1" name="Freeform 36"/>
            <p:cNvSpPr>
              <a:spLocks/>
            </p:cNvSpPr>
            <p:nvPr userDrawn="1"/>
          </p:nvSpPr>
          <p:spPr bwMode="gray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2" name="Freeform 37"/>
            <p:cNvSpPr>
              <a:spLocks/>
            </p:cNvSpPr>
            <p:nvPr userDrawn="1"/>
          </p:nvSpPr>
          <p:spPr bwMode="gray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3" name="Freeform 38"/>
            <p:cNvSpPr>
              <a:spLocks/>
            </p:cNvSpPr>
            <p:nvPr userDrawn="1"/>
          </p:nvSpPr>
          <p:spPr bwMode="gray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gray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6" name="Freeform 40"/>
            <p:cNvSpPr>
              <a:spLocks/>
            </p:cNvSpPr>
            <p:nvPr userDrawn="1"/>
          </p:nvSpPr>
          <p:spPr bwMode="gray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gray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42"/>
            <p:cNvSpPr>
              <a:spLocks/>
            </p:cNvSpPr>
            <p:nvPr userDrawn="1"/>
          </p:nvSpPr>
          <p:spPr bwMode="gray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9" name="Freeform 43"/>
            <p:cNvSpPr>
              <a:spLocks/>
            </p:cNvSpPr>
            <p:nvPr userDrawn="1"/>
          </p:nvSpPr>
          <p:spPr bwMode="gray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gray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gray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2" name="Freeform 46"/>
            <p:cNvSpPr>
              <a:spLocks/>
            </p:cNvSpPr>
            <p:nvPr userDrawn="1"/>
          </p:nvSpPr>
          <p:spPr bwMode="gray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3" name="Freeform 47"/>
            <p:cNvSpPr>
              <a:spLocks/>
            </p:cNvSpPr>
            <p:nvPr userDrawn="1"/>
          </p:nvSpPr>
          <p:spPr bwMode="gray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gray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gray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6" name="Freeform 50"/>
            <p:cNvSpPr>
              <a:spLocks/>
            </p:cNvSpPr>
            <p:nvPr userDrawn="1"/>
          </p:nvSpPr>
          <p:spPr bwMode="gray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7" name="Freeform 51"/>
            <p:cNvSpPr>
              <a:spLocks/>
            </p:cNvSpPr>
            <p:nvPr userDrawn="1"/>
          </p:nvSpPr>
          <p:spPr bwMode="gray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gray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49" name="Freeform 53"/>
            <p:cNvSpPr>
              <a:spLocks/>
            </p:cNvSpPr>
            <p:nvPr userDrawn="1"/>
          </p:nvSpPr>
          <p:spPr bwMode="gray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0" name="Freeform 54"/>
            <p:cNvSpPr>
              <a:spLocks/>
            </p:cNvSpPr>
            <p:nvPr userDrawn="1"/>
          </p:nvSpPr>
          <p:spPr bwMode="gray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gray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gray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gray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gray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gray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548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41AAAA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chemeClr val="bg1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chemeClr val="bg1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chemeClr val="bg1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BECDD7"/>
              </a:buClr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chemeClr val="bg1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39999"/>
            <a:ext cx="45144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627063" y="1443038"/>
            <a:ext cx="3887914" cy="4748962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40000"/>
            <a:ext cx="7539355" cy="4752000"/>
          </a:xfrm>
          <a:solidFill>
            <a:srgbClr val="D7D7CD"/>
          </a:solidFill>
        </p:spPr>
        <p:txBody>
          <a:bodyPr lIns="288000" tIns="252000" rIns="576000" bIns="252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8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60000" indent="-1800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noProof="0" dirty="0"/>
              <a:t>Click to edit</a:t>
            </a:r>
          </a:p>
          <a:p>
            <a:pPr lvl="1"/>
            <a:r>
              <a:rPr lang="en-US" noProof="0" dirty="0"/>
              <a:t>chapter</a:t>
            </a:r>
          </a:p>
          <a:p>
            <a:pPr lvl="2"/>
            <a:r>
              <a:rPr lang="en-US" noProof="0" dirty="0"/>
              <a:t>active chapter</a:t>
            </a:r>
          </a:p>
          <a:p>
            <a:pPr lvl="3"/>
            <a:r>
              <a:rPr lang="en-US" noProof="0" dirty="0"/>
              <a:t>subchapter</a:t>
            </a:r>
          </a:p>
          <a:p>
            <a:pPr lvl="4"/>
            <a:r>
              <a:rPr lang="en-US" noProof="0" dirty="0"/>
              <a:t>active subchapter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40000"/>
            <a:ext cx="12204000" cy="4752000"/>
          </a:xfrm>
        </p:spPr>
        <p:txBody>
          <a:bodyPr tIns="180000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8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42" Type="http://schemas.openxmlformats.org/officeDocument/2006/relationships/tags" Target="../tags/tag11.xml"/><Relationship Id="rId47" Type="http://schemas.openxmlformats.org/officeDocument/2006/relationships/tags" Target="../tags/tag16.xml"/><Relationship Id="rId50" Type="http://schemas.openxmlformats.org/officeDocument/2006/relationships/tags" Target="../tags/tag19.xml"/><Relationship Id="rId55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38" Type="http://schemas.openxmlformats.org/officeDocument/2006/relationships/tags" Target="../tags/tag7.xml"/><Relationship Id="rId46" Type="http://schemas.openxmlformats.org/officeDocument/2006/relationships/tags" Target="../tags/tag15.xml"/><Relationship Id="rId59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0.xml"/><Relationship Id="rId54" Type="http://schemas.openxmlformats.org/officeDocument/2006/relationships/tags" Target="../tags/tag2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37" Type="http://schemas.openxmlformats.org/officeDocument/2006/relationships/tags" Target="../tags/tag6.xml"/><Relationship Id="rId40" Type="http://schemas.openxmlformats.org/officeDocument/2006/relationships/tags" Target="../tags/tag9.xml"/><Relationship Id="rId45" Type="http://schemas.openxmlformats.org/officeDocument/2006/relationships/tags" Target="../tags/tag14.xml"/><Relationship Id="rId53" Type="http://schemas.openxmlformats.org/officeDocument/2006/relationships/tags" Target="../tags/tag22.xml"/><Relationship Id="rId58" Type="http://schemas.openxmlformats.org/officeDocument/2006/relationships/tags" Target="../tags/tag2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5.xml"/><Relationship Id="rId49" Type="http://schemas.openxmlformats.org/officeDocument/2006/relationships/tags" Target="../tags/tag18.xml"/><Relationship Id="rId57" Type="http://schemas.openxmlformats.org/officeDocument/2006/relationships/tags" Target="../tags/tag2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3.xml"/><Relationship Id="rId52" Type="http://schemas.openxmlformats.org/officeDocument/2006/relationships/tags" Target="../tags/tag21.xml"/><Relationship Id="rId60" Type="http://schemas.openxmlformats.org/officeDocument/2006/relationships/tags" Target="../tags/tag2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4.xml"/><Relationship Id="rId43" Type="http://schemas.openxmlformats.org/officeDocument/2006/relationships/tags" Target="../tags/tag12.xml"/><Relationship Id="rId48" Type="http://schemas.openxmlformats.org/officeDocument/2006/relationships/tags" Target="../tags/tag17.xml"/><Relationship Id="rId56" Type="http://schemas.openxmlformats.org/officeDocument/2006/relationships/tags" Target="../tags/tag25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0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33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34"/>
            </p:custDataLst>
          </p:nvPr>
        </p:nvSpPr>
        <p:spPr bwMode="auto">
          <a:xfrm>
            <a:off x="627063" y="1443037"/>
            <a:ext cx="8208962" cy="47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5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5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5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5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5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5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5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5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>
            <p:custDataLst>
              <p:tags r:id="rId58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5" name="cdtTextBox 11 Id18"/>
          <p:cNvSpPr txBox="1"/>
          <p:nvPr>
            <p:custDataLst>
              <p:tags r:id="rId59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en-US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>
            <p:custDataLst>
              <p:tags r:id="rId60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Siemens</a:t>
            </a:r>
            <a:r>
              <a:rPr lang="en-US" sz="1000" baseline="0" noProof="0" dirty="0">
                <a:solidFill>
                  <a:srgbClr val="000000"/>
                </a:solidFill>
              </a:rPr>
              <a:t> PLM Software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2" r:id="rId2"/>
    <p:sldLayoutId id="2147483710" r:id="rId3"/>
    <p:sldLayoutId id="2147483719" r:id="rId4"/>
    <p:sldLayoutId id="2147483711" r:id="rId5"/>
    <p:sldLayoutId id="2147483703" r:id="rId6"/>
    <p:sldLayoutId id="2147483679" r:id="rId7"/>
    <p:sldLayoutId id="2147483695" r:id="rId8"/>
    <p:sldLayoutId id="2147483705" r:id="rId9"/>
    <p:sldLayoutId id="2147483706" r:id="rId10"/>
    <p:sldLayoutId id="2147483713" r:id="rId11"/>
    <p:sldLayoutId id="2147483712" r:id="rId12"/>
    <p:sldLayoutId id="2147483670" r:id="rId13"/>
    <p:sldLayoutId id="2147483692" r:id="rId14"/>
    <p:sldLayoutId id="2147483696" r:id="rId15"/>
    <p:sldLayoutId id="2147483707" r:id="rId16"/>
    <p:sldLayoutId id="2147483715" r:id="rId17"/>
    <p:sldLayoutId id="2147483683" r:id="rId18"/>
    <p:sldLayoutId id="2147483681" r:id="rId19"/>
    <p:sldLayoutId id="2147483697" r:id="rId20"/>
    <p:sldLayoutId id="2147483691" r:id="rId21"/>
    <p:sldLayoutId id="2147483693" r:id="rId22"/>
    <p:sldLayoutId id="2147483684" r:id="rId23"/>
    <p:sldLayoutId id="2147483685" r:id="rId24"/>
    <p:sldLayoutId id="2147483694" r:id="rId25"/>
    <p:sldLayoutId id="2147483686" r:id="rId26"/>
    <p:sldLayoutId id="2147483688" r:id="rId27"/>
    <p:sldLayoutId id="2147483704" r:id="rId28"/>
    <p:sldLayoutId id="2147483722" r:id="rId29"/>
    <p:sldLayoutId id="2147483730" r:id="rId30"/>
    <p:sldLayoutId id="2147483732" r:id="rId3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indent="-1800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6pPr>
      <a:lvl7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7pPr>
      <a:lvl8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8pPr>
      <a:lvl9pPr marL="72000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None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97"/>
          <p:cNvSpPr txBox="1">
            <a:spLocks noChangeArrowheads="1"/>
          </p:cNvSpPr>
          <p:nvPr/>
        </p:nvSpPr>
        <p:spPr bwMode="auto">
          <a:xfrm>
            <a:off x="3112565" y="1965616"/>
            <a:ext cx="509955" cy="661988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sz="933" dirty="0">
                <a:solidFill>
                  <a:schemeClr val="tx1"/>
                </a:solidFill>
                <a:ea typeface="楷体" pitchFamily="49" charset="-122"/>
              </a:rPr>
              <a:t>Active</a:t>
            </a:r>
          </a:p>
        </p:txBody>
      </p:sp>
      <p:sp>
        <p:nvSpPr>
          <p:cNvPr id="11" name="Text Box 300"/>
          <p:cNvSpPr txBox="1">
            <a:spLocks noChangeArrowheads="1"/>
          </p:cNvSpPr>
          <p:nvPr/>
        </p:nvSpPr>
        <p:spPr bwMode="auto">
          <a:xfrm>
            <a:off x="3653779" y="1967203"/>
            <a:ext cx="509955" cy="661988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sz="933" dirty="0">
                <a:solidFill>
                  <a:schemeClr val="tx1"/>
                </a:solidFill>
                <a:ea typeface="楷体" pitchFamily="49" charset="-122"/>
              </a:rPr>
              <a:t>Active</a:t>
            </a:r>
          </a:p>
        </p:txBody>
      </p:sp>
      <p:grpSp>
        <p:nvGrpSpPr>
          <p:cNvPr id="16" name="Group 800"/>
          <p:cNvGrpSpPr>
            <a:grpSpLocks/>
          </p:cNvGrpSpPr>
          <p:nvPr/>
        </p:nvGrpSpPr>
        <p:grpSpPr bwMode="auto">
          <a:xfrm>
            <a:off x="1016601" y="5990196"/>
            <a:ext cx="1801579" cy="309563"/>
            <a:chOff x="3640" y="3512"/>
            <a:chExt cx="792" cy="195"/>
          </a:xfrm>
        </p:grpSpPr>
        <p:grpSp>
          <p:nvGrpSpPr>
            <p:cNvPr id="17" name="Group 799"/>
            <p:cNvGrpSpPr>
              <a:grpSpLocks/>
            </p:cNvGrpSpPr>
            <p:nvPr/>
          </p:nvGrpSpPr>
          <p:grpSpPr bwMode="auto">
            <a:xfrm>
              <a:off x="3641" y="3512"/>
              <a:ext cx="553" cy="91"/>
              <a:chOff x="3641" y="3512"/>
              <a:chExt cx="553" cy="91"/>
            </a:xfrm>
          </p:grpSpPr>
          <p:sp>
            <p:nvSpPr>
              <p:cNvPr id="21" name="Line 154"/>
              <p:cNvSpPr>
                <a:spLocks noChangeShapeType="1"/>
              </p:cNvSpPr>
              <p:nvPr/>
            </p:nvSpPr>
            <p:spPr bwMode="auto">
              <a:xfrm>
                <a:off x="3641" y="3565"/>
                <a:ext cx="227" cy="0"/>
              </a:xfrm>
              <a:prstGeom prst="line">
                <a:avLst/>
              </a:prstGeom>
              <a:noFill/>
              <a:ln w="22225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3840"/>
              </a:p>
            </p:txBody>
          </p:sp>
          <p:sp>
            <p:nvSpPr>
              <p:cNvPr id="22" name="Rectangle 119"/>
              <p:cNvSpPr>
                <a:spLocks noChangeArrowheads="1"/>
              </p:cNvSpPr>
              <p:nvPr/>
            </p:nvSpPr>
            <p:spPr bwMode="auto">
              <a:xfrm>
                <a:off x="3868" y="3512"/>
                <a:ext cx="326" cy="91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none" lIns="120000" tIns="62400" rIns="120000" bIns="62400" anchor="ctr"/>
              <a:lstStyle/>
              <a:p>
                <a:pPr algn="l" latinLnBrk="1">
                  <a:lnSpc>
                    <a:spcPct val="110000"/>
                  </a:lnSpc>
                  <a:spcBef>
                    <a:spcPct val="50000"/>
                  </a:spcBef>
                  <a:buClr>
                    <a:srgbClr val="336699"/>
                  </a:buClr>
                </a:pPr>
                <a:r>
                  <a:rPr lang="en-US" altLang="zh-CN" sz="933" dirty="0">
                    <a:solidFill>
                      <a:schemeClr val="tx1"/>
                    </a:solidFill>
                    <a:ea typeface="굴림" pitchFamily="34" charset="-127"/>
                  </a:rPr>
                  <a:t>1000Base-SX</a:t>
                </a:r>
                <a:endParaRPr lang="en-US" altLang="ko-KR" sz="933" dirty="0">
                  <a:solidFill>
                    <a:schemeClr val="tx1"/>
                  </a:solidFill>
                  <a:ea typeface="굴림" pitchFamily="34" charset="-127"/>
                </a:endParaRPr>
              </a:p>
            </p:txBody>
          </p:sp>
        </p:grpSp>
        <p:grpSp>
          <p:nvGrpSpPr>
            <p:cNvPr id="18" name="Group 658"/>
            <p:cNvGrpSpPr>
              <a:grpSpLocks/>
            </p:cNvGrpSpPr>
            <p:nvPr/>
          </p:nvGrpSpPr>
          <p:grpSpPr bwMode="auto">
            <a:xfrm>
              <a:off x="3640" y="3598"/>
              <a:ext cx="792" cy="109"/>
              <a:chOff x="3224" y="3906"/>
              <a:chExt cx="792" cy="109"/>
            </a:xfrm>
          </p:grpSpPr>
          <p:sp>
            <p:nvSpPr>
              <p:cNvPr id="19" name="Line 154"/>
              <p:cNvSpPr>
                <a:spLocks noChangeShapeType="1"/>
              </p:cNvSpPr>
              <p:nvPr/>
            </p:nvSpPr>
            <p:spPr bwMode="auto">
              <a:xfrm>
                <a:off x="3224" y="3961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headEnd/>
                <a:tailEnd/>
              </a:ln>
            </p:spPr>
            <p:txBody>
              <a:bodyPr lIns="120000" tIns="62400" rIns="120000" bIns="62400" anchor="ctr"/>
              <a:lstStyle/>
              <a:p>
                <a:endParaRPr lang="zh-CN" altLang="en-US" sz="3840"/>
              </a:p>
            </p:txBody>
          </p:sp>
          <p:sp>
            <p:nvSpPr>
              <p:cNvPr id="20" name="Rectangle 119"/>
              <p:cNvSpPr>
                <a:spLocks noChangeArrowheads="1"/>
              </p:cNvSpPr>
              <p:nvPr/>
            </p:nvSpPr>
            <p:spPr bwMode="auto">
              <a:xfrm>
                <a:off x="3452" y="3906"/>
                <a:ext cx="564" cy="109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none" lIns="120000" tIns="62400" rIns="120000" bIns="62400" anchor="ctr"/>
              <a:lstStyle/>
              <a:p>
                <a:pPr algn="l" latinLnBrk="1">
                  <a:lnSpc>
                    <a:spcPct val="110000"/>
                  </a:lnSpc>
                  <a:spcBef>
                    <a:spcPct val="50000"/>
                  </a:spcBef>
                  <a:buClr>
                    <a:srgbClr val="336699"/>
                  </a:buClr>
                </a:pPr>
                <a:r>
                  <a:rPr lang="en-US" altLang="zh-CN" sz="933" dirty="0">
                    <a:solidFill>
                      <a:schemeClr val="tx1"/>
                    </a:solidFill>
                    <a:ea typeface="굴림" pitchFamily="34" charset="-127"/>
                  </a:rPr>
                  <a:t>16</a:t>
                </a:r>
                <a:r>
                  <a:rPr lang="en-US" altLang="ko-KR" sz="933" dirty="0">
                    <a:solidFill>
                      <a:schemeClr val="tx1"/>
                    </a:solidFill>
                    <a:ea typeface="굴림" pitchFamily="34" charset="-127"/>
                  </a:rPr>
                  <a:t>Gb Fiber Channel</a:t>
                </a:r>
              </a:p>
            </p:txBody>
          </p:sp>
        </p:grpSp>
      </p:grpSp>
      <p:sp>
        <p:nvSpPr>
          <p:cNvPr id="23" name="Line 154"/>
          <p:cNvSpPr>
            <a:spLocks noChangeShapeType="1"/>
          </p:cNvSpPr>
          <p:nvPr/>
        </p:nvSpPr>
        <p:spPr bwMode="auto">
          <a:xfrm>
            <a:off x="194355" y="2956057"/>
            <a:ext cx="11736752" cy="44561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</p:spPr>
        <p:txBody>
          <a:bodyPr lIns="108840" tIns="54421" rIns="108840" bIns="54421"/>
          <a:lstStyle/>
          <a:p>
            <a:endParaRPr lang="zh-CN" altLang="en-US" sz="3840"/>
          </a:p>
        </p:txBody>
      </p:sp>
      <p:sp>
        <p:nvSpPr>
          <p:cNvPr id="24" name="Line 154"/>
          <p:cNvSpPr>
            <a:spLocks noChangeShapeType="1"/>
          </p:cNvSpPr>
          <p:nvPr/>
        </p:nvSpPr>
        <p:spPr bwMode="auto">
          <a:xfrm>
            <a:off x="200544" y="3157266"/>
            <a:ext cx="11738705" cy="30952"/>
          </a:xfrm>
          <a:prstGeom prst="line">
            <a:avLst/>
          </a:prstGeom>
          <a:noFill/>
          <a:ln w="38100">
            <a:solidFill>
              <a:srgbClr val="99CCFF"/>
            </a:solidFill>
            <a:round/>
            <a:headEnd/>
            <a:tailEnd/>
          </a:ln>
        </p:spPr>
        <p:txBody>
          <a:bodyPr lIns="108840" tIns="54421" rIns="108840" bIns="54421"/>
          <a:lstStyle/>
          <a:p>
            <a:endParaRPr lang="zh-CN" altLang="en-US" sz="3840"/>
          </a:p>
        </p:txBody>
      </p:sp>
      <p:sp>
        <p:nvSpPr>
          <p:cNvPr id="25" name="Line 154"/>
          <p:cNvSpPr>
            <a:spLocks noChangeShapeType="1"/>
          </p:cNvSpPr>
          <p:nvPr/>
        </p:nvSpPr>
        <p:spPr bwMode="auto">
          <a:xfrm>
            <a:off x="208325" y="3060929"/>
            <a:ext cx="11738705" cy="21397"/>
          </a:xfrm>
          <a:prstGeom prst="line">
            <a:avLst/>
          </a:prstGeom>
          <a:noFill/>
          <a:ln w="50800">
            <a:solidFill>
              <a:srgbClr val="FF66FF"/>
            </a:solidFill>
            <a:round/>
            <a:headEnd/>
            <a:tailEnd/>
          </a:ln>
        </p:spPr>
        <p:txBody>
          <a:bodyPr lIns="108840" tIns="54421" rIns="108840" bIns="54421"/>
          <a:lstStyle/>
          <a:p>
            <a:endParaRPr lang="zh-CN" altLang="en-US" sz="3840"/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4363528" y="1553501"/>
            <a:ext cx="1371514" cy="11539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55707" tIns="54421" rIns="55707" bIns="54421"/>
          <a:lstStyle/>
          <a:p>
            <a:pPr marL="205962" indent="-205962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altLang="zh-CN" sz="1200" dirty="0"/>
          </a:p>
        </p:txBody>
      </p:sp>
      <p:sp>
        <p:nvSpPr>
          <p:cNvPr id="28" name="Rectangle 55"/>
          <p:cNvSpPr>
            <a:spLocks noChangeArrowheads="1"/>
          </p:cNvSpPr>
          <p:nvPr/>
        </p:nvSpPr>
        <p:spPr bwMode="auto">
          <a:xfrm>
            <a:off x="4353754" y="1198067"/>
            <a:ext cx="1380399" cy="362367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55707" tIns="54421" rIns="55707" bIns="54421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r>
              <a:rPr lang="en-US" altLang="zh-CN" sz="1200" b="1" dirty="0">
                <a:solidFill>
                  <a:schemeClr val="bg1"/>
                </a:solidFill>
                <a:cs typeface="Arial" charset="0"/>
              </a:rPr>
              <a:t>MES ODS</a:t>
            </a:r>
            <a:r>
              <a:rPr lang="zh-TW" altLang="en-US" sz="1200" b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zh-TW" altLang="en-US" sz="12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数据</a:t>
            </a:r>
            <a:r>
              <a:rPr lang="zh-TW" altLang="en-US" sz="1200" b="1" dirty="0">
                <a:solidFill>
                  <a:schemeClr val="bg1"/>
                </a:solidFill>
                <a:cs typeface="Arial" charset="0"/>
              </a:rPr>
              <a:t>库</a:t>
            </a:r>
            <a:endParaRPr lang="en-US" altLang="zh-CN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1268306" y="1553781"/>
            <a:ext cx="1655887" cy="11539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55707" tIns="54421" rIns="55707" bIns="54421"/>
          <a:lstStyle/>
          <a:p>
            <a:pPr marL="205962" indent="-205962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altLang="zh-CN" sz="3840" b="1" dirty="0"/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1257324" y="1198067"/>
            <a:ext cx="1666869" cy="363948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55707" tIns="54421" rIns="55707" bIns="54421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r>
              <a:rPr lang="en-US" altLang="zh-CN" sz="1200" b="1" dirty="0">
                <a:solidFill>
                  <a:schemeClr val="bg1"/>
                </a:solidFill>
                <a:cs typeface="Arial" charset="0"/>
              </a:rPr>
              <a:t>MES </a:t>
            </a:r>
            <a:r>
              <a:rPr lang="zh-TW" altLang="en-US" sz="1200" b="1" dirty="0">
                <a:solidFill>
                  <a:schemeClr val="bg1"/>
                </a:solidFill>
                <a:cs typeface="Arial" charset="0"/>
              </a:rPr>
              <a:t>应用服务器</a:t>
            </a:r>
            <a:endParaRPr lang="en-US" altLang="zh-CN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2985564" y="1196690"/>
            <a:ext cx="1329094" cy="363539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55707" tIns="54421" rIns="55707" bIns="54421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r>
              <a:rPr lang="en-US" altLang="zh-CN" sz="12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MES</a:t>
            </a:r>
            <a:r>
              <a:rPr lang="zh-TW" altLang="en-US" sz="12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2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WIP</a:t>
            </a:r>
            <a:r>
              <a:rPr lang="zh-TW" altLang="en-US" sz="12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 数据库</a:t>
            </a:r>
            <a:endParaRPr lang="zh-CN" altLang="en-US" sz="12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Text Box 294"/>
          <p:cNvSpPr txBox="1">
            <a:spLocks noChangeArrowheads="1"/>
          </p:cNvSpPr>
          <p:nvPr/>
        </p:nvSpPr>
        <p:spPr bwMode="auto">
          <a:xfrm>
            <a:off x="1613010" y="1993379"/>
            <a:ext cx="1172878" cy="661988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sz="933" dirty="0">
                <a:solidFill>
                  <a:schemeClr val="tx1"/>
                </a:solidFill>
                <a:ea typeface="楷体" pitchFamily="49" charset="-122"/>
              </a:rPr>
              <a:t>Active    </a:t>
            </a:r>
            <a:r>
              <a:rPr lang="en-US" altLang="zh-CN" sz="933" dirty="0" err="1">
                <a:solidFill>
                  <a:schemeClr val="tx1"/>
                </a:solidFill>
                <a:ea typeface="楷体" pitchFamily="49" charset="-122"/>
              </a:rPr>
              <a:t>Active</a:t>
            </a:r>
            <a:endParaRPr lang="en-US" altLang="zh-CN" sz="933" dirty="0">
              <a:solidFill>
                <a:schemeClr val="tx1"/>
              </a:solidFill>
              <a:ea typeface="楷体" pitchFamily="49" charset="-122"/>
            </a:endParaRPr>
          </a:p>
        </p:txBody>
      </p:sp>
      <p:cxnSp>
        <p:nvCxnSpPr>
          <p:cNvPr id="67" name="AutoShape 668"/>
          <p:cNvCxnSpPr>
            <a:cxnSpLocks noChangeShapeType="1"/>
          </p:cNvCxnSpPr>
          <p:nvPr/>
        </p:nvCxnSpPr>
        <p:spPr bwMode="auto">
          <a:xfrm rot="5400000" flipH="1" flipV="1">
            <a:off x="6575468" y="3333051"/>
            <a:ext cx="539280" cy="1875"/>
          </a:xfrm>
          <a:prstGeom prst="straightConnector1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68" name="AutoShape 671"/>
          <p:cNvCxnSpPr>
            <a:cxnSpLocks noChangeShapeType="1"/>
          </p:cNvCxnSpPr>
          <p:nvPr/>
        </p:nvCxnSpPr>
        <p:spPr bwMode="auto">
          <a:xfrm flipV="1">
            <a:off x="7405112" y="3048621"/>
            <a:ext cx="1" cy="492125"/>
          </a:xfrm>
          <a:prstGeom prst="straightConnector1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</p:cxnSp>
      <p:sp>
        <p:nvSpPr>
          <p:cNvPr id="69" name="Rectangle 121"/>
          <p:cNvSpPr>
            <a:spLocks noChangeArrowheads="1"/>
          </p:cNvSpPr>
          <p:nvPr/>
        </p:nvSpPr>
        <p:spPr bwMode="auto">
          <a:xfrm>
            <a:off x="7635265" y="3485978"/>
            <a:ext cx="1003280" cy="23222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>
            <a:prstShdw prst="shdw17" dist="17961" dir="2700000">
              <a:srgbClr val="4F4A89">
                <a:alpha val="50000"/>
              </a:srgbClr>
            </a:prstShdw>
          </a:effectLst>
        </p:spPr>
        <p:txBody>
          <a:bodyPr wrap="square" lIns="42851" tIns="42851" rIns="42851" bIns="42851">
            <a:spAutoFit/>
          </a:bodyPr>
          <a:lstStyle/>
          <a:p>
            <a:pPr latinLnBrk="1">
              <a:lnSpc>
                <a:spcPct val="110000"/>
              </a:lnSpc>
              <a:spcBef>
                <a:spcPct val="50000"/>
              </a:spcBef>
              <a:buClr>
                <a:srgbClr val="336699"/>
              </a:buClr>
            </a:pPr>
            <a:r>
              <a:rPr lang="en-US" altLang="ko-KR" sz="933" dirty="0">
                <a:solidFill>
                  <a:schemeClr val="tx1"/>
                </a:solidFill>
                <a:ea typeface="굴림" pitchFamily="34" charset="-127"/>
              </a:rPr>
              <a:t>SAN</a:t>
            </a:r>
            <a:r>
              <a:rPr lang="en-US" altLang="zh-CN" sz="933" dirty="0">
                <a:solidFill>
                  <a:schemeClr val="tx1"/>
                </a:solidFill>
                <a:ea typeface="굴림" pitchFamily="34" charset="-127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ea typeface="굴림" pitchFamily="34" charset="-127"/>
              </a:rPr>
              <a:t>Switch</a:t>
            </a:r>
          </a:p>
        </p:txBody>
      </p:sp>
      <p:pic>
        <p:nvPicPr>
          <p:cNvPr id="70" name="Picture 246" descr="SAN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641" y="3554952"/>
            <a:ext cx="465016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670" descr="SAN 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7572" y="3554952"/>
            <a:ext cx="465016" cy="11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Rectangle 56"/>
          <p:cNvSpPr>
            <a:spLocks noChangeArrowheads="1"/>
          </p:cNvSpPr>
          <p:nvPr/>
        </p:nvSpPr>
        <p:spPr bwMode="auto">
          <a:xfrm>
            <a:off x="5706953" y="3431124"/>
            <a:ext cx="2760200" cy="17198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/>
          <a:lstStyle/>
          <a:p>
            <a:pPr marL="205962" indent="-205962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altLang="zh-CN" sz="3840" b="1" dirty="0">
              <a:solidFill>
                <a:schemeClr val="bg1"/>
              </a:solidFill>
            </a:endParaRPr>
          </a:p>
        </p:txBody>
      </p:sp>
      <p:sp>
        <p:nvSpPr>
          <p:cNvPr id="74" name="Rectangle 55"/>
          <p:cNvSpPr>
            <a:spLocks noChangeArrowheads="1"/>
          </p:cNvSpPr>
          <p:nvPr/>
        </p:nvSpPr>
        <p:spPr bwMode="auto">
          <a:xfrm>
            <a:off x="5706953" y="5034365"/>
            <a:ext cx="2760200" cy="363537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r>
              <a:rPr lang="en-US" altLang="zh-CN" sz="1200" dirty="0">
                <a:solidFill>
                  <a:schemeClr val="tx1"/>
                </a:solidFill>
                <a:cs typeface="Arial" charset="0"/>
              </a:rPr>
              <a:t>External Storage</a:t>
            </a:r>
          </a:p>
        </p:txBody>
      </p:sp>
      <p:sp>
        <p:nvSpPr>
          <p:cNvPr id="76" name="Rectangle 117"/>
          <p:cNvSpPr>
            <a:spLocks noChangeArrowheads="1"/>
          </p:cNvSpPr>
          <p:nvPr/>
        </p:nvSpPr>
        <p:spPr bwMode="auto">
          <a:xfrm>
            <a:off x="7818477" y="4563744"/>
            <a:ext cx="648677" cy="41279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>
            <a:prstShdw prst="shdw17" dist="17961" dir="2700000">
              <a:srgbClr val="4F4A89">
                <a:alpha val="50000"/>
              </a:srgbClr>
            </a:prstShdw>
          </a:effectLst>
        </p:spPr>
        <p:txBody>
          <a:bodyPr lIns="48000" tIns="48000" rIns="48000" bIns="48000">
            <a:spAutoFit/>
          </a:bodyPr>
          <a:lstStyle/>
          <a:p>
            <a:pPr latinLnBrk="1">
              <a:lnSpc>
                <a:spcPct val="110000"/>
              </a:lnSpc>
              <a:spcBef>
                <a:spcPct val="50000"/>
              </a:spcBef>
              <a:buClr>
                <a:srgbClr val="336699"/>
              </a:buClr>
            </a:pPr>
            <a:r>
              <a:rPr lang="en-US" altLang="ko-KR" sz="933" dirty="0">
                <a:solidFill>
                  <a:schemeClr val="tx1"/>
                </a:solidFill>
                <a:ea typeface="굴림" pitchFamily="34" charset="-127"/>
              </a:rPr>
              <a:t>Tape Library</a:t>
            </a:r>
          </a:p>
        </p:txBody>
      </p:sp>
      <p:pic>
        <p:nvPicPr>
          <p:cNvPr id="77" name="Picture 235" descr="em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0620" y="3915316"/>
            <a:ext cx="384908" cy="65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 Box 572"/>
          <p:cNvSpPr txBox="1">
            <a:spLocks noChangeArrowheads="1"/>
          </p:cNvSpPr>
          <p:nvPr/>
        </p:nvSpPr>
        <p:spPr bwMode="auto">
          <a:xfrm>
            <a:off x="6758175" y="3962351"/>
            <a:ext cx="87532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64277" tIns="54421" rIns="64277" bIns="54421" anchor="b"/>
          <a:lstStyle/>
          <a:p>
            <a:pPr>
              <a:spcBef>
                <a:spcPct val="50000"/>
              </a:spcBef>
              <a:defRPr/>
            </a:pPr>
            <a:r>
              <a:rPr lang="en-US" altLang="zh-CN" sz="933" dirty="0">
                <a:solidFill>
                  <a:schemeClr val="tx1"/>
                </a:solidFill>
                <a:ea typeface="楷体" pitchFamily="49" charset="-122"/>
                <a:cs typeface="Arial" charset="0"/>
              </a:rPr>
              <a:t>Production Storage</a:t>
            </a:r>
          </a:p>
        </p:txBody>
      </p:sp>
      <p:cxnSp>
        <p:nvCxnSpPr>
          <p:cNvPr id="80" name="AutoShape 674"/>
          <p:cNvCxnSpPr>
            <a:cxnSpLocks noChangeShapeType="1"/>
            <a:stCxn id="138" idx="0"/>
            <a:endCxn id="70" idx="2"/>
          </p:cNvCxnSpPr>
          <p:nvPr/>
        </p:nvCxnSpPr>
        <p:spPr bwMode="auto">
          <a:xfrm flipH="1" flipV="1">
            <a:off x="6837151" y="3670838"/>
            <a:ext cx="240889" cy="218643"/>
          </a:xfrm>
          <a:prstGeom prst="straightConnector1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82" name="AutoShape 683"/>
          <p:cNvCxnSpPr>
            <a:cxnSpLocks noChangeShapeType="1"/>
            <a:stCxn id="77" idx="0"/>
            <a:endCxn id="70" idx="2"/>
          </p:cNvCxnSpPr>
          <p:nvPr/>
        </p:nvCxnSpPr>
        <p:spPr bwMode="auto">
          <a:xfrm rot="16200000" flipV="1">
            <a:off x="7282875" y="3225110"/>
            <a:ext cx="244476" cy="1135925"/>
          </a:xfrm>
          <a:prstGeom prst="straightConnector1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83" name="AutoShape 684"/>
          <p:cNvCxnSpPr>
            <a:cxnSpLocks noChangeShapeType="1"/>
            <a:stCxn id="138" idx="0"/>
            <a:endCxn id="71" idx="2"/>
          </p:cNvCxnSpPr>
          <p:nvPr/>
        </p:nvCxnSpPr>
        <p:spPr bwMode="auto">
          <a:xfrm flipV="1">
            <a:off x="7078040" y="3670838"/>
            <a:ext cx="302041" cy="218643"/>
          </a:xfrm>
          <a:prstGeom prst="straightConnector1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</p:cxnSp>
      <p:cxnSp>
        <p:nvCxnSpPr>
          <p:cNvPr id="85" name="AutoShape 686"/>
          <p:cNvCxnSpPr>
            <a:cxnSpLocks noChangeShapeType="1"/>
            <a:stCxn id="77" idx="0"/>
          </p:cNvCxnSpPr>
          <p:nvPr/>
        </p:nvCxnSpPr>
        <p:spPr bwMode="auto">
          <a:xfrm flipH="1" flipV="1">
            <a:off x="7380086" y="3670833"/>
            <a:ext cx="592993" cy="244477"/>
          </a:xfrm>
          <a:prstGeom prst="straightConnector1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</p:cxnSp>
      <p:sp>
        <p:nvSpPr>
          <p:cNvPr id="93" name="Line 719"/>
          <p:cNvSpPr>
            <a:spLocks noChangeShapeType="1"/>
          </p:cNvSpPr>
          <p:nvPr/>
        </p:nvSpPr>
        <p:spPr bwMode="auto">
          <a:xfrm>
            <a:off x="3327977" y="2645839"/>
            <a:ext cx="0" cy="354013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94" name="Line 720"/>
          <p:cNvSpPr>
            <a:spLocks noChangeShapeType="1"/>
          </p:cNvSpPr>
          <p:nvPr/>
        </p:nvSpPr>
        <p:spPr bwMode="auto">
          <a:xfrm>
            <a:off x="3433962" y="2655365"/>
            <a:ext cx="0" cy="417513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96" name="Line 722"/>
          <p:cNvSpPr>
            <a:spLocks noChangeShapeType="1"/>
          </p:cNvSpPr>
          <p:nvPr/>
        </p:nvSpPr>
        <p:spPr bwMode="auto">
          <a:xfrm>
            <a:off x="3872200" y="2641106"/>
            <a:ext cx="0" cy="354013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97" name="Line 723"/>
          <p:cNvSpPr>
            <a:spLocks noChangeShapeType="1"/>
          </p:cNvSpPr>
          <p:nvPr/>
        </p:nvSpPr>
        <p:spPr bwMode="auto">
          <a:xfrm>
            <a:off x="3981616" y="2650632"/>
            <a:ext cx="0" cy="417513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10" name="Line 744"/>
          <p:cNvSpPr>
            <a:spLocks noChangeShapeType="1"/>
          </p:cNvSpPr>
          <p:nvPr/>
        </p:nvSpPr>
        <p:spPr bwMode="auto">
          <a:xfrm>
            <a:off x="7858657" y="2634043"/>
            <a:ext cx="0" cy="417512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pic>
        <p:nvPicPr>
          <p:cNvPr id="138" name="Picture 24" descr="3par_0009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28471" r="19991"/>
          <a:stretch>
            <a:fillRect/>
          </a:stretch>
        </p:blipFill>
        <p:spPr bwMode="auto">
          <a:xfrm>
            <a:off x="6803522" y="3889479"/>
            <a:ext cx="549032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57" name="AutoShape 1312"/>
          <p:cNvSpPr>
            <a:spLocks noChangeArrowheads="1"/>
          </p:cNvSpPr>
          <p:nvPr/>
        </p:nvSpPr>
        <p:spPr bwMode="gray">
          <a:xfrm>
            <a:off x="1016463" y="5749145"/>
            <a:ext cx="1224147" cy="189997"/>
          </a:xfrm>
          <a:prstGeom prst="leftRightArrow">
            <a:avLst>
              <a:gd name="adj1" fmla="val 59259"/>
              <a:gd name="adj2" fmla="val 44764"/>
            </a:avLst>
          </a:prstGeom>
          <a:gradFill rotWithShape="1">
            <a:gsLst>
              <a:gs pos="0">
                <a:srgbClr val="FFCAA6"/>
              </a:gs>
              <a:gs pos="50000">
                <a:srgbClr val="FF6600"/>
              </a:gs>
              <a:gs pos="100000">
                <a:srgbClr val="FFCAA6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>
              <a:lnSpc>
                <a:spcPct val="120000"/>
              </a:lnSpc>
            </a:pPr>
            <a:r>
              <a:rPr lang="en-US" altLang="ko-KR" sz="800" dirty="0">
                <a:solidFill>
                  <a:schemeClr val="tx1"/>
                </a:solidFill>
                <a:ea typeface="굴림" pitchFamily="34" charset="-127"/>
              </a:rPr>
              <a:t> Cluster Mode</a:t>
            </a:r>
          </a:p>
        </p:txBody>
      </p:sp>
      <p:sp>
        <p:nvSpPr>
          <p:cNvPr id="325" name="Rectangle 56"/>
          <p:cNvSpPr>
            <a:spLocks noChangeArrowheads="1"/>
          </p:cNvSpPr>
          <p:nvPr/>
        </p:nvSpPr>
        <p:spPr bwMode="auto">
          <a:xfrm>
            <a:off x="4606472" y="3484883"/>
            <a:ext cx="935643" cy="12867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/>
          <a:lstStyle/>
          <a:p>
            <a:pPr marL="205962" indent="-205962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altLang="zh-CN" sz="3840" b="1" dirty="0">
              <a:solidFill>
                <a:schemeClr val="bg1"/>
              </a:solidFill>
            </a:endParaRPr>
          </a:p>
        </p:txBody>
      </p:sp>
      <p:sp>
        <p:nvSpPr>
          <p:cNvPr id="326" name="Rectangle 55"/>
          <p:cNvSpPr>
            <a:spLocks noChangeArrowheads="1"/>
          </p:cNvSpPr>
          <p:nvPr/>
        </p:nvSpPr>
        <p:spPr bwMode="auto">
          <a:xfrm>
            <a:off x="4606471" y="4754403"/>
            <a:ext cx="935643" cy="393165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r>
              <a:rPr lang="zh-TW" altLang="en-US" sz="1200" dirty="0">
                <a:solidFill>
                  <a:schemeClr val="bg1"/>
                </a:solidFill>
                <a:cs typeface="Arial" charset="0"/>
              </a:rPr>
              <a:t>备份服务器</a:t>
            </a:r>
            <a:endParaRPr lang="en-US" altLang="zh-CN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27" name="Text Box 294"/>
          <p:cNvSpPr txBox="1">
            <a:spLocks noChangeArrowheads="1"/>
          </p:cNvSpPr>
          <p:nvPr/>
        </p:nvSpPr>
        <p:spPr bwMode="auto">
          <a:xfrm>
            <a:off x="4742093" y="3530704"/>
            <a:ext cx="728498" cy="843990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endParaRPr lang="en-US" altLang="zh-CN" sz="933" dirty="0">
              <a:ea typeface="楷体" pitchFamily="49" charset="-122"/>
            </a:endParaRPr>
          </a:p>
        </p:txBody>
      </p:sp>
      <p:pic>
        <p:nvPicPr>
          <p:cNvPr id="260" name="Picture 9" descr="BL860c i2 front no_b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93787" y="2080921"/>
            <a:ext cx="7380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1" name="Picture 9" descr="BL860c i2 front no_b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21014" y="2065761"/>
            <a:ext cx="7380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2" name="Picture 9" descr="BL860c i2 front no_b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0007" y="2060355"/>
            <a:ext cx="7380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" name="AutoShape 1312"/>
          <p:cNvSpPr>
            <a:spLocks noChangeArrowheads="1"/>
          </p:cNvSpPr>
          <p:nvPr/>
        </p:nvSpPr>
        <p:spPr bwMode="gray">
          <a:xfrm>
            <a:off x="3066603" y="2266110"/>
            <a:ext cx="1135447" cy="234101"/>
          </a:xfrm>
          <a:prstGeom prst="leftRightArrow">
            <a:avLst>
              <a:gd name="adj1" fmla="val 59259"/>
              <a:gd name="adj2" fmla="val 44764"/>
            </a:avLst>
          </a:prstGeom>
          <a:gradFill rotWithShape="1">
            <a:gsLst>
              <a:gs pos="0">
                <a:srgbClr val="FFCAA6"/>
              </a:gs>
              <a:gs pos="50000">
                <a:srgbClr val="FF6600"/>
              </a:gs>
              <a:gs pos="100000">
                <a:srgbClr val="FFCAA6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latinLnBrk="1">
              <a:lnSpc>
                <a:spcPct val="120000"/>
              </a:lnSpc>
            </a:pPr>
            <a:r>
              <a:rPr lang="en-US" altLang="ko-KR" sz="800" dirty="0">
                <a:solidFill>
                  <a:schemeClr val="tx1"/>
                </a:solidFill>
                <a:ea typeface="굴림" pitchFamily="34" charset="-127"/>
              </a:rPr>
              <a:t>     Oracle 12c RAC</a:t>
            </a:r>
          </a:p>
        </p:txBody>
      </p:sp>
      <p:pic>
        <p:nvPicPr>
          <p:cNvPr id="276" name="Picture 9" descr="BL860c i2 front no_b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14135" y="3541524"/>
            <a:ext cx="428592" cy="83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5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5797" y="1571389"/>
            <a:ext cx="1085097" cy="34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96" name="Picture 9" descr="BL860c i2 front no_bg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25847" y="2080211"/>
            <a:ext cx="7380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" name="AutoShape 1312"/>
          <p:cNvSpPr>
            <a:spLocks noChangeArrowheads="1"/>
          </p:cNvSpPr>
          <p:nvPr/>
        </p:nvSpPr>
        <p:spPr bwMode="gray">
          <a:xfrm>
            <a:off x="1521776" y="2276840"/>
            <a:ext cx="1381601" cy="263220"/>
          </a:xfrm>
          <a:prstGeom prst="leftRightArrow">
            <a:avLst>
              <a:gd name="adj1" fmla="val 59259"/>
              <a:gd name="adj2" fmla="val 44764"/>
            </a:avLst>
          </a:prstGeom>
          <a:gradFill rotWithShape="1">
            <a:gsLst>
              <a:gs pos="0">
                <a:srgbClr val="FFCAA6"/>
              </a:gs>
              <a:gs pos="50000">
                <a:srgbClr val="FF6600"/>
              </a:gs>
              <a:gs pos="100000">
                <a:srgbClr val="FFCAA6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>
              <a:lnSpc>
                <a:spcPct val="120000"/>
              </a:lnSpc>
            </a:pPr>
            <a:r>
              <a:rPr lang="en-US" altLang="ko-KR" sz="800" dirty="0">
                <a:solidFill>
                  <a:schemeClr val="tx1"/>
                </a:solidFill>
                <a:ea typeface="굴림" pitchFamily="34" charset="-127"/>
              </a:rPr>
              <a:t>Load Balance (F5, </a:t>
            </a:r>
            <a:r>
              <a:rPr lang="en-US" altLang="zh-CN" sz="800" dirty="0">
                <a:solidFill>
                  <a:schemeClr val="tx1"/>
                </a:solidFill>
                <a:ea typeface="굴림" pitchFamily="34" charset="-127"/>
              </a:rPr>
              <a:t>A10</a:t>
            </a:r>
            <a:r>
              <a:rPr lang="en-US" altLang="ko-KR" sz="800" dirty="0">
                <a:solidFill>
                  <a:schemeClr val="tx1"/>
                </a:solidFill>
                <a:ea typeface="굴림" pitchFamily="34" charset="-127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3079267" y="1700760"/>
            <a:ext cx="104868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67" b="1" dirty="0" err="1">
                <a:solidFill>
                  <a:schemeClr val="tx1"/>
                </a:solidFill>
              </a:rPr>
              <a:t>Redhat</a:t>
            </a:r>
            <a:r>
              <a:rPr lang="en-US" altLang="zh-TW" sz="1067" b="1" dirty="0">
                <a:solidFill>
                  <a:schemeClr val="tx1"/>
                </a:solidFill>
              </a:rPr>
              <a:t> Linux</a:t>
            </a:r>
          </a:p>
        </p:txBody>
      </p:sp>
      <p:pic>
        <p:nvPicPr>
          <p:cNvPr id="165" name="Picture 2">
            <a:extLst>
              <a:ext uri="{FF2B5EF4-FFF2-40B4-BE49-F238E27FC236}">
                <a16:creationId xmlns:a16="http://schemas.microsoft.com/office/drawing/2014/main" id="{1761D360-9C49-BA4C-92F2-08B5A628B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5406" y="4427468"/>
            <a:ext cx="728236" cy="2566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53" name="Line 1035">
            <a:extLst>
              <a:ext uri="{FF2B5EF4-FFF2-40B4-BE49-F238E27FC236}">
                <a16:creationId xmlns:a16="http://schemas.microsoft.com/office/drawing/2014/main" id="{7DBEAF89-B5C1-5F4A-8474-36E503DB2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409" y="3186709"/>
            <a:ext cx="0" cy="354012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54" name="Text Box 572">
            <a:extLst>
              <a:ext uri="{FF2B5EF4-FFF2-40B4-BE49-F238E27FC236}">
                <a16:creationId xmlns:a16="http://schemas.microsoft.com/office/drawing/2014/main" id="{94935F5E-7538-214D-B6B2-4DA9EAE02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641" y="3393719"/>
            <a:ext cx="875323" cy="72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lIns="64277" tIns="54421" rIns="64277" bIns="54421" anchor="b"/>
          <a:lstStyle/>
          <a:p>
            <a:pPr>
              <a:spcBef>
                <a:spcPct val="50000"/>
              </a:spcBef>
              <a:defRPr/>
            </a:pPr>
            <a:r>
              <a:rPr lang="en-US" altLang="zh-CN" sz="933" dirty="0">
                <a:solidFill>
                  <a:schemeClr val="tx1"/>
                </a:solidFill>
                <a:ea typeface="楷体" pitchFamily="49" charset="-122"/>
                <a:cs typeface="Arial" charset="0"/>
              </a:rPr>
              <a:t>NAS</a:t>
            </a:r>
            <a:r>
              <a:rPr lang="zh-CN" altLang="en-US" sz="933" dirty="0">
                <a:solidFill>
                  <a:schemeClr val="tx1"/>
                </a:solidFill>
                <a:ea typeface="楷体" pitchFamily="49" charset="-122"/>
                <a:cs typeface="Arial" charset="0"/>
              </a:rPr>
              <a:t> </a:t>
            </a:r>
            <a:r>
              <a:rPr lang="en-US" altLang="zh-CN" sz="933" dirty="0">
                <a:solidFill>
                  <a:schemeClr val="tx1"/>
                </a:solidFill>
                <a:ea typeface="楷体" pitchFamily="49" charset="-122"/>
                <a:cs typeface="Arial" charset="0"/>
              </a:rPr>
              <a:t>Storage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95A70-E864-BC4B-8683-7FCB39167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8828" y="3576675"/>
            <a:ext cx="669848" cy="239656"/>
          </a:xfrm>
          <a:prstGeom prst="rect">
            <a:avLst/>
          </a:prstGeom>
        </p:spPr>
      </p:pic>
      <p:sp>
        <p:nvSpPr>
          <p:cNvPr id="117" name="Text Box 297">
            <a:extLst>
              <a:ext uri="{FF2B5EF4-FFF2-40B4-BE49-F238E27FC236}">
                <a16:creationId xmlns:a16="http://schemas.microsoft.com/office/drawing/2014/main" id="{26CB2999-BC7D-4144-B916-B973F585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58" y="1916790"/>
            <a:ext cx="509955" cy="747596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spcBef>
                <a:spcPct val="50000"/>
              </a:spcBef>
            </a:pPr>
            <a:r>
              <a:rPr lang="en-US" altLang="zh-CN" sz="933" dirty="0">
                <a:solidFill>
                  <a:schemeClr val="tx1"/>
                </a:solidFill>
                <a:ea typeface="楷体" pitchFamily="49" charset="-122"/>
              </a:rPr>
              <a:t>Active</a:t>
            </a:r>
          </a:p>
        </p:txBody>
      </p:sp>
      <p:pic>
        <p:nvPicPr>
          <p:cNvPr id="120" name="Picture 9" descr="BL860c i2 front no_bg.png">
            <a:extLst>
              <a:ext uri="{FF2B5EF4-FFF2-40B4-BE49-F238E27FC236}">
                <a16:creationId xmlns:a16="http://schemas.microsoft.com/office/drawing/2014/main" id="{B3D22B53-8FC8-448E-ABF1-D1EC8C86AF9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8207" y="2005073"/>
            <a:ext cx="738052" cy="67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8D0BFF44-A515-4335-B745-AA453E4334CF}"/>
              </a:ext>
            </a:extLst>
          </p:cNvPr>
          <p:cNvSpPr/>
          <p:nvPr/>
        </p:nvSpPr>
        <p:spPr>
          <a:xfrm>
            <a:off x="4490307" y="1690906"/>
            <a:ext cx="104868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67" b="1" dirty="0" err="1">
                <a:solidFill>
                  <a:schemeClr val="tx1"/>
                </a:solidFill>
              </a:rPr>
              <a:t>Redhat</a:t>
            </a:r>
            <a:r>
              <a:rPr lang="en-US" altLang="zh-TW" sz="1067" b="1" dirty="0">
                <a:solidFill>
                  <a:schemeClr val="tx1"/>
                </a:solidFill>
              </a:rPr>
              <a:t> Linux</a:t>
            </a:r>
          </a:p>
        </p:txBody>
      </p:sp>
      <p:sp>
        <p:nvSpPr>
          <p:cNvPr id="124" name="Line 722">
            <a:extLst>
              <a:ext uri="{FF2B5EF4-FFF2-40B4-BE49-F238E27FC236}">
                <a16:creationId xmlns:a16="http://schemas.microsoft.com/office/drawing/2014/main" id="{C2E2A7D0-D89D-420F-8A09-4F643AC12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6247" y="2619189"/>
            <a:ext cx="0" cy="389414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25" name="Line 723">
            <a:extLst>
              <a:ext uri="{FF2B5EF4-FFF2-40B4-BE49-F238E27FC236}">
                <a16:creationId xmlns:a16="http://schemas.microsoft.com/office/drawing/2014/main" id="{050876E9-5941-4858-A2B4-A907E8637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663" y="2625540"/>
            <a:ext cx="0" cy="459264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34" name="Line 722">
            <a:extLst>
              <a:ext uri="{FF2B5EF4-FFF2-40B4-BE49-F238E27FC236}">
                <a16:creationId xmlns:a16="http://schemas.microsoft.com/office/drawing/2014/main" id="{1DE3CBE5-CC4E-4255-AE01-9BDD2D70F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65" y="3182882"/>
            <a:ext cx="0" cy="349033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35" name="Line 723">
            <a:extLst>
              <a:ext uri="{FF2B5EF4-FFF2-40B4-BE49-F238E27FC236}">
                <a16:creationId xmlns:a16="http://schemas.microsoft.com/office/drawing/2014/main" id="{7E131EF3-D63F-4155-8090-958645DE8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7581" y="3072651"/>
            <a:ext cx="0" cy="459264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41" name="Line 723">
            <a:extLst>
              <a:ext uri="{FF2B5EF4-FFF2-40B4-BE49-F238E27FC236}">
                <a16:creationId xmlns:a16="http://schemas.microsoft.com/office/drawing/2014/main" id="{D4234567-E22D-44C3-8D04-1695BD1BA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8152" y="2626538"/>
            <a:ext cx="0" cy="459264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42" name="Text Box 970">
            <a:extLst>
              <a:ext uri="{FF2B5EF4-FFF2-40B4-BE49-F238E27FC236}">
                <a16:creationId xmlns:a16="http://schemas.microsoft.com/office/drawing/2014/main" id="{BB2E3B38-4B13-40C7-925D-A28E6266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214" y="3510532"/>
            <a:ext cx="1378329" cy="868031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endParaRPr lang="en-US" altLang="zh-CN" sz="933" dirty="0">
              <a:ea typeface="楷体" pitchFamily="49" charset="-122"/>
            </a:endParaRPr>
          </a:p>
        </p:txBody>
      </p:sp>
      <p:sp>
        <p:nvSpPr>
          <p:cNvPr id="144" name="Rectangle 56">
            <a:extLst>
              <a:ext uri="{FF2B5EF4-FFF2-40B4-BE49-F238E27FC236}">
                <a16:creationId xmlns:a16="http://schemas.microsoft.com/office/drawing/2014/main" id="{20A68833-FBB4-4DA1-8642-EF719A3F5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34" y="3470215"/>
            <a:ext cx="1634284" cy="13136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/>
          <a:lstStyle/>
          <a:p>
            <a:pPr marL="205962" indent="-205962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altLang="zh-CN" sz="3840" b="1" dirty="0">
              <a:solidFill>
                <a:schemeClr val="bg1"/>
              </a:solidFill>
            </a:endParaRPr>
          </a:p>
        </p:txBody>
      </p:sp>
      <p:sp>
        <p:nvSpPr>
          <p:cNvPr id="145" name="Rectangle 55">
            <a:extLst>
              <a:ext uri="{FF2B5EF4-FFF2-40B4-BE49-F238E27FC236}">
                <a16:creationId xmlns:a16="http://schemas.microsoft.com/office/drawing/2014/main" id="{C2F7FE66-C3C3-4144-A359-66EB9141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34" y="4774166"/>
            <a:ext cx="1634284" cy="373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r>
              <a:rPr lang="zh-TW" altLang="en-US" sz="1100" dirty="0">
                <a:solidFill>
                  <a:schemeClr val="bg1"/>
                </a:solidFill>
                <a:cs typeface="Arial" charset="0"/>
              </a:rPr>
              <a:t>开发</a:t>
            </a:r>
            <a:r>
              <a:rPr lang="en-US" altLang="zh-TW" sz="1100" dirty="0">
                <a:solidFill>
                  <a:schemeClr val="bg1"/>
                </a:solidFill>
                <a:cs typeface="Arial" charset="0"/>
              </a:rPr>
              <a:t>/</a:t>
            </a:r>
            <a:r>
              <a:rPr lang="zh-TW" altLang="en-US" sz="1100" dirty="0">
                <a:solidFill>
                  <a:schemeClr val="bg1"/>
                </a:solidFill>
                <a:cs typeface="Arial" charset="0"/>
              </a:rPr>
              <a:t>测试服务器</a:t>
            </a:r>
            <a:endParaRPr lang="en-US" altLang="zh-TW" sz="1100" dirty="0">
              <a:solidFill>
                <a:schemeClr val="bg1"/>
              </a:solidFill>
              <a:cs typeface="Arial" charset="0"/>
            </a:endParaRPr>
          </a:p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r>
              <a:rPr lang="zh-CN" altLang="en-US" sz="900" dirty="0">
                <a:solidFill>
                  <a:schemeClr val="bg1"/>
                </a:solidFill>
                <a:cs typeface="Arial" charset="0"/>
              </a:rPr>
              <a:t>（</a:t>
            </a:r>
            <a:r>
              <a:rPr lang="en-US" altLang="zh-CN" sz="900" dirty="0">
                <a:solidFill>
                  <a:schemeClr val="bg1"/>
                </a:solidFill>
                <a:cs typeface="Arial" charset="0"/>
              </a:rPr>
              <a:t>MES</a:t>
            </a:r>
            <a:r>
              <a:rPr lang="en-US" altLang="zh-TW" sz="900" dirty="0">
                <a:solidFill>
                  <a:schemeClr val="bg1"/>
                </a:solidFill>
                <a:cs typeface="Arial" charset="0"/>
              </a:rPr>
              <a:t>)</a:t>
            </a:r>
            <a:endParaRPr lang="en-US" altLang="zh-CN" sz="9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46" name="Picture 2">
            <a:extLst>
              <a:ext uri="{FF2B5EF4-FFF2-40B4-BE49-F238E27FC236}">
                <a16:creationId xmlns:a16="http://schemas.microsoft.com/office/drawing/2014/main" id="{63A69137-24A6-498B-AA07-65F56D8C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32892" y="4427468"/>
            <a:ext cx="910966" cy="296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47" name="Picture 9" descr="BL860c i2 front no_bg.png">
            <a:extLst>
              <a:ext uri="{FF2B5EF4-FFF2-40B4-BE49-F238E27FC236}">
                <a16:creationId xmlns:a16="http://schemas.microsoft.com/office/drawing/2014/main" id="{2EEB561A-C3C4-43AC-B663-681205283BA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74467" y="3567924"/>
            <a:ext cx="447484" cy="8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" name="Line 722">
            <a:extLst>
              <a:ext uri="{FF2B5EF4-FFF2-40B4-BE49-F238E27FC236}">
                <a16:creationId xmlns:a16="http://schemas.microsoft.com/office/drawing/2014/main" id="{EBD6A8FD-CBB7-40C7-AC34-CF96AC0FE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2928" y="3177307"/>
            <a:ext cx="0" cy="349033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49" name="Line 723">
            <a:extLst>
              <a:ext uri="{FF2B5EF4-FFF2-40B4-BE49-F238E27FC236}">
                <a16:creationId xmlns:a16="http://schemas.microsoft.com/office/drawing/2014/main" id="{8B0CAA42-0338-427F-9730-2EBD29FFE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344" y="3067076"/>
            <a:ext cx="0" cy="459264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pic>
        <p:nvPicPr>
          <p:cNvPr id="150" name="Picture 9" descr="BL860c i2 front no_bg.png">
            <a:extLst>
              <a:ext uri="{FF2B5EF4-FFF2-40B4-BE49-F238E27FC236}">
                <a16:creationId xmlns:a16="http://schemas.microsoft.com/office/drawing/2014/main" id="{5EAB63A4-6847-492C-A5EF-8F4457C28BA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0497" y="3563348"/>
            <a:ext cx="447484" cy="8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Text Box 970">
            <a:extLst>
              <a:ext uri="{FF2B5EF4-FFF2-40B4-BE49-F238E27FC236}">
                <a16:creationId xmlns:a16="http://schemas.microsoft.com/office/drawing/2014/main" id="{5329737F-E0DC-417C-96CB-F65277BB3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882" y="3517216"/>
            <a:ext cx="912915" cy="868031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>
              <a:spcBef>
                <a:spcPct val="50000"/>
              </a:spcBef>
            </a:pPr>
            <a:endParaRPr lang="en-US" altLang="zh-CN" sz="933" dirty="0">
              <a:ea typeface="楷体" pitchFamily="49" charset="-122"/>
            </a:endParaRPr>
          </a:p>
        </p:txBody>
      </p:sp>
      <p:sp>
        <p:nvSpPr>
          <p:cNvPr id="155" name="Rectangle 56">
            <a:extLst>
              <a:ext uri="{FF2B5EF4-FFF2-40B4-BE49-F238E27FC236}">
                <a16:creationId xmlns:a16="http://schemas.microsoft.com/office/drawing/2014/main" id="{2041042F-F82F-4949-918D-10CA22C2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16" y="3454226"/>
            <a:ext cx="1282049" cy="13192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/>
          <a:lstStyle/>
          <a:p>
            <a:pPr marL="205962" indent="-205962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altLang="zh-CN" sz="3840" b="1" dirty="0">
              <a:solidFill>
                <a:schemeClr val="bg1"/>
              </a:solidFill>
            </a:endParaRPr>
          </a:p>
        </p:txBody>
      </p:sp>
      <p:sp>
        <p:nvSpPr>
          <p:cNvPr id="156" name="Rectangle 55">
            <a:extLst>
              <a:ext uri="{FF2B5EF4-FFF2-40B4-BE49-F238E27FC236}">
                <a16:creationId xmlns:a16="http://schemas.microsoft.com/office/drawing/2014/main" id="{2986CA36-AAD6-4129-AEEA-0F89CC14C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16" y="4771635"/>
            <a:ext cx="1282049" cy="3673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r>
              <a:rPr lang="en-US" altLang="zh-CN" sz="1200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zh-TW" altLang="en-US" sz="1200" dirty="0">
                <a:solidFill>
                  <a:schemeClr val="bg1"/>
                </a:solidFill>
                <a:cs typeface="Arial" charset="0"/>
              </a:rPr>
              <a:t>开发</a:t>
            </a:r>
            <a:r>
              <a:rPr lang="en-US" altLang="zh-TW" sz="1200" dirty="0">
                <a:solidFill>
                  <a:schemeClr val="bg1"/>
                </a:solidFill>
                <a:cs typeface="Arial" charset="0"/>
              </a:rPr>
              <a:t>/</a:t>
            </a:r>
            <a:r>
              <a:rPr lang="zh-TW" altLang="en-US" sz="1200" dirty="0">
                <a:solidFill>
                  <a:schemeClr val="bg1"/>
                </a:solidFill>
                <a:cs typeface="Arial" charset="0"/>
              </a:rPr>
              <a:t>测试数据库</a:t>
            </a:r>
            <a:endParaRPr lang="en-US" altLang="zh-CN" sz="1200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58" name="Picture 2">
            <a:extLst>
              <a:ext uri="{FF2B5EF4-FFF2-40B4-BE49-F238E27FC236}">
                <a16:creationId xmlns:a16="http://schemas.microsoft.com/office/drawing/2014/main" id="{51B30921-B0EE-458D-BCA0-829FE536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67463" y="4440585"/>
            <a:ext cx="950482" cy="2996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59" name="Picture 9" descr="BL860c i2 front no_bg.png">
            <a:extLst>
              <a:ext uri="{FF2B5EF4-FFF2-40B4-BE49-F238E27FC236}">
                <a16:creationId xmlns:a16="http://schemas.microsoft.com/office/drawing/2014/main" id="{47B310FF-26C6-4B65-A0EE-1417A1FA711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37106" y="3543757"/>
            <a:ext cx="447484" cy="8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0" name="Line 722">
            <a:extLst>
              <a:ext uri="{FF2B5EF4-FFF2-40B4-BE49-F238E27FC236}">
                <a16:creationId xmlns:a16="http://schemas.microsoft.com/office/drawing/2014/main" id="{FB78B9B7-351B-460F-896C-638C130D5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301" y="3152753"/>
            <a:ext cx="0" cy="349033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61" name="Line 723">
            <a:extLst>
              <a:ext uri="{FF2B5EF4-FFF2-40B4-BE49-F238E27FC236}">
                <a16:creationId xmlns:a16="http://schemas.microsoft.com/office/drawing/2014/main" id="{1B5CAC2A-594A-40A8-BF0D-7D9C384AE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4717" y="3042522"/>
            <a:ext cx="0" cy="459264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pic>
        <p:nvPicPr>
          <p:cNvPr id="177" name="Picture 9" descr="BL860c i2 front no_bg.png">
            <a:extLst>
              <a:ext uri="{FF2B5EF4-FFF2-40B4-BE49-F238E27FC236}">
                <a16:creationId xmlns:a16="http://schemas.microsoft.com/office/drawing/2014/main" id="{28E5B4B5-9135-4E6C-ACFF-41E264EA0F0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8389" y="3543757"/>
            <a:ext cx="447484" cy="8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AutoShape 668">
            <a:extLst>
              <a:ext uri="{FF2B5EF4-FFF2-40B4-BE49-F238E27FC236}">
                <a16:creationId xmlns:a16="http://schemas.microsoft.com/office/drawing/2014/main" id="{D0D5D62E-BFB9-4C00-BF0A-11604A43F42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884583" y="3317323"/>
            <a:ext cx="539280" cy="1875"/>
          </a:xfrm>
          <a:prstGeom prst="straightConnector1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</p:cxnSp>
      <p:pic>
        <p:nvPicPr>
          <p:cNvPr id="179" name="Picture 9" descr="BL860c i2 front no_bg.png">
            <a:extLst>
              <a:ext uri="{FF2B5EF4-FFF2-40B4-BE49-F238E27FC236}">
                <a16:creationId xmlns:a16="http://schemas.microsoft.com/office/drawing/2014/main" id="{C272CB73-1100-4D39-A0F7-FF5CC268D39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43013" y="3563348"/>
            <a:ext cx="447484" cy="8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" name="Picture 9" descr="BL860c i2 front no_bg.png">
            <a:extLst>
              <a:ext uri="{FF2B5EF4-FFF2-40B4-BE49-F238E27FC236}">
                <a16:creationId xmlns:a16="http://schemas.microsoft.com/office/drawing/2014/main" id="{D4926202-F503-4A7F-8780-C58AF4F0528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130" y="3563348"/>
            <a:ext cx="447484" cy="86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" name="矩形 180">
            <a:extLst>
              <a:ext uri="{FF2B5EF4-FFF2-40B4-BE49-F238E27FC236}">
                <a16:creationId xmlns:a16="http://schemas.microsoft.com/office/drawing/2014/main" id="{5912423B-D43E-404C-B2FA-CB241CA63515}"/>
              </a:ext>
            </a:extLst>
          </p:cNvPr>
          <p:cNvSpPr/>
          <p:nvPr/>
        </p:nvSpPr>
        <p:spPr>
          <a:xfrm>
            <a:off x="2387428" y="387693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楷体" pitchFamily="49" charset="-122"/>
              </a:rPr>
              <a:t>…</a:t>
            </a:r>
          </a:p>
        </p:txBody>
      </p:sp>
      <p:sp>
        <p:nvSpPr>
          <p:cNvPr id="183" name="Line 719">
            <a:extLst>
              <a:ext uri="{FF2B5EF4-FFF2-40B4-BE49-F238E27FC236}">
                <a16:creationId xmlns:a16="http://schemas.microsoft.com/office/drawing/2014/main" id="{6197B9EC-2182-452B-95ED-AE7EA1421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0908" y="2640070"/>
            <a:ext cx="0" cy="354013"/>
          </a:xfrm>
          <a:prstGeom prst="line">
            <a:avLst/>
          </a:prstGeom>
          <a:noFill/>
          <a:ln w="15875">
            <a:solidFill>
              <a:srgbClr val="99CC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186" name="Line 720">
            <a:extLst>
              <a:ext uri="{FF2B5EF4-FFF2-40B4-BE49-F238E27FC236}">
                <a16:creationId xmlns:a16="http://schemas.microsoft.com/office/drawing/2014/main" id="{180C1EB7-A834-4C46-98B4-D0CFDD425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6893" y="2649596"/>
            <a:ext cx="0" cy="417513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3840"/>
          </a:p>
        </p:txBody>
      </p:sp>
      <p:sp>
        <p:nvSpPr>
          <p:cNvPr id="223" name="Rectangle 56">
            <a:extLst>
              <a:ext uri="{FF2B5EF4-FFF2-40B4-BE49-F238E27FC236}">
                <a16:creationId xmlns:a16="http://schemas.microsoft.com/office/drawing/2014/main" id="{374EA19D-6064-40A2-847B-64C7A4C8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602" y="1564380"/>
            <a:ext cx="1325241" cy="11539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55707" tIns="54421" rIns="55707" bIns="54421"/>
          <a:lstStyle/>
          <a:p>
            <a:pPr marL="205962" indent="-205962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</a:pPr>
            <a:endParaRPr lang="en-US" altLang="zh-CN" sz="3840" b="1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0AEE2F2-3F57-4218-B91B-2FB1F56F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系统硬件架构建议</a:t>
            </a:r>
            <a:endParaRPr lang="zh-CN" altLang="en-US" dirty="0"/>
          </a:p>
        </p:txBody>
      </p:sp>
      <p:sp>
        <p:nvSpPr>
          <p:cNvPr id="126" name="Rectangle 55">
            <a:extLst>
              <a:ext uri="{FF2B5EF4-FFF2-40B4-BE49-F238E27FC236}">
                <a16:creationId xmlns:a16="http://schemas.microsoft.com/office/drawing/2014/main" id="{11E6B352-39C1-43E0-B6F2-E09BA2EF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756" y="5761235"/>
            <a:ext cx="458907" cy="177907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endParaRPr lang="en-US" altLang="zh-CN" sz="12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7" name="Rectangle 55">
            <a:extLst>
              <a:ext uri="{FF2B5EF4-FFF2-40B4-BE49-F238E27FC236}">
                <a16:creationId xmlns:a16="http://schemas.microsoft.com/office/drawing/2014/main" id="{A2C4E030-D5E1-4A7C-88BB-DA6A9978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815" y="6062451"/>
            <a:ext cx="458907" cy="1695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62400" rIns="62400" anchor="ctr"/>
          <a:lstStyle/>
          <a:p>
            <a:pPr algn="ctr" defTabSz="1086493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SzPct val="80000"/>
              <a:defRPr/>
            </a:pPr>
            <a:endParaRPr lang="en-US" altLang="zh-CN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0" name="Rectangle 119">
            <a:extLst>
              <a:ext uri="{FF2B5EF4-FFF2-40B4-BE49-F238E27FC236}">
                <a16:creationId xmlns:a16="http://schemas.microsoft.com/office/drawing/2014/main" id="{62666456-F235-4023-B410-8385264D6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063" y="5797155"/>
            <a:ext cx="965184" cy="141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 lIns="120000" tIns="62400" rIns="120000" bIns="62400" anchor="ctr"/>
          <a:lstStyle/>
          <a:p>
            <a:pPr algn="l" latinLnBrk="1">
              <a:lnSpc>
                <a:spcPct val="110000"/>
              </a:lnSpc>
              <a:spcBef>
                <a:spcPct val="50000"/>
              </a:spcBef>
              <a:buClr>
                <a:srgbClr val="336699"/>
              </a:buClr>
            </a:pPr>
            <a:r>
              <a:rPr lang="zh-TW" altLang="en-US" sz="933" dirty="0">
                <a:solidFill>
                  <a:schemeClr val="tx1"/>
                </a:solidFill>
                <a:ea typeface="굴림" pitchFamily="34" charset="-127"/>
              </a:rPr>
              <a:t>正式环境</a:t>
            </a:r>
            <a:endParaRPr lang="en-US" altLang="ko-KR" sz="933" dirty="0">
              <a:solidFill>
                <a:schemeClr val="tx1"/>
              </a:solidFill>
              <a:ea typeface="굴림" pitchFamily="34" charset="-127"/>
            </a:endParaRPr>
          </a:p>
        </p:txBody>
      </p:sp>
      <p:sp>
        <p:nvSpPr>
          <p:cNvPr id="131" name="Rectangle 119">
            <a:extLst>
              <a:ext uri="{FF2B5EF4-FFF2-40B4-BE49-F238E27FC236}">
                <a16:creationId xmlns:a16="http://schemas.microsoft.com/office/drawing/2014/main" id="{31269258-E825-4C50-ABAD-BEFF1A1A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9387" y="6071253"/>
            <a:ext cx="965184" cy="14198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 lIns="120000" tIns="62400" rIns="120000" bIns="62400" anchor="ctr"/>
          <a:lstStyle/>
          <a:p>
            <a:pPr algn="l" latinLnBrk="1">
              <a:lnSpc>
                <a:spcPct val="110000"/>
              </a:lnSpc>
              <a:spcBef>
                <a:spcPct val="50000"/>
              </a:spcBef>
              <a:buClr>
                <a:srgbClr val="336699"/>
              </a:buClr>
            </a:pPr>
            <a:r>
              <a:rPr lang="zh-TW" altLang="en-US" sz="933" dirty="0">
                <a:solidFill>
                  <a:schemeClr val="tx1"/>
                </a:solidFill>
                <a:ea typeface="굴림" pitchFamily="34" charset="-127"/>
              </a:rPr>
              <a:t>测试环境</a:t>
            </a:r>
            <a:endParaRPr lang="en-US" altLang="ko-KR" sz="933" dirty="0">
              <a:solidFill>
                <a:schemeClr val="tx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8664"/>
              </p:ext>
            </p:extLst>
          </p:nvPr>
        </p:nvGraphicFramePr>
        <p:xfrm>
          <a:off x="626415" y="1379227"/>
          <a:ext cx="5644074" cy="493017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48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1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硬件配置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charset="-122"/>
                          <a:cs typeface="+mn-cs"/>
                        </a:rPr>
                        <a:t>MES </a:t>
                      </a:r>
                      <a:r>
                        <a:rPr kumimoji="1" lang="zh-TW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charset="-122"/>
                          <a:cs typeface="+mn-cs"/>
                        </a:rPr>
                        <a:t>应用服务器</a:t>
                      </a:r>
                      <a:endParaRPr kumimoji="1" lang="en-US" altLang="zh-CN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宋体" charset="-122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charset="-122"/>
                          <a:cs typeface="+mn-cs"/>
                        </a:rPr>
                        <a:t>MES WIP </a:t>
                      </a:r>
                      <a:r>
                        <a:rPr kumimoji="1" lang="zh-TW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charset="-122"/>
                          <a:cs typeface="+mn-cs"/>
                        </a:rPr>
                        <a:t>数据库</a:t>
                      </a:r>
                      <a:endParaRPr kumimoji="1" lang="en-US" altLang="zh-CN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宋体" charset="-122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charset="-122"/>
                        </a:rPr>
                        <a:t>MES ODS 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宋体" charset="-122"/>
                        </a:rPr>
                        <a:t>数据库</a:t>
                      </a: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参考数量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4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1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 Intel Xeon Gold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5118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Intel Xeon Silver 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4114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内存 </a:t>
                      </a:r>
                      <a:r>
                        <a:rPr kumimoji="1" lang="en-US" altLang="zh-TW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(GB)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32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128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128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硬盘</a:t>
                      </a:r>
                      <a:r>
                        <a:rPr kumimoji="1" lang="en-US" alt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AID 1)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2*600GB 10K SAS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2*600GB 10K SAS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2*600GB 10K SAS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存储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-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SAN S</a:t>
                      </a:r>
                      <a:r>
                        <a:rPr kumimoji="1" lang="en-US" altLang="zh-Han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torage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约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1T/1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年数据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SAN S</a:t>
                      </a:r>
                      <a:r>
                        <a:rPr kumimoji="1" lang="en-US" altLang="zh-Han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torage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约 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3T/3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年数据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存储 </a:t>
                      </a:r>
                      <a:r>
                        <a:rPr kumimoji="1" lang="en-US" altLang="zh-TW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IO</a:t>
                      </a:r>
                      <a:endParaRPr kumimoji="1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-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2*16Gbps FC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2*16Gbps FC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网络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2*1Gbps-SX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2*1Gbps-SX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2*1G</a:t>
                      </a:r>
                      <a:r>
                        <a:rPr kumimoji="1" lang="en-US" altLang="zh-Han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bps-RJ45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Han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*1Gbps-SX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作业系统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W</a:t>
                      </a:r>
                      <a:r>
                        <a:rPr kumimoji="1" lang="en-US" altLang="zh-Han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in 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2019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Oracle Enterprise Linux 7.x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Oracle Enterprise Linux 7.x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集群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F5 /A10/ </a:t>
                      </a: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深信服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Oracle 19c RAC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endParaRPr kumimoji="1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charset="-122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是否虚拟化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VM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是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否</a:t>
                      </a:r>
                      <a:endParaRPr kumimoji="1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否</a:t>
                      </a:r>
                      <a:endParaRPr kumimoji="1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charset="-122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402219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1086915A-5C80-4EC1-8B76-EEF60F2272EC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646E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zh-CN" altLang="en-US" kern="0" dirty="0">
                <a:latin typeface="+mj-lt"/>
              </a:rPr>
              <a:t>系统硬件配置建议表 </a:t>
            </a:r>
            <a:r>
              <a:rPr lang="en-US" altLang="zh-CN" kern="0" dirty="0">
                <a:latin typeface="+mj-lt"/>
              </a:rPr>
              <a:t>– 1 </a:t>
            </a:r>
            <a:r>
              <a:rPr lang="zh-CN" altLang="en-US" kern="0" dirty="0">
                <a:latin typeface="+mj-lt"/>
              </a:rPr>
              <a:t>正式环境</a:t>
            </a:r>
          </a:p>
        </p:txBody>
      </p:sp>
    </p:spTree>
    <p:extLst>
      <p:ext uri="{BB962C8B-B14F-4D97-AF65-F5344CB8AC3E}">
        <p14:creationId xmlns:p14="http://schemas.microsoft.com/office/powerpoint/2010/main" val="10656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01293"/>
              </p:ext>
            </p:extLst>
          </p:nvPr>
        </p:nvGraphicFramePr>
        <p:xfrm>
          <a:off x="577458" y="1484730"/>
          <a:ext cx="4407991" cy="490948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5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9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1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硬件配置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开发</a:t>
                      </a:r>
                      <a:r>
                        <a:rPr kumimoji="1" lang="en-US" altLang="zh-TW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/</a:t>
                      </a:r>
                      <a:r>
                        <a:rPr kumimoji="1" lang="zh-TW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测试服务器</a:t>
                      </a:r>
                      <a:endParaRPr kumimoji="1" lang="en-US" altLang="zh-TW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(MES)</a:t>
                      </a:r>
                      <a:endParaRPr kumimoji="1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备份服务器</a:t>
                      </a:r>
                      <a:endParaRPr kumimoji="1" lang="en-US" altLang="zh-TW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endParaRPr kumimoji="1" lang="en-US" altLang="zh-TW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宋体" charset="-122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参考数量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1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CPU</a:t>
                      </a: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数量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2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内存 </a:t>
                      </a:r>
                      <a:r>
                        <a:rPr kumimoji="1" lang="en-US" altLang="zh-TW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(GB)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32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32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硬盘</a:t>
                      </a:r>
                      <a:r>
                        <a:rPr kumimoji="1" lang="en-US" altLang="zh-CN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en-US" altLang="ko-KR" sz="12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AID 1)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2*600GB 10K SAS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2*600GB 10K SAS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存储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-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</a:rPr>
                        <a:t>-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存储 </a:t>
                      </a:r>
                      <a:r>
                        <a:rPr kumimoji="1" lang="en-US" altLang="zh-TW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IO</a:t>
                      </a:r>
                      <a:endParaRPr kumimoji="1" lang="zh-CN" alt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-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-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6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网络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2*1Gbps-SX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2*1Gbps-SX</a:t>
                      </a: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5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作业系统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W</a:t>
                      </a:r>
                      <a:r>
                        <a:rPr kumimoji="1" lang="en-US" altLang="zh-Han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in 20</a:t>
                      </a:r>
                      <a:r>
                        <a:rPr kumimoji="1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19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W</a:t>
                      </a:r>
                      <a:r>
                        <a:rPr kumimoji="1" lang="en-US" altLang="zh-Han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in </a:t>
                      </a:r>
                      <a:r>
                        <a:rPr kumimoji="1" lang="en-US" altLang="zh-CN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2019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集群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endParaRPr kumimoji="1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宋体" charset="-122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endParaRPr kumimoji="1" lang="zh-CN" alt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charset="-122"/>
                        <a:cs typeface="+mn-cs"/>
                      </a:endParaRP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2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是否虚拟化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VM</a:t>
                      </a: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endParaRPr kumimoji="1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297" marR="44297" marT="35991" marB="35991" anchor="ctr" horzOverflow="overflow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charset="-122"/>
                        </a:rPr>
                        <a:t>是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ABA69F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charset="-122"/>
                          <a:cs typeface="+mn-cs"/>
                        </a:rPr>
                        <a:t>是</a:t>
                      </a:r>
                    </a:p>
                  </a:txBody>
                  <a:tcPr marL="44297" marR="44297" marT="35991" marB="35991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225658"/>
                  </a:ext>
                </a:extLst>
              </a:tr>
            </a:tbl>
          </a:graphicData>
        </a:graphic>
      </p:graphicFrame>
      <p:sp>
        <p:nvSpPr>
          <p:cNvPr id="6" name="标题 5">
            <a:extLst>
              <a:ext uri="{FF2B5EF4-FFF2-40B4-BE49-F238E27FC236}">
                <a16:creationId xmlns:a16="http://schemas.microsoft.com/office/drawing/2014/main" id="{AD699C41-8248-4A58-95D3-D487E768568D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3384000" bIns="23400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eaLnBrk="1" hangingPunct="1">
              <a:spcBef>
                <a:spcPct val="0"/>
              </a:spcBef>
              <a:defRPr sz="2200" b="1" kern="0">
                <a:solidFill>
                  <a:srgbClr val="00646E"/>
                </a:solidFill>
                <a:latin typeface="+mj-lt"/>
                <a:ea typeface="微软雅黑" panose="020B0503020204020204" pitchFamily="34" charset="-122"/>
                <a:cs typeface="Arial" pitchFamily="34" charset="0"/>
              </a:defRPr>
            </a:lvl1pPr>
            <a:lvl2pPr eaLnBrk="1" hangingPunct="1">
              <a:spcBef>
                <a:spcPct val="0"/>
              </a:spcBef>
              <a:defRPr sz="2000" b="1">
                <a:solidFill>
                  <a:schemeClr val="tx1"/>
                </a:solidFill>
                <a:latin typeface="Arial" charset="0"/>
              </a:defRPr>
            </a:lvl2pPr>
            <a:lvl3pPr eaLnBrk="1" hangingPunct="1">
              <a:spcBef>
                <a:spcPct val="0"/>
              </a:spcBef>
              <a:defRPr sz="2000" b="1">
                <a:solidFill>
                  <a:schemeClr val="tx1"/>
                </a:solidFill>
                <a:latin typeface="Arial" charset="0"/>
              </a:defRPr>
            </a:lvl3pPr>
            <a:lvl4pPr eaLnBrk="1" hangingPunct="1">
              <a:spcBef>
                <a:spcPct val="0"/>
              </a:spcBef>
              <a:defRPr sz="2000" b="1">
                <a:solidFill>
                  <a:schemeClr val="tx1"/>
                </a:solidFill>
                <a:latin typeface="Arial" charset="0"/>
              </a:defRPr>
            </a:lvl4pPr>
            <a:lvl5pPr eaLnBrk="1" hangingPunct="1">
              <a:spcBef>
                <a:spcPct val="0"/>
              </a:spcBef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zh-CN" altLang="en-US" dirty="0"/>
              <a:t>系统硬件配置建议表 </a:t>
            </a:r>
            <a:r>
              <a:rPr lang="en-US" altLang="zh-CN" dirty="0"/>
              <a:t>– 2 </a:t>
            </a:r>
            <a:r>
              <a:rPr lang="zh-CN" altLang="en-US" dirty="0"/>
              <a:t>测试环境</a:t>
            </a:r>
          </a:p>
        </p:txBody>
      </p:sp>
    </p:spTree>
    <p:extLst>
      <p:ext uri="{BB962C8B-B14F-4D97-AF65-F5344CB8AC3E}">
        <p14:creationId xmlns:p14="http://schemas.microsoft.com/office/powerpoint/2010/main" val="38656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_ICkCLNQ5yLwbkKGBGJ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heme/theme1.xml><?xml version="1.0" encoding="utf-8"?>
<a:theme xmlns:a="http://schemas.openxmlformats.org/drawingml/2006/main" name="Siemens 2017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 | 255 255 255">
      <a:srgbClr val="FFFFFF"/>
    </a:custClr>
    <a:custClr name="Siemens Accent Yellow dark | 235 120 10">
      <a:srgbClr val="EB780A"/>
    </a:custClr>
    <a:custClr name="Siemens Accent Yellow light | 255 185 0">
      <a:srgbClr val="FFB900"/>
    </a:custClr>
    <a:custClr name="Siemens Stone dark | 60 70 75">
      <a:srgbClr val="3C464B"/>
    </a:custClr>
    <a:custClr name="Siemens Sand dark | 115 100 90">
      <a:srgbClr val="73645A"/>
    </a:custClr>
    <a:custClr name="Siemens Accent Teal dark | 0 100 110">
      <a:srgbClr val="00646E"/>
    </a:custClr>
    <a:custClr name="Siemens Accent Yellow | 125 45 30">
      <a:srgbClr val="7D2D1E"/>
    </a:custClr>
    <a:custClr name="Siemens Accent Red | 65 20 50">
      <a:srgbClr val="411432"/>
    </a:custClr>
    <a:custClr name="Siemens Accent Blue | 0 70 105">
      <a:srgbClr val="004669"/>
    </a:custClr>
    <a:custClr name="Siemens Accent Green | 70 95 25">
      <a:srgbClr val="465F19"/>
    </a:custClr>
    <a:custClr name="Black">
      <a:srgbClr val="000000"/>
    </a:custClr>
    <a:custClr name="Siemens Accent Red dark | 100 25 70">
      <a:srgbClr val="641946"/>
    </a:custClr>
    <a:custClr name="Siemens Accent Red light | 175 35 95">
      <a:srgbClr val="AF235F"/>
    </a:custClr>
    <a:custClr name="Siemens Stone | 120 135 145">
      <a:srgbClr val="788791"/>
    </a:custClr>
    <a:custClr name="Siemens Sand | 155 150 130">
      <a:srgbClr val="9B9682"/>
    </a:custClr>
    <a:custClr name="Siemens Accent Teal | 15 130 135">
      <a:srgbClr val="0F8287"/>
    </a:custClr>
    <a:custClr name="Siemens Accent Yellow | 200 90 30">
      <a:srgbClr val="C85A1E"/>
    </a:custClr>
    <a:custClr name="Siemens Accent Red dark | 100 25 70">
      <a:srgbClr val="641946"/>
    </a:custClr>
    <a:custClr name="Siemens Accent Blue dark | 0 95 135">
      <a:srgbClr val="005F87"/>
    </a:custClr>
    <a:custClr name="Siemens Accent Green dark | 100 125 45">
      <a:srgbClr val="647D2D"/>
    </a:custClr>
    <a:custClr name="Siemens Stone light | 135 155 170">
      <a:srgbClr val="879BAA"/>
    </a:custClr>
    <a:custClr name="Siemens Accent Blue dark | 0 95 135">
      <a:srgbClr val="005F87"/>
    </a:custClr>
    <a:custClr name="Siemens Accent Blue light | 80 190 215">
      <a:srgbClr val="50BED7"/>
    </a:custClr>
    <a:custClr name="Siemens Stone | 155 175 190">
      <a:srgbClr val="9BAFBE"/>
    </a:custClr>
    <a:custClr name="Siemens Sand | 185 185 165">
      <a:srgbClr val="B9B9A5"/>
    </a:custClr>
    <a:custClr name="Siemens Accent Teal | 50 160 160">
      <a:srgbClr val="32A0A0"/>
    </a:custClr>
    <a:custClr name="Siemens Accent Yellow dark | 235 120 10">
      <a:srgbClr val="EB780A"/>
    </a:custClr>
    <a:custClr name="Siemens Accent Red | 135 30 80">
      <a:srgbClr val="871E50"/>
    </a:custClr>
    <a:custClr name="Siemens Accent Blue | 35 135 170">
      <a:srgbClr val="2387AA"/>
    </a:custClr>
    <a:custClr name="Siemens Accent Green | 135 150 40">
      <a:srgbClr val="879628"/>
    </a:custClr>
    <a:custClr name="Siemens Stone light 35% | 190 205 215">
      <a:srgbClr val="BECDD7"/>
    </a:custClr>
    <a:custClr name="Siemens Accent Green dark | 100 125 45">
      <a:srgbClr val="647D2D"/>
    </a:custClr>
    <a:custClr name="Siemens Accent Green light | 170 180 20">
      <a:srgbClr val="AAB414"/>
    </a:custClr>
    <a:custClr name="Siemens Stone light 35% | 190 205 215">
      <a:srgbClr val="BECDD7"/>
    </a:custClr>
    <a:custClr name="Siemens Sand light 35% | 215 215 205">
      <a:srgbClr val="D7D7CD"/>
    </a:custClr>
    <a:custClr name="Siemens Accent Teal | 75 185 185">
      <a:srgbClr val="4BB9B9"/>
    </a:custClr>
    <a:custClr name="Siemens Accent Yellow light | 255 185 0">
      <a:srgbClr val="FFB900"/>
    </a:custClr>
    <a:custClr name="Siemens Accent Red light | 175 35 95">
      <a:srgbClr val="AF235F"/>
    </a:custClr>
    <a:custClr name="Siemens Accent Blue | 65 170 200">
      <a:srgbClr val="41AAC8"/>
    </a:custClr>
    <a:custClr name="Siemens Accent Green light | 170 180 20">
      <a:srgbClr val="AAB414"/>
    </a:custClr>
    <a:custClr name="Siemens Sand light 35% | 215 215 205">
      <a:srgbClr val="D7D7CD"/>
    </a:custClr>
    <a:custClr name="Siemens Accent Teal dark | 0 100 110">
      <a:srgbClr val="00646E"/>
    </a:custClr>
    <a:custClr name="Siemens Accent Teal light | 65 170 170">
      <a:srgbClr val="41AAAA"/>
    </a:custClr>
    <a:custClr name="Siemens Stone | 205 217 225">
      <a:srgbClr val="CDD9E1"/>
    </a:custClr>
    <a:custClr name="Siemens Sand | 225 225 215">
      <a:srgbClr val="E1E1D7"/>
    </a:custClr>
    <a:custClr name="Siemens Accent Teal | 165 225 225">
      <a:srgbClr val="A5E1E1"/>
    </a:custClr>
    <a:custClr name="Siemens Accent Yellow | 255 225 120">
      <a:srgbClr val="FFE178"/>
    </a:custClr>
    <a:custClr name="Siemens Accent Red | 215 105 140">
      <a:srgbClr val="D7698C"/>
    </a:custClr>
    <a:custClr name="Siemens Accent Blue | 125 210 230">
      <a:srgbClr val="7DD2E6"/>
    </a:custClr>
    <a:custClr name="Siemens Accent Green | 210 215 65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</Name>
  <PpLayout>32</PpLayout>
  <Index>14</Index>
</p4ppTags>
</file>

<file path=customXml/item10.xml><?xml version="1.0" encoding="utf-8"?>
<p4ppTags>
  <Name>Two columns + Navigation</Name>
  <PpLayout>32</PpLayout>
  <Index>19</Index>
</p4ppTags>
</file>

<file path=customXml/item11.xml><?xml version="1.0" encoding="utf-8"?>
<p4ppTags>
  <Name>One object (large) + Navigation</Name>
  <PpLayout>32</PpLayout>
  <Index>17</Index>
</p4ppTags>
</file>

<file path=customXml/item12.xml><?xml version="1.0" encoding="utf-8"?>
<p4ppTags>
  <Name>One object (large)</Name>
  <PpLayout>16</PpLayout>
  <Index>10</Index>
</p4ppTags>
</file>

<file path=customXml/item13.xml><?xml version="1.0" encoding="utf-8"?>
<p4ppTags>
  <Name>Free Content + Navigation</Name>
  <PpLayout>32</PpLayout>
  <Index>16</Index>
</p4ppTags>
</file>

<file path=customXml/item14.xml><?xml version="1.0" encoding="utf-8"?>
<p4ppTags>
  <Name>Two rows + Navigation</Name>
  <PpLayout>32</PpLayout>
  <Index>21</Index>
</p4ppTags>
</file>

<file path=customXml/item15.xml><?xml version="1.0" encoding="utf-8"?>
<p4ppTags>
  <Name>Four objects</Name>
  <PpLayout>24</PpLayout>
  <Index>15</Index>
</p4ppTags>
</file>

<file path=customXml/item16.xml><?xml version="1.0" encoding="utf-8"?>
<p4ppTags>
  <Name>One object (small) + Navigation</Name>
  <PpLayout>32</PpLayout>
  <Index>18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>
  <Name>Four objects + Navigation</Name>
  <PpLayout>32</PpLayout>
  <Index>22</Index>
</p4ppTags>
</file>

<file path=customXml/item4.xml><?xml version="1.0" encoding="utf-8"?>
<p4ppTags>
  <Name>Two rows</Name>
  <PpLayout>32</PpLayout>
  <Index>13</Index>
</p4ppTags>
</file>

<file path=customXml/item5.xml><?xml version="1.0" encoding="utf-8"?>
<p4ppTags>
  <Name>Three columns + Navigation</Name>
  <PpLayout>32</PpLayout>
  <Index>20</Index>
</p4ppTags>
</file>

<file path=customXml/item6.xml><?xml version="1.0" encoding="utf-8"?>
<p4ppTags/>
</file>

<file path=customXml/item7.xml><?xml version="1.0" encoding="utf-8"?>
<p4ppTags>
  <Name>Two columns</Name>
  <PpLayout>29</PpLayout>
  <Index>12</Index>
</p4ppTags>
</file>

<file path=customXml/item8.xml><?xml version="1.0" encoding="utf-8"?>
<p4ppTags>
  <Name>Text + Index</Name>
  <PpLayout>32</PpLayout>
  <Index>8</Index>
</p4ppTags>
</file>

<file path=customXml/item9.xml><?xml version="1.0" encoding="utf-8"?>
<p4ppTags>
  <Name>One object (small)</Name>
  <PpLayout>16</PpLayout>
  <Index>11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customXml/itemProps10.xml><?xml version="1.0" encoding="utf-8"?>
<ds:datastoreItem xmlns:ds="http://schemas.openxmlformats.org/officeDocument/2006/customXml" ds:itemID="{D7BABA95-BFFE-422B-8591-3271669EEA88}">
  <ds:schemaRefs/>
</ds:datastoreItem>
</file>

<file path=customXml/itemProps11.xml><?xml version="1.0" encoding="utf-8"?>
<ds:datastoreItem xmlns:ds="http://schemas.openxmlformats.org/officeDocument/2006/customXml" ds:itemID="{B27F640E-84DF-4F97-BC70-D045F1E6594F}">
  <ds:schemaRefs/>
</ds:datastoreItem>
</file>

<file path=customXml/itemProps12.xml><?xml version="1.0" encoding="utf-8"?>
<ds:datastoreItem xmlns:ds="http://schemas.openxmlformats.org/officeDocument/2006/customXml" ds:itemID="{80661B8B-A327-44F9-823B-4D9EE0B3EC78}">
  <ds:schemaRefs/>
</ds:datastoreItem>
</file>

<file path=customXml/itemProps13.xml><?xml version="1.0" encoding="utf-8"?>
<ds:datastoreItem xmlns:ds="http://schemas.openxmlformats.org/officeDocument/2006/customXml" ds:itemID="{7CC5F709-E74B-4E5F-A728-923D5062EBEF}">
  <ds:schemaRefs/>
</ds:datastoreItem>
</file>

<file path=customXml/itemProps14.xml><?xml version="1.0" encoding="utf-8"?>
<ds:datastoreItem xmlns:ds="http://schemas.openxmlformats.org/officeDocument/2006/customXml" ds:itemID="{6C79E4F8-DCFB-483C-880A-AEEC6AAFC838}">
  <ds:schemaRefs/>
</ds:datastoreItem>
</file>

<file path=customXml/itemProps15.xml><?xml version="1.0" encoding="utf-8"?>
<ds:datastoreItem xmlns:ds="http://schemas.openxmlformats.org/officeDocument/2006/customXml" ds:itemID="{1581BFFB-B4CE-47A8-BE77-DC1339B1E5A7}">
  <ds:schemaRefs/>
</ds:datastoreItem>
</file>

<file path=customXml/itemProps16.xml><?xml version="1.0" encoding="utf-8"?>
<ds:datastoreItem xmlns:ds="http://schemas.openxmlformats.org/officeDocument/2006/customXml" ds:itemID="{D9FE249F-833E-4CF0-BECB-552D01D7DC9E}">
  <ds:schemaRefs/>
</ds:datastoreItem>
</file>

<file path=customXml/itemProps2.xml><?xml version="1.0" encoding="utf-8"?>
<ds:datastoreItem xmlns:ds="http://schemas.openxmlformats.org/officeDocument/2006/customXml" ds:itemID="{D8097D0C-BE3E-4AEC-9593-65CFCCB19297}">
  <ds:schemaRefs/>
</ds:datastoreItem>
</file>

<file path=customXml/itemProps3.xml><?xml version="1.0" encoding="utf-8"?>
<ds:datastoreItem xmlns:ds="http://schemas.openxmlformats.org/officeDocument/2006/customXml" ds:itemID="{EAB520BC-C6EC-457E-8AB5-55DB67C86858}">
  <ds:schemaRefs/>
</ds:datastoreItem>
</file>

<file path=customXml/itemProps4.xml><?xml version="1.0" encoding="utf-8"?>
<ds:datastoreItem xmlns:ds="http://schemas.openxmlformats.org/officeDocument/2006/customXml" ds:itemID="{38AB8DE4-FD9B-4166-BEC3-3F1753596133}">
  <ds:schemaRefs/>
</ds:datastoreItem>
</file>

<file path=customXml/itemProps5.xml><?xml version="1.0" encoding="utf-8"?>
<ds:datastoreItem xmlns:ds="http://schemas.openxmlformats.org/officeDocument/2006/customXml" ds:itemID="{85D77EE6-52B7-48BE-9EDB-748F1EBB53DE}">
  <ds:schemaRefs/>
</ds:datastoreItem>
</file>

<file path=customXml/itemProps6.xml><?xml version="1.0" encoding="utf-8"?>
<ds:datastoreItem xmlns:ds="http://schemas.openxmlformats.org/officeDocument/2006/customXml" ds:itemID="{572FBA73-6DBF-45DA-8282-9342320CFAB0}">
  <ds:schemaRefs/>
</ds:datastoreItem>
</file>

<file path=customXml/itemProps7.xml><?xml version="1.0" encoding="utf-8"?>
<ds:datastoreItem xmlns:ds="http://schemas.openxmlformats.org/officeDocument/2006/customXml" ds:itemID="{1666F4C2-68F5-4840-A44A-1A646C0925A1}">
  <ds:schemaRefs/>
</ds:datastoreItem>
</file>

<file path=customXml/itemProps8.xml><?xml version="1.0" encoding="utf-8"?>
<ds:datastoreItem xmlns:ds="http://schemas.openxmlformats.org/officeDocument/2006/customXml" ds:itemID="{7E35FEDB-1F0E-4D67-A313-4AC59C26FF29}">
  <ds:schemaRefs/>
</ds:datastoreItem>
</file>

<file path=customXml/itemProps9.xml><?xml version="1.0" encoding="utf-8"?>
<ds:datastoreItem xmlns:ds="http://schemas.openxmlformats.org/officeDocument/2006/customXml" ds:itemID="{1618AA06-B22E-4D19-9680-0D783042672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sie-ppt-2010-16x9-standard-eng-v2-1</Template>
  <TotalTime>3066</TotalTime>
  <Words>263</Words>
  <Application>Microsoft Office PowerPoint</Application>
  <PresentationFormat>自定义</PresentationFormat>
  <Paragraphs>114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Siemens Sans</vt:lpstr>
      <vt:lpstr>微软雅黑</vt:lpstr>
      <vt:lpstr>Arial</vt:lpstr>
      <vt:lpstr>Palatino Linotype</vt:lpstr>
      <vt:lpstr>Wingdings</vt:lpstr>
      <vt:lpstr>Siemens 2017 – 16:9</vt:lpstr>
      <vt:lpstr>think-cell Slide</vt:lpstr>
      <vt:lpstr>系统硬件架构建议</vt:lpstr>
      <vt:lpstr>PowerPoint 演示文稿</vt:lpstr>
      <vt:lpstr>PowerPoint 演示文稿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On-stage PowerPoint-Template</dc:title>
  <dc:creator>Denning, Lici</dc:creator>
  <cp:keywords>C_Restricted</cp:keywords>
  <cp:lastModifiedBy>Ding, Henry (DI SW GS&amp;CS AP CN PRSLSIND ES)</cp:lastModifiedBy>
  <cp:revision>478</cp:revision>
  <cp:lastPrinted>2019-09-02T12:10:46Z</cp:lastPrinted>
  <dcterms:created xsi:type="dcterms:W3CDTF">2017-05-16T13:00:10Z</dcterms:created>
  <dcterms:modified xsi:type="dcterms:W3CDTF">2023-05-29T10:11:37Z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November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2.1</vt:lpwstr>
  </property>
  <property fmtid="{D5CDD505-2E9C-101B-9397-08002B2CF9AE}" pid="6" name="Document Confidentiality">
    <vt:lpwstr>Restricted</vt:lpwstr>
  </property>
  <property fmtid="{D5CDD505-2E9C-101B-9397-08002B2CF9AE}" pid="7" name="_AdHocReviewCycleID">
    <vt:i4>-1155926472</vt:i4>
  </property>
  <property fmtid="{D5CDD505-2E9C-101B-9397-08002B2CF9AE}" pid="8" name="_NewReviewCycle">
    <vt:lpwstr/>
  </property>
  <property fmtid="{D5CDD505-2E9C-101B-9397-08002B2CF9AE}" pid="9" name="_EmailSubject">
    <vt:lpwstr>Rebranding Briefing / Q&amp;A doc completion</vt:lpwstr>
  </property>
  <property fmtid="{D5CDD505-2E9C-101B-9397-08002B2CF9AE}" pid="10" name="_AuthorEmail">
    <vt:lpwstr>theodor.isinger@siemens.com</vt:lpwstr>
  </property>
  <property fmtid="{D5CDD505-2E9C-101B-9397-08002B2CF9AE}" pid="11" name="_AuthorEmailDisplayName">
    <vt:lpwstr>Isinger, Theodor (DI SW MOM BEN)</vt:lpwstr>
  </property>
  <property fmtid="{D5CDD505-2E9C-101B-9397-08002B2CF9AE}" pid="12" name="MSIP_Label_6f75f480-7803-4ee9-bb54-84d0635fdbe7_Enabled">
    <vt:lpwstr>true</vt:lpwstr>
  </property>
  <property fmtid="{D5CDD505-2E9C-101B-9397-08002B2CF9AE}" pid="13" name="MSIP_Label_6f75f480-7803-4ee9-bb54-84d0635fdbe7_SetDate">
    <vt:lpwstr>2023-05-29T10:09:54Z</vt:lpwstr>
  </property>
  <property fmtid="{D5CDD505-2E9C-101B-9397-08002B2CF9AE}" pid="14" name="MSIP_Label_6f75f480-7803-4ee9-bb54-84d0635fdbe7_Method">
    <vt:lpwstr>Privileged</vt:lpwstr>
  </property>
  <property fmtid="{D5CDD505-2E9C-101B-9397-08002B2CF9AE}" pid="15" name="MSIP_Label_6f75f480-7803-4ee9-bb54-84d0635fdbe7_Name">
    <vt:lpwstr>unrestricted</vt:lpwstr>
  </property>
  <property fmtid="{D5CDD505-2E9C-101B-9397-08002B2CF9AE}" pid="16" name="MSIP_Label_6f75f480-7803-4ee9-bb54-84d0635fdbe7_SiteId">
    <vt:lpwstr>38ae3bcd-9579-4fd4-adda-b42e1495d55a</vt:lpwstr>
  </property>
  <property fmtid="{D5CDD505-2E9C-101B-9397-08002B2CF9AE}" pid="17" name="MSIP_Label_6f75f480-7803-4ee9-bb54-84d0635fdbe7_ActionId">
    <vt:lpwstr>2ee38f0e-2539-4fba-b1e6-51240f865a1a</vt:lpwstr>
  </property>
  <property fmtid="{D5CDD505-2E9C-101B-9397-08002B2CF9AE}" pid="18" name="MSIP_Label_6f75f480-7803-4ee9-bb54-84d0635fdbe7_ContentBits">
    <vt:lpwstr>0</vt:lpwstr>
  </property>
</Properties>
</file>