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4"/>
  </p:notesMasterIdLst>
  <p:handoutMasterIdLst>
    <p:handoutMasterId r:id="rId5"/>
  </p:handoutMasterIdLst>
  <p:sldIdLst>
    <p:sldId id="261" r:id="rId2"/>
    <p:sldId id="141169786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28B281-434D-4229-B707-25A961672E87}">
          <p14:sldIdLst/>
        </p14:section>
        <p14:section name="Untitled Section" id="{71563076-C2B3-4C8E-8681-3AF1058F9D62}">
          <p14:sldIdLst>
            <p14:sldId id="261"/>
            <p14:sldId id="1411697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Lee (TW)" initials="IL(" lastIdx="1" clrIdx="0">
    <p:extLst>
      <p:ext uri="{19B8F6BF-5375-455C-9EA6-DF929625EA0E}">
        <p15:presenceInfo xmlns:p15="http://schemas.microsoft.com/office/powerpoint/2012/main" userId="S::ivan.lee@pwc.com::b85f01e2-add9-45c4-b3ef-0ab90d91f4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5" autoAdjust="0"/>
    <p:restoredTop sz="96439" autoAdjust="0"/>
  </p:normalViewPr>
  <p:slideViewPr>
    <p:cSldViewPr snapToGrid="0" snapToObjects="1" showGuides="1">
      <p:cViewPr varScale="1">
        <p:scale>
          <a:sx n="67" d="100"/>
          <a:sy n="67" d="100"/>
        </p:scale>
        <p:origin x="94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71" d="100"/>
          <a:sy n="171" d="100"/>
        </p:scale>
        <p:origin x="65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09DDA-0787-4B42-881F-6B3C23931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1845B-8C18-C246-A0D1-61FFD1963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01B5-88AD-1849-891D-EA2905EB5A88}" type="datetimeFigureOut">
              <a:rPr lang="en-US" altLang="zh-TW" smtClean="0"/>
              <a:t>6/2/2023</a:t>
            </a:fld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5FE6D-CCE1-E44E-89A4-77460EF6CC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315B-F8F9-5649-8DCB-C363E729D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2F4-4C0C-5F4F-8771-7E15167AE55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45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AB23-24A6-494C-BA00-B87242B78CB4}" type="datetimeFigureOut">
              <a:rPr lang="en-US" altLang="zh-TW" smtClean="0"/>
              <a:t>6/2/2023</a:t>
            </a:fld>
            <a:endParaRPr lang="zh-TW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530D-631F-4981-98F0-E6C07C67E1A3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5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:notes"/>
          <p:cNvSpPr txBox="1">
            <a:spLocks noGrp="1"/>
          </p:cNvSpPr>
          <p:nvPr>
            <p:ph type="body" idx="1"/>
          </p:nvPr>
        </p:nvSpPr>
        <p:spPr>
          <a:xfrm>
            <a:off x="679768" y="4715492"/>
            <a:ext cx="5438140" cy="446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:notes"/>
          <p:cNvSpPr txBox="1">
            <a:spLocks noGrp="1"/>
          </p:cNvSpPr>
          <p:nvPr>
            <p:ph type="body" idx="1"/>
          </p:nvPr>
        </p:nvSpPr>
        <p:spPr>
          <a:xfrm>
            <a:off x="679768" y="4715492"/>
            <a:ext cx="5438140" cy="446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7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Rectangle 9"/>
          <p:cNvSpPr/>
          <p:nvPr/>
        </p:nvSpPr>
        <p:spPr bwMode="hidden"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Rectangle 10"/>
          <p:cNvSpPr/>
          <p:nvPr/>
        </p:nvSpPr>
        <p:spPr bwMode="hidden"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2" y="428625"/>
            <a:ext cx="7418388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[Presentation title]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914" y="3749040"/>
            <a:ext cx="5473700" cy="594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9pPr>
          </a:lstStyle>
          <a:p>
            <a:r>
              <a:rPr lang="en-US" altLang="zh-TW"/>
              <a:t>[Presentation subtitle]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1" y="5274122"/>
            <a:ext cx="288032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5317807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317807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ED7AA0-17C2-48FB-ABC4-C692036A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13CA01EC-74E7-46D6-B9C3-3BF3818DA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1E65F41B-A18F-4D3E-915F-1F329317406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3C98D8-5B98-41C4-AEFF-4A77CD067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38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430514"/>
            <a:ext cx="531780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9845CC-465C-0147-BB19-41367E39D82E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5317808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31780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D7C5ACFB-61B7-4A08-AE8A-3A80BEC2E22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02BAA9CC-763F-4505-97C9-24D4ABD8DD6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E761E0-3587-4A31-997F-CE8E3A3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1112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2288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half" idx="13"/>
          </p:nvPr>
        </p:nvSpPr>
        <p:spPr>
          <a:xfrm>
            <a:off x="8220076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6C53AB53-6653-42B1-B9D6-EB2EFF4B49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76E638A8-EB6B-4563-B520-8A8A6A3E66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013A4E0-8BC8-43BD-AE29-7D448DF33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01901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6B3548-5EB8-714F-93B3-BD8CE8C6C99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2288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half" idx="13"/>
          </p:nvPr>
        </p:nvSpPr>
        <p:spPr>
          <a:xfrm>
            <a:off x="8220076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55A06FB-EE8B-4642-9C1A-40B8F0083D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CB39C188-B397-483D-80EC-B5D9D1384E6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CA8159A-8660-4BB5-BFF5-FCB30C41D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85606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EC1E7080-72F9-4244-AFA9-CEE3373F1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9C15D536-803A-4FDA-96C2-0DD6A243A97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766AC7EC-26A9-4359-B160-8DCDEB14F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66472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F08066-BCE7-3945-BE4E-1DEA43569B7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7A38251C-F0F6-4C4E-90EA-046EBE390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D1CEFF90-96A0-43B5-A905-C1B1E995A88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026E04C-2403-4D04-9506-C1AEDD8BE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47932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2361EBB0-BC2B-4110-AFF0-9612E9BCBE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B2E9937C-7E30-4F8A-B2DC-3CABA59F5C8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289CCE2-B31E-4A52-83B1-71AE544EE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70719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CBFC701-7287-1F4F-B6FA-1BECCBF324C6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16" name="Presentation Footer">
            <a:extLst>
              <a:ext uri="{FF2B5EF4-FFF2-40B4-BE49-F238E27FC236}">
                <a16:creationId xmlns:a16="http://schemas.microsoft.com/office/drawing/2014/main" id="{EBE12295-1610-4511-8950-3D9E038E4C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6226A18B-2E48-47C8-8231-AE2C5DF4E6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652FBC2-942D-468E-8FFB-4961241D5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81703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6C29E-E542-4CF8-8350-7B2993AB9F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E49564D-E876-4F96-AA36-94443DF6A6B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C35B22-67CB-4342-8F23-814ABE95E98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 dirty="0"/>
          </a:p>
        </p:txBody>
      </p:sp>
      <p:sp>
        <p:nvSpPr>
          <p:cNvPr id="20" name="Presentation Footer">
            <a:extLst>
              <a:ext uri="{FF2B5EF4-FFF2-40B4-BE49-F238E27FC236}">
                <a16:creationId xmlns:a16="http://schemas.microsoft.com/office/drawing/2014/main" id="{143150FA-7ADA-4D3B-8D83-185C5B9627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21" name="Date">
            <a:extLst>
              <a:ext uri="{FF2B5EF4-FFF2-40B4-BE49-F238E27FC236}">
                <a16:creationId xmlns:a16="http://schemas.microsoft.com/office/drawing/2014/main" id="{654B51D6-1525-4D38-B225-69AC562201D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CE3AF0A-026B-4716-8B65-D5F631540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327034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CE153FD-285A-D647-ADE4-833E86A9CF52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1A2FF-FB3D-4971-8B6D-3BD731DE50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662A741-222C-4F6F-9366-53AED64CAC1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2C7502DD-886C-4B7F-ACDF-7765ADE3972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 dirty="0"/>
          </a:p>
        </p:txBody>
      </p:sp>
      <p:sp>
        <p:nvSpPr>
          <p:cNvPr id="22" name="Presentation Footer">
            <a:extLst>
              <a:ext uri="{FF2B5EF4-FFF2-40B4-BE49-F238E27FC236}">
                <a16:creationId xmlns:a16="http://schemas.microsoft.com/office/drawing/2014/main" id="{E528D06F-5262-4849-B168-CAB133AE7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8844EFB6-E1C5-4C39-8ECF-FB91260B5D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238FF94D-6991-41E6-8DF6-656C30080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4660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2103120"/>
            <a:ext cx="11306175" cy="4073842"/>
          </a:xfrm>
        </p:spPr>
        <p:txBody>
          <a:bodyPr/>
          <a:lstStyle>
            <a:lvl1pPr marL="730250" indent="-7302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>
                <a:tab pos="10623550" algn="r"/>
              </a:tabLst>
              <a:defRPr sz="2800" b="0">
                <a:solidFill>
                  <a:schemeClr val="tx1"/>
                </a:solidFill>
              </a:defRPr>
            </a:lvl1pPr>
            <a:lvl2pPr marL="730250" indent="0">
              <a:buClr>
                <a:schemeClr val="accent4"/>
              </a:buClr>
              <a:buFont typeface="+mj-lt"/>
              <a:buNone/>
              <a:tabLst>
                <a:tab pos="10623550" algn="r"/>
              </a:tabLst>
              <a:defRPr sz="1600"/>
            </a:lvl2pPr>
            <a:lvl3pPr marL="914400" indent="-182563">
              <a:lnSpc>
                <a:spcPct val="100000"/>
              </a:lnSpc>
              <a:tabLst>
                <a:tab pos="10623550" algn="r"/>
              </a:tabLst>
              <a:defRPr/>
            </a:lvl3pPr>
            <a:lvl4pPr marL="1096963" indent="-182563">
              <a:lnSpc>
                <a:spcPct val="100000"/>
              </a:lnSpc>
              <a:tabLst>
                <a:tab pos="10623550" algn="r"/>
              </a:tabLst>
              <a:defRPr/>
            </a:lvl4pPr>
            <a:lvl5pPr marL="1279525" indent="-182563">
              <a:lnSpc>
                <a:spcPct val="100000"/>
              </a:lnSpc>
              <a:tabLst>
                <a:tab pos="10623550" algn="r"/>
              </a:tabLst>
              <a:defRPr/>
            </a:lvl5pPr>
            <a:lvl6pPr marL="1462088" indent="-182563">
              <a:lnSpc>
                <a:spcPct val="100000"/>
              </a:lnSpc>
              <a:tabLst>
                <a:tab pos="10623550" algn="r"/>
              </a:tabLst>
              <a:defRPr/>
            </a:lvl6pPr>
            <a:lvl7pPr marL="1644650" indent="-182563">
              <a:lnSpc>
                <a:spcPct val="100000"/>
              </a:lnSpc>
              <a:tabLst>
                <a:tab pos="10623550" algn="r"/>
              </a:tabLst>
              <a:defRPr/>
            </a:lvl7pPr>
            <a:lvl8pPr marL="1828800" indent="-182563">
              <a:lnSpc>
                <a:spcPct val="100000"/>
              </a:lnSpc>
              <a:tabLst>
                <a:tab pos="10623550" algn="r"/>
              </a:tabLst>
              <a:defRPr/>
            </a:lvl8pPr>
            <a:lvl9pPr marL="2011363" indent="-182563">
              <a:lnSpc>
                <a:spcPct val="100000"/>
              </a:lnSpc>
              <a:tabLst>
                <a:tab pos="10623550" algn="r"/>
              </a:tabLst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0AE826D-197B-B84E-8B9B-E061070076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2A29A14A-827E-1247-9162-E763C985AC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92926E-C7A2-1946-B74B-5EC49D3E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52066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47D158-444C-4C82-ACB0-9AB0A3521F0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9E9185D-B5E2-42D8-B0BB-64A24064250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EDDB54A-2316-4869-8165-5986C600341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C944BFAA-989E-4744-AC4B-DF3B93FF7EF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B9DDE53E-9EDD-4F33-A597-8A2E4C6CBC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1C6AF745-C28E-4CFB-995D-464989BC2E6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E93105BA-6858-4899-BF66-66DC46BAE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7708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3591F7-EFF5-C649-BCF8-906639EFF4C9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F44128-4414-43CF-8270-05DD5E55901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550B7EC-9A89-4137-AC2C-8E055967FFC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AE92F97-7ADC-46A9-8EB2-EF00E7B8C3B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0AE013A-6661-47CF-A7AF-4541D1BE18D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8" name="Presentation Footer">
            <a:extLst>
              <a:ext uri="{FF2B5EF4-FFF2-40B4-BE49-F238E27FC236}">
                <a16:creationId xmlns:a16="http://schemas.microsoft.com/office/drawing/2014/main" id="{476632F6-66EA-4654-B66C-2F08C8E1CE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8B148D9B-4228-4F7F-B491-CFE84F85C04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09E4F0E-DE98-4D2A-9BFB-DA7217D32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970495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7BDE18C-B6F5-4F07-92F2-88EB0F06DA8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EAB83E31-ADC6-4472-8BCC-A512375107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2C9889D5-4B26-4E63-BD3D-E58AF8BFA96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D4154D0B-36B2-465C-8CF8-5F641F04607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3" name="Presentation Footer">
            <a:extLst>
              <a:ext uri="{FF2B5EF4-FFF2-40B4-BE49-F238E27FC236}">
                <a16:creationId xmlns:a16="http://schemas.microsoft.com/office/drawing/2014/main" id="{8DCF3834-7D5F-40E8-8AF6-4F88731AE16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24" name="Date">
            <a:extLst>
              <a:ext uri="{FF2B5EF4-FFF2-40B4-BE49-F238E27FC236}">
                <a16:creationId xmlns:a16="http://schemas.microsoft.com/office/drawing/2014/main" id="{29A7CEAD-580B-4DE6-A2E0-E3DAE79DE6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9F5E421A-2098-44B9-874B-993CE3B5F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20088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194D818-D8E8-5342-BDE8-319BC1FCE4A9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36A12B2-03B5-4BC2-942B-CDF222899B3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19698F39-9E08-4628-9EAA-9DFB91AB41F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19DD7D57-3E24-4739-9180-648AACAD80C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C238DBFC-D359-4AE7-953F-513D1249339E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5EAC27-A3D9-42D2-B8B6-307439DE0C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8B897F92-3121-4E86-B159-DB3A78790D2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91ECA7E9-EB6F-4C5F-9E75-057DD0429E4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364D15F8-8EEC-45CD-98E7-4DEE5949D11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25" name="Presentation Footer">
            <a:extLst>
              <a:ext uri="{FF2B5EF4-FFF2-40B4-BE49-F238E27FC236}">
                <a16:creationId xmlns:a16="http://schemas.microsoft.com/office/drawing/2014/main" id="{292FBB13-99BA-4730-97DD-6B927BAB2B9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2CE8D507-C7DC-4A8C-AC5D-5AA897162AE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5452FF6-710C-4162-87A0-D32E3D9ED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142920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chart</a:t>
            </a:r>
            <a:endParaRPr lang="zh-TW" altLang="en-US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B3707D2C-7DF3-4EFE-9DD4-E8C7AA8B54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83D88E3C-7EF7-4B3C-9713-6E89C69AC6B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0842AC8-8412-4D65-BC9D-953648FAE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817547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68D6DA-542B-6F48-A3F4-9AAC02852C7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chart</a:t>
            </a:r>
            <a:endParaRPr lang="zh-TW" altLang="en-US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8D9C67B1-50E6-4DEF-9BFF-7719E52635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FCC2D15B-C84F-4D88-A2DE-44282445E10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B491E1-3607-4463-BA21-5BF30F965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37497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chart</a:t>
            </a:r>
            <a:endParaRPr lang="zh-TW" altLang="en-US" dirty="0"/>
          </a:p>
        </p:txBody>
      </p:sp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A2808A79-2905-41A1-B99C-1D393D6CBB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6423CBA3-567A-4416-8DCF-ACBDBFE4FA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165E1-39E1-4A48-8ED6-9C3A96357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68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9" name="Presentation Footer">
            <a:extLst>
              <a:ext uri="{FF2B5EF4-FFF2-40B4-BE49-F238E27FC236}">
                <a16:creationId xmlns:a16="http://schemas.microsoft.com/office/drawing/2014/main" id="{F2288642-D6A8-4716-B5EF-36D68817E0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76E9A6AC-3A56-4D69-B8B6-5E24CE0B75A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AC6746E-625A-44F1-923D-85D1DDF84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58836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99A7B0C4-BC7D-457C-B648-F1FE808CD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CD72F5B7-8C3E-4398-BD4E-B469E52198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4363D4C-937A-4BA3-973F-C587E7E9F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579716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42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2103120"/>
            <a:ext cx="11306175" cy="407384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9853FC5B-A1A5-4F7F-A104-DF817D18524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83AEF06C-AE3F-4BB4-AD32-87AFCA4C34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24280CD-7F82-4378-B4EB-A953855D6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172084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 bwMode="hidden"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0370" y="2377440"/>
            <a:ext cx="3611880" cy="1737360"/>
          </a:xfrm>
        </p:spPr>
        <p:txBody>
          <a:bodyPr tIns="0" bIns="0" anchor="t" anchorCtr="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3600" b="1" spc="-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/>
              <a:t>00%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3931920"/>
            <a:ext cx="3328986" cy="206178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 marL="18288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2pPr>
            <a:lvl3pPr marL="36576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3pPr>
            <a:lvl4pPr marL="54864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4pPr>
            <a:lvl5pPr marL="73152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91440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6pPr>
            <a:lvl7pPr marL="109728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7pPr>
            <a:lvl8pPr marL="128016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8pPr>
            <a:lvl9pPr marL="146304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327525" y="2095500"/>
            <a:ext cx="7421563" cy="4076699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chart</a:t>
            </a:r>
            <a:endParaRPr lang="zh-TW" altLang="en-US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2E99923-0EF3-4147-8318-0DCE770AA4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E63AAD15-CC4C-4F4E-A7D4-8BDF4A9C465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704AF40-9537-48E1-AA82-98F733AB7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41857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TW"/>
              <a:t>00%</a:t>
            </a:r>
            <a:endParaRPr lang="zh-TW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27524" y="2095500"/>
            <a:ext cx="3533775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TW"/>
              <a:t>00%</a:t>
            </a:r>
            <a:endParaRPr lang="zh-TW" alt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22571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TW"/>
              <a:t>00%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04FBFED-85D0-8C43-84C6-BADD19241EDC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327525" y="3599542"/>
            <a:ext cx="3533775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7D43B0B-6C29-D449-BC95-219F98DA27E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22571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19" name="Presentation Footer">
            <a:extLst>
              <a:ext uri="{FF2B5EF4-FFF2-40B4-BE49-F238E27FC236}">
                <a16:creationId xmlns:a16="http://schemas.microsoft.com/office/drawing/2014/main" id="{488ECE07-0F56-4D42-88E7-9EE4A6875A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92A20B44-BAC5-421A-834E-C0336D10C99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3099B9F-B5BB-4BD7-90DF-E6FE03CA9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635183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442913" y="2103438"/>
            <a:ext cx="11306175" cy="4068762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chart</a:t>
            </a:r>
            <a:endParaRPr lang="zh-TW" altLang="en-US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65B6F41-E802-4CF5-8B9F-07044F8CB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3213A3B9-A059-4CBD-8F51-BA0FDCD9A0F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D55E6CB-0F32-42F1-A94F-C799A281C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2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4" y="428625"/>
            <a:ext cx="5473699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580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Thank you</a:t>
            </a:r>
            <a:endParaRPr lang="zh-TW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5B5A1-1961-2549-9AC7-6FB51905A5F2}"/>
              </a:ext>
            </a:extLst>
          </p:cNvPr>
          <p:cNvSpPr txBox="1"/>
          <p:nvPr userDrawn="1"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altLang="zh-TW" sz="1200">
                <a:solidFill>
                  <a:schemeClr val="tx1"/>
                </a:solidFill>
              </a:rPr>
              <a:t>pwc.tw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5259600"/>
            <a:ext cx="11306176" cy="145161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TW"/>
              <a:t>[Legal]</a:t>
            </a:r>
            <a:endParaRPr lang="zh-TW" altLang="en-US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6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[Section header title]</a:t>
            </a:r>
            <a:endParaRPr lang="zh-TW" alt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71A9E-1347-2E4A-8F01-32BA5D548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67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[Section header title]</a:t>
            </a:r>
            <a:endParaRPr lang="zh-TW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0A2100-6DF1-414A-91DA-B6027C61BA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altLang="zh-TW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90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[Section header title]</a:t>
            </a:r>
            <a:endParaRPr lang="zh-TW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D911B5-C441-B44D-9980-56426B1A19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altLang="zh-TW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34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[Section header title]</a:t>
            </a:r>
            <a:endParaRPr lang="zh-TW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941B13-F925-1C4F-8990-F4149ED1B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altLang="zh-TW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948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 Manual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D68526-5625-1E4A-90D0-6166C1CB0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36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Manual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054294-58FB-3646-A032-19FD69799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89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22B17-E9E9-3842-A116-5C0D59C56C8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2103438"/>
            <a:ext cx="11306175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0A96048-10F2-4224-818D-5BECEE16847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C1F41BA3-BD4F-444B-8A48-A3CC74630D9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362C54E-6F95-4E35-B11E-0FA6890BB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3278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 Manual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4BCE9-03B0-5C4D-A70B-519F67263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74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 Manual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46EE5-5980-A84E-9311-F5B9956E4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TW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225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Full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572000" cy="4572000"/>
          </a:xfrm>
          <a:solidFill>
            <a:srgbClr val="E0301E"/>
          </a:solidFill>
        </p:spPr>
        <p:txBody>
          <a:bodyPr lIns="438912" tIns="1440000" rIns="252000" bIns="180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None/>
              <a:defRPr sz="26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E9DA768-B963-3547-B650-2E77ED7439D3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42913" y="1623703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36D47-D12A-3142-B681-815978E85E7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2CAE4-1315-134B-A97D-6331422E40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1649C-08F4-D84A-9E3B-1FCB427D60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1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BA5CA3E-5ADF-C84E-8B6D-07C039516DFE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CB6F4-A2A7-6E4D-A8EB-50B5B35AADE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C6095-B1C7-6143-B9FD-C545A6D035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7A802-0AAE-FA43-8858-03590E7640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45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icon to add picture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51F50DC-1032-F848-8EFD-503462F6015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8CEB-562C-EF47-A905-BA1BD3BB0B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EC181-486E-E441-8900-B8446C2DF2C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6323-CD0D-424F-880F-5573728190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30282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7AD3661-A443-F74F-9528-11F7BA264BF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DC986-4502-464F-A426-50A70EA2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195B-4456-9145-8D6E-97A5EBDF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263F-492F-7F4E-9E89-2A38E1B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39979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53C6A26-069C-C142-8C96-315DE67FAD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95925A0-A65A-B94F-AD42-4A17D5E9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CB2D71-BA29-2E4C-A7F8-AB7C48F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0FBAD1-BD7F-C249-B609-9F42DAA2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10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C37678-6A0A-C84B-9A52-9B7F891FFFD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44E79-860F-9542-986D-3F487E11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EA61-A2A9-8D46-A8C8-F5D81CC9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10A1E-B181-CB46-A25E-398B598C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840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D58181-4255-CF4B-AEC5-6ADD879A60CA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F2FE2-E936-7745-91D2-A6D8CA7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EE05-057D-214D-903C-F8FD6A36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12AF3-FC08-E446-85E1-796189A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56180B7-FBDB-F345-B5D1-21FE86D79BA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0EFE-B508-D848-9B02-A73119F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B4447-C39F-954F-B842-43560F6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BB50-999D-5745-BB53-01106665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61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7B52BB9D-0714-41EB-A065-3C9301AC9A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4CDD38BF-B105-49DA-8707-FF2BB7A24D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F070B6-A4B1-450C-9787-CEE408FDB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4721411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 3">
  <p:cSld name="1_Section Header 3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407337" y="2848536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825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/>
          <p:nvPr/>
        </p:nvSpPr>
        <p:spPr>
          <a:xfrm>
            <a:off x="415927" y="6401049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PwC Taiwan </a:t>
            </a:r>
            <a:r>
              <a:rPr lang="zh-TW" altLang="en-US" sz="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資誠</a:t>
            </a:r>
            <a:endParaRPr sz="2400"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934451" y="6535841"/>
            <a:ext cx="2844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24" name="Google Shape;24;p11"/>
          <p:cNvGrpSpPr/>
          <p:nvPr/>
        </p:nvGrpSpPr>
        <p:grpSpPr>
          <a:xfrm>
            <a:off x="4052572" y="-7782"/>
            <a:ext cx="180811" cy="6864159"/>
            <a:chOff x="3039428" y="-5837"/>
            <a:chExt cx="135608" cy="5148119"/>
          </a:xfrm>
        </p:grpSpPr>
        <p:sp>
          <p:nvSpPr>
            <p:cNvPr id="25" name="Google Shape;25;p11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avLst/>
              <a:gdLst/>
              <a:ahLst/>
              <a:cxnLst/>
              <a:rect l="l" t="t" r="r" b="b"/>
              <a:pathLst>
                <a:path w="10023" h="10197" extrusionOk="0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4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C758DF0-2055-C446-AF59-8BED8AF86D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AD04E10A-3CEF-447C-885A-911D225054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26D0D962-572E-435C-BDA7-54D718BEA5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DA80911-AAEC-40A3-90D1-AF7AD8369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303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E542CCAF-6994-4C2E-A29F-F9E9E6F795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8B579EE4-B6F2-46DD-AB07-6E80B1CEEAE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C500E16-A5D2-464A-BABA-F48C4283B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74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473700" cy="406876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388" y="2103438"/>
            <a:ext cx="54737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1" name="Presentation Footer">
            <a:extLst>
              <a:ext uri="{FF2B5EF4-FFF2-40B4-BE49-F238E27FC236}">
                <a16:creationId xmlns:a16="http://schemas.microsoft.com/office/drawing/2014/main" id="{E7ED5D26-0F4E-4435-AE02-4BF4504008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25C81924-25E8-4886-B2A4-3E64CBC6F55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1D092D2-EB9A-42A2-9448-EC314981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72750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E0820E-E86A-4245-AF6A-000EBF442F6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altLang="zh-TW"/>
              <a:t>[Optional slide subtitle]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473700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388" y="2103437"/>
            <a:ext cx="5473699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/>
          </a:p>
          <a:p>
            <a:pPr lvl="5"/>
            <a:r>
              <a:rPr lang="en-US" altLang="zh-TW"/>
              <a:t>Sixth level</a:t>
            </a:r>
            <a:endParaRPr lang="zh-TW" altLang="en-US"/>
          </a:p>
          <a:p>
            <a:pPr lvl="6"/>
            <a:r>
              <a:rPr lang="en-US" altLang="zh-TW"/>
              <a:t>Seventh level</a:t>
            </a:r>
            <a:endParaRPr lang="zh-TW" altLang="en-US"/>
          </a:p>
          <a:p>
            <a:pPr lvl="7"/>
            <a:r>
              <a:rPr lang="en-US" altLang="zh-TW"/>
              <a:t>Eighth level</a:t>
            </a:r>
            <a:endParaRPr lang="zh-TW" altLang="en-US"/>
          </a:p>
          <a:p>
            <a:pPr lvl="8"/>
            <a:r>
              <a:rPr lang="en-US" altLang="zh-TW"/>
              <a:t>Ninth level</a:t>
            </a:r>
            <a:endParaRPr lang="zh-TW" altLang="en-US" dirty="0"/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067D2AEA-341E-4BEC-9DE2-87F1D311F5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FDA629C-04CF-4329-A513-8273BEBC5E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3EEAEFD-4D96-414E-BFBD-533058064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4266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TW"/>
              <a:t>[Slide title]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  <a:endParaRPr lang="zh-TW" altLang="en-US"/>
          </a:p>
          <a:p>
            <a:pPr lvl="3"/>
            <a:r>
              <a:rPr lang="en-US" altLang="zh-TW"/>
              <a:t>Fourth level</a:t>
            </a:r>
            <a:endParaRPr lang="zh-TW" altLang="en-US"/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E929DBE-EF12-9845-B0FD-DF795B82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AC161DD-0A25-2B4E-956E-04296B59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三月 </a:t>
            </a:r>
            <a:r>
              <a:rPr lang="en-US" altLang="zh-TW"/>
              <a:t>2021</a:t>
            </a:r>
            <a:endParaRPr lang="zh-TW" altLang="en-US" dirty="0"/>
          </a:p>
        </p:txBody>
      </p:sp>
      <p:sp>
        <p:nvSpPr>
          <p:cNvPr id="8" name="PwCFirm"/>
          <p:cNvSpPr txBox="1"/>
          <p:nvPr/>
        </p:nvSpPr>
        <p:spPr>
          <a:xfrm>
            <a:off x="442912" y="6492240"/>
            <a:ext cx="5473700" cy="1371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altLang="zh-TW" sz="750" b="0">
                <a:solidFill>
                  <a:schemeClr val="tx1"/>
                </a:solidFill>
              </a:rPr>
              <a:t>PwC</a:t>
            </a:r>
            <a:r>
              <a:rPr lang="zh-TW" altLang="en-US" sz="750" b="0">
                <a:solidFill>
                  <a:schemeClr val="tx1"/>
                </a:solidFill>
              </a:rPr>
              <a:t> </a:t>
            </a:r>
            <a:r>
              <a:rPr lang="en-US" altLang="zh-TW" sz="750" b="0">
                <a:solidFill>
                  <a:schemeClr val="tx1"/>
                </a:solidFill>
              </a:rPr>
              <a:t>Taiwan</a:t>
            </a:r>
            <a:endParaRPr lang="zh-TW" altLang="en-US" sz="750" b="0" dirty="0">
              <a:solidFill>
                <a:schemeClr val="tx1"/>
              </a:solidFill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1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0" r:id="rId2"/>
    <p:sldLayoutId id="2147483742" r:id="rId3"/>
    <p:sldLayoutId id="2147483754" r:id="rId4"/>
    <p:sldLayoutId id="2147483743" r:id="rId5"/>
    <p:sldLayoutId id="2147483755" r:id="rId6"/>
    <p:sldLayoutId id="2147483767" r:id="rId7"/>
    <p:sldLayoutId id="2147483744" r:id="rId8"/>
    <p:sldLayoutId id="2147483756" r:id="rId9"/>
    <p:sldLayoutId id="2147483745" r:id="rId10"/>
    <p:sldLayoutId id="2147483757" r:id="rId11"/>
    <p:sldLayoutId id="2147483746" r:id="rId12"/>
    <p:sldLayoutId id="2147483758" r:id="rId13"/>
    <p:sldLayoutId id="2147483747" r:id="rId14"/>
    <p:sldLayoutId id="2147483759" r:id="rId15"/>
    <p:sldLayoutId id="2147483748" r:id="rId16"/>
    <p:sldLayoutId id="2147483760" r:id="rId17"/>
    <p:sldLayoutId id="2147483749" r:id="rId18"/>
    <p:sldLayoutId id="2147483761" r:id="rId19"/>
    <p:sldLayoutId id="2147483750" r:id="rId20"/>
    <p:sldLayoutId id="2147483762" r:id="rId21"/>
    <p:sldLayoutId id="2147483751" r:id="rId22"/>
    <p:sldLayoutId id="2147483763" r:id="rId23"/>
    <p:sldLayoutId id="2147483752" r:id="rId24"/>
    <p:sldLayoutId id="2147483764" r:id="rId25"/>
    <p:sldLayoutId id="2147483768" r:id="rId26"/>
    <p:sldLayoutId id="2147483786" r:id="rId27"/>
    <p:sldLayoutId id="2147483787" r:id="rId28"/>
    <p:sldLayoutId id="2147483790" r:id="rId29"/>
    <p:sldLayoutId id="2147483765" r:id="rId30"/>
    <p:sldLayoutId id="2147483766" r:id="rId31"/>
    <p:sldLayoutId id="2147483769" r:id="rId32"/>
    <p:sldLayoutId id="2147483789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  <p:sldLayoutId id="2147483811" r:id="rId5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 userDrawn="1">
          <p15:clr>
            <a:srgbClr val="F26B43"/>
          </p15:clr>
        </p15:guide>
        <p15:guide id="1" pos="279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3953" userDrawn="1">
          <p15:clr>
            <a:srgbClr val="F26B43"/>
          </p15:clr>
        </p15:guide>
        <p15:guide id="4" pos="3727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pos="2726" userDrawn="1">
          <p15:clr>
            <a:srgbClr val="F26B43"/>
          </p15:clr>
        </p15:guide>
        <p15:guide id="7" pos="2502" userDrawn="1">
          <p15:clr>
            <a:srgbClr val="F26B43"/>
          </p15:clr>
        </p15:guide>
        <p15:guide id="8" pos="4952" userDrawn="1">
          <p15:clr>
            <a:srgbClr val="F26B43"/>
          </p15:clr>
        </p15:guide>
        <p15:guide id="9" pos="5177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1325" userDrawn="1">
          <p15:clr>
            <a:srgbClr val="F26B43"/>
          </p15:clr>
        </p15:guide>
        <p15:guide id="12" orient="horz" pos="1146" userDrawn="1">
          <p15:clr>
            <a:srgbClr val="F26B43"/>
          </p15:clr>
        </p15:guide>
        <p15:guide id="13" orient="horz" pos="2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rry.cw.kuo@pwc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"/>
          <p:cNvSpPr/>
          <p:nvPr/>
        </p:nvSpPr>
        <p:spPr>
          <a:xfrm>
            <a:off x="554735" y="328518"/>
            <a:ext cx="2781639" cy="3595695"/>
          </a:xfrm>
          <a:prstGeom prst="rect">
            <a:avLst/>
          </a:prstGeom>
          <a:solidFill>
            <a:srgbClr val="DC69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350"/>
            </a:pP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Google Shape;496;p6"/>
          <p:cNvSpPr txBox="1"/>
          <p:nvPr/>
        </p:nvSpPr>
        <p:spPr>
          <a:xfrm>
            <a:off x="4389047" y="160442"/>
            <a:ext cx="7930772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DC6900"/>
              </a:buClr>
              <a:buSzPts val="1800"/>
            </a:pPr>
            <a:r>
              <a:rPr lang="en-US" altLang="zh-TW" sz="2400" b="1" i="1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PwC Taiwan – Business Consulting Services</a:t>
            </a:r>
            <a:endParaRPr sz="2400" b="1" i="1">
              <a:solidFill>
                <a:srgbClr val="DC6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Google Shape;497;p6"/>
          <p:cNvSpPr txBox="1"/>
          <p:nvPr/>
        </p:nvSpPr>
        <p:spPr>
          <a:xfrm>
            <a:off x="4389047" y="652885"/>
            <a:ext cx="7625971" cy="598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0" rIns="0" bIns="0" anchor="t" anchorCtr="0">
            <a:spAutoFit/>
          </a:bodyPr>
          <a:lstStyle/>
          <a:p>
            <a:pPr>
              <a:buClr>
                <a:srgbClr val="DC6900"/>
              </a:buClr>
              <a:buSzPts val="1350"/>
            </a:pPr>
            <a:r>
              <a:rPr lang="zh-TW" altLang="en-US" b="1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│經歷│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現為資誠創新諮詢公司資深顧問，負責 </a:t>
            </a:r>
            <a:r>
              <a:rPr lang="en-US" alt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Digital Transformation</a:t>
            </a: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，專精於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企業流程分析與機器人流程自動化</a:t>
            </a:r>
            <a:r>
              <a:rPr lang="en-US" alt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(RPA)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之導入、培訓與開發。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曾任</a:t>
            </a:r>
            <a:r>
              <a:rPr lang="en-US" alt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EY </a:t>
            </a: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數位轉型顧問，專注於</a:t>
            </a:r>
            <a:r>
              <a:rPr lang="en-US" alt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RPA</a:t>
            </a: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導入策略、培訓與開發。</a:t>
            </a:r>
            <a:endParaRPr sz="2400"/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曾任</a:t>
            </a:r>
            <a:r>
              <a:rPr lang="en-US" alt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Wiskey Capital</a:t>
            </a: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 商業分析師，分析新創之商業潛力與投資價值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spcBef>
                <a:spcPts val="600"/>
              </a:spcBef>
            </a:pP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spcBef>
                <a:spcPts val="600"/>
              </a:spcBef>
              <a:buClr>
                <a:srgbClr val="DC6900"/>
              </a:buClr>
              <a:buSzPts val="1350"/>
            </a:pPr>
            <a:r>
              <a:rPr lang="zh-TW" altLang="en-US" b="1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│專長│</a:t>
            </a:r>
            <a:endParaRPr b="1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en-US" alt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RPA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導入策略與規劃</a:t>
            </a:r>
            <a:endParaRPr sz="2400"/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en-US" alt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Prism 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導入、開發、培訓與管理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en-US" alt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UiPath 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導入、開發、培訓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企業流程自動化分析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</a:pPr>
            <a:endParaRPr b="1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spcBef>
                <a:spcPts val="600"/>
              </a:spcBef>
              <a:buClr>
                <a:srgbClr val="DC6900"/>
              </a:buClr>
              <a:buSzPts val="1350"/>
            </a:pPr>
            <a:r>
              <a:rPr lang="zh-TW" altLang="en-US" b="1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│簡介│</a:t>
            </a:r>
            <a:endParaRPr b="1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44" indent="-285744">
              <a:spcBef>
                <a:spcPts val="600"/>
              </a:spcBef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多年</a:t>
            </a:r>
            <a:r>
              <a:rPr lang="en-US" alt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RPA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專案導入管理經驗，擅長透過培訓協助客戶內化並與客戶協同發展</a:t>
            </a:r>
            <a:r>
              <a:rPr lang="en-US" alt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RPA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策略與</a:t>
            </a:r>
            <a:r>
              <a:rPr lang="en-US" alt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</a:t>
            </a:r>
            <a:r>
              <a:rPr lang="zh-TW" alt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  <a:buClr>
                <a:srgbClr val="DC6900"/>
              </a:buClr>
              <a:buSzPts val="1350"/>
            </a:pPr>
            <a:r>
              <a:rPr lang="zh-TW" altLang="en-US" b="1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│代表客戶│</a:t>
            </a:r>
            <a:endParaRPr b="1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44" lvl="1" indent="-285744"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</a:pPr>
            <a:r>
              <a:rPr lang="zh-TW" altLang="en-US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大陸富士康、北京戴姆勒奔馳、英國保誠人壽、法商家樂福、富邦金控、康舒科技、新光產險、陽明海運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8" name="Google Shape;498;p6"/>
          <p:cNvSpPr/>
          <p:nvPr/>
        </p:nvSpPr>
        <p:spPr>
          <a:xfrm>
            <a:off x="176982" y="6292645"/>
            <a:ext cx="1455175" cy="285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Google Shape;499;p6"/>
          <p:cNvSpPr txBox="1"/>
          <p:nvPr/>
        </p:nvSpPr>
        <p:spPr>
          <a:xfrm>
            <a:off x="728209" y="4117360"/>
            <a:ext cx="2364196" cy="123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0" rIns="0" bIns="0" anchor="t" anchorCtr="0">
            <a:spAutoFit/>
          </a:bodyPr>
          <a:lstStyle/>
          <a:p>
            <a:pPr>
              <a:buClr>
                <a:srgbClr val="DC6900"/>
              </a:buClr>
              <a:buSzPts val="1260"/>
            </a:pPr>
            <a:r>
              <a:rPr lang="zh-TW" altLang="en-US" sz="1867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陶厚仁 　資深顧問</a:t>
            </a:r>
            <a:endParaRPr sz="1867" b="1" dirty="0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spcBef>
                <a:spcPts val="733"/>
              </a:spcBef>
              <a:buClr>
                <a:srgbClr val="000000"/>
              </a:buClr>
              <a:buSzPts val="990"/>
            </a:pPr>
            <a:r>
              <a:rPr lang="zh-TW" altLang="en-US" sz="1467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資誠創新諮詢有限公司</a:t>
            </a:r>
            <a:endParaRPr sz="2400" dirty="0"/>
          </a:p>
          <a:p>
            <a:pPr>
              <a:spcBef>
                <a:spcPts val="733"/>
              </a:spcBef>
              <a:buClr>
                <a:srgbClr val="DC6900"/>
              </a:buClr>
              <a:buSzPts val="990"/>
            </a:pPr>
            <a:r>
              <a:rPr lang="zh-TW" altLang="en-US" sz="1467" dirty="0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🕿</a:t>
            </a:r>
            <a:r>
              <a:rPr lang="zh-TW" altLang="en-US" sz="1467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zh-TW" sz="1467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(02) 2729 6666 # 22527</a:t>
            </a:r>
            <a:endParaRPr sz="1467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733"/>
              </a:spcBef>
              <a:buClr>
                <a:srgbClr val="DC6900"/>
              </a:buClr>
              <a:buSzPts val="990"/>
            </a:pPr>
            <a:r>
              <a:rPr lang="zh-TW" altLang="en-US" sz="1467" dirty="0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🖂</a:t>
            </a:r>
            <a:r>
              <a:rPr lang="zh-TW" altLang="en-US" sz="1467" dirty="0">
                <a:solidFill>
                  <a:srgbClr val="2A8EB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zh-TW" sz="1467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Rogers.Tao@pwc.com</a:t>
            </a:r>
            <a:endParaRPr sz="1467" dirty="0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Google Shape;500;p6"/>
          <p:cNvSpPr/>
          <p:nvPr/>
        </p:nvSpPr>
        <p:spPr>
          <a:xfrm>
            <a:off x="659426" y="3524103"/>
            <a:ext cx="1614119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>
              <a:buClr>
                <a:srgbClr val="FFFFFF"/>
              </a:buClr>
              <a:buSzPts val="1215"/>
            </a:pPr>
            <a:r>
              <a:rPr lang="en-US" altLang="zh-TW" b="1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Rogers Tao</a:t>
            </a:r>
            <a:endParaRPr b="1" i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1" name="Google Shape;501;p6"/>
          <p:cNvPicPr preferRelativeResize="0"/>
          <p:nvPr/>
        </p:nvPicPr>
        <p:blipFill rotWithShape="1">
          <a:blip r:embed="rId3">
            <a:alphaModFix/>
          </a:blip>
          <a:srcRect l="24879" r="11500" b="11016"/>
          <a:stretch/>
        </p:blipFill>
        <p:spPr>
          <a:xfrm>
            <a:off x="554403" y="328517"/>
            <a:ext cx="2216797" cy="310048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"/>
          <p:cNvSpPr/>
          <p:nvPr/>
        </p:nvSpPr>
        <p:spPr>
          <a:xfrm>
            <a:off x="567648" y="6147252"/>
            <a:ext cx="3411793" cy="574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07142"/>
              </a:lnSpc>
            </a:pPr>
            <a:r>
              <a:rPr lang="zh-TW" altLang="en-US" sz="1400" b="1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│資格│</a:t>
            </a:r>
            <a:endParaRPr sz="1400" b="1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44" indent="-285744">
              <a:spcBef>
                <a:spcPts val="400"/>
              </a:spcBef>
              <a:buClr>
                <a:srgbClr val="000000"/>
              </a:buClr>
              <a:buSzPts val="825"/>
              <a:buFont typeface="Arial"/>
              <a:buChar char="•"/>
            </a:pPr>
            <a:r>
              <a:rPr lang="en-US" altLang="zh-TW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RPA Blue Prism Certification</a:t>
            </a:r>
            <a:endParaRPr sz="11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3" name="Google Shape;503;p6"/>
          <p:cNvSpPr txBox="1"/>
          <p:nvPr/>
        </p:nvSpPr>
        <p:spPr>
          <a:xfrm>
            <a:off x="554403" y="5514213"/>
            <a:ext cx="3424428" cy="57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07142"/>
              </a:lnSpc>
              <a:buClr>
                <a:srgbClr val="000000"/>
              </a:buClr>
              <a:buSzPts val="945"/>
            </a:pPr>
            <a:r>
              <a:rPr lang="zh-TW" altLang="en-US" sz="1400" b="1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│學歷│</a:t>
            </a:r>
            <a:endParaRPr sz="2400"/>
          </a:p>
          <a:p>
            <a:pPr marL="285744" lvl="1" indent="-285744">
              <a:spcBef>
                <a:spcPts val="400"/>
              </a:spcBef>
              <a:buClr>
                <a:srgbClr val="000000"/>
              </a:buClr>
              <a:buSzPts val="825"/>
              <a:buFont typeface="Arial"/>
              <a:buChar char="•"/>
            </a:pPr>
            <a:r>
              <a:rPr lang="zh-TW" altLang="en-US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師範大學 企業管理學士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"/>
          <p:cNvSpPr/>
          <p:nvPr/>
        </p:nvSpPr>
        <p:spPr>
          <a:xfrm>
            <a:off x="554737" y="328519"/>
            <a:ext cx="2781639" cy="3595695"/>
          </a:xfrm>
          <a:prstGeom prst="rect">
            <a:avLst/>
          </a:prstGeom>
          <a:solidFill>
            <a:srgbClr val="DC69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>
              <a:buClr>
                <a:srgbClr val="FFFFFF"/>
              </a:buClr>
              <a:buSzPts val="1350"/>
            </a:pP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2"/>
          <p:cNvSpPr txBox="1"/>
          <p:nvPr/>
        </p:nvSpPr>
        <p:spPr>
          <a:xfrm>
            <a:off x="4389049" y="160443"/>
            <a:ext cx="7248216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zh-TW" sz="2400" b="1" i="1" dirty="0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PwC Taiwan – Business Consulting Services</a:t>
            </a:r>
          </a:p>
        </p:txBody>
      </p:sp>
      <p:sp>
        <p:nvSpPr>
          <p:cNvPr id="447" name="Google Shape;447;p2"/>
          <p:cNvSpPr txBox="1"/>
          <p:nvPr/>
        </p:nvSpPr>
        <p:spPr>
          <a:xfrm>
            <a:off x="4389049" y="826122"/>
            <a:ext cx="7625971" cy="543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0" rIns="0" bIns="0" anchor="t" anchorCtr="0">
            <a:spAutoFit/>
          </a:bodyPr>
          <a:lstStyle/>
          <a:p>
            <a:pPr defTabSz="914377"/>
            <a:r>
              <a:rPr lang="zh-TW" altLang="en-US" sz="1467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│經歷│</a:t>
            </a:r>
            <a:endParaRPr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467" dirty="0">
                <a:latin typeface="Microsoft JhengHei"/>
                <a:ea typeface="Microsoft JhengHei"/>
                <a:sym typeface="Microsoft JhengHei"/>
              </a:rPr>
              <a:t>熟悉</a:t>
            </a:r>
            <a:r>
              <a:rPr lang="en-US" altLang="zh-TW" sz="1467" dirty="0">
                <a:latin typeface="Microsoft JhengHei"/>
                <a:ea typeface="Microsoft JhengHei"/>
                <a:sym typeface="Microsoft JhengHei"/>
              </a:rPr>
              <a:t>SAP ERP</a:t>
            </a:r>
            <a:r>
              <a:rPr lang="zh-TW" altLang="en-US" sz="1467" dirty="0">
                <a:latin typeface="Microsoft JhengHei"/>
                <a:ea typeface="Microsoft JhengHei"/>
                <a:sym typeface="Microsoft JhengHei"/>
              </a:rPr>
              <a:t>資料源串接，擁有紮實建置</a:t>
            </a:r>
            <a:r>
              <a:rPr lang="en-US" altLang="zh-TW" sz="1467" dirty="0">
                <a:latin typeface="Microsoft JhengHei"/>
                <a:ea typeface="Microsoft JhengHei"/>
                <a:sym typeface="Microsoft JhengHei"/>
              </a:rPr>
              <a:t>DW</a:t>
            </a:r>
            <a:r>
              <a:rPr lang="zh-TW" altLang="en-US" sz="1467" dirty="0">
                <a:latin typeface="Microsoft JhengHei"/>
                <a:ea typeface="Microsoft JhengHei"/>
                <a:sym typeface="Microsoft JhengHei"/>
              </a:rPr>
              <a:t>與</a:t>
            </a:r>
            <a:r>
              <a:rPr lang="en-US" altLang="zh-TW" sz="1467" dirty="0">
                <a:latin typeface="Microsoft JhengHei"/>
                <a:ea typeface="Microsoft JhengHei"/>
                <a:sym typeface="Microsoft JhengHei"/>
              </a:rPr>
              <a:t>BI</a:t>
            </a:r>
            <a:r>
              <a:rPr lang="zh-TW" altLang="en-US" sz="1467" dirty="0">
                <a:latin typeface="Microsoft JhengHei"/>
                <a:ea typeface="Microsoft JhengHei"/>
                <a:sym typeface="Microsoft JhengHei"/>
              </a:rPr>
              <a:t>實務經驗與技術</a:t>
            </a:r>
            <a:endParaRPr lang="en-US" altLang="zh-TW" sz="1467" dirty="0">
              <a:latin typeface="Microsoft JhengHei"/>
              <a:ea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467" dirty="0">
                <a:latin typeface="Microsoft JhengHei"/>
                <a:ea typeface="Microsoft JhengHei"/>
                <a:sym typeface="Microsoft JhengHei"/>
              </a:rPr>
              <a:t>擔任專案</a:t>
            </a:r>
            <a:r>
              <a:rPr lang="en-US" altLang="zh-TW" sz="1467" dirty="0">
                <a:latin typeface="Microsoft JhengHei"/>
                <a:ea typeface="Microsoft JhengHei"/>
                <a:sym typeface="Microsoft JhengHei"/>
              </a:rPr>
              <a:t>PM</a:t>
            </a:r>
            <a:r>
              <a:rPr lang="zh-TW" altLang="en-US" sz="1467" dirty="0">
                <a:latin typeface="Microsoft JhengHei"/>
                <a:ea typeface="Microsoft JhengHei"/>
                <a:sym typeface="Microsoft JhengHei"/>
              </a:rPr>
              <a:t>，帶領成員規劃與執行</a:t>
            </a:r>
            <a:r>
              <a:rPr lang="en-US" altLang="zh-TW" sz="1467" dirty="0">
                <a:latin typeface="Microsoft JhengHei"/>
                <a:ea typeface="Microsoft JhengHei"/>
                <a:sym typeface="Microsoft JhengHei"/>
              </a:rPr>
              <a:t>BI</a:t>
            </a:r>
            <a:r>
              <a:rPr lang="zh-TW" altLang="en-US" sz="1467" dirty="0">
                <a:latin typeface="Microsoft JhengHei"/>
                <a:ea typeface="Microsoft JhengHei"/>
                <a:sym typeface="Microsoft JhengHei"/>
              </a:rPr>
              <a:t>專案進行，協助客戶從無到有梳理並整合內部資料</a:t>
            </a:r>
            <a:endParaRPr lang="en-US" altLang="zh-TW" sz="1467" dirty="0">
              <a:latin typeface="Microsoft JhengHei"/>
              <a:ea typeface="Microsoft JhengHei"/>
              <a:sym typeface="Microsoft JhengHei"/>
            </a:endParaRPr>
          </a:p>
          <a:p>
            <a:pPr defTabSz="914377">
              <a:spcBef>
                <a:spcPts val="600"/>
              </a:spcBef>
              <a:buClr>
                <a:srgbClr val="D04A02"/>
              </a:buClr>
              <a:buSzPts val="1200"/>
            </a:pPr>
            <a:r>
              <a:rPr lang="zh-TW" altLang="en-US" sz="1467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│專長│</a:t>
            </a:r>
            <a:endParaRPr lang="zh-TW" altLang="en-US"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MSSQL&amp;SSIS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架設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DW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與儀表板 </a:t>
            </a:r>
            <a:endParaRPr lang="en-US" altLang="zh-TW"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Azure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平台建立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ETL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與模型 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&amp; PBI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建立儀表板</a:t>
            </a:r>
            <a:endParaRPr lang="en-US" altLang="zh-TW"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整合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ECC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S/4 HANA 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模型</a:t>
            </a:r>
            <a:endParaRPr lang="en-US" altLang="zh-TW"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377">
              <a:spcBef>
                <a:spcPts val="600"/>
              </a:spcBef>
              <a:buClr>
                <a:srgbClr val="D04A02"/>
              </a:buClr>
              <a:buSzPts val="1200"/>
            </a:pPr>
            <a:r>
              <a:rPr lang="zh-TW" altLang="en-US" sz="1467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│資訊技能│</a:t>
            </a:r>
            <a:endParaRPr lang="en-US" altLang="zh-TW"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SAP ERP ECC 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或 </a:t>
            </a: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S/4 </a:t>
            </a:r>
            <a:r>
              <a:rPr lang="zh-TW" altLang="en-US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資料架構與資料建模</a:t>
            </a:r>
            <a:endParaRPr lang="en-US" altLang="zh-TW" sz="1467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en-US" altLang="zh-TW" sz="1467" dirty="0">
                <a:latin typeface="Microsoft JhengHei"/>
                <a:ea typeface="Microsoft JhengHei"/>
                <a:cs typeface="Microsoft JhengHei"/>
                <a:sym typeface="Microsoft JhengHei"/>
              </a:rPr>
              <a:t>SAP HANA Model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467" dirty="0">
                <a:latin typeface="Microsoft JhengHei"/>
                <a:ea typeface="Microsoft JhengHei"/>
              </a:rPr>
              <a:t>數據管理類：</a:t>
            </a:r>
            <a:r>
              <a:rPr lang="en-US" altLang="zh-TW" sz="1467" dirty="0">
                <a:latin typeface="Microsoft JhengHei"/>
                <a:ea typeface="Microsoft JhengHei"/>
              </a:rPr>
              <a:t>Power BI </a:t>
            </a:r>
            <a:r>
              <a:rPr lang="zh-TW" altLang="en-US" sz="1467" dirty="0">
                <a:latin typeface="Microsoft JhengHei"/>
                <a:ea typeface="Microsoft JhengHei"/>
              </a:rPr>
              <a:t>、</a:t>
            </a:r>
            <a:r>
              <a:rPr lang="en-US" altLang="zh-TW" sz="1467" dirty="0">
                <a:latin typeface="Microsoft JhengHei"/>
                <a:ea typeface="Microsoft JhengHei"/>
              </a:rPr>
              <a:t>SAP BO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zh-TW" altLang="en-US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資料庫設計類：</a:t>
            </a:r>
            <a:r>
              <a:rPr lang="en-US" altLang="zh-TW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 SQL</a:t>
            </a:r>
            <a:r>
              <a:rPr lang="zh-TW" altLang="en-US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SSIS</a:t>
            </a:r>
            <a:r>
              <a:rPr lang="zh-TW" altLang="en-US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SSAS(AAS)</a:t>
            </a:r>
            <a:r>
              <a:rPr lang="zh-TW" altLang="en-US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sz="14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377"/>
            <a:r>
              <a:rPr lang="zh-TW" altLang="en-US" sz="1467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│認證│</a:t>
            </a:r>
            <a:endParaRPr lang="zh-TW" altLang="en-US" sz="1467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en-US" altLang="zh-TW" sz="1467" dirty="0">
                <a:latin typeface="Microsoft JhengHei"/>
                <a:ea typeface="Microsoft JhengHei"/>
              </a:rPr>
              <a:t>CERPS</a:t>
            </a:r>
            <a:r>
              <a:rPr lang="zh-TW" altLang="en-US" sz="1467" dirty="0">
                <a:latin typeface="Microsoft JhengHei"/>
                <a:ea typeface="Microsoft JhengHei"/>
              </a:rPr>
              <a:t>：</a:t>
            </a:r>
            <a:r>
              <a:rPr lang="en-US" altLang="zh-TW" sz="1467" dirty="0">
                <a:latin typeface="Microsoft JhengHei"/>
                <a:ea typeface="Microsoft JhengHei"/>
              </a:rPr>
              <a:t>ERP</a:t>
            </a:r>
            <a:r>
              <a:rPr lang="zh-TW" altLang="en-US" sz="1467" dirty="0">
                <a:latin typeface="Microsoft JhengHei"/>
                <a:ea typeface="Microsoft JhengHei"/>
              </a:rPr>
              <a:t>規劃師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en-US" altLang="zh-TW" sz="1467" dirty="0">
                <a:latin typeface="Microsoft JhengHei"/>
                <a:ea typeface="Microsoft JhengHei"/>
              </a:rPr>
              <a:t>Microsoft Certified-Data Analyst Associate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en-US" altLang="zh-TW" sz="1467" dirty="0">
                <a:latin typeface="Microsoft JhengHei"/>
                <a:ea typeface="Microsoft JhengHei"/>
              </a:rPr>
              <a:t>SAP Certified Application Associate(Business Intelligence with SAP NetWeaver7.0)</a:t>
            </a:r>
          </a:p>
          <a:p>
            <a:pPr marL="285737" indent="-285737" defTabSz="914377">
              <a:spcBef>
                <a:spcPts val="600"/>
              </a:spcBef>
              <a:buClr>
                <a:srgbClr val="D04A02"/>
              </a:buClr>
              <a:buSzPts val="1200"/>
              <a:buFont typeface="Arial"/>
              <a:buChar char="•"/>
            </a:pPr>
            <a:r>
              <a:rPr lang="en-US" altLang="zh-TW" sz="1467" dirty="0">
                <a:latin typeface="Microsoft JhengHei"/>
                <a:ea typeface="Microsoft JhengHei"/>
              </a:rPr>
              <a:t>SAP</a:t>
            </a:r>
            <a:r>
              <a:rPr lang="zh-TW" altLang="en-US" sz="1467" dirty="0">
                <a:latin typeface="Microsoft JhengHei"/>
                <a:ea typeface="Microsoft JhengHei"/>
              </a:rPr>
              <a:t>原廠</a:t>
            </a:r>
            <a:r>
              <a:rPr lang="en-US" altLang="zh-TW" sz="1467" dirty="0">
                <a:latin typeface="Microsoft JhengHei"/>
                <a:ea typeface="Microsoft JhengHei"/>
              </a:rPr>
              <a:t>TERP</a:t>
            </a:r>
            <a:r>
              <a:rPr lang="zh-TW" altLang="en-US" sz="1467" dirty="0">
                <a:latin typeface="Microsoft JhengHei"/>
                <a:ea typeface="Microsoft JhengHei"/>
              </a:rPr>
              <a:t>國際認證	</a:t>
            </a:r>
          </a:p>
          <a:p>
            <a:pPr defTabSz="914377">
              <a:spcBef>
                <a:spcPts val="600"/>
              </a:spcBef>
              <a:buClr>
                <a:srgbClr val="D04A02"/>
              </a:buClr>
              <a:buSzPts val="1200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8" name="Google Shape;448;p2"/>
          <p:cNvSpPr/>
          <p:nvPr/>
        </p:nvSpPr>
        <p:spPr>
          <a:xfrm>
            <a:off x="176983" y="6292645"/>
            <a:ext cx="1455175" cy="285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/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2"/>
          <p:cNvSpPr txBox="1"/>
          <p:nvPr/>
        </p:nvSpPr>
        <p:spPr>
          <a:xfrm>
            <a:off x="728209" y="4117361"/>
            <a:ext cx="2866637" cy="161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0" rIns="0" bIns="0" anchor="t" anchorCtr="0">
            <a:spAutoFit/>
          </a:bodyPr>
          <a:lstStyle/>
          <a:p>
            <a:pPr defTabSz="914377"/>
            <a:r>
              <a:rPr lang="zh-TW" altLang="en-US" sz="2400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郭家瑋 資深顧問</a:t>
            </a:r>
            <a:endParaRPr lang="en-US" altLang="zh-TW" sz="2400" b="1" dirty="0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377"/>
            <a:r>
              <a:rPr lang="zh-TW" altLang="en-US" sz="1467" dirty="0">
                <a:latin typeface="Georgia"/>
                <a:ea typeface="Georgia"/>
                <a:cs typeface="Georgia"/>
                <a:sym typeface="Georgia"/>
              </a:rPr>
              <a:t>資誠創新諮詢有限公司</a:t>
            </a:r>
            <a:endParaRPr lang="en-US" altLang="zh-TW" sz="1467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DC69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🕿</a:t>
            </a:r>
            <a:r>
              <a:rPr kumimoji="0" lang="zh-TW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en-US" altLang="zh-TW" sz="14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(02) 2729 6666 # 23267</a:t>
            </a:r>
            <a:endParaRPr kumimoji="0" lang="zh-TW" altLang="en-US" sz="14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DC6900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🖂 </a:t>
            </a:r>
            <a:r>
              <a:rPr lang="en-US" altLang="zh-TW" sz="1467" dirty="0">
                <a:solidFill>
                  <a:srgbClr val="00B0F0"/>
                </a:solidFill>
                <a:latin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jerry.cw.kuo@pwc.com</a:t>
            </a:r>
            <a:endParaRPr lang="en-US" altLang="zh-TW" sz="1467" dirty="0">
              <a:solidFill>
                <a:srgbClr val="00B0F0"/>
              </a:solidFill>
              <a:latin typeface="Georgia"/>
            </a:endParaRPr>
          </a:p>
          <a:p>
            <a:pPr defTabSz="914377"/>
            <a:endParaRPr lang="zh-TW" altLang="en-US" sz="2400" dirty="0"/>
          </a:p>
        </p:txBody>
      </p:sp>
      <p:sp>
        <p:nvSpPr>
          <p:cNvPr id="451" name="Google Shape;451;p2"/>
          <p:cNvSpPr/>
          <p:nvPr/>
        </p:nvSpPr>
        <p:spPr>
          <a:xfrm>
            <a:off x="889416" y="3524104"/>
            <a:ext cx="180881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914377">
              <a:buClr>
                <a:srgbClr val="FFFFFF"/>
              </a:buClr>
              <a:buSzPts val="1215"/>
            </a:pPr>
            <a:r>
              <a:rPr lang="en-US" altLang="zh-TW" b="1" i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Jerry </a:t>
            </a:r>
            <a:r>
              <a:rPr lang="en-US" altLang="zh-TW" b="1" i="1" dirty="0" err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Kuo</a:t>
            </a:r>
            <a:endParaRPr b="1" i="1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p2"/>
          <p:cNvSpPr/>
          <p:nvPr/>
        </p:nvSpPr>
        <p:spPr>
          <a:xfrm>
            <a:off x="576504" y="5426244"/>
            <a:ext cx="3411793" cy="86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914377">
              <a:lnSpc>
                <a:spcPct val="107142"/>
              </a:lnSpc>
            </a:pPr>
            <a:r>
              <a:rPr lang="zh-TW" altLang="en-US" sz="1400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│學歷│</a:t>
            </a:r>
            <a:endParaRPr sz="1400" b="1" dirty="0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37" indent="-285737" defTabSz="914377">
              <a:spcBef>
                <a:spcPts val="400"/>
              </a:spcBef>
              <a:buSzPts val="825"/>
              <a:buFont typeface="Arial"/>
              <a:buChar char="•"/>
            </a:pPr>
            <a:r>
              <a:rPr lang="zh-TW" altLang="en-US" sz="1333" dirty="0"/>
              <a:t>國立中央大學 企業管理所 碩士</a:t>
            </a:r>
            <a:endParaRPr lang="en-US" altLang="zh-TW" sz="1333" dirty="0"/>
          </a:p>
          <a:p>
            <a:pPr marL="285737" indent="-285737" defTabSz="914377">
              <a:spcBef>
                <a:spcPts val="400"/>
              </a:spcBef>
              <a:buSzPts val="825"/>
              <a:buFont typeface="Arial"/>
              <a:buChar char="•"/>
            </a:pPr>
            <a:r>
              <a:rPr lang="zh-TW" altLang="en-US" sz="1333" dirty="0"/>
              <a:t>國立勤益科技大學 資訊管理 學士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549F6-5831-474A-93B3-4DE5328C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3" y="396003"/>
            <a:ext cx="2687439" cy="268743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BD3964-D1ED-4F98-8431-D3E34944BADE}"/>
              </a:ext>
            </a:extLst>
          </p:cNvPr>
          <p:cNvSpPr txBox="1"/>
          <p:nvPr/>
        </p:nvSpPr>
        <p:spPr>
          <a:xfrm>
            <a:off x="4320988" y="5794512"/>
            <a:ext cx="769403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600" b="1" dirty="0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│代表客戶│</a:t>
            </a:r>
          </a:p>
          <a:p>
            <a:pPr marL="285744" lvl="1" indent="-285744"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愛茉莉太平洋、台橡、陽明海運、凌華科技、鵬鼎集團、遠雄集團、正新輪胎、奇美實業、李長榮</a:t>
            </a:r>
            <a:r>
              <a:rPr lang="en-US" altLang="zh-TW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6167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4,8,Slide9"/>
</p:tagLst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Aft>
            <a:spcPts val="600"/>
          </a:spcAft>
          <a:buSzPct val="100000"/>
          <a:defRPr sz="1600" dirty="0" err="1" smtClean="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PwC 16x9 PowerPoint.potx" id="{176EB505-6828-47B4-A389-DC9960D9539C}" vid="{DC780870-2310-417F-A79C-3C9A57C2D860}"/>
    </a:ext>
  </a:extLst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6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ppt/theme/theme3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6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25099</TotalTime>
  <Words>446</Words>
  <Application>Microsoft Office PowerPoint</Application>
  <PresentationFormat>寬螢幕</PresentationFormat>
  <Paragraphs>54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微軟正黑體</vt:lpstr>
      <vt:lpstr>Arial</vt:lpstr>
      <vt:lpstr>Georgia</vt:lpstr>
      <vt:lpstr>PwC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 Strategy planning for new offerings and operational excellence</dc:title>
  <dc:creator>Jerry Lin (TW)</dc:creator>
  <cp:lastModifiedBy>Kelvin Chen (TW)</cp:lastModifiedBy>
  <cp:revision>329</cp:revision>
  <dcterms:created xsi:type="dcterms:W3CDTF">2021-03-30T07:14:23Z</dcterms:created>
  <dcterms:modified xsi:type="dcterms:W3CDTF">2023-06-02T13:28:19Z</dcterms:modified>
</cp:coreProperties>
</file>