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9" r:id="rId7"/>
    <p:sldId id="260" r:id="rId8"/>
    <p:sldId id="266" r:id="rId9"/>
    <p:sldId id="261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27C004-2936-BB78-1001-C896F8B888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“Portfolio managers’ skills or randomness during bull and bear markets” - Iván Carrillo García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15259-5AF0-C5B3-A1FD-3F07AE249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54FC9-0A28-46D9-8C95-72E3CDC094AF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08017-B1BD-F4A0-E967-B29E5F9A68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F322B-02A0-E1A6-13DB-B12FEC7167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5CFDF-07FE-4555-9CAC-FC37F9E432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141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“Portfolio managers’ skills or randomness during bull and bear markets” - Iván Carrillo García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ECA08-E017-43E2-9BCB-08B0695E955D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8E48D-E53B-4C69-BBB4-92BD40ADE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17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5376-D680-FB4C-BF2D-DE7AD17E3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7BC52-D49A-0A30-DFD1-29C5D7933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4506-7107-2836-4D2A-A65FD549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7FA-AD8C-4B3B-991D-9C1E2482A158}" type="datetime1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8BA5-4587-5511-63F5-9B56116A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8F871-98E5-409F-76CF-F3B085FD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ED0-0928-4204-8AF4-FD48DE9C8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44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BCE8-219D-DCA6-32CE-FAA9DB02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0CB81-40DE-8D0C-7757-C8BEB4511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C6808-9CE0-E841-2B0F-BFD940E9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F622-06B8-4048-8570-42C85DA5FD11}" type="datetime1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A991B-FE15-B8BE-CE5E-F0F74F26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BB111-F216-18E4-4943-96661FCB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ED0-0928-4204-8AF4-FD48DE9C8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68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ADB3F-20B1-5576-D863-6A3063273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F991D-A6C7-3310-F138-6B2614CAD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CD547-EB8D-E0E1-5776-E492586D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117D-EE49-4DAE-8678-3FB82351C189}" type="datetime1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657C7-D3B7-6973-CE59-29AC1EF3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71EA-A4DD-C58A-E232-DEA4DFE9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ED0-0928-4204-8AF4-FD48DE9C8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81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55B8-3A1E-9668-D3C3-1AD81BAB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29B9-A6A1-03A5-E4EA-AE8D62AE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872BA-2F14-397F-48DD-54D6B54C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25C0-98BD-43E4-BC6B-1FB0BCA93332}" type="datetime1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70FA5-C8C7-161C-BBFA-B4B4DAA0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B6843-38DE-B68A-9DF2-836D6693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ED0-0928-4204-8AF4-FD48DE9C8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5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285E-269C-FB8A-6DF1-4FDDECF2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DF247-824D-AF6B-8450-B4C3491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8B395-54F0-E3F1-0CEA-F10E9B1C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2932-B289-4525-BCF2-FC9EED93E220}" type="datetime1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99DD5-A230-9DED-DFBB-86F97DE2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CFADD-5071-25C2-5144-DC9F154F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ED0-0928-4204-8AF4-FD48DE9C8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19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8E50-0CF9-D96D-BE67-CB7695DC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299B-FC31-C5E8-2241-960FBF6D3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37BBB-9D0D-2E10-2A8A-4ED3FFB42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DBE71-9B4E-E297-C796-5C807B7D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6326-7EBE-4BCD-B84A-C731F67F955E}" type="datetime1">
              <a:rPr lang="en-GB" smtClean="0"/>
              <a:t>03/07/2022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A0D33-E74A-477C-6483-AD3DD657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2969A-353D-DE6D-EB68-5D7B1F63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ED0-0928-4204-8AF4-FD48DE9C8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2D39-8664-D34E-834C-AFB3390E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35475-6C33-9B7E-6F60-E4F60D4C1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2CED9-8A18-60D0-D417-C6A1612FF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28B29-3B63-6A15-7B9C-B29B9DDFD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879EE-F4B0-64C3-A4CD-CE43E761C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05B1A-D228-6B48-73C8-C7B7D420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F0F5-93A1-4521-92C0-7D2A9D6BB194}" type="datetime1">
              <a:rPr lang="en-GB" smtClean="0"/>
              <a:t>03/07/2022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6EA64-0E33-008C-CE71-ACD0D2E6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8A8AB-2DBF-CD27-3C64-49654F7C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ED0-0928-4204-8AF4-FD48DE9C8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12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6027-6E9F-7E4C-2AEE-C96C8C50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88225-A4AF-14CD-B256-AD07E73F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5D3D-F909-4ADF-B36B-EC938A8F746C}" type="datetime1">
              <a:rPr lang="en-GB" smtClean="0"/>
              <a:t>03/07/2022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3D262-6538-4E2D-DD9A-4C3C863C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7E8E4-4F11-A9F9-5378-53B1D5B5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ED0-0928-4204-8AF4-FD48DE9C8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3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7DE1C-4C9E-B077-EA3C-96F3D80B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9FA6-8AAF-4185-A724-A1308A8BC849}" type="datetime1">
              <a:rPr lang="en-GB" smtClean="0"/>
              <a:t>03/07/2022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11F95-3A5F-E519-BA39-77CDF5A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EDFB8-63CD-59F2-3947-A35366A2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ED0-0928-4204-8AF4-FD48DE9C8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39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A74D-C7DF-5360-0293-92AB27C1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3153-BB45-7733-51E1-A381FA544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E628A-4678-9EE5-CB90-0602719DF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F3DBE-4DE0-9B9B-6CF3-AEEACB00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E025-2DB1-49F3-8411-B75AF3D8E097}" type="datetime1">
              <a:rPr lang="en-GB" smtClean="0"/>
              <a:t>03/07/2022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122D4-C961-8604-1EBB-B7E2A732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C60EE-61DE-BE48-C6E2-5E21729C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ED0-0928-4204-8AF4-FD48DE9C8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42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1334-F876-0E56-5A77-2D902646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9974C-72B4-746C-6494-6956A5B09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E6199-183E-F6D5-506F-204B792DA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22E97-4E43-A2FE-1E57-B8DC43D1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76B0-FC20-47D3-BD48-935F72DFB0DB}" type="datetime1">
              <a:rPr lang="en-GB" smtClean="0"/>
              <a:t>03/07/2022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F8A0F-ADF6-9B88-DE8D-6C544C80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CDC77-D373-1383-26C3-4672DF19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ED0-0928-4204-8AF4-FD48DE9C8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67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DBD7A-8397-EA30-ABE4-3D4D4FFB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CFD80-4CB2-D793-1900-219913A5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F1FF-B0B6-97C7-E464-E899EE9DC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596E7-74F6-4D82-AEC8-A5119BEBBA9C}" type="datetime1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5AB8-D2DB-E054-399F-176165EE7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347D-38D0-1478-04C0-9830E51A3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5ED0-0928-4204-8AF4-FD48DE9C84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64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C40B-10DF-4119-E98E-BE55CFFD9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9907"/>
            <a:ext cx="9144000" cy="4079081"/>
          </a:xfrm>
        </p:spPr>
        <p:txBody>
          <a:bodyPr>
            <a:normAutofit/>
          </a:bodyPr>
          <a:lstStyle/>
          <a:p>
            <a:r>
              <a:rPr lang="en-GB" sz="270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“Portfolio managers’ skills or randomness during bull and bear markets”</a:t>
            </a:r>
            <a:br>
              <a:rPr lang="en-GB" sz="180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GB" sz="180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sz="220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Iván Carrillo García</a:t>
            </a:r>
            <a:br>
              <a:rPr lang="es-ES" sz="220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s-ES" sz="220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s-ES" sz="220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s-ES" sz="180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sz="160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Pedro José Agudo González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Getafe, July 2022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33198-F672-1035-D615-6133D9D0D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52802"/>
            <a:ext cx="9144000" cy="1148531"/>
          </a:xfrm>
        </p:spPr>
        <p:txBody>
          <a:bodyPr/>
          <a:lstStyle/>
          <a:p>
            <a:r>
              <a:rPr lang="en-GB" sz="180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University Degree in Finance and Accounting</a:t>
            </a:r>
            <a:br>
              <a:rPr lang="en-GB" sz="180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80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2021-2022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800" i="1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Bachelor Thesis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C3EF0-233F-690D-7CE6-B2BC5A8F18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980" y="260033"/>
            <a:ext cx="5400040" cy="544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52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7D12-916A-1094-F750-B7A7C714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F8A4C-8884-3601-17A0-B88511741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Are professional investors really skilled? </a:t>
            </a:r>
          </a:p>
          <a:p>
            <a:r>
              <a:rPr lang="en-GB" dirty="0"/>
              <a:t>Can they be outperformed by investing randomly?</a:t>
            </a:r>
          </a:p>
          <a:p>
            <a:endParaRPr lang="en-GB" dirty="0"/>
          </a:p>
          <a:p>
            <a:r>
              <a:rPr lang="en-GB" dirty="0"/>
              <a:t>Main objective: differentiate between the results of a professional fund manager and the ones from a random investor and compare their performances during several market regimes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2DEC6-3B3B-ACB9-2B30-BFC17B8A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ED0-0928-4204-8AF4-FD48DE9C848D}" type="slidenum">
              <a:rPr lang="en-GB" smtClean="0"/>
              <a:t>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F8652-0E82-E902-D8B5-DFB6F843600A}"/>
              </a:ext>
            </a:extLst>
          </p:cNvPr>
          <p:cNvSpPr txBox="1"/>
          <p:nvPr/>
        </p:nvSpPr>
        <p:spPr>
          <a:xfrm>
            <a:off x="2857500" y="152930"/>
            <a:ext cx="647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“Portfolio managers’ skills or randomness during bull and bear markets” – Iván Carrillo García</a:t>
            </a:r>
            <a:endParaRPr lang="en-GB" sz="12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F7FED1E-3B2C-3C04-61A0-AA29798D7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91" y="5626894"/>
            <a:ext cx="912018" cy="91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28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6F5E-849F-C5B3-E8F7-14AB4C43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Methodology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384B44-7665-F2BE-F12F-1C55B2C38E88}"/>
              </a:ext>
            </a:extLst>
          </p:cNvPr>
          <p:cNvSpPr/>
          <p:nvPr/>
        </p:nvSpPr>
        <p:spPr>
          <a:xfrm>
            <a:off x="5154595" y="1960527"/>
            <a:ext cx="1765664" cy="8677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retrieved from CRSP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7160E0-C63C-4C01-F087-64DD2E7CD010}"/>
              </a:ext>
            </a:extLst>
          </p:cNvPr>
          <p:cNvSpPr/>
          <p:nvPr/>
        </p:nvSpPr>
        <p:spPr>
          <a:xfrm>
            <a:off x="7480326" y="3450985"/>
            <a:ext cx="1765664" cy="777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Price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3EE788-81B3-AD09-C1DB-7EE137B09235}"/>
              </a:ext>
            </a:extLst>
          </p:cNvPr>
          <p:cNvSpPr/>
          <p:nvPr/>
        </p:nvSpPr>
        <p:spPr>
          <a:xfrm>
            <a:off x="5142861" y="3429000"/>
            <a:ext cx="1765665" cy="777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Shares outstanding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F25006-088C-E5E1-5C14-A0F6E0A7F8F8}"/>
              </a:ext>
            </a:extLst>
          </p:cNvPr>
          <p:cNvSpPr/>
          <p:nvPr/>
        </p:nvSpPr>
        <p:spPr>
          <a:xfrm>
            <a:off x="6212041" y="5351978"/>
            <a:ext cx="1765664" cy="777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Market capitalization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60D216B-BD98-F1D1-41FA-C6C31AADF6D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7167140" y="4155959"/>
            <a:ext cx="1123753" cy="12682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0AC5C7E-D2B3-18FE-D350-D44E116C339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5987414" y="4244519"/>
            <a:ext cx="1145738" cy="10691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F937DF-9BB0-91F6-E2CB-A53D56451E1D}"/>
              </a:ext>
            </a:extLst>
          </p:cNvPr>
          <p:cNvSpPr/>
          <p:nvPr/>
        </p:nvSpPr>
        <p:spPr>
          <a:xfrm>
            <a:off x="2817132" y="3450985"/>
            <a:ext cx="1765664" cy="777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ID 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F745D6-F98D-27C2-779A-3F29DDC1ACF5}"/>
              </a:ext>
            </a:extLst>
          </p:cNvPr>
          <p:cNvSpPr/>
          <p:nvPr/>
        </p:nvSpPr>
        <p:spPr>
          <a:xfrm>
            <a:off x="2812272" y="5351978"/>
            <a:ext cx="1765664" cy="777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Filtering out small-caps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A86A486-020F-A3DF-107F-CE0E7E9C2B5E}"/>
              </a:ext>
            </a:extLst>
          </p:cNvPr>
          <p:cNvCxnSpPr>
            <a:cxnSpLocks/>
            <a:stCxn id="4" idx="1"/>
            <a:endCxn id="16" idx="0"/>
          </p:cNvCxnSpPr>
          <p:nvPr/>
        </p:nvCxnSpPr>
        <p:spPr>
          <a:xfrm rot="10800000" flipV="1">
            <a:off x="3699965" y="2394391"/>
            <a:ext cx="1454631" cy="10565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B6A66F-A4B7-D9E7-8A7F-1246AF22BA6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6025694" y="2828255"/>
            <a:ext cx="11733" cy="60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14723E7-86EE-5B68-65E1-F680E14C4FCF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6920259" y="2394391"/>
            <a:ext cx="1442899" cy="10565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890BC2E-2DEF-53F9-BA83-2BBD19671336}"/>
              </a:ext>
            </a:extLst>
          </p:cNvPr>
          <p:cNvCxnSpPr>
            <a:cxnSpLocks/>
            <a:stCxn id="16" idx="2"/>
            <a:endCxn id="41" idx="0"/>
          </p:cNvCxnSpPr>
          <p:nvPr/>
        </p:nvCxnSpPr>
        <p:spPr>
          <a:xfrm rot="5400000">
            <a:off x="3135658" y="4787671"/>
            <a:ext cx="1123753" cy="48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534F53-B5E5-E8B6-6E7C-47C09D5E8483}"/>
              </a:ext>
            </a:extLst>
          </p:cNvPr>
          <p:cNvCxnSpPr>
            <a:cxnSpLocks/>
            <a:stCxn id="7" idx="1"/>
            <a:endCxn id="41" idx="3"/>
          </p:cNvCxnSpPr>
          <p:nvPr/>
        </p:nvCxnSpPr>
        <p:spPr>
          <a:xfrm flipH="1">
            <a:off x="4577936" y="5740598"/>
            <a:ext cx="1634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28620F-7765-4828-2378-AEF72F7B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ED0-0928-4204-8AF4-FD48DE9C848D}" type="slidenum">
              <a:rPr lang="en-GB" smtClean="0"/>
              <a:t>3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3CA35-FE3A-BF77-7045-13702AE79C14}"/>
              </a:ext>
            </a:extLst>
          </p:cNvPr>
          <p:cNvSpPr txBox="1"/>
          <p:nvPr/>
        </p:nvSpPr>
        <p:spPr>
          <a:xfrm>
            <a:off x="1195789" y="1425498"/>
            <a:ext cx="1003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A survivorship bias-free stock dataset is constructed to simulate random portfolios.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59DDD2-54B1-E490-6035-0EF40DBB04B4}"/>
              </a:ext>
            </a:extLst>
          </p:cNvPr>
          <p:cNvSpPr txBox="1"/>
          <p:nvPr/>
        </p:nvSpPr>
        <p:spPr>
          <a:xfrm>
            <a:off x="2857500" y="152930"/>
            <a:ext cx="647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“Portfolio managers’ skills or randomness during bull and bear markets” – Iván Carrillo García</a:t>
            </a:r>
            <a:endParaRPr lang="en-GB" sz="1200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3CF67430-1E54-6F21-90BB-F9D3EFFBB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91" y="5626894"/>
            <a:ext cx="912018" cy="91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98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6F5E-849F-C5B3-E8F7-14AB4C43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Portfolio simulations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08313-FDCC-F959-CF43-F23B8E456FAF}"/>
              </a:ext>
            </a:extLst>
          </p:cNvPr>
          <p:cNvSpPr txBox="1"/>
          <p:nvPr/>
        </p:nvSpPr>
        <p:spPr>
          <a:xfrm>
            <a:off x="838200" y="2288159"/>
            <a:ext cx="492469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Rebalance frequency </a:t>
            </a:r>
            <a:r>
              <a:rPr lang="en-GB" dirty="0"/>
              <a:t>– Monthly </a:t>
            </a:r>
            <a:endParaRPr lang="en-GB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Stock-picking method </a:t>
            </a:r>
            <a:r>
              <a:rPr lang="en-GB" dirty="0"/>
              <a:t>– Random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Number of holdings </a:t>
            </a:r>
            <a:r>
              <a:rPr lang="en-GB" dirty="0"/>
              <a:t>– 20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Security weighting </a:t>
            </a:r>
            <a:r>
              <a:rPr lang="en-GB" dirty="0"/>
              <a:t>– Equally weighted</a:t>
            </a:r>
            <a:endParaRPr lang="en-GB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Time period</a:t>
            </a:r>
            <a:r>
              <a:rPr lang="en-GB" dirty="0"/>
              <a:t> – March 1996 - December 2021</a:t>
            </a:r>
            <a:endParaRPr lang="en-GB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Number of simulations</a:t>
            </a:r>
            <a:r>
              <a:rPr lang="en-GB" dirty="0"/>
              <a:t> - 10.000</a:t>
            </a:r>
            <a:endParaRPr lang="en-GB" b="1" dirty="0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E334259-F51D-F21C-3CCE-3F775DF800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6" t="5076" r="6415"/>
          <a:stretch/>
        </p:blipFill>
        <p:spPr>
          <a:xfrm>
            <a:off x="5464628" y="2007749"/>
            <a:ext cx="6291944" cy="40315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B530A6-1640-90B9-80C0-E09C2C7F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ED0-0928-4204-8AF4-FD48DE9C848D}" type="slidenum">
              <a:rPr lang="en-GB" smtClean="0"/>
              <a:t>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4762D-0093-091B-B44B-3630EE6A335E}"/>
              </a:ext>
            </a:extLst>
          </p:cNvPr>
          <p:cNvSpPr txBox="1"/>
          <p:nvPr/>
        </p:nvSpPr>
        <p:spPr>
          <a:xfrm>
            <a:off x="2857500" y="152930"/>
            <a:ext cx="647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“Portfolio managers’ skills or randomness during bull and bear markets” – Iván Carrillo García</a:t>
            </a:r>
            <a:endParaRPr lang="en-GB" sz="12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CD9E19F-D7D2-C023-A0AE-1EFA6F7B4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91" y="5626894"/>
            <a:ext cx="912018" cy="91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3AE5F6-0C6A-49CC-949D-07C3CB64DF96}"/>
              </a:ext>
            </a:extLst>
          </p:cNvPr>
          <p:cNvSpPr txBox="1"/>
          <p:nvPr/>
        </p:nvSpPr>
        <p:spPr>
          <a:xfrm>
            <a:off x="1195789" y="1425498"/>
            <a:ext cx="1003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Using a custom software, random portfolios are iteratively generated.</a:t>
            </a:r>
          </a:p>
        </p:txBody>
      </p:sp>
    </p:spTree>
    <p:extLst>
      <p:ext uri="{BB962C8B-B14F-4D97-AF65-F5344CB8AC3E}">
        <p14:creationId xmlns:p14="http://schemas.microsoft.com/office/powerpoint/2010/main" val="177021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15F2-FD45-1FB2-3AD0-259C473F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Volatility regimes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9E0F808E-22C1-249E-36B0-29E3CA3388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" r="6903"/>
          <a:stretch/>
        </p:blipFill>
        <p:spPr>
          <a:xfrm>
            <a:off x="3090454" y="2178859"/>
            <a:ext cx="6011091" cy="40298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B604F-E86E-F7F1-42DF-AB8B2170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ED0-0928-4204-8AF4-FD48DE9C848D}" type="slidenum">
              <a:rPr lang="en-GB" smtClean="0"/>
              <a:t>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82AD1-C0DD-B9B3-725A-0B31F4BC3671}"/>
              </a:ext>
            </a:extLst>
          </p:cNvPr>
          <p:cNvSpPr txBox="1"/>
          <p:nvPr/>
        </p:nvSpPr>
        <p:spPr>
          <a:xfrm>
            <a:off x="2857500" y="152930"/>
            <a:ext cx="647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“Portfolio managers’ skills or randomness during bull and bear markets” – Iván Carrillo García</a:t>
            </a:r>
            <a:endParaRPr lang="en-GB" sz="12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CF46F92-FCC3-BAD9-5D91-CBF7BB642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91" y="5626894"/>
            <a:ext cx="912018" cy="91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A5E71-F782-2E81-F381-683ECA3F9294}"/>
              </a:ext>
            </a:extLst>
          </p:cNvPr>
          <p:cNvSpPr txBox="1"/>
          <p:nvPr/>
        </p:nvSpPr>
        <p:spPr>
          <a:xfrm>
            <a:off x="1195789" y="1425498"/>
            <a:ext cx="1003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2000" dirty="0"/>
              <a:t>To establish fair comparisons, data is split according to market regimes based on volatility. </a:t>
            </a:r>
          </a:p>
        </p:txBody>
      </p:sp>
    </p:spTree>
    <p:extLst>
      <p:ext uri="{BB962C8B-B14F-4D97-AF65-F5344CB8AC3E}">
        <p14:creationId xmlns:p14="http://schemas.microsoft.com/office/powerpoint/2010/main" val="86433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6F5E-849F-C5B3-E8F7-14AB4C43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Alpha measurement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DE9D4D2-B129-51F9-4BE8-27FAE311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4823"/>
            <a:ext cx="5580000" cy="334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6DC4A-ABEF-D59F-1FBD-C7CCDAF6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ED0-0928-4204-8AF4-FD48DE9C848D}" type="slidenum">
              <a:rPr lang="en-GB" smtClean="0"/>
              <a:t>6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DF8EA-13B0-CBBD-42E4-5FE4BDC587BB}"/>
              </a:ext>
            </a:extLst>
          </p:cNvPr>
          <p:cNvSpPr txBox="1"/>
          <p:nvPr/>
        </p:nvSpPr>
        <p:spPr>
          <a:xfrm>
            <a:off x="2857500" y="152930"/>
            <a:ext cx="647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“Portfolio managers’ skills or randomness during bull and bear markets” – Iván Carrillo García</a:t>
            </a:r>
            <a:endParaRPr lang="en-GB" sz="12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4D7503C-262D-33C1-755A-C0E2C8D38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0" y="2264823"/>
            <a:ext cx="5580000" cy="33480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CF88679-4893-9E13-D843-BA58DFE61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91" y="5626894"/>
            <a:ext cx="912018" cy="91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632B19A-2030-8D3D-CD0B-F5BAFBC1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146"/>
            <a:ext cx="10515600" cy="755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dirty="0"/>
              <a:t>Alpha is computed under Fama-French five-factor model, for random portfolios and mutual funds during a bear and a bull market.</a:t>
            </a:r>
          </a:p>
        </p:txBody>
      </p:sp>
    </p:spTree>
    <p:extLst>
      <p:ext uri="{BB962C8B-B14F-4D97-AF65-F5344CB8AC3E}">
        <p14:creationId xmlns:p14="http://schemas.microsoft.com/office/powerpoint/2010/main" val="66648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6F5E-849F-C5B3-E8F7-14AB4C43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Alpha Decay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F81E2-ABDA-9223-69FC-EE6A60FB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ED0-0928-4204-8AF4-FD48DE9C848D}" type="slidenum">
              <a:rPr lang="en-GB" smtClean="0"/>
              <a:t>7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A82C8-ADD9-665E-9551-28D7C48DF7DE}"/>
              </a:ext>
            </a:extLst>
          </p:cNvPr>
          <p:cNvSpPr txBox="1"/>
          <p:nvPr/>
        </p:nvSpPr>
        <p:spPr>
          <a:xfrm>
            <a:off x="2857500" y="152930"/>
            <a:ext cx="647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“Portfolio managers’ skills or randomness during bull and bear markets” – Iván Carrillo García</a:t>
            </a:r>
            <a:endParaRPr lang="en-GB" sz="1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A3D677-C107-9017-3971-DB6F4F386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146"/>
            <a:ext cx="10515600" cy="755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dirty="0"/>
              <a:t>To measure alpha persistence, the “Alpha Decay Line” is introduced, where the proportion of portfolios and funds that continue to show alpha is computed.</a:t>
            </a: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E279275D-6F0E-DB9C-FB26-F877020CD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28" y="2353235"/>
            <a:ext cx="5491800" cy="3661200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221EF0F7-E1F5-FFDF-EB79-655D965FC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528" y="2353235"/>
            <a:ext cx="5493604" cy="3662403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1529D41-029B-BAEE-CC6F-5CC330F2F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91" y="5626894"/>
            <a:ext cx="912018" cy="91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66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2495-D99F-7326-1DAF-C5F5D9A5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Machine learning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3B516-2166-B9B3-46B9-799BAF8A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ED0-0928-4204-8AF4-FD48DE9C848D}" type="slidenum">
              <a:rPr lang="en-GB" smtClean="0"/>
              <a:t>8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07DD3-FBE3-1145-A94A-070B6CA9F7BE}"/>
              </a:ext>
            </a:extLst>
          </p:cNvPr>
          <p:cNvSpPr txBox="1"/>
          <p:nvPr/>
        </p:nvSpPr>
        <p:spPr>
          <a:xfrm>
            <a:off x="2857500" y="152930"/>
            <a:ext cx="647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“Portfolio managers’ skills or randomness during bull and bear markets” – Iván Carrillo García</a:t>
            </a:r>
            <a:endParaRPr lang="en-GB" sz="12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3002FAB-13BC-7D75-6733-C405A04ED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91" y="5626894"/>
            <a:ext cx="912018" cy="91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08097F8-BABB-9DE6-8FEF-8BB554336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921" y="2408366"/>
            <a:ext cx="6614166" cy="367453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40308-130B-6B28-08B9-97087A71A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146"/>
            <a:ext cx="10515600" cy="755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dirty="0"/>
              <a:t>Several machine learning algorithms are used to distinguish between mutual funds and random portfolios.</a:t>
            </a:r>
          </a:p>
        </p:txBody>
      </p:sp>
    </p:spTree>
    <p:extLst>
      <p:ext uri="{BB962C8B-B14F-4D97-AF65-F5344CB8AC3E}">
        <p14:creationId xmlns:p14="http://schemas.microsoft.com/office/powerpoint/2010/main" val="376566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6F5E-849F-C5B3-E8F7-14AB4C43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6DC4-0DBC-0D80-A87E-9A365E068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82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Results show underperformance of mutual funds managers compared to non-informed random investors, especially during bull markets.</a:t>
            </a:r>
          </a:p>
          <a:p>
            <a:endParaRPr lang="en-GB" sz="2400" dirty="0"/>
          </a:p>
          <a:p>
            <a:r>
              <a:rPr lang="en-GB" sz="2400" dirty="0"/>
              <a:t>Future work is desirable, with a more complete mutual fund database and a new market regime (inflationary bear market) in the data, as well as a look into the human biases that define markets.</a:t>
            </a:r>
          </a:p>
          <a:p>
            <a:endParaRPr lang="en-GB" sz="2400" dirty="0"/>
          </a:p>
          <a:p>
            <a:r>
              <a:rPr lang="en-GB" sz="2400" dirty="0"/>
              <a:t>In my opinion, active fund managers do not deserve the admiration they have, as they contribute to lower returns for their investors, who should increase the push towards index funds.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3A672-9ACC-5A59-C1E8-FF78E4C1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ED0-0928-4204-8AF4-FD48DE9C848D}" type="slidenum">
              <a:rPr lang="en-GB" smtClean="0"/>
              <a:t>9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77C36-A30F-7949-7C0C-C5BFBB078FFB}"/>
              </a:ext>
            </a:extLst>
          </p:cNvPr>
          <p:cNvSpPr txBox="1"/>
          <p:nvPr/>
        </p:nvSpPr>
        <p:spPr>
          <a:xfrm>
            <a:off x="2857500" y="152930"/>
            <a:ext cx="647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“Portfolio managers’ skills or randomness during bull and bear markets” – Iván Carrillo García</a:t>
            </a:r>
            <a:endParaRPr lang="en-GB" sz="12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8F9BE47-F3C0-AC2E-E837-F9AE86A5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91" y="5626894"/>
            <a:ext cx="912018" cy="91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08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82A92538DC344FAE3CF143EDA9E405" ma:contentTypeVersion="7" ma:contentTypeDescription="Crear nuevo documento." ma:contentTypeScope="" ma:versionID="eb8e2cd55c8c4addd7425b9e791afe22">
  <xsd:schema xmlns:xsd="http://www.w3.org/2001/XMLSchema" xmlns:xs="http://www.w3.org/2001/XMLSchema" xmlns:p="http://schemas.microsoft.com/office/2006/metadata/properties" xmlns:ns3="e614911e-759a-414f-a542-0325f39909df" xmlns:ns4="0cf47c1d-5f47-4b9d-b11d-9cf6a83ff633" targetNamespace="http://schemas.microsoft.com/office/2006/metadata/properties" ma:root="true" ma:fieldsID="2f03fbb27b87604dc46e75cb9e0bf5cf" ns3:_="" ns4:_="">
    <xsd:import namespace="e614911e-759a-414f-a542-0325f39909df"/>
    <xsd:import namespace="0cf47c1d-5f47-4b9d-b11d-9cf6a83ff6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14911e-759a-414f-a542-0325f39909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47c1d-5f47-4b9d-b11d-9cf6a83ff63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AAFB73-1FD1-4A5D-8867-9116F0B74C4F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0cf47c1d-5f47-4b9d-b11d-9cf6a83ff633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614911e-759a-414f-a542-0325f39909d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7B0178D-571D-4679-974A-5CD55E3D1B5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614911e-759a-414f-a542-0325f39909df"/>
    <ds:schemaRef ds:uri="0cf47c1d-5f47-4b9d-b11d-9cf6a83ff633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0EE951-3215-4121-BD5D-4369029315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488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“Portfolio managers’ skills or randomness during bull and bear markets”  Iván Carrillo García    Pedro José Agudo González   Getafe, July 2022 </vt:lpstr>
      <vt:lpstr>Introduction</vt:lpstr>
      <vt:lpstr>Methodology</vt:lpstr>
      <vt:lpstr>Portfolio simulations</vt:lpstr>
      <vt:lpstr>Volatility regimes</vt:lpstr>
      <vt:lpstr>Alpha measurement</vt:lpstr>
      <vt:lpstr>Alpha Decay Line</vt:lpstr>
      <vt:lpstr>Machine learning models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“Portfolio managers’ skills or randomness during bull and bear markets”  Iván Carrillo García    Pedro José Agudo González   Getafe, July 2022</dc:title>
  <dc:creator>Iván Carrillo</dc:creator>
  <cp:lastModifiedBy>Iván Carrillo</cp:lastModifiedBy>
  <cp:revision>3</cp:revision>
  <dcterms:created xsi:type="dcterms:W3CDTF">2022-06-29T17:36:01Z</dcterms:created>
  <dcterms:modified xsi:type="dcterms:W3CDTF">2022-07-03T20:43:50Z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0x010100B582A92538DC344FAE3CF143EDA9E405</vt:lpwstr>
  </property>
</Properties>
</file>