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98" r:id="rId22"/>
    <p:sldId id="299" r:id="rId23"/>
    <p:sldId id="289" r:id="rId24"/>
    <p:sldId id="300" r:id="rId25"/>
    <p:sldId id="294" r:id="rId26"/>
    <p:sldId id="295" r:id="rId27"/>
    <p:sldId id="297" r:id="rId28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8726" y="2253031"/>
            <a:ext cx="574654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2F2F2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2F2F2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2F2F2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76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942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468" y="52819"/>
            <a:ext cx="95376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F2F2F2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466" y="780770"/>
            <a:ext cx="8703066" cy="260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" y="0"/>
            <a:ext cx="893064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730" y="926796"/>
            <a:ext cx="4914900" cy="164403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5970"/>
              </a:lnSpc>
              <a:spcBef>
                <a:spcPts val="819"/>
              </a:spcBef>
            </a:pPr>
            <a:r>
              <a:rPr lang="zh-TW" altLang="en-US" sz="4400" dirty="0"/>
              <a:t>手把手教你做專案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endParaRPr sz="55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994" y="3672208"/>
            <a:ext cx="4371975" cy="76944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使</a:t>
            </a:r>
            <a:r>
              <a:rPr sz="2000" dirty="0">
                <a:solidFill>
                  <a:srgbClr val="FFFFFF"/>
                </a:solidFill>
                <a:latin typeface="Microsoft JhengHei"/>
                <a:cs typeface="Microsoft JhengHei"/>
              </a:rPr>
              <a:t>用</a:t>
            </a:r>
            <a:r>
              <a:rPr sz="2000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Bot</a:t>
            </a:r>
            <a:r>
              <a:rPr sz="2000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Framework</a:t>
            </a:r>
            <a:r>
              <a:rPr sz="2000" spc="-5" dirty="0" err="1" smtClean="0">
                <a:solidFill>
                  <a:srgbClr val="FFFFFF"/>
                </a:solidFill>
                <a:latin typeface="Microsoft JhengHei"/>
                <a:cs typeface="Microsoft JhengHei"/>
              </a:rPr>
              <a:t>框</a:t>
            </a:r>
            <a:r>
              <a:rPr sz="2000" dirty="0" err="1" smtClean="0">
                <a:solidFill>
                  <a:srgbClr val="FFFFFF"/>
                </a:solidFill>
                <a:latin typeface="Microsoft JhengHei"/>
                <a:cs typeface="Microsoft JhengHei"/>
              </a:rPr>
              <a:t>架</a:t>
            </a:r>
            <a:endParaRPr lang="en-US" sz="2000" dirty="0">
              <a:solidFill>
                <a:srgbClr val="FFFFFF"/>
              </a:solidFill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TW" altLang="en-US" sz="20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串接</a:t>
            </a:r>
            <a:r>
              <a:rPr lang="en-US" altLang="zh-TW" sz="20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DB</a:t>
            </a:r>
            <a:r>
              <a:rPr lang="zh-TW" altLang="en-US" sz="20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簡單</a:t>
            </a:r>
            <a:r>
              <a:rPr lang="en-US" altLang="zh-TW" sz="20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Attachment</a:t>
            </a:r>
            <a:r>
              <a:rPr lang="zh-TW" altLang="en-US" sz="20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應用</a:t>
            </a:r>
            <a:endParaRPr sz="20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78700" y="4559300"/>
            <a:ext cx="1765300" cy="407034"/>
          </a:xfrm>
          <a:custGeom>
            <a:avLst/>
            <a:gdLst/>
            <a:ahLst/>
            <a:cxnLst/>
            <a:rect l="l" t="t" r="r" b="b"/>
            <a:pathLst>
              <a:path w="1765300" h="407035">
                <a:moveTo>
                  <a:pt x="0" y="67787"/>
                </a:moveTo>
                <a:lnTo>
                  <a:pt x="5327" y="41401"/>
                </a:lnTo>
                <a:lnTo>
                  <a:pt x="19854" y="19854"/>
                </a:lnTo>
                <a:lnTo>
                  <a:pt x="41401" y="5327"/>
                </a:lnTo>
                <a:lnTo>
                  <a:pt x="67787" y="0"/>
                </a:lnTo>
                <a:lnTo>
                  <a:pt x="1697510" y="0"/>
                </a:lnTo>
                <a:lnTo>
                  <a:pt x="1723898" y="5327"/>
                </a:lnTo>
                <a:lnTo>
                  <a:pt x="1745445" y="19854"/>
                </a:lnTo>
                <a:lnTo>
                  <a:pt x="1759973" y="41401"/>
                </a:lnTo>
                <a:lnTo>
                  <a:pt x="1765301" y="67787"/>
                </a:lnTo>
                <a:lnTo>
                  <a:pt x="1765301" y="338927"/>
                </a:lnTo>
                <a:lnTo>
                  <a:pt x="1759973" y="365313"/>
                </a:lnTo>
                <a:lnTo>
                  <a:pt x="1745445" y="386860"/>
                </a:lnTo>
                <a:lnTo>
                  <a:pt x="1723898" y="401388"/>
                </a:lnTo>
                <a:lnTo>
                  <a:pt x="1697510" y="406715"/>
                </a:lnTo>
                <a:lnTo>
                  <a:pt x="67787" y="406715"/>
                </a:lnTo>
                <a:lnTo>
                  <a:pt x="41401" y="401388"/>
                </a:lnTo>
                <a:lnTo>
                  <a:pt x="19854" y="386860"/>
                </a:lnTo>
                <a:lnTo>
                  <a:pt x="5327" y="365313"/>
                </a:lnTo>
                <a:lnTo>
                  <a:pt x="0" y="338927"/>
                </a:lnTo>
                <a:lnTo>
                  <a:pt x="0" y="67787"/>
                </a:lnTo>
                <a:close/>
              </a:path>
            </a:pathLst>
          </a:custGeom>
          <a:ln w="3810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08" y="1235869"/>
            <a:ext cx="73818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圓角矩形 8"/>
          <p:cNvSpPr/>
          <p:nvPr/>
        </p:nvSpPr>
        <p:spPr>
          <a:xfrm>
            <a:off x="152400" y="381000"/>
            <a:ext cx="2590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Botframework</a:t>
            </a:r>
            <a:r>
              <a:rPr lang="zh-TW" altLang="en-US" dirty="0" smtClean="0">
                <a:solidFill>
                  <a:schemeClr val="tx1"/>
                </a:solidFill>
              </a:rPr>
              <a:t> 流程圖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89691"/>
            <a:ext cx="8331200" cy="4051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45954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About </a:t>
            </a:r>
            <a:r>
              <a:rPr dirty="0"/>
              <a:t>Bot</a:t>
            </a:r>
            <a:r>
              <a:rPr spc="-50" dirty="0"/>
              <a:t> </a:t>
            </a:r>
            <a:r>
              <a:rPr spc="-5" dirty="0"/>
              <a:t>Framework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732" y="2166646"/>
            <a:ext cx="5725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4800" dirty="0">
                <a:latin typeface="Microsoft JhengHei"/>
                <a:cs typeface="Microsoft JhengHei"/>
              </a:rPr>
              <a:t>建置	</a:t>
            </a:r>
            <a:r>
              <a:rPr sz="4800" spc="-5" dirty="0">
                <a:latin typeface="Microsoft JhengHei"/>
                <a:cs typeface="Microsoft JhengHei"/>
              </a:rPr>
              <a:t>Bot</a:t>
            </a:r>
            <a:r>
              <a:rPr sz="4800" spc="-70" dirty="0">
                <a:latin typeface="Microsoft JhengHei"/>
                <a:cs typeface="Microsoft JhengHei"/>
              </a:rPr>
              <a:t> </a:t>
            </a:r>
            <a:r>
              <a:rPr sz="4800" spc="-5" dirty="0">
                <a:latin typeface="Microsoft JhengHei"/>
                <a:cs typeface="Microsoft JhengHei"/>
              </a:rPr>
              <a:t>Framework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68" y="40119"/>
            <a:ext cx="49155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2F2F2"/>
                </a:solidFill>
                <a:latin typeface="Microsoft JhengHei"/>
                <a:cs typeface="Microsoft JhengHei"/>
              </a:rPr>
              <a:t>按一下以新增聊天機器人</a:t>
            </a:r>
            <a:endParaRPr sz="35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727690"/>
            <a:ext cx="8268334" cy="358203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PMingLiU"/>
                <a:cs typeface="PMingLiU"/>
              </a:rPr>
              <a:t>下載</a:t>
            </a:r>
            <a:r>
              <a:rPr sz="2800" spc="-95" dirty="0">
                <a:latin typeface="PMingLiU"/>
                <a:cs typeface="PMingLiU"/>
              </a:rPr>
              <a:t> </a:t>
            </a:r>
            <a:r>
              <a:rPr sz="2800" spc="-45" dirty="0">
                <a:latin typeface="Calibri"/>
                <a:cs typeface="Calibri"/>
              </a:rPr>
              <a:t>Template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10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aka.ms/bf-bc-vstemplate</a:t>
            </a:r>
            <a:endParaRPr sz="24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Microsoft JhengHei"/>
                <a:cs typeface="Microsoft JhengHei"/>
              </a:rPr>
              <a:t>將資料夾解壓縮後放至</a:t>
            </a:r>
          </a:p>
          <a:p>
            <a:pPr marL="755650" lvl="1" indent="-285750">
              <a:lnSpc>
                <a:spcPct val="100000"/>
              </a:lnSpc>
              <a:spcBef>
                <a:spcPts val="9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Documents\Visual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Studio</a:t>
            </a:r>
            <a:endParaRPr sz="2400" dirty="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20"/>
              </a:spcBef>
            </a:pPr>
            <a:r>
              <a:rPr sz="2400" spc="-20" dirty="0">
                <a:latin typeface="Calibri"/>
                <a:cs typeface="Calibri"/>
              </a:rPr>
              <a:t>2017\Templates\ProjectTemplates\Visual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C#(</a:t>
            </a:r>
            <a:r>
              <a:rPr sz="2400" dirty="0">
                <a:latin typeface="Microsoft JhengHei"/>
                <a:cs typeface="Microsoft JhengHei"/>
              </a:rPr>
              <a:t>此為預設路徑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Microsoft JhengHei"/>
                <a:cs typeface="Microsoft JhengHei"/>
              </a:rPr>
              <a:t>下載</a:t>
            </a:r>
            <a:r>
              <a:rPr sz="2600" spc="-5" dirty="0">
                <a:latin typeface="Microsoft JhengHei"/>
                <a:cs typeface="Microsoft JhengHei"/>
              </a:rPr>
              <a:t> Emulator</a:t>
            </a:r>
            <a:r>
              <a:rPr sz="2600" spc="-10" dirty="0">
                <a:latin typeface="Microsoft JhengHei"/>
                <a:cs typeface="Microsoft JhengHei"/>
              </a:rPr>
              <a:t> </a:t>
            </a:r>
            <a:r>
              <a:rPr sz="2600" dirty="0">
                <a:latin typeface="Microsoft JhengHei"/>
                <a:cs typeface="Microsoft JhengHei"/>
              </a:rPr>
              <a:t>並安裝</a:t>
            </a:r>
          </a:p>
          <a:p>
            <a:pPr marL="755650" marR="894080" lvl="1" indent="-285750">
              <a:lnSpc>
                <a:spcPts val="1670"/>
              </a:lnSpc>
              <a:spcBef>
                <a:spcPts val="111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400" spc="-5" dirty="0">
                <a:latin typeface="Microsoft JhengHei"/>
                <a:cs typeface="Microsoft JhengHei"/>
              </a:rPr>
              <a:t>https://github.com/Microsoft/BotFramework-  </a:t>
            </a:r>
            <a:r>
              <a:rPr sz="1400" spc="-10" dirty="0">
                <a:latin typeface="Microsoft JhengHei"/>
                <a:cs typeface="Microsoft JhengHei"/>
              </a:rPr>
              <a:t>Emulator/releases/download/v3.5.34/botframework-emulator-Setup-3.5.34.exe</a:t>
            </a:r>
            <a:endParaRPr sz="14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53524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dirty="0"/>
              <a:t>with Bot</a:t>
            </a:r>
            <a:r>
              <a:rPr spc="-65" dirty="0"/>
              <a:t> </a:t>
            </a:r>
            <a:r>
              <a:rPr spc="-5" dirty="0"/>
              <a:t>Framework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670009"/>
            <a:ext cx="3065780" cy="1362710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latin typeface="Microsoft JhengHei"/>
                <a:cs typeface="Microsoft JhengHei"/>
              </a:rPr>
              <a:t>新增專案</a:t>
            </a:r>
            <a:endParaRPr sz="4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spc="-5" dirty="0">
                <a:latin typeface="Microsoft JhengHei"/>
                <a:cs typeface="Microsoft JhengHei"/>
              </a:rPr>
              <a:t>C# -&gt;Bot</a:t>
            </a:r>
            <a:r>
              <a:rPr sz="2400" spc="-30" dirty="0">
                <a:latin typeface="Microsoft JhengHei"/>
                <a:cs typeface="Microsoft JhengHei"/>
              </a:rPr>
              <a:t> </a:t>
            </a:r>
            <a:r>
              <a:rPr sz="2400" spc="-5" dirty="0">
                <a:latin typeface="Microsoft JhengHei"/>
                <a:cs typeface="Microsoft JhengHei"/>
              </a:rPr>
              <a:t>Application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53524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dirty="0"/>
              <a:t>with Bot</a:t>
            </a:r>
            <a:r>
              <a:rPr spc="-65" dirty="0"/>
              <a:t> </a:t>
            </a:r>
            <a:r>
              <a:rPr spc="-5" dirty="0"/>
              <a:t>Framework</a:t>
            </a:r>
          </a:p>
        </p:txBody>
      </p:sp>
      <p:sp>
        <p:nvSpPr>
          <p:cNvPr id="4" name="object 4"/>
          <p:cNvSpPr/>
          <p:nvPr/>
        </p:nvSpPr>
        <p:spPr>
          <a:xfrm>
            <a:off x="3475354" y="889347"/>
            <a:ext cx="5516245" cy="3827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984722"/>
            <a:ext cx="5980430" cy="109537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Microsoft JhengHei"/>
                <a:cs typeface="Microsoft JhengHei"/>
              </a:rPr>
              <a:t>安裝</a:t>
            </a:r>
            <a:r>
              <a:rPr sz="2800" spc="-10" dirty="0">
                <a:latin typeface="Microsoft JhengHei"/>
                <a:cs typeface="Microsoft JhengHei"/>
              </a:rPr>
              <a:t>/</a:t>
            </a:r>
            <a:r>
              <a:rPr sz="2800" dirty="0">
                <a:latin typeface="Microsoft JhengHei"/>
                <a:cs typeface="Microsoft JhengHei"/>
              </a:rPr>
              <a:t>更新</a:t>
            </a:r>
            <a:r>
              <a:rPr sz="2800" spc="-5" dirty="0">
                <a:latin typeface="Microsoft JhengHei"/>
                <a:cs typeface="Microsoft JhengHei"/>
              </a:rPr>
              <a:t> Bot</a:t>
            </a:r>
            <a:r>
              <a:rPr sz="2800" spc="-10" dirty="0">
                <a:latin typeface="Microsoft JhengHei"/>
                <a:cs typeface="Microsoft JhengHei"/>
              </a:rPr>
              <a:t> </a:t>
            </a:r>
            <a:r>
              <a:rPr sz="2800" spc="-5" dirty="0">
                <a:latin typeface="Microsoft JhengHei"/>
                <a:cs typeface="Microsoft JhengHei"/>
              </a:rPr>
              <a:t>Builder</a:t>
            </a:r>
            <a:r>
              <a:rPr sz="2800" spc="-10" dirty="0">
                <a:latin typeface="Microsoft JhengHei"/>
                <a:cs typeface="Microsoft JhengHei"/>
              </a:rPr>
              <a:t> </a:t>
            </a:r>
            <a:r>
              <a:rPr sz="2800" spc="-5" dirty="0">
                <a:latin typeface="Microsoft JhengHei"/>
                <a:cs typeface="Microsoft JhengHei"/>
              </a:rPr>
              <a:t>SDK</a:t>
            </a:r>
            <a:endParaRPr sz="28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管理</a:t>
            </a:r>
            <a:r>
              <a:rPr sz="2400" spc="-5" dirty="0">
                <a:latin typeface="Microsoft JhengHei"/>
                <a:cs typeface="Microsoft JhengHei"/>
              </a:rPr>
              <a:t>NuGet </a:t>
            </a:r>
            <a:r>
              <a:rPr sz="2400" dirty="0">
                <a:latin typeface="Microsoft JhengHei"/>
                <a:cs typeface="Microsoft JhengHei"/>
              </a:rPr>
              <a:t>-&gt;勾選</a:t>
            </a:r>
            <a:r>
              <a:rPr sz="2400" spc="-5" dirty="0">
                <a:latin typeface="Microsoft JhengHei"/>
                <a:cs typeface="Microsoft JhengHei"/>
              </a:rPr>
              <a:t>Bot</a:t>
            </a:r>
            <a:r>
              <a:rPr sz="2400" spc="-10" dirty="0">
                <a:latin typeface="Microsoft JhengHei"/>
                <a:cs typeface="Microsoft JhengHei"/>
              </a:rPr>
              <a:t> </a:t>
            </a:r>
            <a:r>
              <a:rPr sz="2400" spc="-5" dirty="0">
                <a:latin typeface="Microsoft JhengHei"/>
                <a:cs typeface="Microsoft JhengHei"/>
              </a:rPr>
              <a:t>Builder</a:t>
            </a:r>
            <a:r>
              <a:rPr sz="2400" spc="-1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-&gt;更新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66" y="2179459"/>
            <a:ext cx="3295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Microsoft JhengHei"/>
                <a:cs typeface="Microsoft JhengHei"/>
              </a:rPr>
              <a:t>更新完成後執行</a:t>
            </a:r>
            <a:r>
              <a:rPr sz="2600" spc="0" dirty="0">
                <a:latin typeface="Microsoft JhengHei"/>
                <a:cs typeface="Microsoft JhengHei"/>
              </a:rPr>
              <a:t>Run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53524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dirty="0"/>
              <a:t>with Bot</a:t>
            </a:r>
            <a:r>
              <a:rPr spc="-65" dirty="0"/>
              <a:t> </a:t>
            </a:r>
            <a:r>
              <a:rPr spc="-5" dirty="0"/>
              <a:t>Framework</a:t>
            </a:r>
          </a:p>
        </p:txBody>
      </p:sp>
      <p:sp>
        <p:nvSpPr>
          <p:cNvPr id="5" name="object 5"/>
          <p:cNvSpPr/>
          <p:nvPr/>
        </p:nvSpPr>
        <p:spPr>
          <a:xfrm>
            <a:off x="6223990" y="798169"/>
            <a:ext cx="2559824" cy="2386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956" y="2906623"/>
            <a:ext cx="44577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956" y="3791118"/>
            <a:ext cx="8888082" cy="1192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4143" y="2260257"/>
            <a:ext cx="1181100" cy="285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4780" y="823544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2530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53187"/>
                </a:lnTo>
                <a:lnTo>
                  <a:pt x="3976" y="272880"/>
                </a:lnTo>
                <a:lnTo>
                  <a:pt x="14822" y="288963"/>
                </a:lnTo>
                <a:lnTo>
                  <a:pt x="30909" y="299807"/>
                </a:lnTo>
                <a:lnTo>
                  <a:pt x="50609" y="303784"/>
                </a:lnTo>
                <a:lnTo>
                  <a:pt x="253022" y="303784"/>
                </a:lnTo>
                <a:lnTo>
                  <a:pt x="272722" y="299807"/>
                </a:lnTo>
                <a:lnTo>
                  <a:pt x="288809" y="288963"/>
                </a:lnTo>
                <a:lnTo>
                  <a:pt x="299654" y="272880"/>
                </a:lnTo>
                <a:lnTo>
                  <a:pt x="303631" y="253187"/>
                </a:lnTo>
                <a:lnTo>
                  <a:pt x="303631" y="50609"/>
                </a:lnTo>
                <a:lnTo>
                  <a:pt x="299654" y="30909"/>
                </a:lnTo>
                <a:lnTo>
                  <a:pt x="288809" y="14822"/>
                </a:lnTo>
                <a:lnTo>
                  <a:pt x="272722" y="3976"/>
                </a:lnTo>
                <a:lnTo>
                  <a:pt x="253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4780" y="823544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50605"/>
                </a:moveTo>
                <a:lnTo>
                  <a:pt x="3976" y="30907"/>
                </a:lnTo>
                <a:lnTo>
                  <a:pt x="14822" y="14822"/>
                </a:lnTo>
                <a:lnTo>
                  <a:pt x="30907" y="3976"/>
                </a:lnTo>
                <a:lnTo>
                  <a:pt x="50605" y="0"/>
                </a:lnTo>
                <a:lnTo>
                  <a:pt x="253023" y="0"/>
                </a:lnTo>
                <a:lnTo>
                  <a:pt x="272721" y="3976"/>
                </a:lnTo>
                <a:lnTo>
                  <a:pt x="288807" y="14822"/>
                </a:lnTo>
                <a:lnTo>
                  <a:pt x="299652" y="30907"/>
                </a:lnTo>
                <a:lnTo>
                  <a:pt x="303629" y="50605"/>
                </a:lnTo>
                <a:lnTo>
                  <a:pt x="303629" y="253182"/>
                </a:lnTo>
                <a:lnTo>
                  <a:pt x="299652" y="272880"/>
                </a:lnTo>
                <a:lnTo>
                  <a:pt x="288807" y="288966"/>
                </a:lnTo>
                <a:lnTo>
                  <a:pt x="272721" y="299811"/>
                </a:lnTo>
                <a:lnTo>
                  <a:pt x="253023" y="303788"/>
                </a:lnTo>
                <a:lnTo>
                  <a:pt x="50605" y="303788"/>
                </a:lnTo>
                <a:lnTo>
                  <a:pt x="30907" y="299811"/>
                </a:lnTo>
                <a:lnTo>
                  <a:pt x="14822" y="288966"/>
                </a:lnTo>
                <a:lnTo>
                  <a:pt x="3976" y="272880"/>
                </a:lnTo>
                <a:lnTo>
                  <a:pt x="0" y="253182"/>
                </a:lnTo>
                <a:lnTo>
                  <a:pt x="0" y="50605"/>
                </a:lnTo>
                <a:close/>
              </a:path>
            </a:pathLst>
          </a:custGeom>
          <a:ln w="2540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38341" y="867130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4009E"/>
                </a:solidFill>
                <a:latin typeface="Microsoft JhengHei"/>
                <a:cs typeface="Microsoft JhengHei"/>
              </a:rPr>
              <a:t>1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8368" y="2906623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2530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53187"/>
                </a:lnTo>
                <a:lnTo>
                  <a:pt x="3976" y="272880"/>
                </a:lnTo>
                <a:lnTo>
                  <a:pt x="14822" y="288963"/>
                </a:lnTo>
                <a:lnTo>
                  <a:pt x="30909" y="299807"/>
                </a:lnTo>
                <a:lnTo>
                  <a:pt x="50609" y="303784"/>
                </a:lnTo>
                <a:lnTo>
                  <a:pt x="253022" y="303784"/>
                </a:lnTo>
                <a:lnTo>
                  <a:pt x="272722" y="299807"/>
                </a:lnTo>
                <a:lnTo>
                  <a:pt x="288809" y="288963"/>
                </a:lnTo>
                <a:lnTo>
                  <a:pt x="299654" y="272880"/>
                </a:lnTo>
                <a:lnTo>
                  <a:pt x="303631" y="253187"/>
                </a:lnTo>
                <a:lnTo>
                  <a:pt x="303631" y="50609"/>
                </a:lnTo>
                <a:lnTo>
                  <a:pt x="299654" y="30909"/>
                </a:lnTo>
                <a:lnTo>
                  <a:pt x="288809" y="14822"/>
                </a:lnTo>
                <a:lnTo>
                  <a:pt x="272722" y="3976"/>
                </a:lnTo>
                <a:lnTo>
                  <a:pt x="253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8368" y="2906623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0" y="50605"/>
                </a:moveTo>
                <a:lnTo>
                  <a:pt x="3976" y="30907"/>
                </a:lnTo>
                <a:lnTo>
                  <a:pt x="14822" y="14822"/>
                </a:lnTo>
                <a:lnTo>
                  <a:pt x="30907" y="3976"/>
                </a:lnTo>
                <a:lnTo>
                  <a:pt x="50605" y="0"/>
                </a:lnTo>
                <a:lnTo>
                  <a:pt x="253023" y="0"/>
                </a:lnTo>
                <a:lnTo>
                  <a:pt x="272721" y="3976"/>
                </a:lnTo>
                <a:lnTo>
                  <a:pt x="288807" y="14822"/>
                </a:lnTo>
                <a:lnTo>
                  <a:pt x="299652" y="30907"/>
                </a:lnTo>
                <a:lnTo>
                  <a:pt x="303629" y="50605"/>
                </a:lnTo>
                <a:lnTo>
                  <a:pt x="303629" y="253182"/>
                </a:lnTo>
                <a:lnTo>
                  <a:pt x="299652" y="272880"/>
                </a:lnTo>
                <a:lnTo>
                  <a:pt x="288807" y="288966"/>
                </a:lnTo>
                <a:lnTo>
                  <a:pt x="272721" y="299811"/>
                </a:lnTo>
                <a:lnTo>
                  <a:pt x="253023" y="303788"/>
                </a:lnTo>
                <a:lnTo>
                  <a:pt x="50605" y="303788"/>
                </a:lnTo>
                <a:lnTo>
                  <a:pt x="30907" y="299811"/>
                </a:lnTo>
                <a:lnTo>
                  <a:pt x="14822" y="288966"/>
                </a:lnTo>
                <a:lnTo>
                  <a:pt x="3976" y="272880"/>
                </a:lnTo>
                <a:lnTo>
                  <a:pt x="0" y="253182"/>
                </a:lnTo>
                <a:lnTo>
                  <a:pt x="0" y="50605"/>
                </a:lnTo>
                <a:close/>
              </a:path>
            </a:pathLst>
          </a:custGeom>
          <a:ln w="2540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1929" y="2950210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4009E"/>
                </a:solidFill>
                <a:latin typeface="Microsoft JhengHei"/>
                <a:cs typeface="Microsoft JhengHei"/>
              </a:rPr>
              <a:t>2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165" y="3805770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253023" y="0"/>
                </a:moveTo>
                <a:lnTo>
                  <a:pt x="50605" y="0"/>
                </a:lnTo>
                <a:lnTo>
                  <a:pt x="30907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53185"/>
                </a:lnTo>
                <a:lnTo>
                  <a:pt x="3976" y="272884"/>
                </a:lnTo>
                <a:lnTo>
                  <a:pt x="14822" y="288969"/>
                </a:lnTo>
                <a:lnTo>
                  <a:pt x="30907" y="299814"/>
                </a:lnTo>
                <a:lnTo>
                  <a:pt x="50605" y="303791"/>
                </a:lnTo>
                <a:lnTo>
                  <a:pt x="253023" y="303791"/>
                </a:lnTo>
                <a:lnTo>
                  <a:pt x="272721" y="299814"/>
                </a:lnTo>
                <a:lnTo>
                  <a:pt x="288807" y="288969"/>
                </a:lnTo>
                <a:lnTo>
                  <a:pt x="299652" y="272884"/>
                </a:lnTo>
                <a:lnTo>
                  <a:pt x="303629" y="253185"/>
                </a:lnTo>
                <a:lnTo>
                  <a:pt x="303629" y="50609"/>
                </a:lnTo>
                <a:lnTo>
                  <a:pt x="299652" y="30909"/>
                </a:lnTo>
                <a:lnTo>
                  <a:pt x="288807" y="14822"/>
                </a:lnTo>
                <a:lnTo>
                  <a:pt x="272721" y="3976"/>
                </a:lnTo>
                <a:lnTo>
                  <a:pt x="2530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4165" y="3805770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0" y="50605"/>
                </a:moveTo>
                <a:lnTo>
                  <a:pt x="3976" y="30907"/>
                </a:lnTo>
                <a:lnTo>
                  <a:pt x="14822" y="14822"/>
                </a:lnTo>
                <a:lnTo>
                  <a:pt x="30907" y="3976"/>
                </a:lnTo>
                <a:lnTo>
                  <a:pt x="50605" y="0"/>
                </a:lnTo>
                <a:lnTo>
                  <a:pt x="253023" y="0"/>
                </a:lnTo>
                <a:lnTo>
                  <a:pt x="272721" y="3976"/>
                </a:lnTo>
                <a:lnTo>
                  <a:pt x="288807" y="14822"/>
                </a:lnTo>
                <a:lnTo>
                  <a:pt x="299652" y="30907"/>
                </a:lnTo>
                <a:lnTo>
                  <a:pt x="303629" y="50605"/>
                </a:lnTo>
                <a:lnTo>
                  <a:pt x="303629" y="253182"/>
                </a:lnTo>
                <a:lnTo>
                  <a:pt x="299652" y="272880"/>
                </a:lnTo>
                <a:lnTo>
                  <a:pt x="288807" y="288966"/>
                </a:lnTo>
                <a:lnTo>
                  <a:pt x="272721" y="299811"/>
                </a:lnTo>
                <a:lnTo>
                  <a:pt x="253023" y="303788"/>
                </a:lnTo>
                <a:lnTo>
                  <a:pt x="50605" y="303788"/>
                </a:lnTo>
                <a:lnTo>
                  <a:pt x="30907" y="299811"/>
                </a:lnTo>
                <a:lnTo>
                  <a:pt x="14822" y="288966"/>
                </a:lnTo>
                <a:lnTo>
                  <a:pt x="3976" y="272880"/>
                </a:lnTo>
                <a:lnTo>
                  <a:pt x="0" y="253182"/>
                </a:lnTo>
                <a:lnTo>
                  <a:pt x="0" y="50605"/>
                </a:lnTo>
                <a:close/>
              </a:path>
            </a:pathLst>
          </a:custGeom>
          <a:ln w="2540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7727" y="3849362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4009E"/>
                </a:solidFill>
                <a:latin typeface="Microsoft JhengHei"/>
                <a:cs typeface="Microsoft JhengHei"/>
              </a:rPr>
              <a:t>3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65243" y="2242210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253034" y="0"/>
                </a:moveTo>
                <a:lnTo>
                  <a:pt x="50609" y="0"/>
                </a:lnTo>
                <a:lnTo>
                  <a:pt x="30909" y="3978"/>
                </a:lnTo>
                <a:lnTo>
                  <a:pt x="14822" y="14827"/>
                </a:lnTo>
                <a:lnTo>
                  <a:pt x="3976" y="30914"/>
                </a:lnTo>
                <a:lnTo>
                  <a:pt x="0" y="50609"/>
                </a:lnTo>
                <a:lnTo>
                  <a:pt x="0" y="253187"/>
                </a:lnTo>
                <a:lnTo>
                  <a:pt x="3976" y="272887"/>
                </a:lnTo>
                <a:lnTo>
                  <a:pt x="14822" y="288974"/>
                </a:lnTo>
                <a:lnTo>
                  <a:pt x="30909" y="299819"/>
                </a:lnTo>
                <a:lnTo>
                  <a:pt x="50609" y="303796"/>
                </a:lnTo>
                <a:lnTo>
                  <a:pt x="253034" y="303796"/>
                </a:lnTo>
                <a:lnTo>
                  <a:pt x="272727" y="299819"/>
                </a:lnTo>
                <a:lnTo>
                  <a:pt x="288810" y="288974"/>
                </a:lnTo>
                <a:lnTo>
                  <a:pt x="299654" y="272887"/>
                </a:lnTo>
                <a:lnTo>
                  <a:pt x="303631" y="253187"/>
                </a:lnTo>
                <a:lnTo>
                  <a:pt x="303631" y="50609"/>
                </a:lnTo>
                <a:lnTo>
                  <a:pt x="299654" y="30914"/>
                </a:lnTo>
                <a:lnTo>
                  <a:pt x="288810" y="14827"/>
                </a:lnTo>
                <a:lnTo>
                  <a:pt x="272727" y="3978"/>
                </a:lnTo>
                <a:lnTo>
                  <a:pt x="253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5243" y="2242210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0" y="50605"/>
                </a:moveTo>
                <a:lnTo>
                  <a:pt x="3976" y="30907"/>
                </a:lnTo>
                <a:lnTo>
                  <a:pt x="14822" y="14822"/>
                </a:lnTo>
                <a:lnTo>
                  <a:pt x="30907" y="3976"/>
                </a:lnTo>
                <a:lnTo>
                  <a:pt x="50605" y="0"/>
                </a:lnTo>
                <a:lnTo>
                  <a:pt x="253023" y="0"/>
                </a:lnTo>
                <a:lnTo>
                  <a:pt x="272721" y="3976"/>
                </a:lnTo>
                <a:lnTo>
                  <a:pt x="288807" y="14822"/>
                </a:lnTo>
                <a:lnTo>
                  <a:pt x="299652" y="30907"/>
                </a:lnTo>
                <a:lnTo>
                  <a:pt x="303629" y="50605"/>
                </a:lnTo>
                <a:lnTo>
                  <a:pt x="303629" y="253182"/>
                </a:lnTo>
                <a:lnTo>
                  <a:pt x="299652" y="272880"/>
                </a:lnTo>
                <a:lnTo>
                  <a:pt x="288807" y="288966"/>
                </a:lnTo>
                <a:lnTo>
                  <a:pt x="272721" y="299811"/>
                </a:lnTo>
                <a:lnTo>
                  <a:pt x="253023" y="303788"/>
                </a:lnTo>
                <a:lnTo>
                  <a:pt x="50605" y="303788"/>
                </a:lnTo>
                <a:lnTo>
                  <a:pt x="30907" y="299811"/>
                </a:lnTo>
                <a:lnTo>
                  <a:pt x="14822" y="288966"/>
                </a:lnTo>
                <a:lnTo>
                  <a:pt x="3976" y="272880"/>
                </a:lnTo>
                <a:lnTo>
                  <a:pt x="0" y="253182"/>
                </a:lnTo>
                <a:lnTo>
                  <a:pt x="0" y="50605"/>
                </a:lnTo>
                <a:close/>
              </a:path>
            </a:pathLst>
          </a:custGeom>
          <a:ln w="2540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58816" y="2285809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4009E"/>
                </a:solidFill>
                <a:latin typeface="Microsoft JhengHei"/>
                <a:cs typeface="Microsoft JhengHei"/>
              </a:rPr>
              <a:t>4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780770"/>
            <a:ext cx="6296025" cy="217614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Microsoft JhengHei"/>
                <a:cs typeface="Microsoft JhengHei"/>
              </a:rPr>
              <a:t>開啟</a:t>
            </a:r>
            <a:r>
              <a:rPr sz="2800" spc="-5" dirty="0">
                <a:latin typeface="Microsoft JhengHei"/>
                <a:cs typeface="Microsoft JhengHei"/>
              </a:rPr>
              <a:t> </a:t>
            </a:r>
            <a:r>
              <a:rPr sz="2800" spc="-10" dirty="0">
                <a:latin typeface="Microsoft JhengHei"/>
                <a:cs typeface="Microsoft JhengHei"/>
              </a:rPr>
              <a:t>Emulator</a:t>
            </a:r>
            <a:endParaRPr sz="28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Microsoft JhengHei"/>
                <a:cs typeface="Microsoft JhengHei"/>
              </a:rPr>
              <a:t>輸入以下網址(</a:t>
            </a:r>
            <a:r>
              <a:rPr sz="2800" spc="0" dirty="0">
                <a:latin typeface="Microsoft JhengHei"/>
                <a:cs typeface="Microsoft JhengHei"/>
              </a:rPr>
              <a:t>p</a:t>
            </a:r>
            <a:r>
              <a:rPr sz="2800" spc="-5" dirty="0">
                <a:latin typeface="Microsoft JhengHei"/>
                <a:cs typeface="Microsoft JhengHei"/>
              </a:rPr>
              <a:t>o</a:t>
            </a:r>
            <a:r>
              <a:rPr sz="2800" spc="75" dirty="0">
                <a:latin typeface="Microsoft JhengHei"/>
                <a:cs typeface="Microsoft JhengHei"/>
              </a:rPr>
              <a:t>r</a:t>
            </a:r>
            <a:r>
              <a:rPr sz="2800" spc="-10" dirty="0">
                <a:latin typeface="Microsoft JhengHei"/>
                <a:cs typeface="Microsoft JhengHei"/>
              </a:rPr>
              <a:t>t</a:t>
            </a:r>
            <a:r>
              <a:rPr sz="2800" dirty="0">
                <a:latin typeface="Microsoft JhengHei"/>
                <a:cs typeface="Microsoft JhengHei"/>
              </a:rPr>
              <a:t>請參考跳出之網址)</a:t>
            </a: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Microsoft JhengHei"/>
                <a:cs typeface="Microsoft JhengHei"/>
              </a:rPr>
              <a:t>http://localhost:</a:t>
            </a:r>
            <a:r>
              <a:rPr sz="2400" spc="-5" dirty="0">
                <a:solidFill>
                  <a:srgbClr val="FF4247"/>
                </a:solidFill>
                <a:latin typeface="Microsoft JhengHei"/>
                <a:cs typeface="Microsoft JhengHei"/>
              </a:rPr>
              <a:t>port</a:t>
            </a:r>
            <a:r>
              <a:rPr sz="2400" spc="-5" dirty="0">
                <a:latin typeface="Microsoft JhengHei"/>
                <a:cs typeface="Microsoft JhengHei"/>
              </a:rPr>
              <a:t>/api/messages</a:t>
            </a:r>
            <a:endParaRPr sz="24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Microsoft JhengHei"/>
                <a:cs typeface="Microsoft JhengHei"/>
              </a:rPr>
              <a:t>CONNECT</a:t>
            </a:r>
            <a:endParaRPr sz="28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53524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dirty="0"/>
              <a:t>with Bot</a:t>
            </a:r>
            <a:r>
              <a:rPr spc="-65" dirty="0"/>
              <a:t> </a:t>
            </a:r>
            <a:r>
              <a:rPr spc="-5" dirty="0"/>
              <a:t>Framework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0" y="2444554"/>
            <a:ext cx="4572000" cy="908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328" y="3062287"/>
            <a:ext cx="3000375" cy="581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904367"/>
            <a:ext cx="1791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Microsoft JhengHei"/>
                <a:cs typeface="Microsoft JhengHei"/>
              </a:rPr>
              <a:t>完成建置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53524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dirty="0"/>
              <a:t>with Bot</a:t>
            </a:r>
            <a:r>
              <a:rPr spc="-65" dirty="0"/>
              <a:t> </a:t>
            </a:r>
            <a:r>
              <a:rPr spc="-5" dirty="0"/>
              <a:t>Framework</a:t>
            </a:r>
          </a:p>
        </p:txBody>
      </p:sp>
      <p:sp>
        <p:nvSpPr>
          <p:cNvPr id="4" name="object 4"/>
          <p:cNvSpPr/>
          <p:nvPr/>
        </p:nvSpPr>
        <p:spPr>
          <a:xfrm>
            <a:off x="2743200" y="733155"/>
            <a:ext cx="5878868" cy="404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144252"/>
            <a:ext cx="1647837" cy="1204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771263"/>
            <a:ext cx="5553075" cy="110553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Microsoft JhengHei"/>
                <a:cs typeface="Microsoft JhengHei"/>
              </a:rPr>
              <a:t>匯入範例程式</a:t>
            </a:r>
          </a:p>
          <a:p>
            <a:pPr marL="469900">
              <a:lnSpc>
                <a:spcPct val="100000"/>
              </a:lnSpc>
              <a:spcBef>
                <a:spcPts val="97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dirty="0">
                <a:latin typeface="Microsoft JhengHei"/>
                <a:cs typeface="Microsoft JhengHei"/>
              </a:rPr>
              <a:t>選擇範例程式內</a:t>
            </a:r>
            <a:r>
              <a:rPr sz="2600" spc="-5" dirty="0">
                <a:latin typeface="Microsoft JhengHei"/>
                <a:cs typeface="Microsoft JhengHei"/>
              </a:rPr>
              <a:t>SimpleDialog.cs</a:t>
            </a:r>
            <a:endParaRPr sz="26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38925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Hands </a:t>
            </a:r>
            <a:r>
              <a:rPr dirty="0"/>
              <a:t>On -</a:t>
            </a:r>
            <a:r>
              <a:rPr spc="-60" dirty="0"/>
              <a:t> </a:t>
            </a:r>
            <a:r>
              <a:rPr spc="-5" dirty="0"/>
              <a:t>Dialog</a:t>
            </a:r>
          </a:p>
        </p:txBody>
      </p:sp>
      <p:sp>
        <p:nvSpPr>
          <p:cNvPr id="4" name="object 4"/>
          <p:cNvSpPr/>
          <p:nvPr/>
        </p:nvSpPr>
        <p:spPr>
          <a:xfrm>
            <a:off x="2005266" y="2089311"/>
            <a:ext cx="6384759" cy="254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904367"/>
            <a:ext cx="5003165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Microsoft JhengHei"/>
                <a:cs typeface="Microsoft JhengHei"/>
              </a:rPr>
              <a:t>更改</a:t>
            </a:r>
            <a:r>
              <a:rPr sz="2800" spc="-10" dirty="0">
                <a:latin typeface="Microsoft JhengHei"/>
                <a:cs typeface="Microsoft JhengHei"/>
              </a:rPr>
              <a:t>MessagesController</a:t>
            </a:r>
            <a:endParaRPr sz="28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400" dirty="0">
                <a:solidFill>
                  <a:srgbClr val="FF4247"/>
                </a:solidFill>
                <a:latin typeface="Arial"/>
                <a:cs typeface="Arial"/>
              </a:rPr>
              <a:t>–	</a:t>
            </a:r>
            <a:r>
              <a:rPr sz="1400" spc="-5" dirty="0">
                <a:solidFill>
                  <a:srgbClr val="FF4247"/>
                </a:solidFill>
                <a:latin typeface="Microsoft JhengHei"/>
                <a:cs typeface="Microsoft JhengHei"/>
              </a:rPr>
              <a:t>SimpleDialog.cs</a:t>
            </a:r>
            <a:r>
              <a:rPr sz="1400" dirty="0">
                <a:solidFill>
                  <a:srgbClr val="FF4247"/>
                </a:solidFill>
                <a:latin typeface="Microsoft JhengHei"/>
                <a:cs typeface="Microsoft JhengHei"/>
              </a:rPr>
              <a:t>的</a:t>
            </a:r>
            <a:r>
              <a:rPr sz="1400" spc="-5" dirty="0">
                <a:solidFill>
                  <a:srgbClr val="FF4247"/>
                </a:solidFill>
                <a:latin typeface="Microsoft JhengHei"/>
                <a:cs typeface="Microsoft JhengHei"/>
              </a:rPr>
              <a:t>namespace</a:t>
            </a:r>
            <a:r>
              <a:rPr sz="1400" dirty="0">
                <a:solidFill>
                  <a:srgbClr val="FF4247"/>
                </a:solidFill>
                <a:latin typeface="Microsoft JhengHei"/>
                <a:cs typeface="Microsoft JhengHei"/>
              </a:rPr>
              <a:t>修改為自訂之專案名！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38925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Hands </a:t>
            </a:r>
            <a:r>
              <a:rPr dirty="0"/>
              <a:t>On -</a:t>
            </a:r>
            <a:r>
              <a:rPr spc="-60" dirty="0"/>
              <a:t> </a:t>
            </a:r>
            <a:r>
              <a:rPr spc="-5" dirty="0"/>
              <a:t>Dialog</a:t>
            </a:r>
          </a:p>
        </p:txBody>
      </p:sp>
      <p:sp>
        <p:nvSpPr>
          <p:cNvPr id="4" name="object 4"/>
          <p:cNvSpPr/>
          <p:nvPr/>
        </p:nvSpPr>
        <p:spPr>
          <a:xfrm>
            <a:off x="343528" y="2192500"/>
            <a:ext cx="3912273" cy="2197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3726" y="2192500"/>
            <a:ext cx="3882542" cy="2197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2155" y="3318408"/>
            <a:ext cx="353060" cy="76200"/>
          </a:xfrm>
          <a:custGeom>
            <a:avLst/>
            <a:gdLst/>
            <a:ahLst/>
            <a:cxnLst/>
            <a:rect l="l" t="t" r="r" b="b"/>
            <a:pathLst>
              <a:path w="353060" h="76200">
                <a:moveTo>
                  <a:pt x="276720" y="0"/>
                </a:moveTo>
                <a:lnTo>
                  <a:pt x="276720" y="25399"/>
                </a:lnTo>
                <a:lnTo>
                  <a:pt x="0" y="25399"/>
                </a:lnTo>
                <a:lnTo>
                  <a:pt x="0" y="50799"/>
                </a:lnTo>
                <a:lnTo>
                  <a:pt x="276720" y="50799"/>
                </a:lnTo>
                <a:lnTo>
                  <a:pt x="276720" y="76199"/>
                </a:lnTo>
                <a:lnTo>
                  <a:pt x="352920" y="38099"/>
                </a:lnTo>
                <a:lnTo>
                  <a:pt x="276720" y="0"/>
                </a:lnTo>
                <a:close/>
              </a:path>
            </a:pathLst>
          </a:custGeom>
          <a:solidFill>
            <a:srgbClr val="B400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8485" y="3274415"/>
            <a:ext cx="1026160" cy="217170"/>
          </a:xfrm>
          <a:custGeom>
            <a:avLst/>
            <a:gdLst/>
            <a:ahLst/>
            <a:cxnLst/>
            <a:rect l="l" t="t" r="r" b="b"/>
            <a:pathLst>
              <a:path w="1026160" h="217170">
                <a:moveTo>
                  <a:pt x="0" y="36095"/>
                </a:moveTo>
                <a:lnTo>
                  <a:pt x="2836" y="22045"/>
                </a:lnTo>
                <a:lnTo>
                  <a:pt x="10572" y="10572"/>
                </a:lnTo>
                <a:lnTo>
                  <a:pt x="22045" y="2836"/>
                </a:lnTo>
                <a:lnTo>
                  <a:pt x="36095" y="0"/>
                </a:lnTo>
                <a:lnTo>
                  <a:pt x="989528" y="0"/>
                </a:lnTo>
                <a:lnTo>
                  <a:pt x="1003576" y="2836"/>
                </a:lnTo>
                <a:lnTo>
                  <a:pt x="1015049" y="10572"/>
                </a:lnTo>
                <a:lnTo>
                  <a:pt x="1022784" y="22045"/>
                </a:lnTo>
                <a:lnTo>
                  <a:pt x="1025620" y="36095"/>
                </a:lnTo>
                <a:lnTo>
                  <a:pt x="1025620" y="180474"/>
                </a:lnTo>
                <a:lnTo>
                  <a:pt x="1022784" y="194524"/>
                </a:lnTo>
                <a:lnTo>
                  <a:pt x="1015049" y="205997"/>
                </a:lnTo>
                <a:lnTo>
                  <a:pt x="1003576" y="213732"/>
                </a:lnTo>
                <a:lnTo>
                  <a:pt x="989528" y="216569"/>
                </a:lnTo>
                <a:lnTo>
                  <a:pt x="36095" y="216569"/>
                </a:lnTo>
                <a:lnTo>
                  <a:pt x="22045" y="213732"/>
                </a:lnTo>
                <a:lnTo>
                  <a:pt x="10572" y="205997"/>
                </a:lnTo>
                <a:lnTo>
                  <a:pt x="2836" y="194524"/>
                </a:lnTo>
                <a:lnTo>
                  <a:pt x="0" y="180474"/>
                </a:lnTo>
                <a:lnTo>
                  <a:pt x="0" y="36095"/>
                </a:lnTo>
                <a:close/>
              </a:path>
            </a:pathLst>
          </a:custGeom>
          <a:ln w="1905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7472" y="3401745"/>
            <a:ext cx="1026160" cy="217170"/>
          </a:xfrm>
          <a:custGeom>
            <a:avLst/>
            <a:gdLst/>
            <a:ahLst/>
            <a:cxnLst/>
            <a:rect l="l" t="t" r="r" b="b"/>
            <a:pathLst>
              <a:path w="1026159" h="217170">
                <a:moveTo>
                  <a:pt x="0" y="36095"/>
                </a:moveTo>
                <a:lnTo>
                  <a:pt x="2836" y="22045"/>
                </a:lnTo>
                <a:lnTo>
                  <a:pt x="10572" y="10572"/>
                </a:lnTo>
                <a:lnTo>
                  <a:pt x="22045" y="2836"/>
                </a:lnTo>
                <a:lnTo>
                  <a:pt x="36095" y="0"/>
                </a:lnTo>
                <a:lnTo>
                  <a:pt x="989528" y="0"/>
                </a:lnTo>
                <a:lnTo>
                  <a:pt x="1003576" y="2836"/>
                </a:lnTo>
                <a:lnTo>
                  <a:pt x="1015049" y="10572"/>
                </a:lnTo>
                <a:lnTo>
                  <a:pt x="1022784" y="22045"/>
                </a:lnTo>
                <a:lnTo>
                  <a:pt x="1025620" y="36095"/>
                </a:lnTo>
                <a:lnTo>
                  <a:pt x="1025620" y="180474"/>
                </a:lnTo>
                <a:lnTo>
                  <a:pt x="1022784" y="194524"/>
                </a:lnTo>
                <a:lnTo>
                  <a:pt x="1015049" y="205997"/>
                </a:lnTo>
                <a:lnTo>
                  <a:pt x="1003576" y="213732"/>
                </a:lnTo>
                <a:lnTo>
                  <a:pt x="989528" y="216569"/>
                </a:lnTo>
                <a:lnTo>
                  <a:pt x="36095" y="216569"/>
                </a:lnTo>
                <a:lnTo>
                  <a:pt x="22045" y="213732"/>
                </a:lnTo>
                <a:lnTo>
                  <a:pt x="10572" y="205997"/>
                </a:lnTo>
                <a:lnTo>
                  <a:pt x="2836" y="194524"/>
                </a:lnTo>
                <a:lnTo>
                  <a:pt x="0" y="180474"/>
                </a:lnTo>
                <a:lnTo>
                  <a:pt x="0" y="36095"/>
                </a:lnTo>
                <a:close/>
              </a:path>
            </a:pathLst>
          </a:custGeom>
          <a:ln w="1905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69" y="52819"/>
            <a:ext cx="3503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</a:t>
            </a:r>
            <a:r>
              <a:rPr spc="-4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773" y="1252721"/>
            <a:ext cx="8145780" cy="411074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994"/>
              </a:spcBef>
            </a:pPr>
            <a:r>
              <a:rPr lang="zh-TW" altLang="en-US" sz="260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成功大學 </a:t>
            </a:r>
            <a:r>
              <a:rPr sz="260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資</a:t>
            </a:r>
            <a:r>
              <a:rPr lang="zh-TW" altLang="en-US" sz="260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訊工程</a:t>
            </a:r>
            <a:r>
              <a:rPr sz="260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系</a:t>
            </a:r>
            <a:endParaRPr lang="en-US" sz="2600" dirty="0" smtClean="0">
              <a:solidFill>
                <a:srgbClr val="008000"/>
              </a:solidFill>
              <a:latin typeface="Microsoft JhengHei"/>
              <a:cs typeface="Microsoft JhengHei"/>
            </a:endParaRPr>
          </a:p>
          <a:p>
            <a:pPr marL="511175">
              <a:lnSpc>
                <a:spcPct val="100000"/>
              </a:lnSpc>
              <a:spcBef>
                <a:spcPts val="994"/>
              </a:spcBef>
            </a:pPr>
            <a:endParaRPr sz="2600" dirty="0">
              <a:latin typeface="Microsoft JhengHei"/>
              <a:cs typeface="Microsoft JhengHei"/>
            </a:endParaRPr>
          </a:p>
          <a:p>
            <a:pPr marL="12065" marR="3375025" algn="ctr">
              <a:lnSpc>
                <a:spcPct val="100000"/>
              </a:lnSpc>
              <a:spcBef>
                <a:spcPts val="755"/>
              </a:spcBef>
            </a:pPr>
            <a:r>
              <a:rPr sz="2200" b="1" dirty="0" err="1" smtClean="0">
                <a:latin typeface="Microsoft JhengHei"/>
                <a:cs typeface="Microsoft JhengHei"/>
              </a:rPr>
              <a:t>熟悉程式語言：</a:t>
            </a:r>
            <a:r>
              <a:rPr lang="en-US" sz="2200" b="1" dirty="0" err="1">
                <a:latin typeface="Microsoft JhengHei"/>
                <a:cs typeface="Microsoft JhengHei"/>
              </a:rPr>
              <a:t>J</a:t>
            </a:r>
            <a:r>
              <a:rPr lang="en-US" sz="2200" b="1" dirty="0" err="1" smtClean="0">
                <a:latin typeface="Microsoft JhengHei"/>
                <a:cs typeface="Microsoft JhengHei"/>
              </a:rPr>
              <a:t>avascript</a:t>
            </a:r>
            <a:r>
              <a:rPr lang="en-US" sz="2200" b="1" dirty="0" smtClean="0">
                <a:latin typeface="Microsoft JhengHei"/>
                <a:cs typeface="Microsoft JhengHei"/>
              </a:rPr>
              <a:t>  </a:t>
            </a:r>
            <a:r>
              <a:rPr lang="en-US" altLang="zh-TW" sz="2200" b="1" dirty="0" smtClean="0">
                <a:latin typeface="Microsoft JhengHei"/>
                <a:cs typeface="Microsoft JhengHei"/>
              </a:rPr>
              <a:t>C</a:t>
            </a:r>
            <a:r>
              <a:rPr lang="zh-TW" altLang="en-US" sz="2200" b="1" dirty="0" smtClean="0">
                <a:latin typeface="Microsoft JhengHei"/>
                <a:cs typeface="Microsoft JhengHei"/>
              </a:rPr>
              <a:t>  </a:t>
            </a:r>
            <a:r>
              <a:rPr lang="en-US" altLang="zh-TW" sz="2200" b="1" dirty="0" smtClean="0">
                <a:latin typeface="Microsoft JhengHei"/>
                <a:cs typeface="Microsoft JhengHei"/>
              </a:rPr>
              <a:t>C#</a:t>
            </a:r>
            <a:endParaRPr sz="2200" dirty="0">
              <a:latin typeface="Microsoft JhengHei"/>
              <a:cs typeface="Microsoft JhengHei"/>
            </a:endParaRPr>
          </a:p>
          <a:p>
            <a:pPr marR="3362325" algn="ctr">
              <a:lnSpc>
                <a:spcPts val="2625"/>
              </a:lnSpc>
            </a:pPr>
            <a:endParaRPr lang="en-US" sz="2200" b="1" dirty="0" smtClean="0">
              <a:latin typeface="Microsoft JhengHei"/>
              <a:cs typeface="Microsoft JhengHei"/>
            </a:endParaRPr>
          </a:p>
          <a:p>
            <a:pPr marR="3362325" algn="ctr">
              <a:lnSpc>
                <a:spcPts val="2625"/>
              </a:lnSpc>
            </a:pPr>
            <a:endParaRPr sz="2250" dirty="0">
              <a:latin typeface="Times New Roman"/>
              <a:cs typeface="Times New Roman"/>
            </a:endParaRPr>
          </a:p>
          <a:p>
            <a:pPr marL="5038090">
              <a:lnSpc>
                <a:spcPct val="100000"/>
              </a:lnSpc>
              <a:spcBef>
                <a:spcPts val="1730"/>
              </a:spcBef>
              <a:tabLst>
                <a:tab pos="6409690" algn="l"/>
              </a:tabLst>
            </a:pPr>
            <a:endParaRPr lang="en-US" sz="2800" b="1" dirty="0" smtClean="0">
              <a:latin typeface="Microsoft JhengHei"/>
              <a:cs typeface="Microsoft JhengHei"/>
            </a:endParaRPr>
          </a:p>
          <a:p>
            <a:pPr marL="5038090">
              <a:spcBef>
                <a:spcPts val="1730"/>
              </a:spcBef>
              <a:tabLst>
                <a:tab pos="6409690" algn="l"/>
              </a:tabLst>
            </a:pPr>
            <a:r>
              <a:rPr lang="zh-TW" altLang="en-US" sz="2800" b="1" dirty="0" smtClean="0">
                <a:latin typeface="Microsoft JhengHei"/>
                <a:cs typeface="Microsoft JhengHei"/>
              </a:rPr>
              <a:t>謝明軒</a:t>
            </a:r>
            <a:r>
              <a:rPr sz="2800" b="1" dirty="0" smtClean="0">
                <a:latin typeface="Microsoft JhengHei"/>
                <a:cs typeface="Microsoft JhengHei"/>
              </a:rPr>
              <a:t>	</a:t>
            </a:r>
            <a:r>
              <a:rPr lang="en-US" altLang="zh-TW" dirty="0"/>
              <a:t>Ming-</a:t>
            </a:r>
            <a:r>
              <a:rPr lang="en-US" altLang="zh-TW" dirty="0" err="1"/>
              <a:t>Hsuan</a:t>
            </a:r>
            <a:r>
              <a:rPr lang="en-US" altLang="zh-TW" dirty="0"/>
              <a:t> Hsieh</a:t>
            </a:r>
          </a:p>
          <a:p>
            <a:pPr marL="5038090">
              <a:lnSpc>
                <a:spcPct val="100000"/>
              </a:lnSpc>
              <a:spcBef>
                <a:spcPts val="1730"/>
              </a:spcBef>
              <a:tabLst>
                <a:tab pos="6409690" algn="l"/>
              </a:tabLst>
            </a:pPr>
            <a:endParaRPr sz="2800" dirty="0">
              <a:latin typeface="Microsoft JhengHei"/>
              <a:cs typeface="Microsoft JhengHei"/>
            </a:endParaRPr>
          </a:p>
        </p:txBody>
      </p:sp>
      <p:pic>
        <p:nvPicPr>
          <p:cNvPr id="1026" name="Picture 2" descr="C:\Users\Owner\Desktop\12920423_922586501196355_2558211762401976886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57350"/>
            <a:ext cx="27432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779931"/>
            <a:ext cx="5586730" cy="159194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Microsoft JhengHei"/>
                <a:cs typeface="Microsoft JhengHei"/>
              </a:rPr>
              <a:t>context.PostAsync()</a:t>
            </a:r>
            <a:r>
              <a:rPr sz="2600" spc="-45" dirty="0">
                <a:latin typeface="Microsoft JhengHei"/>
                <a:cs typeface="Microsoft JhengHei"/>
              </a:rPr>
              <a:t> </a:t>
            </a:r>
            <a:r>
              <a:rPr sz="2600" dirty="0">
                <a:latin typeface="Microsoft JhengHei"/>
                <a:cs typeface="Microsoft JhengHei"/>
              </a:rPr>
              <a:t>–</a:t>
            </a:r>
            <a:r>
              <a:rPr sz="2600" spc="-45" dirty="0">
                <a:latin typeface="Microsoft JhengHei"/>
                <a:cs typeface="Microsoft JhengHei"/>
              </a:rPr>
              <a:t> </a:t>
            </a:r>
            <a:r>
              <a:rPr sz="2600" spc="-5" dirty="0">
                <a:latin typeface="Microsoft JhengHei"/>
                <a:cs typeface="Microsoft JhengHei"/>
              </a:rPr>
              <a:t>Bot</a:t>
            </a:r>
            <a:r>
              <a:rPr sz="2600" dirty="0">
                <a:latin typeface="Microsoft JhengHei"/>
                <a:cs typeface="Microsoft JhengHei"/>
              </a:rPr>
              <a:t>回覆內容</a:t>
            </a:r>
            <a:endParaRPr sz="260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Microsoft JhengHei"/>
                <a:cs typeface="Microsoft JhengHei"/>
              </a:rPr>
              <a:t>context.Wait()</a:t>
            </a:r>
            <a:r>
              <a:rPr sz="2600" spc="-10" dirty="0">
                <a:latin typeface="Microsoft JhengHei"/>
                <a:cs typeface="Microsoft JhengHei"/>
              </a:rPr>
              <a:t> </a:t>
            </a:r>
            <a:r>
              <a:rPr sz="2600" dirty="0">
                <a:latin typeface="Microsoft JhengHei"/>
                <a:cs typeface="Microsoft JhengHei"/>
              </a:rPr>
              <a:t>–</a:t>
            </a:r>
            <a:r>
              <a:rPr sz="2600" spc="-15" dirty="0">
                <a:latin typeface="Microsoft JhengHei"/>
                <a:cs typeface="Microsoft JhengHei"/>
              </a:rPr>
              <a:t> </a:t>
            </a:r>
            <a:r>
              <a:rPr sz="2600" dirty="0">
                <a:latin typeface="Microsoft JhengHei"/>
                <a:cs typeface="Microsoft JhengHei"/>
              </a:rPr>
              <a:t>控制對話管道</a:t>
            </a:r>
            <a:endParaRPr sz="260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Microsoft JhengHei"/>
                <a:cs typeface="Microsoft JhengHei"/>
              </a:rPr>
              <a:t>result</a:t>
            </a:r>
            <a:r>
              <a:rPr sz="2600" spc="-20" dirty="0">
                <a:latin typeface="Microsoft JhengHei"/>
                <a:cs typeface="Microsoft JhengHei"/>
              </a:rPr>
              <a:t> </a:t>
            </a:r>
            <a:r>
              <a:rPr sz="2600" dirty="0">
                <a:latin typeface="Microsoft JhengHei"/>
                <a:cs typeface="Microsoft JhengHei"/>
              </a:rPr>
              <a:t>–</a:t>
            </a:r>
            <a:r>
              <a:rPr sz="2600" spc="-15" dirty="0">
                <a:latin typeface="Microsoft JhengHei"/>
                <a:cs typeface="Microsoft JhengHei"/>
              </a:rPr>
              <a:t> </a:t>
            </a:r>
            <a:r>
              <a:rPr sz="2600" dirty="0">
                <a:latin typeface="Microsoft JhengHei"/>
                <a:cs typeface="Microsoft JhengHei"/>
              </a:rPr>
              <a:t>使用者回覆訊息之內容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28422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Dialog</a:t>
            </a:r>
            <a:r>
              <a:rPr spc="-75" dirty="0"/>
              <a:t> </a:t>
            </a:r>
            <a:r>
              <a:rPr dirty="0"/>
              <a:t>主功能</a:t>
            </a:r>
          </a:p>
        </p:txBody>
      </p:sp>
      <p:sp>
        <p:nvSpPr>
          <p:cNvPr id="10" name="object 10"/>
          <p:cNvSpPr/>
          <p:nvPr/>
        </p:nvSpPr>
        <p:spPr>
          <a:xfrm>
            <a:off x="4800600" y="3867150"/>
            <a:ext cx="762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6" y="2371876"/>
            <a:ext cx="5024632" cy="277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bject 10"/>
          <p:cNvSpPr/>
          <p:nvPr/>
        </p:nvSpPr>
        <p:spPr>
          <a:xfrm>
            <a:off x="4724400" y="3133725"/>
            <a:ext cx="762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4724400" y="3808728"/>
            <a:ext cx="762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/>
          <p:cNvSpPr/>
          <p:nvPr/>
        </p:nvSpPr>
        <p:spPr>
          <a:xfrm>
            <a:off x="3664583" y="3420043"/>
            <a:ext cx="1609090" cy="113664"/>
          </a:xfrm>
          <a:custGeom>
            <a:avLst/>
            <a:gdLst/>
            <a:ahLst/>
            <a:cxnLst/>
            <a:rect l="l" t="t" r="r" b="b"/>
            <a:pathLst>
              <a:path w="1609089" h="113664">
                <a:moveTo>
                  <a:pt x="0" y="0"/>
                </a:moveTo>
                <a:lnTo>
                  <a:pt x="1608930" y="0"/>
                </a:lnTo>
                <a:lnTo>
                  <a:pt x="1608930" y="113173"/>
                </a:lnTo>
                <a:lnTo>
                  <a:pt x="0" y="11317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/>
          <p:cNvSpPr/>
          <p:nvPr/>
        </p:nvSpPr>
        <p:spPr>
          <a:xfrm>
            <a:off x="3636008" y="4272218"/>
            <a:ext cx="1609090" cy="113664"/>
          </a:xfrm>
          <a:custGeom>
            <a:avLst/>
            <a:gdLst/>
            <a:ahLst/>
            <a:cxnLst/>
            <a:rect l="l" t="t" r="r" b="b"/>
            <a:pathLst>
              <a:path w="1609089" h="113664">
                <a:moveTo>
                  <a:pt x="0" y="0"/>
                </a:moveTo>
                <a:lnTo>
                  <a:pt x="1608930" y="0"/>
                </a:lnTo>
                <a:lnTo>
                  <a:pt x="1608930" y="113173"/>
                </a:lnTo>
                <a:lnTo>
                  <a:pt x="0" y="11317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41942"/>
            <a:ext cx="2806698" cy="332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11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181100" y="1428750"/>
            <a:ext cx="7239000" cy="1447800"/>
          </a:xfrm>
          <a:prstGeom prst="roundRect">
            <a:avLst/>
          </a:prstGeom>
          <a:solidFill>
            <a:srgbClr val="BF1191"/>
          </a:solidFill>
          <a:ln>
            <a:solidFill>
              <a:srgbClr val="BF1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Mongo DB</a:t>
            </a:r>
            <a:r>
              <a:rPr lang="zh-TW" altLang="en-US" sz="4400" dirty="0" smtClean="0">
                <a:solidFill>
                  <a:schemeClr val="tx1"/>
                </a:solidFill>
              </a:rPr>
              <a:t> 串接應用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63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Mongo DB</a:t>
            </a:r>
            <a:endParaRPr lang="en-US" dirty="0"/>
          </a:p>
        </p:txBody>
      </p:sp>
      <p:pic>
        <p:nvPicPr>
          <p:cNvPr id="4098" name="Picture 2" descr="C:\Users\Owner\Desktop\Mongo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2" y="1051935"/>
            <a:ext cx="53816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3" y="2805545"/>
            <a:ext cx="2925906" cy="188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3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68" y="52819"/>
            <a:ext cx="30549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 smtClean="0"/>
              <a:t>前置作業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533400" y="1133475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建置</a:t>
            </a:r>
            <a:r>
              <a:rPr lang="en-US" altLang="zh-TW" dirty="0" smtClean="0">
                <a:solidFill>
                  <a:schemeClr val="tx1"/>
                </a:solidFill>
              </a:rPr>
              <a:t>Mongo DB</a:t>
            </a:r>
            <a:r>
              <a:rPr lang="zh-TW" altLang="en-US" dirty="0" smtClean="0">
                <a:solidFill>
                  <a:schemeClr val="tx1"/>
                </a:solidFill>
              </a:rPr>
              <a:t>在本基端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安裝</a:t>
            </a:r>
            <a:r>
              <a:rPr lang="en-US" altLang="zh-TW" dirty="0" err="1" smtClean="0">
                <a:solidFill>
                  <a:schemeClr val="tx1"/>
                </a:solidFill>
              </a:rPr>
              <a:t>Robo</a:t>
            </a:r>
            <a:r>
              <a:rPr lang="en-US" altLang="zh-TW" dirty="0" smtClean="0">
                <a:solidFill>
                  <a:schemeClr val="tx1"/>
                </a:solidFill>
              </a:rPr>
              <a:t> 3T</a:t>
            </a:r>
            <a:r>
              <a:rPr lang="zh-TW" altLang="en-US" dirty="0" smtClean="0">
                <a:solidFill>
                  <a:schemeClr val="tx1"/>
                </a:solidFill>
              </a:rPr>
              <a:t>當作</a:t>
            </a:r>
            <a:r>
              <a:rPr lang="en-US" altLang="zh-TW" dirty="0" smtClean="0">
                <a:solidFill>
                  <a:schemeClr val="tx1"/>
                </a:solidFill>
              </a:rPr>
              <a:t>GUI</a:t>
            </a:r>
            <a:r>
              <a:rPr lang="zh-TW" altLang="en-US" dirty="0" smtClean="0">
                <a:solidFill>
                  <a:schemeClr val="tx1"/>
                </a:solidFill>
              </a:rPr>
              <a:t>以便觀察本基端的</a:t>
            </a:r>
            <a:r>
              <a:rPr lang="en-US" altLang="zh-TW" dirty="0" smtClean="0">
                <a:solidFill>
                  <a:schemeClr val="tx1"/>
                </a:solidFill>
              </a:rPr>
              <a:t>Database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r>
              <a:rPr lang="zh-TW" altLang="en-US" dirty="0" smtClean="0">
                <a:solidFill>
                  <a:schemeClr val="tx1"/>
                </a:solidFill>
              </a:rPr>
              <a:t>開啟專案把</a:t>
            </a:r>
            <a:r>
              <a:rPr lang="en-US" altLang="zh-TW" dirty="0" smtClean="0">
                <a:solidFill>
                  <a:schemeClr val="tx1"/>
                </a:solidFill>
              </a:rPr>
              <a:t>example2.cs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</a:rPr>
              <a:t>CODE</a:t>
            </a:r>
            <a:r>
              <a:rPr lang="zh-TW" altLang="en-US" dirty="0" smtClean="0">
                <a:solidFill>
                  <a:schemeClr val="tx1"/>
                </a:solidFill>
              </a:rPr>
              <a:t>複製到你專案的專案裡面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en-US" altLang="zh-TW" dirty="0" err="1" smtClean="0">
                <a:solidFill>
                  <a:schemeClr val="tx1"/>
                </a:solidFill>
              </a:rPr>
              <a:t>MessagesController.cs</a:t>
            </a:r>
            <a:r>
              <a:rPr lang="zh-TW" altLang="en-US" dirty="0" smtClean="0">
                <a:solidFill>
                  <a:schemeClr val="tx1"/>
                </a:solidFill>
              </a:rPr>
              <a:t>再把物件的名子改成你的專案名</a:t>
            </a:r>
            <a:r>
              <a:rPr lang="en-US" altLang="zh-TW" dirty="0" smtClean="0">
                <a:solidFill>
                  <a:schemeClr val="tx1"/>
                </a:solidFill>
              </a:rPr>
              <a:t>~~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562350"/>
            <a:ext cx="525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建置步驟</a:t>
            </a:r>
            <a:r>
              <a:rPr lang="en-US" altLang="zh-TW" sz="1050" dirty="0" smtClean="0">
                <a:solidFill>
                  <a:schemeClr val="accent5">
                    <a:lumMod val="50000"/>
                  </a:schemeClr>
                </a:solidFill>
              </a:rPr>
              <a:t>https</a:t>
            </a:r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</a:rPr>
              <a:t>://hackmd.io/GwFgZmIOzAhgtABgJwBMT3AVgEzwEYCmwW8AHImLFWWQMxkgDGQA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" y="4095750"/>
            <a:ext cx="525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accent5">
                    <a:lumMod val="50000"/>
                  </a:schemeClr>
                </a:solidFill>
              </a:rPr>
              <a:t>串接</a:t>
            </a:r>
            <a:r>
              <a:rPr lang="en-US" altLang="zh-TW" sz="1050" dirty="0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</a:p>
          <a:p>
            <a:r>
              <a:rPr lang="en-US" altLang="zh-TW" sz="1050" dirty="0" smtClean="0">
                <a:solidFill>
                  <a:schemeClr val="accent5">
                    <a:lumMod val="50000"/>
                  </a:schemeClr>
                </a:solidFill>
              </a:rPr>
              <a:t>https</a:t>
            </a:r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</a:rPr>
              <a:t>://hackmd.io/GwFgZmIOzAhgtABgJwBMT3AVgEzwEYCmwW8AHImLFWWQMxkgDGQA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468" y="52819"/>
            <a:ext cx="6789932" cy="558800"/>
          </a:xfrm>
        </p:spPr>
        <p:txBody>
          <a:bodyPr/>
          <a:lstStyle/>
          <a:p>
            <a:r>
              <a:rPr lang="en-US" altLang="zh-TW" dirty="0" smtClean="0"/>
              <a:t>Attachment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" y="971550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  讓對話變得更有互動性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  也可以此侷限使用者回答的可能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r>
              <a:rPr lang="zh-TW" altLang="en-US" dirty="0" smtClean="0">
                <a:solidFill>
                  <a:schemeClr val="tx1"/>
                </a:solidFill>
              </a:rPr>
              <a:t>   可傳送附加豐富的圖片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按鈕的訊息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14550"/>
            <a:ext cx="2852016" cy="23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12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85520"/>
            <a:ext cx="9143998" cy="4457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40119"/>
            <a:ext cx="2864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MSP</a:t>
            </a:r>
            <a:r>
              <a:rPr spc="-90" dirty="0" smtClean="0"/>
              <a:t> </a:t>
            </a:r>
            <a:r>
              <a:rPr dirty="0" err="1" smtClean="0"/>
              <a:t>粉絲專頁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" y="0"/>
            <a:ext cx="893064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"/>
            <a:ext cx="9144000" cy="986155"/>
          </a:xfrm>
          <a:custGeom>
            <a:avLst/>
            <a:gdLst/>
            <a:ahLst/>
            <a:cxnLst/>
            <a:rect l="l" t="t" r="r" b="b"/>
            <a:pathLst>
              <a:path w="9144000" h="986155">
                <a:moveTo>
                  <a:pt x="0" y="0"/>
                </a:moveTo>
                <a:lnTo>
                  <a:pt x="0" y="985729"/>
                </a:lnTo>
                <a:lnTo>
                  <a:pt x="9144000" y="98572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B59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5987" cy="915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6469" y="120904"/>
            <a:ext cx="7091045" cy="674370"/>
          </a:xfrm>
          <a:custGeom>
            <a:avLst/>
            <a:gdLst/>
            <a:ahLst/>
            <a:cxnLst/>
            <a:rect l="l" t="t" r="r" b="b"/>
            <a:pathLst>
              <a:path w="7091045" h="674370">
                <a:moveTo>
                  <a:pt x="6978106" y="0"/>
                </a:moveTo>
                <a:lnTo>
                  <a:pt x="112367" y="0"/>
                </a:lnTo>
                <a:lnTo>
                  <a:pt x="68628" y="8831"/>
                </a:lnTo>
                <a:lnTo>
                  <a:pt x="32911" y="32915"/>
                </a:lnTo>
                <a:lnTo>
                  <a:pt x="8830" y="68633"/>
                </a:lnTo>
                <a:lnTo>
                  <a:pt x="0" y="112369"/>
                </a:lnTo>
                <a:lnTo>
                  <a:pt x="0" y="561809"/>
                </a:lnTo>
                <a:lnTo>
                  <a:pt x="8830" y="605551"/>
                </a:lnTo>
                <a:lnTo>
                  <a:pt x="32911" y="641269"/>
                </a:lnTo>
                <a:lnTo>
                  <a:pt x="68628" y="665349"/>
                </a:lnTo>
                <a:lnTo>
                  <a:pt x="112367" y="674179"/>
                </a:lnTo>
                <a:lnTo>
                  <a:pt x="6978106" y="674179"/>
                </a:lnTo>
                <a:lnTo>
                  <a:pt x="7021847" y="665349"/>
                </a:lnTo>
                <a:lnTo>
                  <a:pt x="7057565" y="641269"/>
                </a:lnTo>
                <a:lnTo>
                  <a:pt x="7081646" y="605551"/>
                </a:lnTo>
                <a:lnTo>
                  <a:pt x="7090476" y="561809"/>
                </a:lnTo>
                <a:lnTo>
                  <a:pt x="7090476" y="112369"/>
                </a:lnTo>
                <a:lnTo>
                  <a:pt x="7081646" y="68633"/>
                </a:lnTo>
                <a:lnTo>
                  <a:pt x="7057565" y="32915"/>
                </a:lnTo>
                <a:lnTo>
                  <a:pt x="7021847" y="8831"/>
                </a:lnTo>
                <a:lnTo>
                  <a:pt x="697810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66252" y="284454"/>
            <a:ext cx="5930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PMingLiU"/>
                <a:cs typeface="PMingLiU"/>
              </a:rPr>
              <a:t>Microsoft</a:t>
            </a:r>
            <a:r>
              <a:rPr sz="2000" spc="0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Student</a:t>
            </a:r>
            <a:r>
              <a:rPr sz="2000" spc="0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Partners</a:t>
            </a:r>
            <a:r>
              <a:rPr sz="2000" dirty="0">
                <a:latin typeface="PMingLiU"/>
                <a:cs typeface="PMingLiU"/>
              </a:rPr>
              <a:t> in </a:t>
            </a:r>
            <a:r>
              <a:rPr sz="2000" spc="-5" dirty="0">
                <a:latin typeface="PMingLiU"/>
                <a:cs typeface="PMingLiU"/>
              </a:rPr>
              <a:t>Taiwan</a:t>
            </a:r>
            <a:r>
              <a:rPr sz="2000" spc="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微軟學生大使</a:t>
            </a:r>
            <a:r>
              <a:rPr sz="2000" spc="0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- MSP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76945" y="120904"/>
            <a:ext cx="674370" cy="674370"/>
          </a:xfrm>
          <a:custGeom>
            <a:avLst/>
            <a:gdLst/>
            <a:ahLst/>
            <a:cxnLst/>
            <a:rect l="l" t="t" r="r" b="b"/>
            <a:pathLst>
              <a:path w="674370" h="674370">
                <a:moveTo>
                  <a:pt x="561809" y="0"/>
                </a:moveTo>
                <a:lnTo>
                  <a:pt x="112369" y="0"/>
                </a:lnTo>
                <a:lnTo>
                  <a:pt x="68628" y="8829"/>
                </a:lnTo>
                <a:lnTo>
                  <a:pt x="32910" y="32910"/>
                </a:lnTo>
                <a:lnTo>
                  <a:pt x="8829" y="68628"/>
                </a:lnTo>
                <a:lnTo>
                  <a:pt x="0" y="112369"/>
                </a:lnTo>
                <a:lnTo>
                  <a:pt x="0" y="561809"/>
                </a:lnTo>
                <a:lnTo>
                  <a:pt x="8829" y="605551"/>
                </a:lnTo>
                <a:lnTo>
                  <a:pt x="32910" y="641269"/>
                </a:lnTo>
                <a:lnTo>
                  <a:pt x="68628" y="665349"/>
                </a:lnTo>
                <a:lnTo>
                  <a:pt x="112369" y="674179"/>
                </a:lnTo>
                <a:lnTo>
                  <a:pt x="561809" y="674179"/>
                </a:lnTo>
                <a:lnTo>
                  <a:pt x="605545" y="665349"/>
                </a:lnTo>
                <a:lnTo>
                  <a:pt x="641264" y="641269"/>
                </a:lnTo>
                <a:lnTo>
                  <a:pt x="665347" y="605551"/>
                </a:lnTo>
                <a:lnTo>
                  <a:pt x="674179" y="561809"/>
                </a:lnTo>
                <a:lnTo>
                  <a:pt x="674179" y="112369"/>
                </a:lnTo>
                <a:lnTo>
                  <a:pt x="665347" y="68628"/>
                </a:lnTo>
                <a:lnTo>
                  <a:pt x="641264" y="32910"/>
                </a:lnTo>
                <a:lnTo>
                  <a:pt x="605545" y="8829"/>
                </a:lnTo>
                <a:lnTo>
                  <a:pt x="56180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7173" y="209226"/>
            <a:ext cx="504488" cy="504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841" y="1184132"/>
            <a:ext cx="3037662" cy="3037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9585" y="4376554"/>
            <a:ext cx="178943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40" dirty="0">
                <a:solidFill>
                  <a:srgbClr val="404040"/>
                </a:solidFill>
                <a:latin typeface="PMingLiU"/>
                <a:cs typeface="PMingLiU"/>
              </a:rPr>
              <a:t>@MSPTaiwan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4160" y="1556738"/>
            <a:ext cx="2665056" cy="2665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66" y="895350"/>
            <a:ext cx="6650990" cy="311495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spcBef>
                <a:spcPts val="9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TW" altLang="en-US" sz="3200" spc="-5" dirty="0" smtClean="0">
                <a:latin typeface="Microsoft JhengHei"/>
                <a:cs typeface="Microsoft JhengHei"/>
              </a:rPr>
              <a:t>甚麼是聊天機器人</a:t>
            </a:r>
            <a:r>
              <a:rPr lang="en-US" altLang="zh-TW" sz="3200" spc="-5" dirty="0" smtClean="0">
                <a:latin typeface="Microsoft JhengHei"/>
                <a:cs typeface="Microsoft JhengHei"/>
              </a:rPr>
              <a:t> </a:t>
            </a:r>
          </a:p>
          <a:p>
            <a:pPr marL="355600" indent="-342900">
              <a:spcBef>
                <a:spcPts val="9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3200" spc="-5" dirty="0" smtClean="0">
                <a:latin typeface="Microsoft JhengHei"/>
                <a:cs typeface="Microsoft JhengHei"/>
              </a:rPr>
              <a:t>Bot</a:t>
            </a:r>
            <a:r>
              <a:rPr lang="en-US" altLang="zh-TW" sz="3200" spc="-45" dirty="0" smtClean="0">
                <a:latin typeface="Microsoft JhengHei"/>
                <a:cs typeface="Microsoft JhengHei"/>
              </a:rPr>
              <a:t> </a:t>
            </a:r>
            <a:r>
              <a:rPr lang="en-US" altLang="zh-TW" sz="3200" spc="-5" dirty="0" smtClean="0">
                <a:latin typeface="Microsoft JhengHei"/>
                <a:cs typeface="Microsoft JhengHei"/>
              </a:rPr>
              <a:t>Framework</a:t>
            </a:r>
            <a:r>
              <a:rPr lang="en-US" altLang="zh-TW" sz="3200" spc="-45" dirty="0" smtClean="0">
                <a:latin typeface="Microsoft JhengHei"/>
                <a:cs typeface="Microsoft JhengHei"/>
              </a:rPr>
              <a:t> </a:t>
            </a:r>
            <a:r>
              <a:rPr lang="zh-TW" altLang="en-US" sz="3200" dirty="0" smtClean="0">
                <a:latin typeface="Microsoft JhengHei"/>
                <a:cs typeface="Microsoft JhengHei"/>
              </a:rPr>
              <a:t>是什麼</a:t>
            </a:r>
            <a:r>
              <a:rPr lang="en-US" altLang="zh-TW" sz="3200" dirty="0" smtClean="0">
                <a:latin typeface="Microsoft JhengHei"/>
                <a:cs typeface="Microsoft JhengHei"/>
              </a:rPr>
              <a:t>?</a:t>
            </a:r>
            <a:endParaRPr lang="en-US" sz="3200" spc="-5" dirty="0" smtClean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 smtClean="0">
                <a:latin typeface="Microsoft JhengHei"/>
                <a:cs typeface="Microsoft JhengHei"/>
              </a:rPr>
              <a:t>Bot </a:t>
            </a:r>
            <a:r>
              <a:rPr sz="3200" spc="-5" dirty="0">
                <a:latin typeface="Microsoft JhengHei"/>
                <a:cs typeface="Microsoft JhengHei"/>
              </a:rPr>
              <a:t>Framework</a:t>
            </a:r>
            <a:r>
              <a:rPr sz="3200" spc="-10" dirty="0">
                <a:latin typeface="Microsoft JhengHei"/>
                <a:cs typeface="Microsoft JhengHei"/>
              </a:rPr>
              <a:t> </a:t>
            </a:r>
            <a:r>
              <a:rPr sz="3200" dirty="0" err="1" smtClean="0">
                <a:latin typeface="Microsoft JhengHei"/>
                <a:cs typeface="Microsoft JhengHei"/>
              </a:rPr>
              <a:t>建置</a:t>
            </a:r>
            <a:endParaRPr lang="en-US" sz="3200" dirty="0" smtClean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3200" dirty="0" smtClean="0">
                <a:latin typeface="Microsoft JhengHei"/>
                <a:cs typeface="Microsoft JhengHei"/>
              </a:rPr>
              <a:t>MongoDB</a:t>
            </a:r>
            <a:r>
              <a:rPr lang="zh-TW" altLang="en-US" sz="3200" dirty="0" smtClean="0">
                <a:latin typeface="Microsoft JhengHei"/>
                <a:cs typeface="Microsoft JhengHei"/>
              </a:rPr>
              <a:t>應用</a:t>
            </a:r>
            <a:endParaRPr lang="en-US" altLang="zh-TW" sz="3200" dirty="0" smtClean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TW" altLang="en-US" sz="3200" dirty="0" smtClean="0">
                <a:latin typeface="Microsoft JhengHei"/>
                <a:cs typeface="Microsoft JhengHei"/>
              </a:rPr>
              <a:t>串接</a:t>
            </a:r>
            <a:r>
              <a:rPr lang="en-US" altLang="zh-TW" sz="3200" dirty="0" smtClean="0">
                <a:latin typeface="Microsoft JhengHei"/>
                <a:cs typeface="Microsoft JhengHei"/>
              </a:rPr>
              <a:t>MongoDB</a:t>
            </a:r>
            <a:endParaRPr sz="32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68" y="35865"/>
            <a:ext cx="13887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 smtClean="0"/>
              <a:t>什麼是聊天機器人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47758" y="3834574"/>
            <a:ext cx="281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icrosoft JhengHei"/>
                <a:cs typeface="Microsoft JhengHei"/>
              </a:rPr>
              <a:t>完成特定任務、單一問題</a:t>
            </a:r>
            <a:endParaRPr sz="20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6713"/>
            <a:ext cx="6400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055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62200" y="4774168"/>
            <a:ext cx="3768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https://www.facebook.com/ExamBot/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6693"/>
            <a:ext cx="9144000" cy="3990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30288" y="644232"/>
            <a:ext cx="1711325" cy="3865879"/>
          </a:xfrm>
          <a:custGeom>
            <a:avLst/>
            <a:gdLst/>
            <a:ahLst/>
            <a:cxnLst/>
            <a:rect l="l" t="t" r="r" b="b"/>
            <a:pathLst>
              <a:path w="1711325" h="3865879">
                <a:moveTo>
                  <a:pt x="0" y="285180"/>
                </a:moveTo>
                <a:lnTo>
                  <a:pt x="3732" y="238922"/>
                </a:lnTo>
                <a:lnTo>
                  <a:pt x="14538" y="195041"/>
                </a:lnTo>
                <a:lnTo>
                  <a:pt x="31831" y="154123"/>
                </a:lnTo>
                <a:lnTo>
                  <a:pt x="55023" y="116756"/>
                </a:lnTo>
                <a:lnTo>
                  <a:pt x="83527" y="83527"/>
                </a:lnTo>
                <a:lnTo>
                  <a:pt x="116756" y="55023"/>
                </a:lnTo>
                <a:lnTo>
                  <a:pt x="154123" y="31831"/>
                </a:lnTo>
                <a:lnTo>
                  <a:pt x="195041" y="14538"/>
                </a:lnTo>
                <a:lnTo>
                  <a:pt x="238922" y="3732"/>
                </a:lnTo>
                <a:lnTo>
                  <a:pt x="285180" y="0"/>
                </a:lnTo>
                <a:lnTo>
                  <a:pt x="1425860" y="0"/>
                </a:lnTo>
                <a:lnTo>
                  <a:pt x="1472118" y="3732"/>
                </a:lnTo>
                <a:lnTo>
                  <a:pt x="1515999" y="14538"/>
                </a:lnTo>
                <a:lnTo>
                  <a:pt x="1556917" y="31831"/>
                </a:lnTo>
                <a:lnTo>
                  <a:pt x="1594284" y="55023"/>
                </a:lnTo>
                <a:lnTo>
                  <a:pt x="1627513" y="83527"/>
                </a:lnTo>
                <a:lnTo>
                  <a:pt x="1656017" y="116756"/>
                </a:lnTo>
                <a:lnTo>
                  <a:pt x="1679209" y="154123"/>
                </a:lnTo>
                <a:lnTo>
                  <a:pt x="1696502" y="195041"/>
                </a:lnTo>
                <a:lnTo>
                  <a:pt x="1707308" y="238922"/>
                </a:lnTo>
                <a:lnTo>
                  <a:pt x="1711040" y="285180"/>
                </a:lnTo>
                <a:lnTo>
                  <a:pt x="1711040" y="3580242"/>
                </a:lnTo>
                <a:lnTo>
                  <a:pt x="1707308" y="3626499"/>
                </a:lnTo>
                <a:lnTo>
                  <a:pt x="1696502" y="3670380"/>
                </a:lnTo>
                <a:lnTo>
                  <a:pt x="1679209" y="3711298"/>
                </a:lnTo>
                <a:lnTo>
                  <a:pt x="1656017" y="3748665"/>
                </a:lnTo>
                <a:lnTo>
                  <a:pt x="1627513" y="3781894"/>
                </a:lnTo>
                <a:lnTo>
                  <a:pt x="1594284" y="3810398"/>
                </a:lnTo>
                <a:lnTo>
                  <a:pt x="1556917" y="3833590"/>
                </a:lnTo>
                <a:lnTo>
                  <a:pt x="1515999" y="3850883"/>
                </a:lnTo>
                <a:lnTo>
                  <a:pt x="1472118" y="3861689"/>
                </a:lnTo>
                <a:lnTo>
                  <a:pt x="1425860" y="3865422"/>
                </a:lnTo>
                <a:lnTo>
                  <a:pt x="285180" y="3865422"/>
                </a:lnTo>
                <a:lnTo>
                  <a:pt x="238922" y="3861689"/>
                </a:lnTo>
                <a:lnTo>
                  <a:pt x="195041" y="3850883"/>
                </a:lnTo>
                <a:lnTo>
                  <a:pt x="154123" y="3833590"/>
                </a:lnTo>
                <a:lnTo>
                  <a:pt x="116756" y="3810398"/>
                </a:lnTo>
                <a:lnTo>
                  <a:pt x="83527" y="3781894"/>
                </a:lnTo>
                <a:lnTo>
                  <a:pt x="55023" y="3748665"/>
                </a:lnTo>
                <a:lnTo>
                  <a:pt x="31831" y="3711298"/>
                </a:lnTo>
                <a:lnTo>
                  <a:pt x="14538" y="3670380"/>
                </a:lnTo>
                <a:lnTo>
                  <a:pt x="3732" y="3626499"/>
                </a:lnTo>
                <a:lnTo>
                  <a:pt x="0" y="3580242"/>
                </a:lnTo>
                <a:lnTo>
                  <a:pt x="0" y="285180"/>
                </a:lnTo>
                <a:close/>
              </a:path>
            </a:pathLst>
          </a:custGeom>
          <a:ln w="19050">
            <a:solidFill>
              <a:srgbClr val="B40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2314" y="2034570"/>
            <a:ext cx="8639175" cy="135826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4100" b="1" i="1" spc="-80" dirty="0">
                <a:latin typeface="Microsoft JhengHei"/>
                <a:cs typeface="Microsoft JhengHei"/>
              </a:rPr>
              <a:t>“Human </a:t>
            </a:r>
            <a:r>
              <a:rPr sz="4100" b="1" i="1" spc="-65" dirty="0">
                <a:latin typeface="Microsoft JhengHei"/>
                <a:cs typeface="Microsoft JhengHei"/>
              </a:rPr>
              <a:t>language </a:t>
            </a:r>
            <a:r>
              <a:rPr sz="4100" b="1" i="1" spc="-40" dirty="0">
                <a:latin typeface="Microsoft JhengHei"/>
                <a:cs typeface="Microsoft JhengHei"/>
              </a:rPr>
              <a:t>is </a:t>
            </a:r>
            <a:r>
              <a:rPr sz="4100" b="1" i="1" spc="-55" dirty="0">
                <a:latin typeface="Microsoft JhengHei"/>
                <a:cs typeface="Microsoft JhengHei"/>
              </a:rPr>
              <a:t>the </a:t>
            </a:r>
            <a:r>
              <a:rPr sz="4100" b="1" i="1" spc="-70" dirty="0">
                <a:latin typeface="Microsoft JhengHei"/>
                <a:cs typeface="Microsoft JhengHei"/>
              </a:rPr>
              <a:t>new</a:t>
            </a:r>
            <a:r>
              <a:rPr sz="4100" b="1" i="1" spc="50" dirty="0">
                <a:latin typeface="Microsoft JhengHei"/>
                <a:cs typeface="Microsoft JhengHei"/>
              </a:rPr>
              <a:t> </a:t>
            </a:r>
            <a:r>
              <a:rPr sz="4100" b="1" i="1" spc="-65" dirty="0">
                <a:latin typeface="Microsoft JhengHei"/>
                <a:cs typeface="Microsoft JhengHei"/>
              </a:rPr>
              <a:t>UI.”</a:t>
            </a:r>
            <a:endParaRPr sz="4100" dirty="0">
              <a:latin typeface="Microsoft JhengHei"/>
              <a:cs typeface="Microsoft JhengHei"/>
            </a:endParaRPr>
          </a:p>
          <a:p>
            <a:pPr marL="300990">
              <a:lnSpc>
                <a:spcPct val="100000"/>
              </a:lnSpc>
              <a:spcBef>
                <a:spcPts val="894"/>
              </a:spcBef>
            </a:pPr>
            <a:r>
              <a:rPr sz="2850" i="1" spc="-70" dirty="0">
                <a:latin typeface="Calibri"/>
                <a:cs typeface="Calibri"/>
              </a:rPr>
              <a:t>—Satya </a:t>
            </a:r>
            <a:r>
              <a:rPr sz="2850" i="1" spc="-45" dirty="0">
                <a:latin typeface="Calibri"/>
                <a:cs typeface="Calibri"/>
              </a:rPr>
              <a:t>Nadella </a:t>
            </a:r>
            <a:r>
              <a:rPr sz="2850" i="1" spc="-15" dirty="0">
                <a:latin typeface="Calibri"/>
                <a:cs typeface="Calibri"/>
              </a:rPr>
              <a:t>, </a:t>
            </a:r>
            <a:r>
              <a:rPr sz="2850" i="1" spc="-20" dirty="0">
                <a:latin typeface="Calibri"/>
                <a:cs typeface="Calibri"/>
              </a:rPr>
              <a:t>Microsoft</a:t>
            </a:r>
            <a:r>
              <a:rPr sz="2850" i="1" spc="80" dirty="0">
                <a:latin typeface="Calibri"/>
                <a:cs typeface="Calibri"/>
              </a:rPr>
              <a:t> </a:t>
            </a:r>
            <a:r>
              <a:rPr sz="2850" i="1" spc="-35" dirty="0">
                <a:latin typeface="Calibri"/>
                <a:cs typeface="Calibri"/>
              </a:rPr>
              <a:t>CEO</a:t>
            </a:r>
            <a:endParaRPr sz="2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942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466" y="0"/>
            <a:ext cx="6464935" cy="365760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3500" dirty="0">
                <a:solidFill>
                  <a:srgbClr val="F2F2F2"/>
                </a:solidFill>
                <a:latin typeface="Microsoft JhengHei"/>
                <a:cs typeface="Microsoft JhengHei"/>
              </a:rPr>
              <a:t>Bot</a:t>
            </a:r>
            <a:r>
              <a:rPr sz="3500" spc="-5" dirty="0">
                <a:solidFill>
                  <a:srgbClr val="F2F2F2"/>
                </a:solidFill>
                <a:latin typeface="Microsoft JhengHei"/>
                <a:cs typeface="Microsoft JhengHei"/>
              </a:rPr>
              <a:t> Framework</a:t>
            </a:r>
            <a:r>
              <a:rPr sz="3500" spc="-15" dirty="0">
                <a:solidFill>
                  <a:srgbClr val="F2F2F2"/>
                </a:solidFill>
                <a:latin typeface="Microsoft JhengHei"/>
                <a:cs typeface="Microsoft JhengHei"/>
              </a:rPr>
              <a:t> </a:t>
            </a:r>
            <a:r>
              <a:rPr sz="3500" dirty="0">
                <a:solidFill>
                  <a:srgbClr val="F2F2F2"/>
                </a:solidFill>
                <a:latin typeface="Microsoft JhengHei"/>
                <a:cs typeface="Microsoft JhengHei"/>
              </a:rPr>
              <a:t>是什麼?</a:t>
            </a:r>
            <a:endParaRPr sz="35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latin typeface="Microsoft JhengHei"/>
                <a:cs typeface="Microsoft JhengHei"/>
              </a:rPr>
              <a:t>跨平台聊天機器人開發框架</a:t>
            </a:r>
          </a:p>
          <a:p>
            <a:pPr marL="469900">
              <a:lnSpc>
                <a:spcPct val="100000"/>
              </a:lnSpc>
              <a:spcBef>
                <a:spcPts val="1035"/>
              </a:spcBef>
            </a:pPr>
            <a:r>
              <a:rPr sz="3800" spc="25" dirty="0">
                <a:latin typeface="Arial"/>
                <a:cs typeface="Arial"/>
              </a:rPr>
              <a:t>–</a:t>
            </a:r>
            <a:r>
              <a:rPr sz="3800" spc="25" dirty="0">
                <a:latin typeface="Microsoft JhengHei"/>
                <a:cs typeface="Microsoft JhengHei"/>
              </a:rPr>
              <a:t>Bot </a:t>
            </a:r>
            <a:r>
              <a:rPr sz="3800" spc="-5" dirty="0">
                <a:latin typeface="Microsoft JhengHei"/>
                <a:cs typeface="Microsoft JhengHei"/>
              </a:rPr>
              <a:t>Builder</a:t>
            </a:r>
            <a:r>
              <a:rPr sz="3800" spc="-45" dirty="0">
                <a:latin typeface="Microsoft JhengHei"/>
                <a:cs typeface="Microsoft JhengHei"/>
              </a:rPr>
              <a:t> </a:t>
            </a:r>
            <a:r>
              <a:rPr sz="3800" spc="-5" dirty="0">
                <a:latin typeface="Microsoft JhengHei"/>
                <a:cs typeface="Microsoft JhengHei"/>
              </a:rPr>
              <a:t>SDK</a:t>
            </a:r>
            <a:endParaRPr sz="3800" dirty="0">
              <a:latin typeface="Microsoft JhengHei"/>
              <a:cs typeface="Microsoft JhengHei"/>
            </a:endParaRPr>
          </a:p>
          <a:p>
            <a:pPr marL="1155700" lvl="1" indent="-2286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Microsoft JhengHei"/>
                <a:cs typeface="Microsoft JhengHei"/>
              </a:rPr>
              <a:t>C#</a:t>
            </a:r>
            <a:r>
              <a:rPr sz="2400" dirty="0">
                <a:latin typeface="Microsoft JhengHei"/>
                <a:cs typeface="Microsoft JhengHei"/>
              </a:rPr>
              <a:t>、</a:t>
            </a:r>
            <a:r>
              <a:rPr sz="2400" spc="-5" dirty="0">
                <a:latin typeface="Microsoft JhengHei"/>
                <a:cs typeface="Microsoft JhengHei"/>
              </a:rPr>
              <a:t>Node.js</a:t>
            </a:r>
            <a:endParaRPr sz="2400" dirty="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950"/>
              </a:spcBef>
            </a:pPr>
            <a:r>
              <a:rPr sz="3800" spc="25" dirty="0">
                <a:latin typeface="Arial"/>
                <a:cs typeface="Arial"/>
              </a:rPr>
              <a:t>–</a:t>
            </a:r>
            <a:r>
              <a:rPr sz="3800" spc="25" dirty="0">
                <a:latin typeface="Microsoft JhengHei"/>
                <a:cs typeface="Microsoft JhengHei"/>
              </a:rPr>
              <a:t>Bot</a:t>
            </a:r>
            <a:r>
              <a:rPr sz="3800" spc="-10" dirty="0">
                <a:latin typeface="Microsoft JhengHei"/>
                <a:cs typeface="Microsoft JhengHei"/>
              </a:rPr>
              <a:t> Connector</a:t>
            </a:r>
            <a:endParaRPr sz="3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316</Words>
  <Application>Microsoft Office PowerPoint</Application>
  <PresentationFormat>如螢幕大小 (16:9)</PresentationFormat>
  <Paragraphs>91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Theme</vt:lpstr>
      <vt:lpstr>手把手教你做專案 </vt:lpstr>
      <vt:lpstr>Self Introduction</vt:lpstr>
      <vt:lpstr>Agenda</vt:lpstr>
      <vt:lpstr>什麼是聊天機器人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About Bot Framework</vt:lpstr>
      <vt:lpstr>PowerPoint 簡報</vt:lpstr>
      <vt:lpstr>Build with Bot Framework</vt:lpstr>
      <vt:lpstr>Build with Bot Framework</vt:lpstr>
      <vt:lpstr>Build with Bot Framework</vt:lpstr>
      <vt:lpstr>Build with Bot Framework</vt:lpstr>
      <vt:lpstr>Build with Bot Framework</vt:lpstr>
      <vt:lpstr>Hands On - Dialog</vt:lpstr>
      <vt:lpstr>Hands On - Dialog</vt:lpstr>
      <vt:lpstr>Dialog 主功能</vt:lpstr>
      <vt:lpstr>PowerPoint 簡報</vt:lpstr>
      <vt:lpstr>Mongo DB</vt:lpstr>
      <vt:lpstr>前置作業</vt:lpstr>
      <vt:lpstr>Attachment</vt:lpstr>
      <vt:lpstr>MSP 粉絲專頁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手把手教你做專案</dc:title>
  <dc:creator>謝明軒</dc:creator>
  <cp:lastModifiedBy>Owner</cp:lastModifiedBy>
  <cp:revision>20</cp:revision>
  <dcterms:created xsi:type="dcterms:W3CDTF">2017-12-23T17:54:26Z</dcterms:created>
  <dcterms:modified xsi:type="dcterms:W3CDTF">2017-12-28T01:23:36Z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2017-12-23T00:00:00Z</vt:filetime>
  </property>
</Properties>
</file>