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15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5181D-DC2F-064A-A157-D652128F9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5A39E9-753E-9745-AE93-5F774841E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6CEC2E-41FB-EE49-9BCC-6EE3213A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3DD6-3BBC-6E44-BDB5-04DE934073F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A27A35-2F00-2F4B-88F7-5D8B8F52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2D5EC4-8B95-CF47-937D-78431D40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740-B35D-DE40-9171-5632D8D467D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6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81BB3-B259-BE4A-BCB6-3C2D1DEB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2911EA-3279-8247-8428-6586C6216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97F89-33C2-4D47-8BE0-4055C71C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3DD6-3BBC-6E44-BDB5-04DE934073F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46F6AB-2651-5D41-8BC4-931D0375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042DC7-FC19-884D-9723-3E301E7B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740-B35D-DE40-9171-5632D8D467D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14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AE79F7E-B9B3-8B4B-A95C-9B76F8B0E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F30649F-F93F-3E48-9DBF-0C02BE60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F2EA34-3E0C-5F4A-A351-D6299B5C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3DD6-3BBC-6E44-BDB5-04DE934073F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17F9E4-84F4-074F-85B9-EE2FCA1A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05FAD8-CA46-534A-84F2-167C66B2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740-B35D-DE40-9171-5632D8D467D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10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A0D2AB-39D0-6A44-8F39-C5344C6A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15C153-93C6-0C4F-A50D-8E730933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08ECF4-E605-8E44-84B7-4D15920B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3DD6-3BBC-6E44-BDB5-04DE934073F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8418C5-7BFB-3C4B-82D9-01D10DCD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900BD9-E04A-4E42-8611-7D9F5917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740-B35D-DE40-9171-5632D8D467D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6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D86A5E-91D1-5A41-8340-13531B4F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3341DB-B0FA-A146-A20F-9F3ECD9D7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F2283B-0EEE-0344-A874-5AAD945D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3DD6-3BBC-6E44-BDB5-04DE934073F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0D9DF6-6171-8442-BF60-F95A7C1F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4A7512-284C-5F4E-ABA7-5C8EEA66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740-B35D-DE40-9171-5632D8D467D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99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EE966-A760-2B4A-891D-5DE8260C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1D9B94-44FE-4E4E-AB57-A55A413F7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8F9017-AF59-914D-A572-124E8F8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82D1BB-52C2-4747-BC59-7959A0A5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3DD6-3BBC-6E44-BDB5-04DE934073F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03075C-059E-2A40-AC40-1A4894B7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9EFD72-C532-C642-83B7-3A241BD1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740-B35D-DE40-9171-5632D8D467D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16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D0E86-6504-F743-86F1-0D2E02D3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1BA565-072D-D743-9F81-30C5EDD01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E1EF53-BB5C-2E47-9ABA-EA0E96580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7C79A0E-ED80-584E-B717-DB78A261D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D8D091-C12A-2544-9235-DD479A6D8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C31D5D-4E4E-3947-BE7F-C8503158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3DD6-3BBC-6E44-BDB5-04DE934073F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1D84FE7-E721-294D-8516-B8B8AB20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95B38FA-404F-8949-B2DC-DCF6CE20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740-B35D-DE40-9171-5632D8D467D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70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AA02A-8ED1-5A40-9733-8AF5D2BC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D0010D-88C5-D344-99B8-0BFA20A6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3DD6-3BBC-6E44-BDB5-04DE934073F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7661ED7-0707-7D4A-9DDC-6328F27F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91086F-EC9A-A64D-B885-8CFEADA7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740-B35D-DE40-9171-5632D8D467D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94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8C83D19-3976-244E-8B69-76A74AC0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3DD6-3BBC-6E44-BDB5-04DE934073F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DC1A85E-ECAC-754A-8E5E-DB77A226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B20E08-3C59-7E4A-9BBA-DB196C16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740-B35D-DE40-9171-5632D8D467D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01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931FEC-1629-3D47-A024-83F2978E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4DA672-399D-E24A-BADF-3843D0447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3A6863-F653-444C-B0E1-49EAF52D6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5F2EF0-1A28-844F-90F2-2BF2B447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3DD6-3BBC-6E44-BDB5-04DE934073F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CFFB44-061E-B64D-9FEF-C8E1961C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0F1155B-2D0A-7C48-B2A2-20C6D2C8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740-B35D-DE40-9171-5632D8D467D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65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447FCC-9D60-014F-A0E1-335DEEF3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8CF25E7-A1D9-3945-9563-0FB9FF4CD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C3AE4F-2E8F-5F4C-A264-B3D18467E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DCB8B2-EA6E-BC4E-8899-FE277CD9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3DD6-3BBC-6E44-BDB5-04DE934073F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DBE7A8-DEB8-4F45-800D-FA1325A7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1AB6D5-13E8-1344-BB08-26009A39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740-B35D-DE40-9171-5632D8D467D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78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2D91BA9-F3E3-0D43-8367-EEB9C454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95C2C2-BA09-F94C-88DF-E861B7D3E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B0A3F5-3C03-E741-8DD0-B438C6790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E3DD6-3BBC-6E44-BDB5-04DE934073FD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158C3-F6D9-3245-86DD-E439EC3E6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5D3661-173B-DA49-90E7-2982CBE91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3740-B35D-DE40-9171-5632D8D467D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32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1.png"/><Relationship Id="rId1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6C168-B048-EC48-B38A-2F956848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330199"/>
            <a:ext cx="10515600" cy="701675"/>
          </a:xfrm>
        </p:spPr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Radar Surveillance Equation and FMCW Radar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AB8CF4-8380-EA4F-A8FA-BC8F41B5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Take known parameters of FMCW radars from datasheets, calculation of surveillance parameters (Dwell time, modulation time, Numbers of pulses, Scan time, Gain);</a:t>
            </a:r>
          </a:p>
          <a:p>
            <a:endParaRPr lang="en-GB" dirty="0"/>
          </a:p>
          <a:p>
            <a:r>
              <a:rPr lang="en-GB" dirty="0"/>
              <a:t>From surveillance radar equation take SNR value necessary to detect a drone at given maximum distance;</a:t>
            </a:r>
          </a:p>
          <a:p>
            <a:endParaRPr lang="en-GB" dirty="0"/>
          </a:p>
          <a:p>
            <a:r>
              <a:rPr lang="en-GB" dirty="0"/>
              <a:t>Given the previous SNR value by decreasing the maximum distance </a:t>
            </a:r>
            <a:r>
              <a:rPr lang="en-GB" dirty="0" err="1"/>
              <a:t>obatin</a:t>
            </a:r>
            <a:r>
              <a:rPr lang="en-GB" dirty="0"/>
              <a:t> the mean power necessary to detect a drone; (given assumption on surveillance parameters)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CEF01EB-4DDD-4448-9FFD-58C1CAB883F7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FB9B14F-EF15-BB43-AB93-731C32CB2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5538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9CA17F-6783-DD40-9016-9DACC201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270"/>
          </a:xfrm>
        </p:spPr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Real Radar Parameters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415F86-6F0C-9347-B8E1-FAE03D191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046"/>
            <a:ext cx="10515600" cy="4617917"/>
          </a:xfrm>
        </p:spPr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Iris specifications: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6A48CB7-6BC7-B245-8DEE-6A9C51515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290763"/>
            <a:ext cx="4914900" cy="18288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4E4724B-40C9-5741-8EC9-3DB8DB934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4025901"/>
            <a:ext cx="5003800" cy="11176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E33E11F-F3DB-4C4E-99A0-93ADF6AF5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5056188"/>
            <a:ext cx="5080000" cy="4445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E6592A-4A4B-5345-89C6-3FF30ADF3942}"/>
              </a:ext>
            </a:extLst>
          </p:cNvPr>
          <p:cNvSpPr txBox="1"/>
          <p:nvPr/>
        </p:nvSpPr>
        <p:spPr>
          <a:xfrm>
            <a:off x="6971214" y="1605034"/>
            <a:ext cx="4074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Radar Surveillance parameters: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223B58D-4612-E542-93BF-AC213E55DD08}"/>
                  </a:ext>
                </a:extLst>
              </p:cNvPr>
              <p:cNvSpPr txBox="1"/>
              <p:nvPr/>
            </p:nvSpPr>
            <p:spPr>
              <a:xfrm>
                <a:off x="7243907" y="2448413"/>
                <a:ext cx="4350906" cy="582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𝑎𝑧</m:t>
                            </m:r>
                          </m:sub>
                        </m:sSub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𝑟𝑝𝑚</m:t>
                        </m:r>
                      </m:den>
                    </m:f>
                  </m:oMath>
                </a14:m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33.3 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223B58D-4612-E542-93BF-AC213E55D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907" y="2448413"/>
                <a:ext cx="4350906" cy="582211"/>
              </a:xfrm>
              <a:prstGeom prst="rect">
                <a:avLst/>
              </a:prstGeom>
              <a:blipFill>
                <a:blip r:embed="rId5"/>
                <a:stretch>
                  <a:fillRect l="-2041" b="-21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70F62D4-70A3-B247-89AA-F1C9C587232E}"/>
                  </a:ext>
                </a:extLst>
              </p:cNvPr>
              <p:cNvSpPr txBox="1"/>
              <p:nvPr/>
            </p:nvSpPr>
            <p:spPr>
              <a:xfrm>
                <a:off x="6801026" y="3412524"/>
                <a:ext cx="4488793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=26.685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70F62D4-70A3-B247-89AA-F1C9C5872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026" y="3412524"/>
                <a:ext cx="4488793" cy="701410"/>
              </a:xfrm>
              <a:prstGeom prst="rect">
                <a:avLst/>
              </a:prstGeom>
              <a:blipFill>
                <a:blip r:embed="rId6"/>
                <a:stretch>
                  <a:fillRect l="-847" t="-8929" r="-1130"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4DFF4B5-0B69-5B42-B993-A5FBE41B1AC4}"/>
                  </a:ext>
                </a:extLst>
              </p:cNvPr>
              <p:cNvSpPr txBox="1"/>
              <p:nvPr/>
            </p:nvSpPr>
            <p:spPr>
              <a:xfrm>
                <a:off x="7072720" y="4515845"/>
                <a:ext cx="4387142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=30 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𝑑𝑒𝑙𝑎𝑦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sz="2400" dirty="0"/>
                  <a:t>=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0.8 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4DFF4B5-0B69-5B42-B993-A5FBE41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20" y="4515845"/>
                <a:ext cx="4387142" cy="398507"/>
              </a:xfrm>
              <a:prstGeom prst="rect">
                <a:avLst/>
              </a:prstGeom>
              <a:blipFill>
                <a:blip r:embed="rId7"/>
                <a:stretch>
                  <a:fillRect l="-2017" t="-21875" b="-40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A3E8BAD-93A0-404D-8359-B7225B398464}"/>
                  </a:ext>
                </a:extLst>
              </p:cNvPr>
              <p:cNvSpPr txBox="1"/>
              <p:nvPr/>
            </p:nvSpPr>
            <p:spPr>
              <a:xfrm>
                <a:off x="7484497" y="5425289"/>
                <a:ext cx="3507369" cy="604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sz="2400" b="0" dirty="0"/>
                  <a:t>N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𝑑𝑤𝑒𝑙𝑙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=41.637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A3E8BAD-93A0-404D-8359-B7225B398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497" y="5425289"/>
                <a:ext cx="3507369" cy="604333"/>
              </a:xfrm>
              <a:prstGeom prst="rect">
                <a:avLst/>
              </a:prstGeom>
              <a:blipFill>
                <a:blip r:embed="rId8"/>
                <a:stretch>
                  <a:fillRect l="-5415" t="-4167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tangolo 16">
            <a:extLst>
              <a:ext uri="{FF2B5EF4-FFF2-40B4-BE49-F238E27FC236}">
                <a16:creationId xmlns:a16="http://schemas.microsoft.com/office/drawing/2014/main" id="{98A00316-36D9-D440-BBA3-6B52102153EB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4E76DB04-903D-7A43-B5BA-08F302AA4B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FD5E16C9-AEA0-1F4A-AE00-97313D050398}"/>
                  </a:ext>
                </a:extLst>
              </p:cNvPr>
              <p:cNvSpPr txBox="1"/>
              <p:nvPr/>
            </p:nvSpPr>
            <p:spPr>
              <a:xfrm>
                <a:off x="1289539" y="5727455"/>
                <a:ext cx="14253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=0.03 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FD5E16C9-AEA0-1F4A-AE00-97313D050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539" y="5727455"/>
                <a:ext cx="1425326" cy="307777"/>
              </a:xfrm>
              <a:prstGeom prst="rect">
                <a:avLst/>
              </a:prstGeom>
              <a:blipFill>
                <a:blip r:embed="rId10"/>
                <a:stretch>
                  <a:fillRect l="-1770" t="-8000" r="-1770" b="-3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303ED77-D57E-AC4C-807E-B98549AA1364}"/>
              </a:ext>
            </a:extLst>
          </p:cNvPr>
          <p:cNvSpPr txBox="1"/>
          <p:nvPr/>
        </p:nvSpPr>
        <p:spPr>
          <a:xfrm>
            <a:off x="2740145" y="5690182"/>
            <a:ext cx="1885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(DJI Inspire 3 kg)</a:t>
            </a:r>
          </a:p>
        </p:txBody>
      </p:sp>
    </p:spTree>
    <p:extLst>
      <p:ext uri="{BB962C8B-B14F-4D97-AF65-F5344CB8AC3E}">
        <p14:creationId xmlns:p14="http://schemas.microsoft.com/office/powerpoint/2010/main" val="211349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2C64A7-E200-0340-9420-75049DEB7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946" y="5581003"/>
            <a:ext cx="5094696" cy="1018939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4F2BE689-92DA-4C41-ACF5-9E72D81E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64" y="71865"/>
            <a:ext cx="10515600" cy="1018939"/>
          </a:xfrm>
        </p:spPr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Real Radar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48A3BA9-8390-3740-863C-45239215A4AC}"/>
                  </a:ext>
                </a:extLst>
              </p:cNvPr>
              <p:cNvSpPr txBox="1"/>
              <p:nvPr/>
            </p:nvSpPr>
            <p:spPr>
              <a:xfrm>
                <a:off x="7031781" y="2162333"/>
                <a:ext cx="3888309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=750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48A3BA9-8390-3740-863C-45239215A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781" y="2162333"/>
                <a:ext cx="3888309" cy="397866"/>
              </a:xfrm>
              <a:prstGeom prst="rect">
                <a:avLst/>
              </a:prstGeom>
              <a:blipFill>
                <a:blip r:embed="rId3"/>
                <a:stretch>
                  <a:fillRect l="-1303" t="-6250" r="-1303" b="-28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A0EF113-681C-A747-AE58-D714A9AAEFA5}"/>
                  </a:ext>
                </a:extLst>
              </p:cNvPr>
              <p:cNvSpPr txBox="1"/>
              <p:nvPr/>
            </p:nvSpPr>
            <p:spPr>
              <a:xfrm>
                <a:off x="1124772" y="1899672"/>
                <a:ext cx="48268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𝑎𝑧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=6.579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𝑠𝑡𝑒𝑟𝑎𝑑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A0EF113-681C-A747-AE58-D714A9AAE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72" y="1899672"/>
                <a:ext cx="4826834" cy="369332"/>
              </a:xfrm>
              <a:prstGeom prst="rect">
                <a:avLst/>
              </a:prstGeom>
              <a:blipFill>
                <a:blip r:embed="rId4"/>
                <a:stretch>
                  <a:fillRect l="-1050" t="-6667" r="-787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84ED688-E422-3549-8C54-B8FC59225BB4}"/>
                  </a:ext>
                </a:extLst>
              </p:cNvPr>
              <p:cNvSpPr txBox="1"/>
              <p:nvPr/>
            </p:nvSpPr>
            <p:spPr>
              <a:xfrm>
                <a:off x="1124772" y="2560199"/>
                <a:ext cx="40878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=0.1097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𝑠𝑡𝑒𝑟𝑎𝑑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84ED688-E422-3549-8C54-B8FC59225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72" y="2560199"/>
                <a:ext cx="4087850" cy="369332"/>
              </a:xfrm>
              <a:prstGeom prst="rect">
                <a:avLst/>
              </a:prstGeom>
              <a:blipFill>
                <a:blip r:embed="rId5"/>
                <a:stretch>
                  <a:fillRect l="-1238" t="-6667" r="-1238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BCC3259-F22E-0744-917B-231FCA4FF641}"/>
                  </a:ext>
                </a:extLst>
              </p:cNvPr>
              <p:cNvSpPr txBox="1"/>
              <p:nvPr/>
            </p:nvSpPr>
            <p:spPr>
              <a:xfrm>
                <a:off x="1144684" y="3132762"/>
                <a:ext cx="3507369" cy="58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</m:sub>
                    </m:sSub>
                  </m:oMath>
                </a14:m>
                <a:r>
                  <a:rPr lang="it-IT" sz="2400" b="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BCC3259-F22E-0744-917B-231FCA4FF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84" y="3132762"/>
                <a:ext cx="3507369" cy="580031"/>
              </a:xfrm>
              <a:prstGeom prst="rect">
                <a:avLst/>
              </a:prstGeom>
              <a:blipFill>
                <a:blip r:embed="rId6"/>
                <a:stretch>
                  <a:fillRect l="-2888" b="-10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FCBA1DB-3C1A-5447-92BC-BA4D5C872BAC}"/>
                  </a:ext>
                </a:extLst>
              </p:cNvPr>
              <p:cNvSpPr txBox="1"/>
              <p:nvPr/>
            </p:nvSpPr>
            <p:spPr>
              <a:xfrm>
                <a:off x="1109122" y="3855991"/>
                <a:ext cx="4387142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𝑠𝑐𝑎𝑛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</m:sub>
                    </m:sSub>
                  </m:oMath>
                </a14:m>
                <a:r>
                  <a:rPr lang="en-GB" sz="2400" dirty="0"/>
                  <a:t>=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FCBA1DB-3C1A-5447-92BC-BA4D5C872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22" y="3855991"/>
                <a:ext cx="4387142" cy="398507"/>
              </a:xfrm>
              <a:prstGeom prst="rect">
                <a:avLst/>
              </a:prstGeom>
              <a:blipFill>
                <a:blip r:embed="rId7"/>
                <a:stretch>
                  <a:fillRect l="-2023" t="-18182" b="-36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C165315-A116-5F4B-A8D6-C03BC9C27635}"/>
                  </a:ext>
                </a:extLst>
              </p:cNvPr>
              <p:cNvSpPr txBox="1"/>
              <p:nvPr/>
            </p:nvSpPr>
            <p:spPr>
              <a:xfrm>
                <a:off x="1069276" y="4425687"/>
                <a:ext cx="3654911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4 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=114.59 (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𝑙𝑖𝑛𝑒𝑎𝑟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C165315-A116-5F4B-A8D6-C03BC9C2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76" y="4425687"/>
                <a:ext cx="3654911" cy="755271"/>
              </a:xfrm>
              <a:prstGeom prst="rect">
                <a:avLst/>
              </a:prstGeom>
              <a:blipFill>
                <a:blip r:embed="rId8"/>
                <a:stretch>
                  <a:fillRect l="-1389" t="-8197" r="-2778"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8F9ACF1-DBBC-F74C-BBB1-CDB8F59EC206}"/>
                  </a:ext>
                </a:extLst>
              </p:cNvPr>
              <p:cNvSpPr txBox="1"/>
              <p:nvPr/>
            </p:nvSpPr>
            <p:spPr>
              <a:xfrm>
                <a:off x="1009848" y="5314383"/>
                <a:ext cx="3510641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4 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=0.0095 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8F9ACF1-DBBC-F74C-BBB1-CDB8F59EC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48" y="5314383"/>
                <a:ext cx="3510641" cy="741100"/>
              </a:xfrm>
              <a:prstGeom prst="rect">
                <a:avLst/>
              </a:prstGeom>
              <a:blipFill>
                <a:blip r:embed="rId9"/>
                <a:stretch>
                  <a:fillRect t="-6780" b="-288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3B7A2A9-FCBD-8143-A553-87525FBF2FEC}"/>
              </a:ext>
            </a:extLst>
          </p:cNvPr>
          <p:cNvSpPr txBox="1"/>
          <p:nvPr/>
        </p:nvSpPr>
        <p:spPr>
          <a:xfrm>
            <a:off x="5678602" y="4687147"/>
            <a:ext cx="6513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It’s possible now to compute the SNR value by </a:t>
            </a:r>
          </a:p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Radar surveillance equation: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72B1FDC-35A5-D64C-9046-A93C8D330AAF}"/>
              </a:ext>
            </a:extLst>
          </p:cNvPr>
          <p:cNvSpPr txBox="1"/>
          <p:nvPr/>
        </p:nvSpPr>
        <p:spPr>
          <a:xfrm>
            <a:off x="7031781" y="1381999"/>
            <a:ext cx="4622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FMCW Radar Parameters: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92DC98F-B28F-0B43-8791-33C835DB155A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F823FE8C-DD88-404D-8484-8B60622CC9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A381980-AD7E-064A-9171-523561692665}"/>
                  </a:ext>
                </a:extLst>
              </p:cNvPr>
              <p:cNvSpPr txBox="1"/>
              <p:nvPr/>
            </p:nvSpPr>
            <p:spPr>
              <a:xfrm>
                <a:off x="6793271" y="2705598"/>
                <a:ext cx="4772653" cy="794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=936.85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𝐺𝐻𝑧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A381980-AD7E-064A-9171-523561692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271" y="2705598"/>
                <a:ext cx="4772653" cy="794448"/>
              </a:xfrm>
              <a:prstGeom prst="rect">
                <a:avLst/>
              </a:prstGeom>
              <a:blipFill>
                <a:blip r:embed="rId11"/>
                <a:stretch>
                  <a:fillRect l="-1592" t="-1587" r="-265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9738C70E-BE67-BA4D-9C13-826E704BA018}"/>
                  </a:ext>
                </a:extLst>
              </p:cNvPr>
              <p:cNvSpPr txBox="1"/>
              <p:nvPr/>
            </p:nvSpPr>
            <p:spPr>
              <a:xfrm>
                <a:off x="6823800" y="3645445"/>
                <a:ext cx="4083747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2 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=25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9738C70E-BE67-BA4D-9C13-826E704BA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800" y="3645445"/>
                <a:ext cx="4083747" cy="701410"/>
              </a:xfrm>
              <a:prstGeom prst="rect">
                <a:avLst/>
              </a:prstGeom>
              <a:blipFill>
                <a:blip r:embed="rId12"/>
                <a:stretch>
                  <a:fillRect l="-2174" t="-10714" r="-1242"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2486C7D-390A-C846-A57F-B211C440C33F}"/>
              </a:ext>
            </a:extLst>
          </p:cNvPr>
          <p:cNvSpPr txBox="1"/>
          <p:nvPr/>
        </p:nvSpPr>
        <p:spPr>
          <a:xfrm>
            <a:off x="1069276" y="1389616"/>
            <a:ext cx="4622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Radar surveillance parameters:</a:t>
            </a:r>
          </a:p>
        </p:txBody>
      </p:sp>
    </p:spTree>
    <p:extLst>
      <p:ext uri="{BB962C8B-B14F-4D97-AF65-F5344CB8AC3E}">
        <p14:creationId xmlns:p14="http://schemas.microsoft.com/office/powerpoint/2010/main" val="379134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F05CEC6-0C89-EE43-955B-E094D162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83501"/>
            <a:ext cx="10515600" cy="1018939"/>
          </a:xfrm>
        </p:spPr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Real Radar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772C50F-2337-3643-8BC8-66A6334F8472}"/>
                  </a:ext>
                </a:extLst>
              </p:cNvPr>
              <p:cNvSpPr txBox="1"/>
              <p:nvPr/>
            </p:nvSpPr>
            <p:spPr>
              <a:xfrm>
                <a:off x="715906" y="1319643"/>
                <a:ext cx="5691554" cy="5971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𝑆𝑁𝑅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=2.89 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772C50F-2337-3643-8BC8-66A6334F8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06" y="1319643"/>
                <a:ext cx="5691554" cy="597151"/>
              </a:xfrm>
              <a:prstGeom prst="rect">
                <a:avLst/>
              </a:prstGeom>
              <a:blipFill>
                <a:blip r:embed="rId2"/>
                <a:stretch>
                  <a:fillRect l="-1782" t="-6250" b="-20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DE7F8BA-9C3E-634B-89C9-B1709429AA35}"/>
                  </a:ext>
                </a:extLst>
              </p:cNvPr>
              <p:cNvSpPr txBox="1"/>
              <p:nvPr/>
            </p:nvSpPr>
            <p:spPr>
              <a:xfrm>
                <a:off x="7227278" y="1369591"/>
                <a:ext cx="35286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=19.08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DE7F8BA-9C3E-634B-89C9-B1709429A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78" y="1369591"/>
                <a:ext cx="3528645" cy="461665"/>
              </a:xfrm>
              <a:prstGeom prst="rect">
                <a:avLst/>
              </a:prstGeom>
              <a:blipFill>
                <a:blip r:embed="rId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olo 1">
            <a:extLst>
              <a:ext uri="{FF2B5EF4-FFF2-40B4-BE49-F238E27FC236}">
                <a16:creationId xmlns:a16="http://schemas.microsoft.com/office/drawing/2014/main" id="{CD4BD94D-9C97-C445-B708-F6803E1BA786}"/>
              </a:ext>
            </a:extLst>
          </p:cNvPr>
          <p:cNvSpPr txBox="1">
            <a:spLocks/>
          </p:cNvSpPr>
          <p:nvPr/>
        </p:nvSpPr>
        <p:spPr>
          <a:xfrm>
            <a:off x="230446" y="2642877"/>
            <a:ext cx="10515600" cy="65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Radar design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58FBA58-50F9-4848-8BB3-E7684900E966}"/>
              </a:ext>
            </a:extLst>
          </p:cNvPr>
          <p:cNvSpPr txBox="1"/>
          <p:nvPr/>
        </p:nvSpPr>
        <p:spPr>
          <a:xfrm>
            <a:off x="351661" y="3536505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Assuming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61B41A3-9EFE-6E4B-8FFA-FB42C4D06528}"/>
                  </a:ext>
                </a:extLst>
              </p:cNvPr>
              <p:cNvSpPr txBox="1"/>
              <p:nvPr/>
            </p:nvSpPr>
            <p:spPr>
              <a:xfrm>
                <a:off x="360781" y="4294821"/>
                <a:ext cx="21726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=1000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61B41A3-9EFE-6E4B-8FFA-FB42C4D06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81" y="4294821"/>
                <a:ext cx="2172646" cy="369332"/>
              </a:xfrm>
              <a:prstGeom prst="rect">
                <a:avLst/>
              </a:prstGeom>
              <a:blipFill>
                <a:blip r:embed="rId4"/>
                <a:stretch>
                  <a:fillRect l="-2907" t="-6667" r="-1163" b="-3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B085E02-D2DB-AA4E-B0CB-61B1FE6E73B8}"/>
                  </a:ext>
                </a:extLst>
              </p:cNvPr>
              <p:cNvSpPr txBox="1"/>
              <p:nvPr/>
            </p:nvSpPr>
            <p:spPr>
              <a:xfrm>
                <a:off x="404368" y="5061951"/>
                <a:ext cx="14321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=10 °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B085E02-D2DB-AA4E-B0CB-61B1FE6E7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68" y="5061951"/>
                <a:ext cx="1432187" cy="369332"/>
              </a:xfrm>
              <a:prstGeom prst="rect">
                <a:avLst/>
              </a:prstGeom>
              <a:blipFill>
                <a:blip r:embed="rId5"/>
                <a:stretch>
                  <a:fillRect l="-4386" t="-6667" r="-4386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B82678A-6957-B346-8696-94333C81AAB9}"/>
                  </a:ext>
                </a:extLst>
              </p:cNvPr>
              <p:cNvSpPr txBox="1"/>
              <p:nvPr/>
            </p:nvSpPr>
            <p:spPr>
              <a:xfrm>
                <a:off x="430419" y="5686151"/>
                <a:ext cx="13828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=40 °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B82678A-6957-B346-8696-94333C81A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19" y="5686151"/>
                <a:ext cx="1382814" cy="369332"/>
              </a:xfrm>
              <a:prstGeom prst="rect">
                <a:avLst/>
              </a:prstGeom>
              <a:blipFill>
                <a:blip r:embed="rId6"/>
                <a:stretch>
                  <a:fillRect l="-5505" t="-6667" r="-4587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9C2FA7D-4C7F-4449-B573-97277AA4B092}"/>
                  </a:ext>
                </a:extLst>
              </p:cNvPr>
              <p:cNvSpPr txBox="1"/>
              <p:nvPr/>
            </p:nvSpPr>
            <p:spPr>
              <a:xfrm>
                <a:off x="3906441" y="4284638"/>
                <a:ext cx="14570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𝑟𝑝𝑚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=30 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9C2FA7D-4C7F-4449-B573-97277AA4B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441" y="4284638"/>
                <a:ext cx="1457002" cy="369332"/>
              </a:xfrm>
              <a:prstGeom prst="rect">
                <a:avLst/>
              </a:prstGeom>
              <a:blipFill>
                <a:blip r:embed="rId7"/>
                <a:stretch>
                  <a:fillRect l="-4310" t="-6667" r="-7759" b="-3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4595035-CFDD-624F-B39A-4B6AD47CA0D6}"/>
                  </a:ext>
                </a:extLst>
              </p:cNvPr>
              <p:cNvSpPr txBox="1"/>
              <p:nvPr/>
            </p:nvSpPr>
            <p:spPr>
              <a:xfrm>
                <a:off x="3992692" y="5090808"/>
                <a:ext cx="18347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2400" b="0" dirty="0"/>
                  <a:t>B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=750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𝑀𝐻𝑧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4595035-CFDD-624F-B39A-4B6AD47CA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692" y="5090808"/>
                <a:ext cx="1834798" cy="369332"/>
              </a:xfrm>
              <a:prstGeom prst="rect">
                <a:avLst/>
              </a:prstGeom>
              <a:blipFill>
                <a:blip r:embed="rId8"/>
                <a:stretch>
                  <a:fillRect l="-10345" t="-19355" r="-7586" b="-451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FFCCB33E-58B6-9146-8FDB-849B4956CC3A}"/>
                  </a:ext>
                </a:extLst>
              </p:cNvPr>
              <p:cNvSpPr txBox="1"/>
              <p:nvPr/>
            </p:nvSpPr>
            <p:spPr>
              <a:xfrm>
                <a:off x="3992692" y="5696027"/>
                <a:ext cx="1525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400" b="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=9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𝐺𝐻𝑧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FFCCB33E-58B6-9146-8FDB-849B4956C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692" y="5696027"/>
                <a:ext cx="1525354" cy="369332"/>
              </a:xfrm>
              <a:prstGeom prst="rect">
                <a:avLst/>
              </a:prstGeom>
              <a:blipFill>
                <a:blip r:embed="rId9"/>
                <a:stretch>
                  <a:fillRect l="-9091" t="-6667" r="-9091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42642E6-C181-3248-8B64-843F9D838359}"/>
                  </a:ext>
                </a:extLst>
              </p:cNvPr>
              <p:cNvSpPr txBox="1"/>
              <p:nvPr/>
            </p:nvSpPr>
            <p:spPr>
              <a:xfrm>
                <a:off x="7318408" y="4294821"/>
                <a:ext cx="22925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𝑆𝑁𝑅</m:t>
                    </m:r>
                  </m:oMath>
                </a14:m>
                <a:r>
                  <a:rPr lang="it-IT" sz="2400" b="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42642E6-C181-3248-8B64-843F9D838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408" y="4294821"/>
                <a:ext cx="2292551" cy="369332"/>
              </a:xfrm>
              <a:prstGeom prst="rect">
                <a:avLst/>
              </a:prstGeom>
              <a:blipFill>
                <a:blip r:embed="rId10"/>
                <a:stretch>
                  <a:fillRect l="-4972" t="-6667" r="-3867" b="-3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3FE497D-9695-6B40-9217-4CC77408E66D}"/>
                  </a:ext>
                </a:extLst>
              </p:cNvPr>
              <p:cNvSpPr txBox="1"/>
              <p:nvPr/>
            </p:nvSpPr>
            <p:spPr>
              <a:xfrm>
                <a:off x="7172485" y="5061951"/>
                <a:ext cx="18142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3FE497D-9695-6B40-9217-4CC77408E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485" y="5061951"/>
                <a:ext cx="1814207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ttangolo 22">
            <a:extLst>
              <a:ext uri="{FF2B5EF4-FFF2-40B4-BE49-F238E27FC236}">
                <a16:creationId xmlns:a16="http://schemas.microsoft.com/office/drawing/2014/main" id="{EB8B4B3B-CBB6-1A4B-B94C-75A5831FE41B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18200231-8CF8-8846-B05B-2E4FE0410B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1851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1396A2A-7F41-BE4F-AB7A-DA0D7CE95A7D}"/>
                  </a:ext>
                </a:extLst>
              </p:cNvPr>
              <p:cNvSpPr txBox="1"/>
              <p:nvPr/>
            </p:nvSpPr>
            <p:spPr>
              <a:xfrm>
                <a:off x="537955" y="1633416"/>
                <a:ext cx="4350906" cy="4915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</m:sub>
                    </m:sSub>
                  </m:oMath>
                </a14:m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5.6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1396A2A-7F41-BE4F-AB7A-DA0D7CE95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55" y="1633416"/>
                <a:ext cx="4350906" cy="491582"/>
              </a:xfrm>
              <a:prstGeom prst="rect">
                <a:avLst/>
              </a:prstGeom>
              <a:blipFill>
                <a:blip r:embed="rId2"/>
                <a:stretch>
                  <a:fillRect l="-2041" t="-17500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F138F52-3ABA-7C45-8052-9434A7A1CC74}"/>
                  </a:ext>
                </a:extLst>
              </p:cNvPr>
              <p:cNvSpPr txBox="1"/>
              <p:nvPr/>
            </p:nvSpPr>
            <p:spPr>
              <a:xfrm>
                <a:off x="537955" y="2156278"/>
                <a:ext cx="3000630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6.672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F138F52-3ABA-7C45-8052-9434A7A1C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55" y="2156278"/>
                <a:ext cx="3000630" cy="398507"/>
              </a:xfrm>
              <a:prstGeom prst="rect">
                <a:avLst/>
              </a:prstGeom>
              <a:blipFill>
                <a:blip r:embed="rId3"/>
                <a:stretch>
                  <a:fillRect l="-1688" t="-3030" r="-1688" b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1C02058-4EAA-A44D-837C-DB7927B631DB}"/>
                  </a:ext>
                </a:extLst>
              </p:cNvPr>
              <p:cNvSpPr txBox="1"/>
              <p:nvPr/>
            </p:nvSpPr>
            <p:spPr>
              <a:xfrm>
                <a:off x="365657" y="2654059"/>
                <a:ext cx="2347751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=0.2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1C02058-4EAA-A44D-837C-DB7927B63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7" y="2654059"/>
                <a:ext cx="2347751" cy="398507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54987A9-310D-B140-A7F7-35704E7B549F}"/>
                  </a:ext>
                </a:extLst>
              </p:cNvPr>
              <p:cNvSpPr txBox="1"/>
              <p:nvPr/>
            </p:nvSpPr>
            <p:spPr>
              <a:xfrm>
                <a:off x="537955" y="3244334"/>
                <a:ext cx="1748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sz="2400" b="0" dirty="0"/>
                  <a:t>N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=277.58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54987A9-310D-B140-A7F7-35704E7B5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55" y="3244334"/>
                <a:ext cx="1748045" cy="369332"/>
              </a:xfrm>
              <a:prstGeom prst="rect">
                <a:avLst/>
              </a:prstGeom>
              <a:blipFill>
                <a:blip r:embed="rId5"/>
                <a:stretch>
                  <a:fillRect l="-10870" t="-20000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6018C61-4C69-3D45-A5D2-A83D47A43366}"/>
                  </a:ext>
                </a:extLst>
              </p:cNvPr>
              <p:cNvSpPr txBox="1"/>
              <p:nvPr/>
            </p:nvSpPr>
            <p:spPr>
              <a:xfrm>
                <a:off x="537955" y="3742115"/>
                <a:ext cx="260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6.579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𝑠𝑡𝑒𝑟𝑎𝑑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6018C61-4C69-3D45-A5D2-A83D47A43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55" y="3742115"/>
                <a:ext cx="2602571" cy="369332"/>
              </a:xfrm>
              <a:prstGeom prst="rect">
                <a:avLst/>
              </a:prstGeom>
              <a:blipFill>
                <a:blip r:embed="rId6"/>
                <a:stretch>
                  <a:fillRect l="-2427" t="-6667" r="-1942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EF386E2-98D6-1F4F-AC2A-4EC957848054}"/>
                  </a:ext>
                </a:extLst>
              </p:cNvPr>
              <p:cNvSpPr txBox="1"/>
              <p:nvPr/>
            </p:nvSpPr>
            <p:spPr>
              <a:xfrm>
                <a:off x="537955" y="4303215"/>
                <a:ext cx="27213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=0.1828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𝑠𝑡𝑒𝑟𝑎𝑑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EF386E2-98D6-1F4F-AC2A-4EC957848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55" y="4303215"/>
                <a:ext cx="2721386" cy="369332"/>
              </a:xfrm>
              <a:prstGeom prst="rect">
                <a:avLst/>
              </a:prstGeom>
              <a:blipFill>
                <a:blip r:embed="rId7"/>
                <a:stretch>
                  <a:fillRect l="-2326" t="-6667" r="-1860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4694595-9DE6-8845-8AEA-8D2320F87283}"/>
                  </a:ext>
                </a:extLst>
              </p:cNvPr>
              <p:cNvSpPr txBox="1"/>
              <p:nvPr/>
            </p:nvSpPr>
            <p:spPr>
              <a:xfrm>
                <a:off x="537955" y="4864315"/>
                <a:ext cx="1748045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</m:sub>
                    </m:sSub>
                  </m:oMath>
                </a14:m>
                <a:r>
                  <a:rPr lang="it-IT" sz="2400" b="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4694595-9DE6-8845-8AEA-8D2320F87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55" y="4864315"/>
                <a:ext cx="1748045" cy="397866"/>
              </a:xfrm>
              <a:prstGeom prst="rect">
                <a:avLst/>
              </a:prstGeom>
              <a:blipFill>
                <a:blip r:embed="rId8"/>
                <a:stretch>
                  <a:fillRect l="-5797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olo 1">
            <a:extLst>
              <a:ext uri="{FF2B5EF4-FFF2-40B4-BE49-F238E27FC236}">
                <a16:creationId xmlns:a16="http://schemas.microsoft.com/office/drawing/2014/main" id="{58A471B1-5106-4047-B8C0-03A05C02BF0D}"/>
              </a:ext>
            </a:extLst>
          </p:cNvPr>
          <p:cNvSpPr txBox="1">
            <a:spLocks/>
          </p:cNvSpPr>
          <p:nvPr/>
        </p:nvSpPr>
        <p:spPr>
          <a:xfrm>
            <a:off x="220396" y="304864"/>
            <a:ext cx="10515600" cy="65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Radar design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DFD281B-A99F-A643-B208-7E0B080BCE9E}"/>
              </a:ext>
            </a:extLst>
          </p:cNvPr>
          <p:cNvSpPr/>
          <p:nvPr/>
        </p:nvSpPr>
        <p:spPr>
          <a:xfrm>
            <a:off x="11565925" y="0"/>
            <a:ext cx="626075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7CEF517-019A-144B-A7E8-362FC645A7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991D68E-184D-6544-B5FB-CCF9C3AC0CD7}"/>
              </a:ext>
            </a:extLst>
          </p:cNvPr>
          <p:cNvSpPr txBox="1"/>
          <p:nvPr/>
        </p:nvSpPr>
        <p:spPr>
          <a:xfrm>
            <a:off x="418535" y="998721"/>
            <a:ext cx="4470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Compute surveillance parameters: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0FDCFAC-5E58-D24C-8FB8-38DE13E9B611}"/>
                  </a:ext>
                </a:extLst>
              </p:cNvPr>
              <p:cNvSpPr txBox="1"/>
              <p:nvPr/>
            </p:nvSpPr>
            <p:spPr>
              <a:xfrm>
                <a:off x="558953" y="5362096"/>
                <a:ext cx="43871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𝑠𝑐𝑎𝑛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=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0FDCFAC-5E58-D24C-8FB8-38DE13E9B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53" y="5362096"/>
                <a:ext cx="4387142" cy="369332"/>
              </a:xfrm>
              <a:prstGeom prst="rect">
                <a:avLst/>
              </a:prstGeom>
              <a:blipFill>
                <a:blip r:embed="rId10"/>
                <a:stretch>
                  <a:fillRect l="-2312" t="-23333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0EB46FB6-6FFD-6545-85F7-03B3AD331E27}"/>
                  </a:ext>
                </a:extLst>
              </p:cNvPr>
              <p:cNvSpPr txBox="1"/>
              <p:nvPr/>
            </p:nvSpPr>
            <p:spPr>
              <a:xfrm>
                <a:off x="458544" y="5831343"/>
                <a:ext cx="25909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=68.75 (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𝑙𝑖𝑛𝑒𝑎𝑟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0EB46FB6-6FFD-6545-85F7-03B3AD331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44" y="5831343"/>
                <a:ext cx="2590902" cy="369332"/>
              </a:xfrm>
              <a:prstGeom prst="rect">
                <a:avLst/>
              </a:prstGeom>
              <a:blipFill>
                <a:blip r:embed="rId11"/>
                <a:stretch>
                  <a:fillRect l="-2439" t="-6667" r="-3415" b="-3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4D25EBE-7D0B-CB42-A3C0-7C671FF255E3}"/>
                  </a:ext>
                </a:extLst>
              </p:cNvPr>
              <p:cNvSpPr txBox="1"/>
              <p:nvPr/>
            </p:nvSpPr>
            <p:spPr>
              <a:xfrm>
                <a:off x="485054" y="6350484"/>
                <a:ext cx="2326086" cy="405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=0.0061 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4D25EBE-7D0B-CB42-A3C0-7C671FF25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4" y="6350484"/>
                <a:ext cx="2326086" cy="405304"/>
              </a:xfrm>
              <a:prstGeom prst="rect">
                <a:avLst/>
              </a:prstGeom>
              <a:blipFill>
                <a:blip r:embed="rId12"/>
                <a:stretch>
                  <a:fillRect l="-2717" t="-6250" r="-543" b="-28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8C101E1-C1CE-664F-A1A1-86560207096E}"/>
                  </a:ext>
                </a:extLst>
              </p:cNvPr>
              <p:cNvSpPr txBox="1"/>
              <p:nvPr/>
            </p:nvSpPr>
            <p:spPr>
              <a:xfrm>
                <a:off x="5184963" y="1633416"/>
                <a:ext cx="6142093" cy="656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𝑆𝑁𝑅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b/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=0.2727 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8C101E1-C1CE-664F-A1A1-865602070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63" y="1633416"/>
                <a:ext cx="6142093" cy="656718"/>
              </a:xfrm>
              <a:prstGeom prst="rect">
                <a:avLst/>
              </a:prstGeom>
              <a:blipFill>
                <a:blip r:embed="rId13"/>
                <a:stretch>
                  <a:fillRect l="-1860" b="-113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B42C0C1-5AF6-4C44-8393-E4EB1BF32623}"/>
              </a:ext>
            </a:extLst>
          </p:cNvPr>
          <p:cNvSpPr txBox="1"/>
          <p:nvPr/>
        </p:nvSpPr>
        <p:spPr>
          <a:xfrm>
            <a:off x="4946095" y="2595467"/>
            <a:ext cx="3709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For R ranges from 1 to 2 km: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33DACB60-BD43-654B-811A-25C1292CEC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31819" y="3052623"/>
            <a:ext cx="6044966" cy="361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2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FBD9F69-B601-2546-846A-DB57F70F9DFD}"/>
              </a:ext>
            </a:extLst>
          </p:cNvPr>
          <p:cNvSpPr/>
          <p:nvPr/>
        </p:nvSpPr>
        <p:spPr>
          <a:xfrm>
            <a:off x="11565925" y="0"/>
            <a:ext cx="626075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0A63527-17CF-8E45-AA1C-4E845CEE0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2EB78821-F47E-C745-AEE0-912E21BB88DB}"/>
              </a:ext>
            </a:extLst>
          </p:cNvPr>
          <p:cNvSpPr txBox="1">
            <a:spLocks/>
          </p:cNvSpPr>
          <p:nvPr/>
        </p:nvSpPr>
        <p:spPr>
          <a:xfrm>
            <a:off x="220396" y="304864"/>
            <a:ext cx="10515600" cy="65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Radar design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882FE9-10B2-AC4C-A8EC-7CCC0876C757}"/>
              </a:ext>
            </a:extLst>
          </p:cNvPr>
          <p:cNvSpPr txBox="1"/>
          <p:nvPr/>
        </p:nvSpPr>
        <p:spPr>
          <a:xfrm>
            <a:off x="418535" y="998721"/>
            <a:ext cx="382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Compute FMCW parameters: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6592E06-7467-2943-B191-8269F85A596E}"/>
                  </a:ext>
                </a:extLst>
              </p:cNvPr>
              <p:cNvSpPr txBox="1"/>
              <p:nvPr/>
            </p:nvSpPr>
            <p:spPr>
              <a:xfrm>
                <a:off x="745473" y="1787743"/>
                <a:ext cx="4772653" cy="794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=1.9723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𝑇𝐻𝑧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6592E06-7467-2943-B191-8269F85A5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73" y="1787743"/>
                <a:ext cx="4772653" cy="794448"/>
              </a:xfrm>
              <a:prstGeom prst="rect">
                <a:avLst/>
              </a:prstGeom>
              <a:blipFill>
                <a:blip r:embed="rId3"/>
                <a:stretch>
                  <a:fillRect l="-1592" b="-10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B9D154E-3027-2745-8CD6-A0B1A63C8246}"/>
                  </a:ext>
                </a:extLst>
              </p:cNvPr>
              <p:cNvSpPr txBox="1"/>
              <p:nvPr/>
            </p:nvSpPr>
            <p:spPr>
              <a:xfrm>
                <a:off x="776002" y="2727590"/>
                <a:ext cx="4656018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2 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=13.158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B9D154E-3027-2745-8CD6-A0B1A63C8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02" y="2727590"/>
                <a:ext cx="4656018" cy="701410"/>
              </a:xfrm>
              <a:prstGeom prst="rect">
                <a:avLst/>
              </a:prstGeom>
              <a:blipFill>
                <a:blip r:embed="rId4"/>
                <a:stretch>
                  <a:fillRect l="-1630" t="-8772" r="-1087" b="-7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605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346</Words>
  <Application>Microsoft Macintosh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di Office</vt:lpstr>
      <vt:lpstr>Radar Surveillance Equation and FMCW Radar</vt:lpstr>
      <vt:lpstr>Real Radar Parameters</vt:lpstr>
      <vt:lpstr>Real Radar Parameters</vt:lpstr>
      <vt:lpstr>Real Radar Parameters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 radar reali</dc:title>
  <dc:creator>ivan riolo</dc:creator>
  <cp:lastModifiedBy>ivan riolo</cp:lastModifiedBy>
  <cp:revision>7</cp:revision>
  <dcterms:created xsi:type="dcterms:W3CDTF">2022-02-14T13:08:21Z</dcterms:created>
  <dcterms:modified xsi:type="dcterms:W3CDTF">2022-02-15T10:17:41Z</dcterms:modified>
</cp:coreProperties>
</file>