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3" r:id="rId11"/>
    <p:sldId id="274" r:id="rId12"/>
    <p:sldId id="268" r:id="rId13"/>
    <p:sldId id="269" r:id="rId14"/>
    <p:sldId id="270" r:id="rId15"/>
    <p:sldId id="271" r:id="rId16"/>
    <p:sldId id="273" r:id="rId17"/>
    <p:sldId id="276" r:id="rId18"/>
    <p:sldId id="277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/>
    <p:restoredTop sz="94801"/>
  </p:normalViewPr>
  <p:slideViewPr>
    <p:cSldViewPr snapToGrid="0" snapToObjects="1">
      <p:cViewPr varScale="1">
        <p:scale>
          <a:sx n="107" d="100"/>
          <a:sy n="107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007ADB-AFA4-0044-AAB3-377DBE35F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ACB115-3204-1C41-8336-48CBCC811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C00B95-9CBF-3D48-9853-0D39031B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5D1-7DA6-CA46-89B9-A8C0EB4BC3EB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500DCA-30E0-4E48-BE5C-515FF599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DC05D6-8693-8F48-BB58-F47469CF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9FA-0229-C840-A0F5-23977A2E12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62C66-AA34-AF4A-B007-118AE473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676BCB-5D72-F043-A574-ED6ACAB14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50BC22-E99B-B04C-9244-2980C643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5D1-7DA6-CA46-89B9-A8C0EB4BC3EB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BB20F1-BFA2-EC49-9F6F-F30D74A8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78CB8B-70A8-1F41-ACA1-C4798CF5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9FA-0229-C840-A0F5-23977A2E12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1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5D9B3E2-61FC-3247-A28C-F6922CA80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EF3164F-1D88-E944-8A6C-B54AEEC93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491A32-5851-0F4D-AA57-64251D28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5D1-7DA6-CA46-89B9-A8C0EB4BC3EB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86AC0C-B902-8E4D-9CA2-40FE3428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482438-7AEC-4A42-B5E9-52F3410A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9FA-0229-C840-A0F5-23977A2E12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07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497179-B04F-8B49-9A1F-5807F5FA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04ABF4-1CD7-DD4D-B50D-96C1E39AA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54B313-ABFF-EC49-AE41-B3CD743C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5D1-7DA6-CA46-89B9-A8C0EB4BC3EB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44BE8D-2905-A640-82EC-DB6DD5A8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8F989-7303-814D-89F3-EC23FC0F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9FA-0229-C840-A0F5-23977A2E12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84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592E41-739D-2545-A31B-E25FF1A6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52581A-0EFD-2C49-8B70-C136EA7A1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C9F5B8-B0C4-B743-ABD1-F3E191AC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5D1-7DA6-CA46-89B9-A8C0EB4BC3EB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F9CA54-F355-AC41-81CE-8B17BA4D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570417-E41D-7B4A-8549-C2817E5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9FA-0229-C840-A0F5-23977A2E12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3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051F0-F5F9-F04F-97D8-EAF3FC92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7570CA-6DD7-8F4F-998A-F9E898CD2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C5FA84-AAF4-584C-8EEA-2CC085A07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C881CD-7221-404B-9645-C7C2E331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5D1-7DA6-CA46-89B9-A8C0EB4BC3EB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BA6D00-AE15-164D-A803-0A243B35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141DA2-3E51-F246-9A06-E2D34D33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9FA-0229-C840-A0F5-23977A2E12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4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FD77CC-E9DC-CF4B-A96E-9AB5E2DA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49C900-271E-114F-A587-503C6F6B2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E537CF-85A2-7740-AACB-59C12F565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D2B413-6CAB-DE42-AAB6-03191E245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3E28058-BC4F-5548-A29A-97673EF55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7E6B88B-F683-8F41-A8F7-8ED607F5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5D1-7DA6-CA46-89B9-A8C0EB4BC3EB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4401805-2B10-1641-A693-3CFB4466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82DD3F2-168B-0A42-8644-78C24C3F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9FA-0229-C840-A0F5-23977A2E12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CF2E82-8ED7-2A4D-9353-78275C73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7D43814-96F1-8D42-A6A0-AA87CC4B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5D1-7DA6-CA46-89B9-A8C0EB4BC3EB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23CD722-A577-0F47-85CE-F90D82ED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AD672B-8F2F-7D4E-94DB-CE82969A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9FA-0229-C840-A0F5-23977A2E12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20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4AA5BB5-EBE0-CA4B-978F-FB7FB2C1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5D1-7DA6-CA46-89B9-A8C0EB4BC3EB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0BF0D9A-75DF-B242-8EE8-933ED3BF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556920-BCEF-7743-90DA-C2512759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9FA-0229-C840-A0F5-23977A2E12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54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62689B-89E8-B745-BC25-4838566A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E74F58-7E8B-824B-B4EE-670F519C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C3766C5-BD8B-254B-B57F-BEF9A292B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0900F6-5E3C-D74D-8E96-E1E69C51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5D1-7DA6-CA46-89B9-A8C0EB4BC3EB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ECBC75-7267-4B45-830F-57A3E915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09D58B-27E2-F046-AFA9-BDBE30FA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9FA-0229-C840-A0F5-23977A2E12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9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561270-0DC2-1543-BC23-36B88309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8C63159-57C8-3144-85A9-34591800B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51D48B-EDBB-FE40-AB73-FD6CFB57C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8D88EC-FD9E-4F47-B5B0-AF731048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5D1-7DA6-CA46-89B9-A8C0EB4BC3EB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75CBFE-7579-DC43-A604-623252CA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5580BD-8FF0-1143-B849-99C83FF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9FA-0229-C840-A0F5-23977A2E12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06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D45A8F-703A-5A4C-B23A-C1488D0D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014652-FF6E-1247-936A-B91DFD48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49AA61-676E-C949-B6AE-0D3AB6274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85D1-7DA6-CA46-89B9-A8C0EB4BC3EB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575D1B-E443-384D-BB4B-E30148B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4DC7EE-29B3-0344-9E94-34D8B99C5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59FA-0229-C840-A0F5-23977A2E12A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56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3" Type="http://schemas.openxmlformats.org/officeDocument/2006/relationships/image" Target="../media/image72.png"/><Relationship Id="rId7" Type="http://schemas.openxmlformats.org/officeDocument/2006/relationships/image" Target="../media/image8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0.png"/><Relationship Id="rId5" Type="http://schemas.openxmlformats.org/officeDocument/2006/relationships/image" Target="../media/image790.png"/><Relationship Id="rId4" Type="http://schemas.openxmlformats.org/officeDocument/2006/relationships/image" Target="../media/image7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22.png"/><Relationship Id="rId18" Type="http://schemas.openxmlformats.org/officeDocument/2006/relationships/image" Target="../media/image95.png"/><Relationship Id="rId3" Type="http://schemas.openxmlformats.org/officeDocument/2006/relationships/image" Target="../media/image91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92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4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3.png"/><Relationship Id="rId2" Type="http://schemas.openxmlformats.org/officeDocument/2006/relationships/image" Target="../media/image1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112.png"/><Relationship Id="rId5" Type="http://schemas.openxmlformats.org/officeDocument/2006/relationships/image" Target="../media/image108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56.svg"/><Relationship Id="rId1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770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81.png"/><Relationship Id="rId7" Type="http://schemas.openxmlformats.org/officeDocument/2006/relationships/image" Target="../media/image1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svg"/><Relationship Id="rId12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2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0.png"/><Relationship Id="rId10" Type="http://schemas.openxmlformats.org/officeDocument/2006/relationships/image" Target="../media/image79.png"/><Relationship Id="rId4" Type="http://schemas.openxmlformats.org/officeDocument/2006/relationships/image" Target="../media/image70.png"/><Relationship Id="rId9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it-IT" sz="4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8D417F8-9980-EE4E-ACF0-760816C90BAB}"/>
                  </a:ext>
                </a:extLst>
              </p:cNvPr>
              <p:cNvSpPr txBox="1"/>
              <p:nvPr/>
            </p:nvSpPr>
            <p:spPr>
              <a:xfrm>
                <a:off x="423624" y="1271481"/>
                <a:ext cx="104030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FMCW radar design goals: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400" dirty="0"/>
                  <a:t> plane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Algorithm used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Detailed formulation used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Example of computations and results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8D417F8-9980-EE4E-ACF0-760816C90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4" y="1271481"/>
                <a:ext cx="10403061" cy="3416320"/>
              </a:xfrm>
              <a:prstGeom prst="rect">
                <a:avLst/>
              </a:prstGeom>
              <a:blipFill>
                <a:blip r:embed="rId3"/>
                <a:stretch>
                  <a:fillRect l="-854" t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35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0" y="210968"/>
            <a:ext cx="11338991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GB" sz="4800" dirty="0">
                <a:solidFill>
                  <a:srgbClr val="00B050"/>
                </a:solidFill>
              </a:rPr>
              <a:t>calculation example </a:t>
            </a:r>
            <a:r>
              <a:rPr lang="en-GB" sz="4800" dirty="0" err="1">
                <a:solidFill>
                  <a:srgbClr val="00B050"/>
                </a:solidFill>
              </a:rPr>
              <a:t>helic</a:t>
            </a:r>
            <a:r>
              <a:rPr lang="en-GB" sz="4800" dirty="0">
                <a:solidFill>
                  <a:srgbClr val="00B050"/>
                </a:solidFill>
              </a:rPr>
              <a:t>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9FDA492-88E3-F14A-AAD6-A9B4E0E9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2" y="982832"/>
            <a:ext cx="10609943" cy="5664200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DA188B2-8A04-994A-9428-ED9EC40282FF}"/>
              </a:ext>
            </a:extLst>
          </p:cNvPr>
          <p:cNvCxnSpPr/>
          <p:nvPr/>
        </p:nvCxnSpPr>
        <p:spPr>
          <a:xfrm>
            <a:off x="1335314" y="5558971"/>
            <a:ext cx="8969829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E2287982-12BB-D644-8C50-51EA4FE908C7}"/>
                  </a:ext>
                </a:extLst>
              </p:cNvPr>
              <p:cNvSpPr txBox="1"/>
              <p:nvPr/>
            </p:nvSpPr>
            <p:spPr>
              <a:xfrm>
                <a:off x="4626429" y="5078746"/>
                <a:ext cx="1934029" cy="425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𝑚𝑖𝑔𝑟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= 5 </a:t>
                </a:r>
                <a:endParaRPr lang="en-GB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E2287982-12BB-D644-8C50-51EA4FE90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29" y="5078746"/>
                <a:ext cx="1934029" cy="425053"/>
              </a:xfrm>
              <a:prstGeom prst="rect">
                <a:avLst/>
              </a:prstGeom>
              <a:blipFill>
                <a:blip r:embed="rId4"/>
                <a:stretch>
                  <a:fillRect l="-1961" t="-5714" r="-3268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7622708-FBF2-A94A-B5E4-2424FB9F316F}"/>
              </a:ext>
            </a:extLst>
          </p:cNvPr>
          <p:cNvCxnSpPr>
            <a:cxnSpLocks/>
          </p:cNvCxnSpPr>
          <p:nvPr/>
        </p:nvCxnSpPr>
        <p:spPr>
          <a:xfrm>
            <a:off x="2046514" y="1354201"/>
            <a:ext cx="0" cy="2259856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2D5F9768-8866-734F-88B1-D471351955CF}"/>
              </a:ext>
            </a:extLst>
          </p:cNvPr>
          <p:cNvCxnSpPr>
            <a:cxnSpLocks/>
          </p:cNvCxnSpPr>
          <p:nvPr/>
        </p:nvCxnSpPr>
        <p:spPr>
          <a:xfrm>
            <a:off x="3911600" y="1354201"/>
            <a:ext cx="0" cy="2259856"/>
          </a:xfrm>
          <a:prstGeom prst="straightConnector1">
            <a:avLst/>
          </a:prstGeom>
          <a:ln w="34925"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E1992134-FEB9-2240-BFCF-55AC10F4BB5E}"/>
                  </a:ext>
                </a:extLst>
              </p:cNvPr>
              <p:cNvSpPr txBox="1"/>
              <p:nvPr/>
            </p:nvSpPr>
            <p:spPr>
              <a:xfrm>
                <a:off x="1897691" y="2271602"/>
                <a:ext cx="1507870" cy="425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𝑚𝑖𝑔𝑟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= 11 </a:t>
                </a:r>
                <a:endParaRPr lang="en-GB" sz="2000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E1992134-FEB9-2240-BFCF-55AC10F4B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691" y="2271602"/>
                <a:ext cx="1507870" cy="425053"/>
              </a:xfrm>
              <a:prstGeom prst="rect">
                <a:avLst/>
              </a:prstGeom>
              <a:blipFill>
                <a:blip r:embed="rId5"/>
                <a:stretch>
                  <a:fillRect l="-2500" t="-8824" r="-5833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867CA35-32B5-114B-A681-746FD6ACF2AE}"/>
              </a:ext>
            </a:extLst>
          </p:cNvPr>
          <p:cNvCxnSpPr>
            <a:cxnSpLocks/>
          </p:cNvCxnSpPr>
          <p:nvPr/>
        </p:nvCxnSpPr>
        <p:spPr>
          <a:xfrm>
            <a:off x="2046514" y="3780971"/>
            <a:ext cx="1865072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43AA182-C09F-CE45-876A-199B819D9BC8}"/>
                  </a:ext>
                </a:extLst>
              </p:cNvPr>
              <p:cNvSpPr txBox="1"/>
              <p:nvPr/>
            </p:nvSpPr>
            <p:spPr>
              <a:xfrm>
                <a:off x="2046513" y="3836260"/>
                <a:ext cx="18650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= 10 </a:t>
                </a:r>
                <a:endParaRPr lang="en-GB" sz="20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43AA182-C09F-CE45-876A-199B819D9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513" y="3836260"/>
                <a:ext cx="1865073" cy="400110"/>
              </a:xfrm>
              <a:prstGeom prst="rect">
                <a:avLst/>
              </a:prstGeom>
              <a:blipFill>
                <a:blip r:embed="rId6"/>
                <a:stretch>
                  <a:fillRect l="-2703" t="-6061" r="-4730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73C371D-5624-764C-985F-5E6932D76944}"/>
              </a:ext>
            </a:extLst>
          </p:cNvPr>
          <p:cNvCxnSpPr>
            <a:cxnSpLocks/>
          </p:cNvCxnSpPr>
          <p:nvPr/>
        </p:nvCxnSpPr>
        <p:spPr>
          <a:xfrm>
            <a:off x="8316685" y="6086867"/>
            <a:ext cx="489857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DCCD30EB-9C2C-3E49-A560-05DD00971F8B}"/>
                  </a:ext>
                </a:extLst>
              </p:cNvPr>
              <p:cNvSpPr txBox="1"/>
              <p:nvPr/>
            </p:nvSpPr>
            <p:spPr>
              <a:xfrm>
                <a:off x="7734828" y="6367801"/>
                <a:ext cx="1886076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DCCD30EB-9C2C-3E49-A560-05DD00971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828" y="6367801"/>
                <a:ext cx="1886076" cy="490199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A580DC8D-B7E1-0D4B-921F-970DE3842B5F}"/>
              </a:ext>
            </a:extLst>
          </p:cNvPr>
          <p:cNvCxnSpPr>
            <a:cxnSpLocks/>
          </p:cNvCxnSpPr>
          <p:nvPr/>
        </p:nvCxnSpPr>
        <p:spPr>
          <a:xfrm>
            <a:off x="10508734" y="1553029"/>
            <a:ext cx="0" cy="489113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F28A29E-2594-0745-8A85-52456005BE57}"/>
                  </a:ext>
                </a:extLst>
              </p:cNvPr>
              <p:cNvSpPr txBox="1"/>
              <p:nvPr/>
            </p:nvSpPr>
            <p:spPr>
              <a:xfrm>
                <a:off x="10537476" y="1553029"/>
                <a:ext cx="602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F28A29E-2594-0745-8A85-52456005B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476" y="1553029"/>
                <a:ext cx="60229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88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/>
      <p:bldP spid="37" grpId="0"/>
      <p:bldP spid="39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0" y="210968"/>
            <a:ext cx="11338991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GB" sz="4800" dirty="0">
                <a:solidFill>
                  <a:srgbClr val="00B050"/>
                </a:solidFill>
              </a:rPr>
              <a:t>calculation example </a:t>
            </a:r>
            <a:r>
              <a:rPr lang="en-GB" sz="4800" dirty="0" err="1">
                <a:solidFill>
                  <a:srgbClr val="00B050"/>
                </a:solidFill>
              </a:rPr>
              <a:t>helic</a:t>
            </a:r>
            <a:r>
              <a:rPr lang="en-GB" sz="4800" dirty="0">
                <a:solidFill>
                  <a:srgbClr val="00B050"/>
                </a:solidFill>
              </a:rPr>
              <a:t>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DDC79FFD-ADA7-1B20-1934-2C2BFCC19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86" y="1010953"/>
            <a:ext cx="9241913" cy="5143500"/>
          </a:xfrm>
          <a:prstGeom prst="rect">
            <a:avLst/>
          </a:prstGeom>
        </p:spPr>
      </p:pic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17C212EC-CB48-3B52-FFB7-DA5C13885640}"/>
              </a:ext>
            </a:extLst>
          </p:cNvPr>
          <p:cNvCxnSpPr>
            <a:cxnSpLocks/>
          </p:cNvCxnSpPr>
          <p:nvPr/>
        </p:nvCxnSpPr>
        <p:spPr>
          <a:xfrm>
            <a:off x="1508289" y="5430917"/>
            <a:ext cx="8401357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0FA43628-2739-983D-40FB-6C64C99BCD85}"/>
                  </a:ext>
                </a:extLst>
              </p:cNvPr>
              <p:cNvSpPr txBox="1"/>
              <p:nvPr/>
            </p:nvSpPr>
            <p:spPr>
              <a:xfrm>
                <a:off x="5974462" y="5005864"/>
                <a:ext cx="1934029" cy="425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𝑚𝑖𝑔𝑟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= 5 </a:t>
                </a:r>
                <a:endParaRPr lang="en-GB" sz="2000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0FA43628-2739-983D-40FB-6C64C99B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462" y="5005864"/>
                <a:ext cx="1934029" cy="425053"/>
              </a:xfrm>
              <a:prstGeom prst="rect">
                <a:avLst/>
              </a:prstGeom>
              <a:blipFill>
                <a:blip r:embed="rId4"/>
                <a:stretch>
                  <a:fillRect l="-1961" t="-8824" r="-3268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1E717F44-FBA6-406D-4ADE-98A319FF3939}"/>
              </a:ext>
            </a:extLst>
          </p:cNvPr>
          <p:cNvCxnSpPr>
            <a:cxnSpLocks/>
          </p:cNvCxnSpPr>
          <p:nvPr/>
        </p:nvCxnSpPr>
        <p:spPr>
          <a:xfrm>
            <a:off x="3394547" y="1281319"/>
            <a:ext cx="0" cy="2147681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9C975A-B056-4F78-F906-6BAFC93E63F9}"/>
              </a:ext>
            </a:extLst>
          </p:cNvPr>
          <p:cNvCxnSpPr>
            <a:cxnSpLocks/>
          </p:cNvCxnSpPr>
          <p:nvPr/>
        </p:nvCxnSpPr>
        <p:spPr>
          <a:xfrm>
            <a:off x="5005633" y="1281319"/>
            <a:ext cx="0" cy="2259856"/>
          </a:xfrm>
          <a:prstGeom prst="straightConnector1">
            <a:avLst/>
          </a:prstGeom>
          <a:ln w="34925"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C580AED0-7F84-E497-442E-7C1847184DCA}"/>
                  </a:ext>
                </a:extLst>
              </p:cNvPr>
              <p:cNvSpPr txBox="1"/>
              <p:nvPr/>
            </p:nvSpPr>
            <p:spPr>
              <a:xfrm>
                <a:off x="1886677" y="2032125"/>
                <a:ext cx="1507870" cy="425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𝑚𝑖𝑔𝑟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= 10 </a:t>
                </a:r>
                <a:endParaRPr lang="en-GB" sz="2000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C580AED0-7F84-E497-442E-7C184718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677" y="2032125"/>
                <a:ext cx="1507870" cy="425053"/>
              </a:xfrm>
              <a:prstGeom prst="rect">
                <a:avLst/>
              </a:prstGeom>
              <a:blipFill>
                <a:blip r:embed="rId5"/>
                <a:stretch>
                  <a:fillRect l="-2500" t="-5714" r="-6667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115C8A3D-9326-C335-E46C-9AC9ED834288}"/>
              </a:ext>
            </a:extLst>
          </p:cNvPr>
          <p:cNvCxnSpPr>
            <a:cxnSpLocks/>
          </p:cNvCxnSpPr>
          <p:nvPr/>
        </p:nvCxnSpPr>
        <p:spPr>
          <a:xfrm>
            <a:off x="3394547" y="3526143"/>
            <a:ext cx="1516818" cy="15032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8FD9C00-CCFC-3C45-E9D2-7DF78ABCC045}"/>
                  </a:ext>
                </a:extLst>
              </p:cNvPr>
              <p:cNvSpPr txBox="1"/>
              <p:nvPr/>
            </p:nvSpPr>
            <p:spPr>
              <a:xfrm>
                <a:off x="3380856" y="3611486"/>
                <a:ext cx="18650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= 8 </a:t>
                </a:r>
                <a:endParaRPr lang="en-GB" sz="2000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8FD9C00-CCFC-3C45-E9D2-7DF78ABCC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856" y="3611486"/>
                <a:ext cx="1865073" cy="400110"/>
              </a:xfrm>
              <a:prstGeom prst="rect">
                <a:avLst/>
              </a:prstGeom>
              <a:blipFill>
                <a:blip r:embed="rId6"/>
                <a:stretch>
                  <a:fillRect l="-2027" t="-937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B822556C-3A28-A086-9426-1D0BED6BA012}"/>
              </a:ext>
            </a:extLst>
          </p:cNvPr>
          <p:cNvSpPr txBox="1"/>
          <p:nvPr/>
        </p:nvSpPr>
        <p:spPr>
          <a:xfrm>
            <a:off x="10199512" y="316432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Case </a:t>
            </a:r>
            <a:r>
              <a:rPr lang="en-GB" dirty="0" err="1"/>
              <a:t>N_b</a:t>
            </a:r>
            <a:r>
              <a:rPr lang="en-GB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24777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4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1" y="210968"/>
            <a:ext cx="11101520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GB" sz="4800" dirty="0">
                <a:solidFill>
                  <a:srgbClr val="00B050"/>
                </a:solidFill>
              </a:rPr>
              <a:t>calculation example quad.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2E1458-126E-2640-9A37-A1DC4203904E}"/>
              </a:ext>
            </a:extLst>
          </p:cNvPr>
          <p:cNvSpPr txBox="1"/>
          <p:nvPr/>
        </p:nvSpPr>
        <p:spPr>
          <a:xfrm>
            <a:off x="294098" y="1288425"/>
            <a:ext cx="365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1.Input drone’s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AAFC87-74E9-E74C-A196-A72E3DDE947A}"/>
                  </a:ext>
                </a:extLst>
              </p:cNvPr>
              <p:cNvSpPr txBox="1"/>
              <p:nvPr/>
            </p:nvSpPr>
            <p:spPr>
              <a:xfrm>
                <a:off x="294098" y="1943516"/>
                <a:ext cx="327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=100∗2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rad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AAFC87-74E9-E74C-A196-A72E3DDE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98" y="1943516"/>
                <a:ext cx="3276859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5FFBB53-3AAD-F24B-8983-32C9CC45AE13}"/>
                  </a:ext>
                </a:extLst>
              </p:cNvPr>
              <p:cNvSpPr txBox="1"/>
              <p:nvPr/>
            </p:nvSpPr>
            <p:spPr>
              <a:xfrm>
                <a:off x="471607" y="2403585"/>
                <a:ext cx="1556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5FFBB53-3AAD-F24B-8983-32C9CC45A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2403585"/>
                <a:ext cx="1556836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0CBEDFB-44E0-7241-A1ED-5B170FAED8CE}"/>
                  </a:ext>
                </a:extLst>
              </p:cNvPr>
              <p:cNvSpPr txBox="1"/>
              <p:nvPr/>
            </p:nvSpPr>
            <p:spPr>
              <a:xfrm>
                <a:off x="480730" y="3947840"/>
                <a:ext cx="1177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0CBEDFB-44E0-7241-A1ED-5B170FAE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0" y="3947840"/>
                <a:ext cx="1177630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EFEE0A-5D3B-3C41-BCB3-92C8457BD256}"/>
                  </a:ext>
                </a:extLst>
              </p:cNvPr>
              <p:cNvSpPr txBox="1"/>
              <p:nvPr/>
            </p:nvSpPr>
            <p:spPr>
              <a:xfrm>
                <a:off x="482560" y="2819134"/>
                <a:ext cx="3276859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62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83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EFEE0A-5D3B-3C41-BCB3-92C8457B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0" y="2819134"/>
                <a:ext cx="3276859" cy="4901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48FEABC-C3F9-6D41-926E-915288C23C14}"/>
                  </a:ext>
                </a:extLst>
              </p:cNvPr>
              <p:cNvSpPr txBox="1"/>
              <p:nvPr/>
            </p:nvSpPr>
            <p:spPr>
              <a:xfrm>
                <a:off x="480730" y="5187830"/>
                <a:ext cx="14804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48FEABC-C3F9-6D41-926E-915288C23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0" y="5187830"/>
                <a:ext cx="1480405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693CC4B-35FE-7D49-B7CB-B6D02DDF6319}"/>
                  </a:ext>
                </a:extLst>
              </p:cNvPr>
              <p:cNvSpPr txBox="1"/>
              <p:nvPr/>
            </p:nvSpPr>
            <p:spPr>
              <a:xfrm>
                <a:off x="471607" y="3397754"/>
                <a:ext cx="11776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693CC4B-35FE-7D49-B7CB-B6D02DDF6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3397754"/>
                <a:ext cx="11776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4B02921-A942-7146-B86B-FE663F867265}"/>
                  </a:ext>
                </a:extLst>
              </p:cNvPr>
              <p:cNvSpPr txBox="1"/>
              <p:nvPr/>
            </p:nvSpPr>
            <p:spPr>
              <a:xfrm>
                <a:off x="480730" y="5722389"/>
                <a:ext cx="17368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4B02921-A942-7146-B86B-FE663F867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0" y="5722389"/>
                <a:ext cx="1736886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9AD6-23FA-794B-B62E-6CE8C6082CAA}"/>
              </a:ext>
            </a:extLst>
          </p:cNvPr>
          <p:cNvSpPr txBox="1"/>
          <p:nvPr/>
        </p:nvSpPr>
        <p:spPr>
          <a:xfrm>
            <a:off x="6948896" y="1222041"/>
            <a:ext cx="365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1.Input radar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2C136E6-FB6E-8B4E-A1EB-7FE2B4950242}"/>
                  </a:ext>
                </a:extLst>
              </p:cNvPr>
              <p:cNvSpPr txBox="1"/>
              <p:nvPr/>
            </p:nvSpPr>
            <p:spPr>
              <a:xfrm>
                <a:off x="7133095" y="1873330"/>
                <a:ext cx="16426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2C136E6-FB6E-8B4E-A1EB-7FE2B495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095" y="1873330"/>
                <a:ext cx="1642694" cy="461665"/>
              </a:xfrm>
              <a:prstGeom prst="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D49310F-9BC2-EB45-8D6F-388760C27D60}"/>
                  </a:ext>
                </a:extLst>
              </p:cNvPr>
              <p:cNvSpPr txBox="1"/>
              <p:nvPr/>
            </p:nvSpPr>
            <p:spPr>
              <a:xfrm>
                <a:off x="7080107" y="2425487"/>
                <a:ext cx="2060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=0.0333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D49310F-9BC2-EB45-8D6F-388760C27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107" y="2425487"/>
                <a:ext cx="2060500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16D41E8-D0AA-BB40-83F4-295C6B62F3EA}"/>
                  </a:ext>
                </a:extLst>
              </p:cNvPr>
              <p:cNvSpPr txBox="1"/>
              <p:nvPr/>
            </p:nvSpPr>
            <p:spPr>
              <a:xfrm>
                <a:off x="7080107" y="2901418"/>
                <a:ext cx="1722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16D41E8-D0AA-BB40-83F4-295C6B62F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107" y="2901418"/>
                <a:ext cx="1722138" cy="461665"/>
              </a:xfrm>
              <a:prstGeom prst="rect">
                <a:avLst/>
              </a:prstGeom>
              <a:blipFill>
                <a:blip r:embed="rId1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F48EDE2-F2D9-6840-9648-5499C62A8A61}"/>
                  </a:ext>
                </a:extLst>
              </p:cNvPr>
              <p:cNvSpPr txBox="1"/>
              <p:nvPr/>
            </p:nvSpPr>
            <p:spPr>
              <a:xfrm>
                <a:off x="7080107" y="3377349"/>
                <a:ext cx="2986587" cy="722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=750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F48EDE2-F2D9-6840-9648-5499C62A8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107" y="3377349"/>
                <a:ext cx="2986587" cy="72231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E80DF2-F67D-9946-9E1D-774E4B3CBCCD}"/>
                  </a:ext>
                </a:extLst>
              </p:cNvPr>
              <p:cNvSpPr txBox="1"/>
              <p:nvPr/>
            </p:nvSpPr>
            <p:spPr>
              <a:xfrm>
                <a:off x="7133095" y="4091535"/>
                <a:ext cx="1752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𝑠𝑐𝑎𝑛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400" dirty="0"/>
                  <a:t>  </a:t>
                </a:r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E80DF2-F67D-9946-9E1D-774E4B3CB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095" y="4091535"/>
                <a:ext cx="1752596" cy="461665"/>
              </a:xfrm>
              <a:prstGeom prst="rect">
                <a:avLst/>
              </a:prstGeom>
              <a:blipFill>
                <a:blip r:embed="rId1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A205EEE-E85F-8241-BE3B-E602C70ACF07}"/>
                  </a:ext>
                </a:extLst>
              </p:cNvPr>
              <p:cNvSpPr txBox="1"/>
              <p:nvPr/>
            </p:nvSpPr>
            <p:spPr>
              <a:xfrm>
                <a:off x="7080107" y="4649592"/>
                <a:ext cx="2043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𝑆𝑁𝑅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A205EEE-E85F-8241-BE3B-E602C70AC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107" y="4649592"/>
                <a:ext cx="2043252" cy="461665"/>
              </a:xfrm>
              <a:prstGeom prst="rect">
                <a:avLst/>
              </a:prstGeom>
              <a:blipFill>
                <a:blip r:embed="rId1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685D907-02E1-6D4E-B967-FFCE1376AD74}"/>
                  </a:ext>
                </a:extLst>
              </p:cNvPr>
              <p:cNvSpPr txBox="1"/>
              <p:nvPr/>
            </p:nvSpPr>
            <p:spPr>
              <a:xfrm>
                <a:off x="7135857" y="5185599"/>
                <a:ext cx="1492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=60°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685D907-02E1-6D4E-B967-FFCE1376A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857" y="5185599"/>
                <a:ext cx="1492140" cy="461665"/>
              </a:xfrm>
              <a:prstGeom prst="rect">
                <a:avLst/>
              </a:prstGeom>
              <a:blipFill>
                <a:blip r:embed="rId1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817561F-8330-6042-8750-0981D5DA7EB7}"/>
                  </a:ext>
                </a:extLst>
              </p:cNvPr>
              <p:cNvSpPr txBox="1"/>
              <p:nvPr/>
            </p:nvSpPr>
            <p:spPr>
              <a:xfrm>
                <a:off x="7133095" y="5730268"/>
                <a:ext cx="17220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=290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817561F-8330-6042-8750-0981D5DA7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095" y="5730268"/>
                <a:ext cx="1722010" cy="461665"/>
              </a:xfrm>
              <a:prstGeom prst="rect">
                <a:avLst/>
              </a:prstGeom>
              <a:blipFill>
                <a:blip r:embed="rId1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263DDC1-7EE6-7940-9F1B-C1A9BCA12CE9}"/>
                  </a:ext>
                </a:extLst>
              </p:cNvPr>
              <p:cNvSpPr txBox="1"/>
              <p:nvPr/>
            </p:nvSpPr>
            <p:spPr>
              <a:xfrm>
                <a:off x="544922" y="4438068"/>
                <a:ext cx="3553089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𝑚𝑖𝑔𝑟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1.3 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263DDC1-7EE6-7940-9F1B-C1A9BCA1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22" y="4438068"/>
                <a:ext cx="3553089" cy="663258"/>
              </a:xfrm>
              <a:prstGeom prst="rect">
                <a:avLst/>
              </a:prstGeom>
              <a:blipFill>
                <a:blip r:embed="rId18"/>
                <a:stretch>
                  <a:fillRect l="-356" r="-712" b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DE3EA913-2086-CF18-112C-26F8F8779189}"/>
                  </a:ext>
                </a:extLst>
              </p:cNvPr>
              <p:cNvSpPr txBox="1"/>
              <p:nvPr/>
            </p:nvSpPr>
            <p:spPr>
              <a:xfrm>
                <a:off x="7156883" y="6276134"/>
                <a:ext cx="16189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DE3EA913-2086-CF18-112C-26F8F8779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883" y="6276134"/>
                <a:ext cx="1618905" cy="461665"/>
              </a:xfrm>
              <a:prstGeom prst="rect">
                <a:avLst/>
              </a:prstGeom>
              <a:blipFill>
                <a:blip r:embed="rId1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2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1" y="210968"/>
            <a:ext cx="11101520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GB" sz="4800" dirty="0">
                <a:solidFill>
                  <a:srgbClr val="00B050"/>
                </a:solidFill>
              </a:rPr>
              <a:t>calculation example quad.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FDB725A-B6AA-016A-6832-EFC01853ACBE}"/>
                  </a:ext>
                </a:extLst>
              </p:cNvPr>
              <p:cNvSpPr txBox="1"/>
              <p:nvPr/>
            </p:nvSpPr>
            <p:spPr>
              <a:xfrm>
                <a:off x="147051" y="1159530"/>
                <a:ext cx="11551613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2. Input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plane’s data: desired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𝑚𝑖𝑔𝑟</m:t>
                        </m:r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(same formulas as prev.)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FDB725A-B6AA-016A-6832-EFC01853A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" y="1159530"/>
                <a:ext cx="11551613" cy="491738"/>
              </a:xfrm>
              <a:prstGeom prst="rect">
                <a:avLst/>
              </a:prstGeom>
              <a:blipFill>
                <a:blip r:embed="rId3"/>
                <a:stretch>
                  <a:fillRect l="-878" t="-75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73D826C-0108-BCE9-F80A-BFA7FE553C33}"/>
                  </a:ext>
                </a:extLst>
              </p:cNvPr>
              <p:cNvSpPr txBox="1"/>
              <p:nvPr/>
            </p:nvSpPr>
            <p:spPr>
              <a:xfrm>
                <a:off x="147051" y="1892908"/>
                <a:ext cx="9996190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3. Start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it-IT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𝑚𝑖𝑔𝑟</m:t>
                        </m:r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FF0000"/>
                    </a:solidFill>
                  </a:rPr>
                  <a:t> = 16  (considering the 4 rotors)</a:t>
                </a:r>
                <a:endParaRPr lang="en-GB" sz="24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73D826C-0108-BCE9-F80A-BFA7FE553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" y="1892908"/>
                <a:ext cx="9996190" cy="491738"/>
              </a:xfrm>
              <a:prstGeom prst="rect">
                <a:avLst/>
              </a:prstGeom>
              <a:blipFill>
                <a:blip r:embed="rId4"/>
                <a:stretch>
                  <a:fillRect l="-1015" t="-10256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B94753A-F841-ACE6-6036-F0CC7650B36B}"/>
                  </a:ext>
                </a:extLst>
              </p:cNvPr>
              <p:cNvSpPr txBox="1"/>
              <p:nvPr/>
            </p:nvSpPr>
            <p:spPr>
              <a:xfrm>
                <a:off x="382721" y="3250657"/>
                <a:ext cx="3270336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 30 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B94753A-F841-ACE6-6036-F0CC7650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1" y="3250657"/>
                <a:ext cx="3270336" cy="573427"/>
              </a:xfrm>
              <a:prstGeom prst="rect">
                <a:avLst/>
              </a:prstGeom>
              <a:blipFill>
                <a:blip r:embed="rId5"/>
                <a:stretch>
                  <a:fillRect l="-3488" r="-1938" b="-2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FACE39A2-38B5-FEF4-E7F4-FD80DF4B5749}"/>
                  </a:ext>
                </a:extLst>
              </p:cNvPr>
              <p:cNvSpPr txBox="1"/>
              <p:nvPr/>
            </p:nvSpPr>
            <p:spPr>
              <a:xfrm>
                <a:off x="7326436" y="3315410"/>
                <a:ext cx="3270336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=1.3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FACE39A2-38B5-FEF4-E7F4-FD80DF4B5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436" y="3315410"/>
                <a:ext cx="3270336" cy="490199"/>
              </a:xfrm>
              <a:prstGeom prst="rect">
                <a:avLst/>
              </a:prstGeom>
              <a:blipFill>
                <a:blip r:embed="rId6"/>
                <a:stretch>
                  <a:fillRect l="-1931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42DAA6F2-57BE-C10C-BE04-74AAC10F383B}"/>
                  </a:ext>
                </a:extLst>
              </p:cNvPr>
              <p:cNvSpPr txBox="1"/>
              <p:nvPr/>
            </p:nvSpPr>
            <p:spPr>
              <a:xfrm>
                <a:off x="3820378" y="3333885"/>
                <a:ext cx="3270336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=0.265 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42DAA6F2-57BE-C10C-BE04-74AAC10F3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378" y="3333885"/>
                <a:ext cx="3270336" cy="490199"/>
              </a:xfrm>
              <a:prstGeom prst="rect">
                <a:avLst/>
              </a:prstGeom>
              <a:blipFill>
                <a:blip r:embed="rId7"/>
                <a:stretch>
                  <a:fillRect l="-1931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8CD8B9-13C4-8357-C399-EA72AC375E04}"/>
              </a:ext>
            </a:extLst>
          </p:cNvPr>
          <p:cNvSpPr txBox="1"/>
          <p:nvPr/>
        </p:nvSpPr>
        <p:spPr>
          <a:xfrm>
            <a:off x="382721" y="2674599"/>
            <a:ext cx="227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this case we obtain: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B34C6B00-530E-FC73-D6D2-55CE2957355A}"/>
                  </a:ext>
                </a:extLst>
              </p:cNvPr>
              <p:cNvSpPr txBox="1"/>
              <p:nvPr/>
            </p:nvSpPr>
            <p:spPr>
              <a:xfrm>
                <a:off x="147051" y="4197527"/>
                <a:ext cx="10467530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4.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in order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400" dirty="0">
                        <a:solidFill>
                          <a:srgbClr val="0070C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GB" sz="2400" dirty="0">
                        <a:solidFill>
                          <a:srgbClr val="0070C0"/>
                        </a:solidFill>
                      </a:rPr>
                      <m:t>same</m:t>
                    </m:r>
                    <m:r>
                      <m:rPr>
                        <m:nor/>
                      </m:rPr>
                      <a:rPr lang="en-GB" sz="24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z="2400" dirty="0">
                        <a:solidFill>
                          <a:srgbClr val="0070C0"/>
                        </a:solidFill>
                      </a:rPr>
                      <m:t>formulat</m:t>
                    </m:r>
                    <m:r>
                      <m:rPr>
                        <m:nor/>
                      </m:rPr>
                      <a:rPr lang="it-IT" sz="2400" b="0" i="0" dirty="0" smtClean="0">
                        <a:solidFill>
                          <a:srgbClr val="0070C0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GB" sz="24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z="2400" dirty="0">
                        <a:solidFill>
                          <a:srgbClr val="0070C0"/>
                        </a:solidFill>
                      </a:rPr>
                      <m:t>as</m:t>
                    </m:r>
                    <m:r>
                      <m:rPr>
                        <m:nor/>
                      </m:rPr>
                      <a:rPr lang="en-GB" sz="24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z="2400" dirty="0">
                        <a:solidFill>
                          <a:srgbClr val="0070C0"/>
                        </a:solidFill>
                      </a:rPr>
                      <m:t>prev</m:t>
                    </m:r>
                    <m:r>
                      <m:rPr>
                        <m:nor/>
                      </m:rPr>
                      <a:rPr lang="it-IT" sz="2400" b="0" i="0" dirty="0" smtClean="0">
                        <a:solidFill>
                          <a:srgbClr val="0070C0"/>
                        </a:solidFill>
                      </a:rPr>
                      <m:t>.</m:t>
                    </m:r>
                    <m:r>
                      <m:rPr>
                        <m:nor/>
                      </m:rPr>
                      <a:rPr lang="en-GB" sz="2400" dirty="0">
                        <a:solidFill>
                          <a:srgbClr val="0070C0"/>
                        </a:solidFill>
                      </a:rPr>
                      <m:t>)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B34C6B00-530E-FC73-D6D2-55CE29573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" y="4197527"/>
                <a:ext cx="10467530" cy="490199"/>
              </a:xfrm>
              <a:prstGeom prst="rect">
                <a:avLst/>
              </a:prstGeom>
              <a:blipFill>
                <a:blip r:embed="rId8"/>
                <a:stretch>
                  <a:fillRect l="-970" t="-75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2AAFE2E1-98B9-1194-0AB6-1EC62B418207}"/>
                  </a:ext>
                </a:extLst>
              </p:cNvPr>
              <p:cNvSpPr txBox="1"/>
              <p:nvPr/>
            </p:nvSpPr>
            <p:spPr>
              <a:xfrm>
                <a:off x="9115001" y="7320576"/>
                <a:ext cx="2832299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2AAFE2E1-98B9-1194-0AB6-1EC62B418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001" y="7320576"/>
                <a:ext cx="2832299" cy="490199"/>
              </a:xfrm>
              <a:prstGeom prst="rect">
                <a:avLst/>
              </a:prstGeom>
              <a:blipFill>
                <a:blip r:embed="rId9"/>
                <a:stretch>
                  <a:fillRect l="-2232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DCCA68A-9DC8-4DDA-F0A6-A1DB9FB2F578}"/>
              </a:ext>
            </a:extLst>
          </p:cNvPr>
          <p:cNvSpPr txBox="1"/>
          <p:nvPr/>
        </p:nvSpPr>
        <p:spPr>
          <a:xfrm>
            <a:off x="438228" y="4991777"/>
            <a:ext cx="6819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Now</a:t>
            </a:r>
            <a:r>
              <a:rPr lang="it-IT" sz="2000" dirty="0"/>
              <a:t> </a:t>
            </a:r>
            <a:r>
              <a:rPr lang="it-IT" sz="2000" dirty="0" err="1"/>
              <a:t>convergence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reached</a:t>
            </a:r>
            <a:r>
              <a:rPr lang="it-IT" sz="2000" dirty="0"/>
              <a:t> </a:t>
            </a:r>
            <a:r>
              <a:rPr lang="it-IT" sz="2000" dirty="0" err="1"/>
              <a:t>before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r>
              <a:rPr lang="it-IT" sz="2000" dirty="0"/>
              <a:t> one </a:t>
            </a:r>
            <a:r>
              <a:rPr lang="it-IT" sz="2000" dirty="0" err="1"/>
              <a:t>cycle</a:t>
            </a:r>
            <a:r>
              <a:rPr lang="it-IT" sz="2000" dirty="0"/>
              <a:t>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17EE32DF-0C2D-BF02-23AD-D5351120BE67}"/>
                  </a:ext>
                </a:extLst>
              </p:cNvPr>
              <p:cNvSpPr txBox="1"/>
              <p:nvPr/>
            </p:nvSpPr>
            <p:spPr>
              <a:xfrm>
                <a:off x="410474" y="5610489"/>
                <a:ext cx="2926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17EE32DF-0C2D-BF02-23AD-D5351120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74" y="5610489"/>
                <a:ext cx="2926087" cy="461665"/>
              </a:xfrm>
              <a:prstGeom prst="rect">
                <a:avLst/>
              </a:prstGeom>
              <a:blipFill>
                <a:blip r:embed="rId10"/>
                <a:stretch>
                  <a:fillRect l="-2165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A2BFA066-ED81-5139-AC05-B534EB1344DC}"/>
                  </a:ext>
                </a:extLst>
              </p:cNvPr>
              <p:cNvSpPr txBox="1"/>
              <p:nvPr/>
            </p:nvSpPr>
            <p:spPr>
              <a:xfrm>
                <a:off x="7344245" y="5568187"/>
                <a:ext cx="3270336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=0.625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A2BFA066-ED81-5139-AC05-B534EB13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245" y="5568187"/>
                <a:ext cx="3270336" cy="490199"/>
              </a:xfrm>
              <a:prstGeom prst="rect">
                <a:avLst/>
              </a:prstGeom>
              <a:blipFill>
                <a:blip r:embed="rId11"/>
                <a:stretch>
                  <a:fillRect l="-1938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C1B113AA-CC5A-8A78-6E37-C657BB60ECBD}"/>
                  </a:ext>
                </a:extLst>
              </p:cNvPr>
              <p:cNvSpPr txBox="1"/>
              <p:nvPr/>
            </p:nvSpPr>
            <p:spPr>
              <a:xfrm>
                <a:off x="3848131" y="5568188"/>
                <a:ext cx="3270336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=0.53 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C1B113AA-CC5A-8A78-6E37-C657BB60E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31" y="5568188"/>
                <a:ext cx="3270336" cy="490199"/>
              </a:xfrm>
              <a:prstGeom prst="rect">
                <a:avLst/>
              </a:prstGeom>
              <a:blipFill>
                <a:blip r:embed="rId12"/>
                <a:stretch>
                  <a:fillRect l="-1544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11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10" grpId="0"/>
      <p:bldP spid="32" grpId="0"/>
      <p:bldP spid="33" grpId="0"/>
      <p:bldP spid="35" grpId="0"/>
      <p:bldP spid="36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1" y="210968"/>
            <a:ext cx="11101520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GB" sz="4800" dirty="0">
                <a:solidFill>
                  <a:srgbClr val="00B050"/>
                </a:solidFill>
              </a:rPr>
              <a:t>calculation example quad.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5070B62-0781-CC18-3FA2-82ABAD6846D4}"/>
                  </a:ext>
                </a:extLst>
              </p:cNvPr>
              <p:cNvSpPr txBox="1"/>
              <p:nvPr/>
            </p:nvSpPr>
            <p:spPr>
              <a:xfrm>
                <a:off x="453538" y="1422363"/>
                <a:ext cx="5426422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By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0.625 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5070B62-0781-CC18-3FA2-82ABAD684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38" y="1422363"/>
                <a:ext cx="5426422" cy="490199"/>
              </a:xfrm>
              <a:prstGeom prst="rect">
                <a:avLst/>
              </a:prstGeom>
              <a:blipFill>
                <a:blip r:embed="rId3"/>
                <a:stretch>
                  <a:fillRect l="-1632" t="-7500" b="-2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62B4367-817B-63C8-DEB7-BA5812983B1C}"/>
                  </a:ext>
                </a:extLst>
              </p:cNvPr>
              <p:cNvSpPr txBox="1"/>
              <p:nvPr/>
            </p:nvSpPr>
            <p:spPr>
              <a:xfrm>
                <a:off x="6809924" y="1465054"/>
                <a:ext cx="2113671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𝑚𝑖𝑔𝑟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62B4367-817B-63C8-DEB7-BA581298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924" y="1465054"/>
                <a:ext cx="2113671" cy="491738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6ADDF81-FAFE-C709-72CC-3F06F91CA121}"/>
              </a:ext>
            </a:extLst>
          </p:cNvPr>
          <p:cNvCxnSpPr>
            <a:stCxn id="11" idx="3"/>
          </p:cNvCxnSpPr>
          <p:nvPr/>
        </p:nvCxnSpPr>
        <p:spPr>
          <a:xfrm flipV="1">
            <a:off x="5879960" y="1667462"/>
            <a:ext cx="1061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9F86C6D-2A47-5C45-FF2D-67149E36D586}"/>
              </a:ext>
            </a:extLst>
          </p:cNvPr>
          <p:cNvSpPr txBox="1"/>
          <p:nvPr/>
        </p:nvSpPr>
        <p:spPr>
          <a:xfrm>
            <a:off x="8827493" y="1515079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76195C1-F425-CEFC-2923-5424302A292C}"/>
                  </a:ext>
                </a:extLst>
              </p:cNvPr>
              <p:cNvSpPr txBox="1"/>
              <p:nvPr/>
            </p:nvSpPr>
            <p:spPr>
              <a:xfrm>
                <a:off x="9484777" y="1429592"/>
                <a:ext cx="19256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𝑡𝑖𝑚𝑒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GB" sz="2400" dirty="0"/>
                  <a:t> = 2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76195C1-F425-CEFC-2923-5424302A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777" y="1429592"/>
                <a:ext cx="1925655" cy="461665"/>
              </a:xfrm>
              <a:prstGeom prst="rect">
                <a:avLst/>
              </a:prstGeom>
              <a:blipFill>
                <a:blip r:embed="rId5"/>
                <a:stretch>
                  <a:fillRect l="-654" t="-8108" r="-3922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1B851CC-3C44-0730-2054-7DF6AF6F36CD}"/>
                  </a:ext>
                </a:extLst>
              </p:cNvPr>
              <p:cNvSpPr txBox="1"/>
              <p:nvPr/>
            </p:nvSpPr>
            <p:spPr>
              <a:xfrm>
                <a:off x="81063" y="2299111"/>
                <a:ext cx="8314777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5. 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it-IT" sz="2400" dirty="0" err="1">
                    <a:solidFill>
                      <a:srgbClr val="0070C0"/>
                    </a:solidFill>
                  </a:rPr>
                  <a:t>satisfy</a:t>
                </a:r>
                <a:r>
                  <a:rPr lang="it-IT" sz="2400" dirty="0">
                    <a:solidFill>
                      <a:srgbClr val="0070C0"/>
                    </a:solidFill>
                  </a:rPr>
                  <a:t> </a:t>
                </a:r>
                <a:r>
                  <a:rPr lang="it-IT" sz="2400" dirty="0" err="1">
                    <a:solidFill>
                      <a:srgbClr val="0070C0"/>
                    </a:solidFill>
                  </a:rPr>
                  <a:t>unambiguous</a:t>
                </a:r>
                <a:r>
                  <a:rPr lang="it-IT" sz="2400" dirty="0">
                    <a:solidFill>
                      <a:srgbClr val="0070C0"/>
                    </a:solidFill>
                  </a:rPr>
                  <a:t> </a:t>
                </a:r>
                <a:r>
                  <a:rPr lang="it-IT" sz="2400" dirty="0" err="1">
                    <a:solidFill>
                      <a:srgbClr val="0070C0"/>
                    </a:solidFill>
                  </a:rPr>
                  <a:t>range</a:t>
                </a:r>
                <a:r>
                  <a:rPr lang="it-IT" sz="2400" dirty="0">
                    <a:solidFill>
                      <a:srgbClr val="0070C0"/>
                    </a:solidFill>
                  </a:rPr>
                  <a:t> </a:t>
                </a:r>
                <a:r>
                  <a:rPr lang="it-IT" sz="2400" dirty="0" err="1">
                    <a:solidFill>
                      <a:srgbClr val="0070C0"/>
                    </a:solidFill>
                  </a:rPr>
                  <a:t>condition</a:t>
                </a:r>
                <a:r>
                  <a:rPr lang="it-IT" sz="2400" dirty="0">
                    <a:solidFill>
                      <a:srgbClr val="0070C0"/>
                    </a:solidFill>
                  </a:rPr>
                  <a:t>:</a:t>
                </a:r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1B851CC-3C44-0730-2054-7DF6AF6F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3" y="2299111"/>
                <a:ext cx="8314777" cy="490199"/>
              </a:xfrm>
              <a:prstGeom prst="rect">
                <a:avLst/>
              </a:prstGeom>
              <a:blipFill>
                <a:blip r:embed="rId6"/>
                <a:stretch>
                  <a:fillRect l="-1069" t="-5000" b="-2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AEBF70F-7075-9B77-6BC1-74AEE8443A19}"/>
                  </a:ext>
                </a:extLst>
              </p:cNvPr>
              <p:cNvSpPr txBox="1"/>
              <p:nvPr/>
            </p:nvSpPr>
            <p:spPr>
              <a:xfrm>
                <a:off x="573139" y="3091128"/>
                <a:ext cx="2829305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800" dirty="0"/>
                  <a:t> &gt; </a:t>
                </a:r>
                <a14:m>
                  <m:oMath xmlns:m="http://schemas.openxmlformats.org/officeDocument/2006/math">
                    <m:r>
                      <a:rPr lang="it-IT" sz="280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6.7 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AEBF70F-7075-9B77-6BC1-74AEE8443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39" y="3091128"/>
                <a:ext cx="2829305" cy="556434"/>
              </a:xfrm>
              <a:prstGeom prst="rect">
                <a:avLst/>
              </a:prstGeom>
              <a:blipFill>
                <a:blip r:embed="rId7"/>
                <a:stretch>
                  <a:fillRect l="-3587" t="-8889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Elemento grafico 17" descr="Segno di spunta con riempimento a tinta unita">
            <a:extLst>
              <a:ext uri="{FF2B5EF4-FFF2-40B4-BE49-F238E27FC236}">
                <a16:creationId xmlns:a16="http://schemas.microsoft.com/office/drawing/2014/main" id="{0B23EFBD-E1C3-FACC-3252-DD7A81B96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1580" y="3091128"/>
            <a:ext cx="556434" cy="556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7D4C800-3795-7A0F-1314-775550D6BD73}"/>
                  </a:ext>
                </a:extLst>
              </p:cNvPr>
              <p:cNvSpPr txBox="1"/>
              <p:nvPr/>
            </p:nvSpPr>
            <p:spPr>
              <a:xfrm>
                <a:off x="133522" y="3889439"/>
                <a:ext cx="44304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6. Resulting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𝑎𝑧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7D4C800-3795-7A0F-1314-775550D6B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22" y="3889439"/>
                <a:ext cx="4430485" cy="461665"/>
              </a:xfrm>
              <a:prstGeom prst="rect">
                <a:avLst/>
              </a:prstGeom>
              <a:blipFill>
                <a:blip r:embed="rId10"/>
                <a:stretch>
                  <a:fillRect l="-2286" t="-8108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D1E74D6A-5064-CCE8-E325-32B3019565B5}"/>
                  </a:ext>
                </a:extLst>
              </p:cNvPr>
              <p:cNvSpPr txBox="1"/>
              <p:nvPr/>
            </p:nvSpPr>
            <p:spPr>
              <a:xfrm>
                <a:off x="2684451" y="5382788"/>
                <a:ext cx="2292759" cy="6326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𝑎𝑧</m:t>
                              </m:r>
                            </m:sub>
                          </m:sSub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𝑟𝑝𝑚</m:t>
                          </m:r>
                        </m:den>
                      </m:f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D1E74D6A-5064-CCE8-E325-32B301956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51" y="5382788"/>
                <a:ext cx="2292759" cy="632674"/>
              </a:xfrm>
              <a:prstGeom prst="rect">
                <a:avLst/>
              </a:prstGeom>
              <a:blipFill>
                <a:blip r:embed="rId11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BA4DE3E-D922-63E7-10CD-4255B3163169}"/>
                  </a:ext>
                </a:extLst>
              </p:cNvPr>
              <p:cNvSpPr txBox="1"/>
              <p:nvPr/>
            </p:nvSpPr>
            <p:spPr>
              <a:xfrm>
                <a:off x="2825247" y="4496816"/>
                <a:ext cx="1738760" cy="630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𝑠𝑐𝑎𝑛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𝑟𝑝𝑚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BA4DE3E-D922-63E7-10CD-4255B3163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247" y="4496816"/>
                <a:ext cx="1738760" cy="630044"/>
              </a:xfrm>
              <a:prstGeom prst="rect">
                <a:avLst/>
              </a:prstGeom>
              <a:blipFill>
                <a:blip r:embed="rId12"/>
                <a:stretch>
                  <a:fillRect r="-725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E300725-BE4F-244F-B4FB-DF83E8CC2011}"/>
              </a:ext>
            </a:extLst>
          </p:cNvPr>
          <p:cNvCxnSpPr>
            <a:cxnSpLocks/>
          </p:cNvCxnSpPr>
          <p:nvPr/>
        </p:nvCxnSpPr>
        <p:spPr>
          <a:xfrm>
            <a:off x="5161535" y="4811838"/>
            <a:ext cx="626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D469A78-E4A2-5BED-749F-DDE57505487F}"/>
                  </a:ext>
                </a:extLst>
              </p:cNvPr>
              <p:cNvSpPr txBox="1"/>
              <p:nvPr/>
            </p:nvSpPr>
            <p:spPr>
              <a:xfrm>
                <a:off x="5656328" y="4649568"/>
                <a:ext cx="2292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𝑝𝑚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=30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D469A78-E4A2-5BED-749F-DDE575054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328" y="4649568"/>
                <a:ext cx="2292759" cy="307777"/>
              </a:xfrm>
              <a:prstGeom prst="rect">
                <a:avLst/>
              </a:prstGeom>
              <a:blipFill>
                <a:blip r:embed="rId13"/>
                <a:stretch>
                  <a:fillRect t="-8000"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55342E-9322-6FF5-045E-F7141DC7C9F1}"/>
                  </a:ext>
                </a:extLst>
              </p:cNvPr>
              <p:cNvSpPr txBox="1"/>
              <p:nvPr/>
            </p:nvSpPr>
            <p:spPr>
              <a:xfrm>
                <a:off x="5788058" y="5508953"/>
                <a:ext cx="415199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∗6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𝑟𝑝𝑚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=5.4°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55342E-9322-6FF5-045E-F7141DC7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058" y="5508953"/>
                <a:ext cx="4151994" cy="400110"/>
              </a:xfrm>
              <a:prstGeom prst="rect">
                <a:avLst/>
              </a:prstGeom>
              <a:blipFill>
                <a:blip r:embed="rId1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62D5A72-EE9B-93F0-03C5-1BA0F1238762}"/>
                  </a:ext>
                </a:extLst>
              </p:cNvPr>
              <p:cNvSpPr txBox="1"/>
              <p:nvPr/>
            </p:nvSpPr>
            <p:spPr>
              <a:xfrm>
                <a:off x="2717282" y="6161174"/>
                <a:ext cx="1738759" cy="582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65 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62D5A72-EE9B-93F0-03C5-1BA0F1238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82" y="6161174"/>
                <a:ext cx="1738759" cy="582467"/>
              </a:xfrm>
              <a:prstGeom prst="rect">
                <a:avLst/>
              </a:prstGeom>
              <a:blipFill>
                <a:blip r:embed="rId15"/>
                <a:stretch>
                  <a:fillRect t="-869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21E40555-2EB3-4649-B5E1-E8EB1440B0A1}"/>
                  </a:ext>
                </a:extLst>
              </p:cNvPr>
              <p:cNvSpPr txBox="1"/>
              <p:nvPr/>
            </p:nvSpPr>
            <p:spPr>
              <a:xfrm>
                <a:off x="5788058" y="6272378"/>
                <a:ext cx="17387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21E40555-2EB3-4649-B5E1-E8EB1440B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058" y="6272378"/>
                <a:ext cx="1738759" cy="400110"/>
              </a:xfrm>
              <a:prstGeom prst="rect">
                <a:avLst/>
              </a:prstGeom>
              <a:blipFill>
                <a:blip r:embed="rId1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C1549A85-356E-770C-61FF-D11B031DFDCA}"/>
              </a:ext>
            </a:extLst>
          </p:cNvPr>
          <p:cNvCxnSpPr>
            <a:cxnSpLocks/>
          </p:cNvCxnSpPr>
          <p:nvPr/>
        </p:nvCxnSpPr>
        <p:spPr>
          <a:xfrm>
            <a:off x="5211877" y="5727649"/>
            <a:ext cx="576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A444C4A1-ED41-F7B2-AB76-C9C27C8431D6}"/>
              </a:ext>
            </a:extLst>
          </p:cNvPr>
          <p:cNvCxnSpPr>
            <a:cxnSpLocks/>
          </p:cNvCxnSpPr>
          <p:nvPr/>
        </p:nvCxnSpPr>
        <p:spPr>
          <a:xfrm>
            <a:off x="5186705" y="6452407"/>
            <a:ext cx="626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1" y="210968"/>
            <a:ext cx="11101520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GB" sz="4800" dirty="0">
                <a:solidFill>
                  <a:srgbClr val="00B050"/>
                </a:solidFill>
              </a:rPr>
              <a:t>calculation example quad.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382E5F0F-584B-0B4B-1A8E-875C5AF05EFF}"/>
                  </a:ext>
                </a:extLst>
              </p:cNvPr>
              <p:cNvSpPr txBox="1"/>
              <p:nvPr/>
            </p:nvSpPr>
            <p:spPr>
              <a:xfrm>
                <a:off x="48171" y="1200257"/>
                <a:ext cx="6974798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6. Resulting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(same formulas as prev.):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382E5F0F-584B-0B4B-1A8E-875C5AF05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" y="1200257"/>
                <a:ext cx="6974798" cy="491738"/>
              </a:xfrm>
              <a:prstGeom prst="rect">
                <a:avLst/>
              </a:prstGeom>
              <a:blipFill>
                <a:blip r:embed="rId3"/>
                <a:stretch>
                  <a:fillRect l="-1273" t="-7500" b="-2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D3ED066-424E-31A3-1FCC-62957D2317EE}"/>
                  </a:ext>
                </a:extLst>
              </p:cNvPr>
              <p:cNvSpPr txBox="1"/>
              <p:nvPr/>
            </p:nvSpPr>
            <p:spPr>
              <a:xfrm>
                <a:off x="147051" y="2051901"/>
                <a:ext cx="6427686" cy="8441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𝑆𝑁𝑅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𝑐h𝑖𝑟𝑝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D3ED066-424E-31A3-1FCC-62957D23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" y="2051901"/>
                <a:ext cx="6427686" cy="844142"/>
              </a:xfrm>
              <a:prstGeom prst="rect">
                <a:avLst/>
              </a:prstGeom>
              <a:blipFill>
                <a:blip r:embed="rId4"/>
                <a:stretch>
                  <a:fillRect t="-1471" b="-13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FA11569-9BCE-9835-49CE-BB7F361F9C76}"/>
                  </a:ext>
                </a:extLst>
              </p:cNvPr>
              <p:cNvSpPr txBox="1"/>
              <p:nvPr/>
            </p:nvSpPr>
            <p:spPr>
              <a:xfrm>
                <a:off x="48171" y="4234427"/>
                <a:ext cx="44304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6. Resulting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𝑆𝑙𝑜𝑝𝑒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: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FA11569-9BCE-9835-49CE-BB7F361F9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" y="4234427"/>
                <a:ext cx="4430485" cy="461665"/>
              </a:xfrm>
              <a:prstGeom prst="rect">
                <a:avLst/>
              </a:prstGeom>
              <a:blipFill>
                <a:blip r:embed="rId5"/>
                <a:stretch>
                  <a:fillRect l="-2000" t="-8108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CACDFBE-36C6-B0BA-01B4-DB8243EDFB3F}"/>
                  </a:ext>
                </a:extLst>
              </p:cNvPr>
              <p:cNvSpPr txBox="1"/>
              <p:nvPr/>
            </p:nvSpPr>
            <p:spPr>
              <a:xfrm>
                <a:off x="342490" y="4944233"/>
                <a:ext cx="6599242" cy="804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750 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𝑀𝐻𝑧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0.625 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=1199.16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𝐺𝐻𝑧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CACDFBE-36C6-B0BA-01B4-DB8243EDF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0" y="4944233"/>
                <a:ext cx="6599242" cy="804387"/>
              </a:xfrm>
              <a:prstGeom prst="rect">
                <a:avLst/>
              </a:prstGeom>
              <a:blipFill>
                <a:blip r:embed="rId6"/>
                <a:stretch>
                  <a:fillRect l="-960" t="-7813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42E22A97-ED35-5853-7550-8755AD94491C}"/>
                  </a:ext>
                </a:extLst>
              </p:cNvPr>
              <p:cNvSpPr txBox="1"/>
              <p:nvPr/>
            </p:nvSpPr>
            <p:spPr>
              <a:xfrm>
                <a:off x="446128" y="6103101"/>
                <a:ext cx="44190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=16.0075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42E22A97-ED35-5853-7550-8755AD944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28" y="6103101"/>
                <a:ext cx="4419030" cy="369332"/>
              </a:xfrm>
              <a:prstGeom prst="rect">
                <a:avLst/>
              </a:prstGeom>
              <a:blipFill>
                <a:blip r:embed="rId7"/>
                <a:stretch>
                  <a:fillRect l="-2006" t="-6667" r="-860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AA3BC3E-5409-4FC3-7721-8F8D1AFDCCC8}"/>
              </a:ext>
            </a:extLst>
          </p:cNvPr>
          <p:cNvSpPr txBox="1"/>
          <p:nvPr/>
        </p:nvSpPr>
        <p:spPr>
          <a:xfrm>
            <a:off x="8056388" y="5717535"/>
            <a:ext cx="304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Graphic result in the next slide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14C848-A164-78BD-825E-890EB3D9ED65}"/>
              </a:ext>
            </a:extLst>
          </p:cNvPr>
          <p:cNvSpPr txBox="1"/>
          <p:nvPr/>
        </p:nvSpPr>
        <p:spPr>
          <a:xfrm>
            <a:off x="8531561" y="205190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 = 63.65</a:t>
            </a:r>
          </a:p>
        </p:txBody>
      </p:sp>
    </p:spTree>
    <p:extLst>
      <p:ext uri="{BB962C8B-B14F-4D97-AF65-F5344CB8AC3E}">
        <p14:creationId xmlns:p14="http://schemas.microsoft.com/office/powerpoint/2010/main" val="57732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1" y="101319"/>
            <a:ext cx="11338991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GB" sz="4800" dirty="0">
                <a:solidFill>
                  <a:srgbClr val="00B050"/>
                </a:solidFill>
              </a:rPr>
              <a:t>calculation example quad.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9C28B4BF-0022-AF20-4806-602DB0B8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91" y="1155584"/>
            <a:ext cx="10017108" cy="5194300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BBA53A17-488C-0A0C-86EF-221D7655A2D8}"/>
              </a:ext>
            </a:extLst>
          </p:cNvPr>
          <p:cNvCxnSpPr/>
          <p:nvPr/>
        </p:nvCxnSpPr>
        <p:spPr>
          <a:xfrm>
            <a:off x="1579556" y="5709800"/>
            <a:ext cx="8969829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FECC3A11-102F-7641-C82B-C560AA5EB94C}"/>
                  </a:ext>
                </a:extLst>
              </p:cNvPr>
              <p:cNvSpPr txBox="1"/>
              <p:nvPr/>
            </p:nvSpPr>
            <p:spPr>
              <a:xfrm>
                <a:off x="4870671" y="5229575"/>
                <a:ext cx="2323643" cy="425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𝑚𝑖𝑔𝑟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= 24 </a:t>
                </a:r>
                <a:endParaRPr lang="en-GB" sz="2000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FECC3A11-102F-7641-C82B-C560AA5EB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671" y="5229575"/>
                <a:ext cx="2323643" cy="425053"/>
              </a:xfrm>
              <a:prstGeom prst="rect">
                <a:avLst/>
              </a:prstGeom>
              <a:blipFill>
                <a:blip r:embed="rId4"/>
                <a:stretch>
                  <a:fillRect l="-1630" t="-8571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4F67952-6DD3-9BBB-2571-2CB233738A13}"/>
              </a:ext>
            </a:extLst>
          </p:cNvPr>
          <p:cNvCxnSpPr>
            <a:cxnSpLocks/>
          </p:cNvCxnSpPr>
          <p:nvPr/>
        </p:nvCxnSpPr>
        <p:spPr>
          <a:xfrm>
            <a:off x="2290756" y="1505030"/>
            <a:ext cx="0" cy="2096009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D56E2F63-1792-C337-41DD-81BE037408F3}"/>
                  </a:ext>
                </a:extLst>
              </p:cNvPr>
              <p:cNvSpPr txBox="1"/>
              <p:nvPr/>
            </p:nvSpPr>
            <p:spPr>
              <a:xfrm>
                <a:off x="2199051" y="2299293"/>
                <a:ext cx="1507870" cy="425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𝑚𝑖𝑔𝑟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= 2 </a:t>
                </a:r>
                <a:endParaRPr lang="en-GB" sz="2000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D56E2F63-1792-C337-41DD-81BE03740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051" y="2299293"/>
                <a:ext cx="1507870" cy="425053"/>
              </a:xfrm>
              <a:prstGeom prst="rect">
                <a:avLst/>
              </a:prstGeom>
              <a:blipFill>
                <a:blip r:embed="rId5"/>
                <a:stretch>
                  <a:fillRect l="-3361" t="-5714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A68F9CE9-B6C7-B393-A3A0-F35AF6494818}"/>
              </a:ext>
            </a:extLst>
          </p:cNvPr>
          <p:cNvCxnSpPr>
            <a:cxnSpLocks/>
          </p:cNvCxnSpPr>
          <p:nvPr/>
        </p:nvCxnSpPr>
        <p:spPr>
          <a:xfrm>
            <a:off x="8834304" y="6228269"/>
            <a:ext cx="489857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F06F8D6E-D08B-A33A-4343-D12530326C90}"/>
                  </a:ext>
                </a:extLst>
              </p:cNvPr>
              <p:cNvSpPr txBox="1"/>
              <p:nvPr/>
            </p:nvSpPr>
            <p:spPr>
              <a:xfrm>
                <a:off x="8275440" y="6332708"/>
                <a:ext cx="1886076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F06F8D6E-D08B-A33A-4343-D12530326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440" y="6332708"/>
                <a:ext cx="1886076" cy="4901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249097C6-DE96-16E8-44AC-A01AD4EDFF6F}"/>
              </a:ext>
            </a:extLst>
          </p:cNvPr>
          <p:cNvCxnSpPr>
            <a:cxnSpLocks/>
          </p:cNvCxnSpPr>
          <p:nvPr/>
        </p:nvCxnSpPr>
        <p:spPr>
          <a:xfrm>
            <a:off x="10319343" y="1816979"/>
            <a:ext cx="0" cy="907367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FA540425-33A2-C347-3660-9D616AB2DA28}"/>
                  </a:ext>
                </a:extLst>
              </p:cNvPr>
              <p:cNvSpPr txBox="1"/>
              <p:nvPr/>
            </p:nvSpPr>
            <p:spPr>
              <a:xfrm>
                <a:off x="10273758" y="2039829"/>
                <a:ext cx="602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FA540425-33A2-C347-3660-9D616AB2D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758" y="2039829"/>
                <a:ext cx="60229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5238AFF1-AC90-69F4-BBDA-AE1EB4378DE7}"/>
              </a:ext>
            </a:extLst>
          </p:cNvPr>
          <p:cNvCxnSpPr>
            <a:cxnSpLocks/>
          </p:cNvCxnSpPr>
          <p:nvPr/>
        </p:nvCxnSpPr>
        <p:spPr>
          <a:xfrm>
            <a:off x="1720958" y="1375040"/>
            <a:ext cx="1373430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6F36088D-BE42-C671-ECF7-550675E42152}"/>
              </a:ext>
            </a:extLst>
          </p:cNvPr>
          <p:cNvCxnSpPr>
            <a:cxnSpLocks/>
          </p:cNvCxnSpPr>
          <p:nvPr/>
        </p:nvCxnSpPr>
        <p:spPr>
          <a:xfrm>
            <a:off x="3214540" y="1375040"/>
            <a:ext cx="1300899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53CB4D72-496C-EC71-2BC4-2429E6EFE550}"/>
              </a:ext>
            </a:extLst>
          </p:cNvPr>
          <p:cNvCxnSpPr>
            <a:cxnSpLocks/>
          </p:cNvCxnSpPr>
          <p:nvPr/>
        </p:nvCxnSpPr>
        <p:spPr>
          <a:xfrm>
            <a:off x="4675353" y="1364341"/>
            <a:ext cx="1161821" cy="10699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DB7CE999-740D-DC8B-FB61-F80BA3A1A365}"/>
              </a:ext>
            </a:extLst>
          </p:cNvPr>
          <p:cNvCxnSpPr>
            <a:cxnSpLocks/>
          </p:cNvCxnSpPr>
          <p:nvPr/>
        </p:nvCxnSpPr>
        <p:spPr>
          <a:xfrm>
            <a:off x="6096000" y="1375040"/>
            <a:ext cx="1276489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E7AF14DA-F220-BD2E-C271-FCF35D88ED66}"/>
              </a:ext>
            </a:extLst>
          </p:cNvPr>
          <p:cNvCxnSpPr>
            <a:cxnSpLocks/>
          </p:cNvCxnSpPr>
          <p:nvPr/>
        </p:nvCxnSpPr>
        <p:spPr>
          <a:xfrm>
            <a:off x="7557815" y="1364341"/>
            <a:ext cx="1276489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47FA45C8-FA5B-88DC-8137-97947EDD2B3F}"/>
              </a:ext>
            </a:extLst>
          </p:cNvPr>
          <p:cNvCxnSpPr>
            <a:cxnSpLocks/>
          </p:cNvCxnSpPr>
          <p:nvPr/>
        </p:nvCxnSpPr>
        <p:spPr>
          <a:xfrm>
            <a:off x="8997269" y="1336358"/>
            <a:ext cx="1276489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29F11A15-114C-1EAA-DD4E-09620FE4C376}"/>
                  </a:ext>
                </a:extLst>
              </p:cNvPr>
              <p:cNvSpPr txBox="1"/>
              <p:nvPr/>
            </p:nvSpPr>
            <p:spPr>
              <a:xfrm>
                <a:off x="923262" y="882123"/>
                <a:ext cx="25515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𝑝𝑒𝑎𝑘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𝑝𝑒𝑟𝑖𝑜𝑑</m:t>
                      </m:r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29F11A15-114C-1EAA-DD4E-09620FE4C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62" y="882123"/>
                <a:ext cx="2551578" cy="461665"/>
              </a:xfrm>
              <a:prstGeom prst="rect">
                <a:avLst/>
              </a:prstGeom>
              <a:blipFill>
                <a:blip r:embed="rId8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85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8" grpId="0"/>
      <p:bldP spid="62" grpId="0"/>
      <p:bldP spid="64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1" y="101319"/>
            <a:ext cx="11338991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GB" sz="4800" dirty="0">
                <a:solidFill>
                  <a:srgbClr val="00B050"/>
                </a:solidFill>
              </a:rPr>
              <a:t>calculation example quad.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5" y="39695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80C12E98-3A80-7080-9274-B308165B1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947" y="1161148"/>
            <a:ext cx="9271000" cy="571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FFFF9948-92FC-5806-9C9C-664896174BA3}"/>
                  </a:ext>
                </a:extLst>
              </p:cNvPr>
              <p:cNvSpPr txBox="1"/>
              <p:nvPr/>
            </p:nvSpPr>
            <p:spPr>
              <a:xfrm>
                <a:off x="1722626" y="1028587"/>
                <a:ext cx="81006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𝑇𝑎𝑘𝑖𝑛𝑔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𝑖𝑛𝑡𝑜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𝑎𝑐𝑐𝑜𝑢𝑛𝑡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𝐷𝑖𝑓𝑓𝑒𝑟𝑒𝑛𝑡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𝑝𝑜𝑠𝑖𝑡𝑖𝑜𝑛𝑠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𝑒𝑎𝑐h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𝑟𝑜𝑡𝑜𝑟</m:t>
                      </m:r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FFFF9948-92FC-5806-9C9C-66489617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626" y="1028587"/>
                <a:ext cx="8100641" cy="461665"/>
              </a:xfrm>
              <a:prstGeom prst="rect">
                <a:avLst/>
              </a:prstGeom>
              <a:blipFill>
                <a:blip r:embed="rId4"/>
                <a:stretch>
                  <a:fillRect l="-626" r="-782"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1228757-CAB1-C915-AFD0-7A2843145258}"/>
              </a:ext>
            </a:extLst>
          </p:cNvPr>
          <p:cNvCxnSpPr/>
          <p:nvPr/>
        </p:nvCxnSpPr>
        <p:spPr>
          <a:xfrm>
            <a:off x="2479249" y="1602557"/>
            <a:ext cx="518475" cy="204561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1" y="101319"/>
            <a:ext cx="2812965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  <a:endParaRPr lang="en-GB" sz="4800" dirty="0">
              <a:solidFill>
                <a:srgbClr val="00B05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5" y="39695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DBCD54F-38DC-49F6-ACCB-306C3407407A}"/>
                  </a:ext>
                </a:extLst>
              </p:cNvPr>
              <p:cNvSpPr txBox="1"/>
              <p:nvPr/>
            </p:nvSpPr>
            <p:spPr>
              <a:xfrm>
                <a:off x="302796" y="1272618"/>
                <a:ext cx="759686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Map the algo for the f-t plane (work in progress)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Write these steps on a new chapter of thesis (Design optimized for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plane and Design optimized for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plane)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Write the chapter of ‘Received signal models from drone’ with comparison among the 3 models seen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DBCD54F-38DC-49F6-ACCB-306C34074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96" y="1272618"/>
                <a:ext cx="7596865" cy="3416320"/>
              </a:xfrm>
              <a:prstGeom prst="rect">
                <a:avLst/>
              </a:prstGeom>
              <a:blipFill>
                <a:blip r:embed="rId3"/>
                <a:stretch>
                  <a:fillRect l="-668" t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617E92-2C16-0C69-8822-43C005FA990C}"/>
              </a:ext>
            </a:extLst>
          </p:cNvPr>
          <p:cNvSpPr txBox="1"/>
          <p:nvPr/>
        </p:nvSpPr>
        <p:spPr>
          <a:xfrm>
            <a:off x="4440025" y="5400716"/>
            <a:ext cx="281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Thanks for attention!</a:t>
            </a:r>
          </a:p>
        </p:txBody>
      </p:sp>
    </p:spTree>
    <p:extLst>
      <p:ext uri="{BB962C8B-B14F-4D97-AF65-F5344CB8AC3E}">
        <p14:creationId xmlns:p14="http://schemas.microsoft.com/office/powerpoint/2010/main" val="67561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Radar design goals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94673BF-D31D-3341-8534-2A9604672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81" y="1765686"/>
            <a:ext cx="5239361" cy="4195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2017F9E-252D-9B44-AC06-4F4F93B9C1DF}"/>
                  </a:ext>
                </a:extLst>
              </p:cNvPr>
              <p:cNvSpPr txBox="1"/>
              <p:nvPr/>
            </p:nvSpPr>
            <p:spPr>
              <a:xfrm>
                <a:off x="1744543" y="1266837"/>
                <a:ext cx="1859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800" dirty="0"/>
                  <a:t> plane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2017F9E-252D-9B44-AC06-4F4F93B9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543" y="1266837"/>
                <a:ext cx="1859355" cy="523220"/>
              </a:xfrm>
              <a:prstGeom prst="rect">
                <a:avLst/>
              </a:prstGeom>
              <a:blipFill>
                <a:blip r:embed="rId4"/>
                <a:stretch>
                  <a:fillRect l="-2041" t="-11628" r="-6122" b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B77304C-3AF4-264E-A950-B882F60037AE}"/>
                  </a:ext>
                </a:extLst>
              </p:cNvPr>
              <p:cNvSpPr txBox="1"/>
              <p:nvPr/>
            </p:nvSpPr>
            <p:spPr>
              <a:xfrm>
                <a:off x="8274306" y="1242466"/>
                <a:ext cx="18574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plane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B77304C-3AF4-264E-A950-B882F600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306" y="1242466"/>
                <a:ext cx="1857496" cy="523220"/>
              </a:xfrm>
              <a:prstGeom prst="rect">
                <a:avLst/>
              </a:prstGeom>
              <a:blipFill>
                <a:blip r:embed="rId5"/>
                <a:stretch>
                  <a:fillRect l="-4082" t="-11628" r="-6122" b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1E4D6828-B860-7340-9C0F-3A981663A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67" y="1845362"/>
            <a:ext cx="4612127" cy="3760088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9C4FF63-DF62-7246-81C5-446AA8516282}"/>
              </a:ext>
            </a:extLst>
          </p:cNvPr>
          <p:cNvCxnSpPr/>
          <p:nvPr/>
        </p:nvCxnSpPr>
        <p:spPr>
          <a:xfrm flipV="1">
            <a:off x="1599764" y="2224216"/>
            <a:ext cx="0" cy="136233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A270EAD-9A96-C743-A1CC-9A7EB67F948E}"/>
              </a:ext>
            </a:extLst>
          </p:cNvPr>
          <p:cNvCxnSpPr>
            <a:cxnSpLocks/>
          </p:cNvCxnSpPr>
          <p:nvPr/>
        </p:nvCxnSpPr>
        <p:spPr>
          <a:xfrm>
            <a:off x="1000897" y="4139514"/>
            <a:ext cx="392944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2A8A38-CA8E-EC4B-857E-C4E068367E78}"/>
                  </a:ext>
                </a:extLst>
              </p:cNvPr>
              <p:cNvSpPr txBox="1"/>
              <p:nvPr/>
            </p:nvSpPr>
            <p:spPr>
              <a:xfrm>
                <a:off x="1599764" y="2659482"/>
                <a:ext cx="79175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𝑚𝑖𝑔𝑟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2A8A38-CA8E-EC4B-857E-C4E068367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764" y="2659482"/>
                <a:ext cx="791755" cy="39190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0E2C7B2E-D2C5-BB42-A63F-1E49196FBA10}"/>
              </a:ext>
            </a:extLst>
          </p:cNvPr>
          <p:cNvCxnSpPr>
            <a:cxnSpLocks/>
          </p:cNvCxnSpPr>
          <p:nvPr/>
        </p:nvCxnSpPr>
        <p:spPr>
          <a:xfrm>
            <a:off x="1599764" y="3586548"/>
            <a:ext cx="136585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7A3BB67-70AB-9546-95C6-1170FFCF762C}"/>
                  </a:ext>
                </a:extLst>
              </p:cNvPr>
              <p:cNvSpPr txBox="1"/>
              <p:nvPr/>
            </p:nvSpPr>
            <p:spPr>
              <a:xfrm>
                <a:off x="2282692" y="4121713"/>
                <a:ext cx="11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7A3BB67-70AB-9546-95C6-1170FFCF7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92" y="4121713"/>
                <a:ext cx="118692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CBD7409-C004-384E-B1CE-9FA635CE0D4A}"/>
                  </a:ext>
                </a:extLst>
              </p:cNvPr>
              <p:cNvSpPr txBox="1"/>
              <p:nvPr/>
            </p:nvSpPr>
            <p:spPr>
              <a:xfrm>
                <a:off x="1792224" y="3569476"/>
                <a:ext cx="78226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𝑚𝑖𝑔𝑟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CBD7409-C004-384E-B1CE-9FA635CE0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24" y="3569476"/>
                <a:ext cx="782265" cy="391902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9BE17BE0-3E95-2145-984F-8FB22F5A832B}"/>
              </a:ext>
            </a:extLst>
          </p:cNvPr>
          <p:cNvCxnSpPr>
            <a:cxnSpLocks/>
          </p:cNvCxnSpPr>
          <p:nvPr/>
        </p:nvCxnSpPr>
        <p:spPr>
          <a:xfrm>
            <a:off x="2876156" y="2224216"/>
            <a:ext cx="0" cy="136233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0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3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19A8E12C-B610-9B41-874C-A8978BA556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102" y="172995"/>
                <a:ext cx="9628374" cy="7166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it-IT" sz="4800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it-IT" sz="48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4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4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4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4800" dirty="0">
                    <a:solidFill>
                      <a:srgbClr val="00B050"/>
                    </a:solidFill>
                  </a:rPr>
                  <a:t> plane</a:t>
                </a:r>
                <a:endParaRPr lang="en-GB" sz="4800" dirty="0"/>
              </a:p>
            </p:txBody>
          </p:sp>
        </mc:Choice>
        <mc:Fallback xmlns="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19A8E12C-B610-9B41-874C-A8978BA55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2" y="172995"/>
                <a:ext cx="9628374" cy="716692"/>
              </a:xfrm>
              <a:prstGeom prst="rect">
                <a:avLst/>
              </a:prstGeom>
              <a:blipFill>
                <a:blip r:embed="rId2"/>
                <a:stretch>
                  <a:fillRect l="-3030" t="-34483" b="-43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C8FD015-71E2-AA4B-B4BC-59BE08984551}"/>
                  </a:ext>
                </a:extLst>
              </p:cNvPr>
              <p:cNvSpPr txBox="1"/>
              <p:nvPr/>
            </p:nvSpPr>
            <p:spPr>
              <a:xfrm>
                <a:off x="261257" y="1093781"/>
                <a:ext cx="10403061" cy="6145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/>
                  <a:t>Input parameters: Drone’s spec. and Radar desired parameters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/>
                  <a:t>Input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plane’s desired resolutions and n. of peaks to observe: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𝑚𝑖𝑔𝑟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GB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/>
                  <a:t>Lower and upper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limits in order to satisfy point 2, check that interval exist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400" dirty="0"/>
                  <a:t> fixed in order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GB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/>
                  <a:t>Check if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400" dirty="0"/>
                  <a:t> value satisfy the unambiguous range condition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/>
                  <a:t>Calculation of the resulting radar parameters depending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400" dirty="0"/>
                  <a:t>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𝑎𝑧</m:t>
                        </m:r>
                      </m:sub>
                    </m:sSub>
                  </m:oMath>
                </a14:m>
                <a:r>
                  <a:rPr lang="en-GB" sz="2400" dirty="0"/>
                  <a:t>,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GB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GB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C8FD015-71E2-AA4B-B4BC-59BE08984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1093781"/>
                <a:ext cx="10403061" cy="6145850"/>
              </a:xfrm>
              <a:prstGeom prst="rect">
                <a:avLst/>
              </a:prstGeom>
              <a:blipFill>
                <a:blip r:embed="rId4"/>
                <a:stretch>
                  <a:fillRect l="-976" t="-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75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1" y="210968"/>
            <a:ext cx="11101520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GB" sz="4800" dirty="0">
                <a:solidFill>
                  <a:srgbClr val="00B050"/>
                </a:solidFill>
              </a:rPr>
              <a:t>calculation example </a:t>
            </a:r>
            <a:r>
              <a:rPr lang="en-GB" sz="4800" dirty="0" err="1">
                <a:solidFill>
                  <a:srgbClr val="00B050"/>
                </a:solidFill>
              </a:rPr>
              <a:t>helic</a:t>
            </a:r>
            <a:r>
              <a:rPr lang="en-GB" sz="4800" dirty="0">
                <a:solidFill>
                  <a:srgbClr val="00B050"/>
                </a:solidFill>
              </a:rPr>
              <a:t>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2E1458-126E-2640-9A37-A1DC4203904E}"/>
              </a:ext>
            </a:extLst>
          </p:cNvPr>
          <p:cNvSpPr txBox="1"/>
          <p:nvPr/>
        </p:nvSpPr>
        <p:spPr>
          <a:xfrm>
            <a:off x="246936" y="1335334"/>
            <a:ext cx="365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1.Input drone’s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AAFC87-74E9-E74C-A196-A72E3DDE947A}"/>
                  </a:ext>
                </a:extLst>
              </p:cNvPr>
              <p:cNvSpPr txBox="1"/>
              <p:nvPr/>
            </p:nvSpPr>
            <p:spPr>
              <a:xfrm>
                <a:off x="544922" y="1953198"/>
                <a:ext cx="2728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=25∗2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rad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AAFC87-74E9-E74C-A196-A72E3DDE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22" y="1953198"/>
                <a:ext cx="2728648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5FFBB53-3AAD-F24B-8983-32C9CC45AE13}"/>
                  </a:ext>
                </a:extLst>
              </p:cNvPr>
              <p:cNvSpPr txBox="1"/>
              <p:nvPr/>
            </p:nvSpPr>
            <p:spPr>
              <a:xfrm>
                <a:off x="471607" y="2403585"/>
                <a:ext cx="1556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5FFBB53-3AAD-F24B-8983-32C9CC45A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2403585"/>
                <a:ext cx="1556836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0CBEDFB-44E0-7241-A1ED-5B170FAED8CE}"/>
                  </a:ext>
                </a:extLst>
              </p:cNvPr>
              <p:cNvSpPr txBox="1"/>
              <p:nvPr/>
            </p:nvSpPr>
            <p:spPr>
              <a:xfrm>
                <a:off x="480730" y="3947840"/>
                <a:ext cx="1177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0CBEDFB-44E0-7241-A1ED-5B170FAE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0" y="3947840"/>
                <a:ext cx="1177630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EFEE0A-5D3B-3C41-BCB3-92C8457BD256}"/>
                  </a:ext>
                </a:extLst>
              </p:cNvPr>
              <p:cNvSpPr txBox="1"/>
              <p:nvPr/>
            </p:nvSpPr>
            <p:spPr>
              <a:xfrm>
                <a:off x="482560" y="2819134"/>
                <a:ext cx="3276859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94.25 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EFEE0A-5D3B-3C41-BCB3-92C8457B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0" y="2819134"/>
                <a:ext cx="3276859" cy="4901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48FEABC-C3F9-6D41-926E-915288C23C14}"/>
                  </a:ext>
                </a:extLst>
              </p:cNvPr>
              <p:cNvSpPr txBox="1"/>
              <p:nvPr/>
            </p:nvSpPr>
            <p:spPr>
              <a:xfrm>
                <a:off x="480730" y="5187830"/>
                <a:ext cx="1629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48FEABC-C3F9-6D41-926E-915288C23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0" y="5187830"/>
                <a:ext cx="1629870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693CC4B-35FE-7D49-B7CB-B6D02DDF6319}"/>
                  </a:ext>
                </a:extLst>
              </p:cNvPr>
              <p:cNvSpPr txBox="1"/>
              <p:nvPr/>
            </p:nvSpPr>
            <p:spPr>
              <a:xfrm>
                <a:off x="471607" y="3397754"/>
                <a:ext cx="11776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693CC4B-35FE-7D49-B7CB-B6D02DDF6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3397754"/>
                <a:ext cx="11776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4B02921-A942-7146-B86B-FE663F867265}"/>
                  </a:ext>
                </a:extLst>
              </p:cNvPr>
              <p:cNvSpPr txBox="1"/>
              <p:nvPr/>
            </p:nvSpPr>
            <p:spPr>
              <a:xfrm>
                <a:off x="480730" y="5722389"/>
                <a:ext cx="17368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4B02921-A942-7146-B86B-FE663F867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0" y="5722389"/>
                <a:ext cx="1736886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9AD6-23FA-794B-B62E-6CE8C6082CAA}"/>
              </a:ext>
            </a:extLst>
          </p:cNvPr>
          <p:cNvSpPr txBox="1"/>
          <p:nvPr/>
        </p:nvSpPr>
        <p:spPr>
          <a:xfrm>
            <a:off x="6948896" y="1222041"/>
            <a:ext cx="365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1.Input radar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2C136E6-FB6E-8B4E-A1EB-7FE2B4950242}"/>
                  </a:ext>
                </a:extLst>
              </p:cNvPr>
              <p:cNvSpPr txBox="1"/>
              <p:nvPr/>
            </p:nvSpPr>
            <p:spPr>
              <a:xfrm>
                <a:off x="7133095" y="1873330"/>
                <a:ext cx="16426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2C136E6-FB6E-8B4E-A1EB-7FE2B495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095" y="1873330"/>
                <a:ext cx="1642694" cy="461665"/>
              </a:xfrm>
              <a:prstGeom prst="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D49310F-9BC2-EB45-8D6F-388760C27D60}"/>
                  </a:ext>
                </a:extLst>
              </p:cNvPr>
              <p:cNvSpPr txBox="1"/>
              <p:nvPr/>
            </p:nvSpPr>
            <p:spPr>
              <a:xfrm>
                <a:off x="7080107" y="2425487"/>
                <a:ext cx="2060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=0.0333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D49310F-9BC2-EB45-8D6F-388760C27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107" y="2425487"/>
                <a:ext cx="2060500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16D41E8-D0AA-BB40-83F4-295C6B62F3EA}"/>
                  </a:ext>
                </a:extLst>
              </p:cNvPr>
              <p:cNvSpPr txBox="1"/>
              <p:nvPr/>
            </p:nvSpPr>
            <p:spPr>
              <a:xfrm>
                <a:off x="7080107" y="2901418"/>
                <a:ext cx="1722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16D41E8-D0AA-BB40-83F4-295C6B62F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107" y="2901418"/>
                <a:ext cx="1722138" cy="461665"/>
              </a:xfrm>
              <a:prstGeom prst="rect">
                <a:avLst/>
              </a:prstGeom>
              <a:blipFill>
                <a:blip r:embed="rId1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F48EDE2-F2D9-6840-9648-5499C62A8A61}"/>
                  </a:ext>
                </a:extLst>
              </p:cNvPr>
              <p:cNvSpPr txBox="1"/>
              <p:nvPr/>
            </p:nvSpPr>
            <p:spPr>
              <a:xfrm>
                <a:off x="7080107" y="3377349"/>
                <a:ext cx="2986587" cy="722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=750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F48EDE2-F2D9-6840-9648-5499C62A8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107" y="3377349"/>
                <a:ext cx="2986587" cy="722314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E80DF2-F67D-9946-9E1D-774E4B3CBCCD}"/>
                  </a:ext>
                </a:extLst>
              </p:cNvPr>
              <p:cNvSpPr txBox="1"/>
              <p:nvPr/>
            </p:nvSpPr>
            <p:spPr>
              <a:xfrm>
                <a:off x="7133095" y="4091535"/>
                <a:ext cx="1752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𝑠𝑐𝑎𝑛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400" dirty="0"/>
                  <a:t>  </a:t>
                </a:r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E80DF2-F67D-9946-9E1D-774E4B3CB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095" y="4091535"/>
                <a:ext cx="1752596" cy="461665"/>
              </a:xfrm>
              <a:prstGeom prst="rect">
                <a:avLst/>
              </a:prstGeom>
              <a:blipFill>
                <a:blip r:embed="rId1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A205EEE-E85F-8241-BE3B-E602C70ACF07}"/>
                  </a:ext>
                </a:extLst>
              </p:cNvPr>
              <p:cNvSpPr txBox="1"/>
              <p:nvPr/>
            </p:nvSpPr>
            <p:spPr>
              <a:xfrm>
                <a:off x="7080107" y="4649592"/>
                <a:ext cx="2043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𝑆𝑁𝑅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A205EEE-E85F-8241-BE3B-E602C70AC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107" y="4649592"/>
                <a:ext cx="2043252" cy="461665"/>
              </a:xfrm>
              <a:prstGeom prst="rect">
                <a:avLst/>
              </a:prstGeom>
              <a:blipFill>
                <a:blip r:embed="rId1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685D907-02E1-6D4E-B967-FFCE1376AD74}"/>
                  </a:ext>
                </a:extLst>
              </p:cNvPr>
              <p:cNvSpPr txBox="1"/>
              <p:nvPr/>
            </p:nvSpPr>
            <p:spPr>
              <a:xfrm>
                <a:off x="7135857" y="5185599"/>
                <a:ext cx="1492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=60°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685D907-02E1-6D4E-B967-FFCE1376A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857" y="5185599"/>
                <a:ext cx="1492140" cy="461665"/>
              </a:xfrm>
              <a:prstGeom prst="rect">
                <a:avLst/>
              </a:prstGeom>
              <a:blipFill>
                <a:blip r:embed="rId1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817561F-8330-6042-8750-0981D5DA7EB7}"/>
                  </a:ext>
                </a:extLst>
              </p:cNvPr>
              <p:cNvSpPr txBox="1"/>
              <p:nvPr/>
            </p:nvSpPr>
            <p:spPr>
              <a:xfrm>
                <a:off x="7133095" y="5730268"/>
                <a:ext cx="17220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=290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817561F-8330-6042-8750-0981D5DA7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095" y="5730268"/>
                <a:ext cx="1722010" cy="461665"/>
              </a:xfrm>
              <a:prstGeom prst="rect">
                <a:avLst/>
              </a:prstGeom>
              <a:blipFill>
                <a:blip r:embed="rId1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263DDC1-7EE6-7940-9F1B-C1A9BCA12CE9}"/>
                  </a:ext>
                </a:extLst>
              </p:cNvPr>
              <p:cNvSpPr txBox="1"/>
              <p:nvPr/>
            </p:nvSpPr>
            <p:spPr>
              <a:xfrm>
                <a:off x="544922" y="4438068"/>
                <a:ext cx="315349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𝑚𝑖𝑔𝑟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GB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263DDC1-7EE6-7940-9F1B-C1A9BCA1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22" y="4438068"/>
                <a:ext cx="3153492" cy="663258"/>
              </a:xfrm>
              <a:prstGeom prst="rect">
                <a:avLst/>
              </a:prstGeom>
              <a:blipFill>
                <a:blip r:embed="rId18"/>
                <a:stretch>
                  <a:fillRect l="-400" b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29E6D509-43B8-DB1D-4C6F-6B31FA391698}"/>
                  </a:ext>
                </a:extLst>
              </p:cNvPr>
              <p:cNvSpPr txBox="1"/>
              <p:nvPr/>
            </p:nvSpPr>
            <p:spPr>
              <a:xfrm>
                <a:off x="7156883" y="6276134"/>
                <a:ext cx="16189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29E6D509-43B8-DB1D-4C6F-6B31FA39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883" y="6276134"/>
                <a:ext cx="1618905" cy="461665"/>
              </a:xfrm>
              <a:prstGeom prst="rect">
                <a:avLst/>
              </a:prstGeom>
              <a:blipFill>
                <a:blip r:embed="rId1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18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0" y="210968"/>
            <a:ext cx="11338991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GB" sz="4800" dirty="0">
                <a:solidFill>
                  <a:srgbClr val="00B050"/>
                </a:solidFill>
              </a:rPr>
              <a:t>calculation example </a:t>
            </a:r>
            <a:r>
              <a:rPr lang="en-GB" sz="4800" dirty="0" err="1">
                <a:solidFill>
                  <a:srgbClr val="00B050"/>
                </a:solidFill>
              </a:rPr>
              <a:t>helic</a:t>
            </a:r>
            <a:r>
              <a:rPr lang="en-GB" sz="4800" dirty="0">
                <a:solidFill>
                  <a:srgbClr val="00B050"/>
                </a:solidFill>
              </a:rPr>
              <a:t>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2E1458-126E-2640-9A37-A1DC4203904E}"/>
                  </a:ext>
                </a:extLst>
              </p:cNvPr>
              <p:cNvSpPr txBox="1"/>
              <p:nvPr/>
            </p:nvSpPr>
            <p:spPr>
              <a:xfrm>
                <a:off x="147051" y="1159530"/>
                <a:ext cx="11517193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2. Input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plane’s data: desired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𝑚𝑖𝑔𝑟</m:t>
                        </m:r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2E1458-126E-2640-9A37-A1DC42039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" y="1159530"/>
                <a:ext cx="11517193" cy="491738"/>
              </a:xfrm>
              <a:prstGeom prst="rect">
                <a:avLst/>
              </a:prstGeom>
              <a:blipFill>
                <a:blip r:embed="rId3"/>
                <a:stretch>
                  <a:fillRect l="-881" t="-75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16D41E8-D0AA-BB40-83F4-295C6B62F3EA}"/>
                  </a:ext>
                </a:extLst>
              </p:cNvPr>
              <p:cNvSpPr txBox="1"/>
              <p:nvPr/>
            </p:nvSpPr>
            <p:spPr>
              <a:xfrm>
                <a:off x="519466" y="2812998"/>
                <a:ext cx="3093026" cy="731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𝑚𝑖𝑔𝑟</m:t>
                            </m:r>
                          </m:sub>
                        </m:sSub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GB" sz="2800" dirty="0"/>
                  <a:t>  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16D41E8-D0AA-BB40-83F4-295C6B62F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66" y="2812998"/>
                <a:ext cx="3093026" cy="731739"/>
              </a:xfrm>
              <a:prstGeom prst="rect">
                <a:avLst/>
              </a:prstGeom>
              <a:blipFill>
                <a:blip r:embed="rId4"/>
                <a:stretch>
                  <a:fillRect l="-816" b="-5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A7F001B9-44B6-1446-9F92-405DECDDAD66}"/>
                  </a:ext>
                </a:extLst>
              </p:cNvPr>
              <p:cNvSpPr txBox="1"/>
              <p:nvPr/>
            </p:nvSpPr>
            <p:spPr>
              <a:xfrm>
                <a:off x="519466" y="2000383"/>
                <a:ext cx="3548279" cy="696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𝑚𝑖𝑔𝑟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𝑚𝑖𝑔𝑟</m:t>
                            </m:r>
                          </m:sub>
                        </m:sSub>
                      </m:num>
                      <m:den>
                        <m: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GB" sz="2800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A7F001B9-44B6-1446-9F92-405DECDDA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66" y="2000383"/>
                <a:ext cx="3548279" cy="696409"/>
              </a:xfrm>
              <a:prstGeom prst="rect">
                <a:avLst/>
              </a:prstGeom>
              <a:blipFill>
                <a:blip r:embed="rId5"/>
                <a:stretch>
                  <a:fillRect l="-712"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643131D-07D6-8549-AE88-07A3EFE0BE92}"/>
                  </a:ext>
                </a:extLst>
              </p:cNvPr>
              <p:cNvSpPr txBox="1"/>
              <p:nvPr/>
            </p:nvSpPr>
            <p:spPr>
              <a:xfrm>
                <a:off x="492989" y="3819366"/>
                <a:ext cx="4297651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𝑑𝑤𝑒𝑙𝑙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𝑚𝑖𝑔𝑟</m:t>
                        </m:r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𝑚𝑖𝑔𝑟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643131D-07D6-8549-AE88-07A3EFE0B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89" y="3819366"/>
                <a:ext cx="4297651" cy="558230"/>
              </a:xfrm>
              <a:prstGeom prst="rect">
                <a:avLst/>
              </a:prstGeom>
              <a:blipFill>
                <a:blip r:embed="rId6"/>
                <a:stretch>
                  <a:fillRect l="-29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F583E9A-80F1-AE43-9C38-FD43AFCF688E}"/>
              </a:ext>
            </a:extLst>
          </p:cNvPr>
          <p:cNvCxnSpPr/>
          <p:nvPr/>
        </p:nvCxnSpPr>
        <p:spPr>
          <a:xfrm>
            <a:off x="3889828" y="2265681"/>
            <a:ext cx="2293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2500FA1-F6DF-7047-BB1C-6225B35FF3A6}"/>
              </a:ext>
            </a:extLst>
          </p:cNvPr>
          <p:cNvCxnSpPr/>
          <p:nvPr/>
        </p:nvCxnSpPr>
        <p:spPr>
          <a:xfrm>
            <a:off x="3889828" y="3128067"/>
            <a:ext cx="2293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BC1527D9-CE53-594F-B766-CEF1BD930797}"/>
              </a:ext>
            </a:extLst>
          </p:cNvPr>
          <p:cNvCxnSpPr>
            <a:cxnSpLocks/>
          </p:cNvCxnSpPr>
          <p:nvPr/>
        </p:nvCxnSpPr>
        <p:spPr>
          <a:xfrm>
            <a:off x="5383202" y="4112995"/>
            <a:ext cx="799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4CEA4A44-C42B-874E-BAA2-B31C4C8B377B}"/>
                  </a:ext>
                </a:extLst>
              </p:cNvPr>
              <p:cNvSpPr txBox="1"/>
              <p:nvPr/>
            </p:nvSpPr>
            <p:spPr>
              <a:xfrm>
                <a:off x="6561848" y="1885153"/>
                <a:ext cx="2293257" cy="777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800" dirty="0"/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4CEA4A44-C42B-874E-BAA2-B31C4C8B3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848" y="1885153"/>
                <a:ext cx="2293257" cy="777842"/>
              </a:xfrm>
              <a:prstGeom prst="rect">
                <a:avLst/>
              </a:prstGeom>
              <a:blipFill>
                <a:blip r:embed="rId7"/>
                <a:stretch>
                  <a:fillRect l="-3846" b="-4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FC59F43A-0AFB-A54D-B487-B1FCB710B6ED}"/>
                  </a:ext>
                </a:extLst>
              </p:cNvPr>
              <p:cNvSpPr txBox="1"/>
              <p:nvPr/>
            </p:nvSpPr>
            <p:spPr>
              <a:xfrm>
                <a:off x="6556698" y="2748860"/>
                <a:ext cx="2731154" cy="758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800" dirty="0"/>
                  <a:t> 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FC59F43A-0AFB-A54D-B487-B1FCB710B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698" y="2748860"/>
                <a:ext cx="2731154" cy="758413"/>
              </a:xfrm>
              <a:prstGeom prst="rect">
                <a:avLst/>
              </a:prstGeom>
              <a:blipFill>
                <a:blip r:embed="rId8"/>
                <a:stretch>
                  <a:fillRect l="-3241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7ED8EE5-0674-0F49-8DF3-C23AB431F91E}"/>
              </a:ext>
            </a:extLst>
          </p:cNvPr>
          <p:cNvCxnSpPr>
            <a:cxnSpLocks/>
          </p:cNvCxnSpPr>
          <p:nvPr/>
        </p:nvCxnSpPr>
        <p:spPr>
          <a:xfrm flipV="1">
            <a:off x="9123359" y="2265681"/>
            <a:ext cx="659270" cy="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38F4B78-0815-EE4B-93CB-6CE88D957552}"/>
                  </a:ext>
                </a:extLst>
              </p:cNvPr>
              <p:cNvSpPr txBox="1"/>
              <p:nvPr/>
            </p:nvSpPr>
            <p:spPr>
              <a:xfrm>
                <a:off x="9989237" y="2033487"/>
                <a:ext cx="1298325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38F4B78-0815-EE4B-93CB-6CE88D957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237" y="2033487"/>
                <a:ext cx="1298325" cy="490199"/>
              </a:xfrm>
              <a:prstGeom prst="rect">
                <a:avLst/>
              </a:prstGeom>
              <a:blipFill>
                <a:blip r:embed="rId9"/>
                <a:stretch>
                  <a:fillRect l="-4854" r="-14563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3324CAA-2BCB-DB4E-9C77-C98A9D573BF0}"/>
                  </a:ext>
                </a:extLst>
              </p:cNvPr>
              <p:cNvSpPr txBox="1"/>
              <p:nvPr/>
            </p:nvSpPr>
            <p:spPr>
              <a:xfrm>
                <a:off x="10048865" y="2886588"/>
                <a:ext cx="1298325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3324CAA-2BCB-DB4E-9C77-C98A9D573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65" y="2886588"/>
                <a:ext cx="1298325" cy="490199"/>
              </a:xfrm>
              <a:prstGeom prst="rect">
                <a:avLst/>
              </a:prstGeom>
              <a:blipFill>
                <a:blip r:embed="rId10"/>
                <a:stretch>
                  <a:fillRect l="-4854" r="-16505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4802DE0-02F0-3A43-BAEA-985513288E9B}"/>
              </a:ext>
            </a:extLst>
          </p:cNvPr>
          <p:cNvCxnSpPr>
            <a:cxnSpLocks/>
          </p:cNvCxnSpPr>
          <p:nvPr/>
        </p:nvCxnSpPr>
        <p:spPr>
          <a:xfrm flipV="1">
            <a:off x="9125410" y="3148353"/>
            <a:ext cx="670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71F1C698-29F3-FC42-A268-2E806F5B0238}"/>
                  </a:ext>
                </a:extLst>
              </p:cNvPr>
              <p:cNvSpPr txBox="1"/>
              <p:nvPr/>
            </p:nvSpPr>
            <p:spPr>
              <a:xfrm>
                <a:off x="6303509" y="3709647"/>
                <a:ext cx="3492167" cy="788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</m:sub>
                    </m:sSub>
                  </m:oMath>
                </a14:m>
                <a:r>
                  <a:rPr lang="en-GB" sz="2800" dirty="0"/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it-IT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it-IT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𝑚𝑖𝑔𝑟</m:t>
                            </m:r>
                            <m:r>
                              <a:rPr lang="it-IT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it-IT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𝑝𝑒𝑎𝑘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71F1C698-29F3-FC42-A268-2E806F5B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509" y="3709647"/>
                <a:ext cx="3492167" cy="788549"/>
              </a:xfrm>
              <a:prstGeom prst="rect">
                <a:avLst/>
              </a:prstGeom>
              <a:blipFill>
                <a:blip r:embed="rId11"/>
                <a:stretch>
                  <a:fillRect l="-2536" b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DFB1D038-F777-2A4C-B213-A6BA244169F5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9795676" y="4098482"/>
            <a:ext cx="455557" cy="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BD9666CB-A88B-CE46-BD59-41093DD98FCF}"/>
                  </a:ext>
                </a:extLst>
              </p:cNvPr>
              <p:cNvSpPr txBox="1"/>
              <p:nvPr/>
            </p:nvSpPr>
            <p:spPr>
              <a:xfrm>
                <a:off x="10187717" y="3792842"/>
                <a:ext cx="1298325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BD9666CB-A88B-CE46-BD59-41093DD98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717" y="3792842"/>
                <a:ext cx="1298325" cy="453137"/>
              </a:xfrm>
              <a:prstGeom prst="rect">
                <a:avLst/>
              </a:prstGeom>
              <a:blipFill>
                <a:blip r:embed="rId12"/>
                <a:stretch>
                  <a:fillRect l="-4854" r="-13592"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9EAB340E-EC31-7E4F-8974-21E775AE80C5}"/>
                  </a:ext>
                </a:extLst>
              </p:cNvPr>
              <p:cNvSpPr txBox="1"/>
              <p:nvPr/>
            </p:nvSpPr>
            <p:spPr>
              <a:xfrm>
                <a:off x="147051" y="5053110"/>
                <a:ext cx="6819807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3. Start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it-IT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𝑚𝑖𝑔𝑟</m:t>
                        </m:r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FF0000"/>
                    </a:solidFill>
                  </a:rPr>
                  <a:t> = 5</a:t>
                </a:r>
                <a:endParaRPr lang="en-GB" sz="2400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9EAB340E-EC31-7E4F-8974-21E775AE8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" y="5053110"/>
                <a:ext cx="6819807" cy="491738"/>
              </a:xfrm>
              <a:prstGeom prst="rect">
                <a:avLst/>
              </a:prstGeom>
              <a:blipFill>
                <a:blip r:embed="rId13"/>
                <a:stretch>
                  <a:fillRect l="-1487" t="-5000" b="-2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D89434D0-B57D-3342-BD06-B4BC41ECB907}"/>
                  </a:ext>
                </a:extLst>
              </p:cNvPr>
              <p:cNvSpPr txBox="1"/>
              <p:nvPr/>
            </p:nvSpPr>
            <p:spPr>
              <a:xfrm>
                <a:off x="147051" y="5879028"/>
                <a:ext cx="3270336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2400" dirty="0"/>
                  <a:t> = 0.1s </a:t>
                </a:r>
                <a:endParaRPr lang="en-GB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D89434D0-B57D-3342-BD06-B4BC41ECB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" y="5879028"/>
                <a:ext cx="3270336" cy="573427"/>
              </a:xfrm>
              <a:prstGeom prst="rect">
                <a:avLst/>
              </a:prstGeom>
              <a:blipFill>
                <a:blip r:embed="rId14"/>
                <a:stretch>
                  <a:fillRect l="-3475" b="-2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3D5B2BF7-A15F-9144-8FFC-514318A7C2E6}"/>
                  </a:ext>
                </a:extLst>
              </p:cNvPr>
              <p:cNvSpPr txBox="1"/>
              <p:nvPr/>
            </p:nvSpPr>
            <p:spPr>
              <a:xfrm>
                <a:off x="7618410" y="5996901"/>
                <a:ext cx="3270336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3D5B2BF7-A15F-9144-8FFC-514318A7C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410" y="5996901"/>
                <a:ext cx="3270336" cy="490199"/>
              </a:xfrm>
              <a:prstGeom prst="rect">
                <a:avLst/>
              </a:prstGeom>
              <a:blipFill>
                <a:blip r:embed="rId15"/>
                <a:stretch>
                  <a:fillRect l="-2326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DBF75B89-98BB-1E4B-9DD3-89BD9AEBC7AF}"/>
                  </a:ext>
                </a:extLst>
              </p:cNvPr>
              <p:cNvSpPr txBox="1"/>
              <p:nvPr/>
            </p:nvSpPr>
            <p:spPr>
              <a:xfrm>
                <a:off x="3829805" y="6001164"/>
                <a:ext cx="3270336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=0.176 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DBF75B89-98BB-1E4B-9DD3-89BD9AEBC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805" y="6001164"/>
                <a:ext cx="3270336" cy="490199"/>
              </a:xfrm>
              <a:prstGeom prst="rect">
                <a:avLst/>
              </a:prstGeom>
              <a:blipFill>
                <a:blip r:embed="rId16"/>
                <a:stretch>
                  <a:fillRect l="-1931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7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5" grpId="0"/>
      <p:bldP spid="26" grpId="0"/>
      <p:bldP spid="32" grpId="0"/>
      <p:bldP spid="34" grpId="0"/>
      <p:bldP spid="38" grpId="0"/>
      <p:bldP spid="39" grpId="0"/>
      <p:bldP spid="44" grpId="0"/>
      <p:bldP spid="46" grpId="0"/>
      <p:bldP spid="47" grpId="0"/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0" y="210968"/>
            <a:ext cx="11338991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GB" sz="4800" dirty="0">
                <a:solidFill>
                  <a:srgbClr val="00B050"/>
                </a:solidFill>
              </a:rPr>
              <a:t>calculation example </a:t>
            </a:r>
            <a:r>
              <a:rPr lang="en-GB" sz="4800" dirty="0" err="1">
                <a:solidFill>
                  <a:srgbClr val="00B050"/>
                </a:solidFill>
              </a:rPr>
              <a:t>helic</a:t>
            </a:r>
            <a:r>
              <a:rPr lang="en-GB" sz="4800" dirty="0">
                <a:solidFill>
                  <a:srgbClr val="00B050"/>
                </a:solidFill>
              </a:rPr>
              <a:t>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2E1458-126E-2640-9A37-A1DC4203904E}"/>
                  </a:ext>
                </a:extLst>
              </p:cNvPr>
              <p:cNvSpPr txBox="1"/>
              <p:nvPr/>
            </p:nvSpPr>
            <p:spPr>
              <a:xfrm>
                <a:off x="147052" y="1125694"/>
                <a:ext cx="6036034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4.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in order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2E1458-126E-2640-9A37-A1DC42039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2" y="1125694"/>
                <a:ext cx="6036034" cy="491738"/>
              </a:xfrm>
              <a:prstGeom prst="rect">
                <a:avLst/>
              </a:prstGeom>
              <a:blipFill>
                <a:blip r:embed="rId3"/>
                <a:stretch>
                  <a:fillRect l="-1681" t="-75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9EAB340E-EC31-7E4F-8974-21E775AE80C5}"/>
                  </a:ext>
                </a:extLst>
              </p:cNvPr>
              <p:cNvSpPr txBox="1"/>
              <p:nvPr/>
            </p:nvSpPr>
            <p:spPr>
              <a:xfrm>
                <a:off x="671848" y="1815466"/>
                <a:ext cx="6819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-  ‘While’ cycle that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/>
                  <a:t> by 1 each time 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9EAB340E-EC31-7E4F-8974-21E775AE8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48" y="1815466"/>
                <a:ext cx="6819807" cy="461665"/>
              </a:xfrm>
              <a:prstGeom prst="rect">
                <a:avLst/>
              </a:prstGeom>
              <a:blipFill>
                <a:blip r:embed="rId4"/>
                <a:stretch>
                  <a:fillRect l="-1301" t="-8108" r="-1859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3D5B2BF7-A15F-9144-8FFC-514318A7C2E6}"/>
                  </a:ext>
                </a:extLst>
              </p:cNvPr>
              <p:cNvSpPr txBox="1"/>
              <p:nvPr/>
            </p:nvSpPr>
            <p:spPr>
              <a:xfrm>
                <a:off x="8112640" y="4765833"/>
                <a:ext cx="2832299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3D5B2BF7-A15F-9144-8FFC-514318A7C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40" y="4765833"/>
                <a:ext cx="2832299" cy="490199"/>
              </a:xfrm>
              <a:prstGeom prst="rect">
                <a:avLst/>
              </a:prstGeom>
              <a:blipFill>
                <a:blip r:embed="rId5"/>
                <a:stretch>
                  <a:fillRect l="-2232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DBF75B89-98BB-1E4B-9DD3-89BD9AEBC7AF}"/>
                  </a:ext>
                </a:extLst>
              </p:cNvPr>
              <p:cNvSpPr txBox="1"/>
              <p:nvPr/>
            </p:nvSpPr>
            <p:spPr>
              <a:xfrm>
                <a:off x="3891576" y="4780099"/>
                <a:ext cx="3075282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=1.8 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DBF75B89-98BB-1E4B-9DD3-89BD9AEBC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576" y="4780099"/>
                <a:ext cx="3075282" cy="490199"/>
              </a:xfrm>
              <a:prstGeom prst="rect">
                <a:avLst/>
              </a:prstGeom>
              <a:blipFill>
                <a:blip r:embed="rId6"/>
                <a:stretch>
                  <a:fillRect l="-2058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7088FE1-DEC7-8D4E-9A04-2813B9139704}"/>
                  </a:ext>
                </a:extLst>
              </p:cNvPr>
              <p:cNvSpPr txBox="1"/>
              <p:nvPr/>
            </p:nvSpPr>
            <p:spPr>
              <a:xfrm>
                <a:off x="671847" y="2452829"/>
                <a:ext cx="6819807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-  Re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it-IT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it-IT" sz="2400" dirty="0"/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7088FE1-DEC7-8D4E-9A04-2813B9139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47" y="2452829"/>
                <a:ext cx="6819807" cy="490199"/>
              </a:xfrm>
              <a:prstGeom prst="rect">
                <a:avLst/>
              </a:prstGeom>
              <a:blipFill>
                <a:blip r:embed="rId7"/>
                <a:stretch>
                  <a:fillRect l="-1301" t="-5000" b="-2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2A06EB0-A104-704B-9AB7-A58E69761386}"/>
                  </a:ext>
                </a:extLst>
              </p:cNvPr>
              <p:cNvSpPr txBox="1"/>
              <p:nvPr/>
            </p:nvSpPr>
            <p:spPr>
              <a:xfrm>
                <a:off x="671846" y="3009832"/>
                <a:ext cx="9444611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- 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it-IT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it-IT" sz="2400" dirty="0"/>
                  <a:t> are </a:t>
                </a:r>
                <a:r>
                  <a:rPr lang="it-IT" sz="2400" dirty="0" err="1"/>
                  <a:t>not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compatible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then</a:t>
                </a:r>
                <a:r>
                  <a:rPr lang="it-IT" sz="2400" dirty="0"/>
                  <a:t> stop the </a:t>
                </a:r>
                <a:r>
                  <a:rPr lang="it-IT" sz="2400" dirty="0" err="1"/>
                  <a:t>cycle</a:t>
                </a:r>
                <a:r>
                  <a:rPr lang="it-IT" sz="2400" dirty="0"/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2A06EB0-A104-704B-9AB7-A58E69761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46" y="3009832"/>
                <a:ext cx="9444611" cy="490199"/>
              </a:xfrm>
              <a:prstGeom prst="rect">
                <a:avLst/>
              </a:prstGeom>
              <a:blipFill>
                <a:blip r:embed="rId8"/>
                <a:stretch>
                  <a:fillRect l="-940" t="-7692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B08CEB0-8FA2-F84F-82B0-059912ECAAA1}"/>
              </a:ext>
            </a:extLst>
          </p:cNvPr>
          <p:cNvSpPr txBox="1"/>
          <p:nvPr/>
        </p:nvSpPr>
        <p:spPr>
          <a:xfrm>
            <a:off x="147051" y="3899528"/>
            <a:ext cx="681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At the end of </a:t>
            </a:r>
            <a:r>
              <a:rPr lang="it-IT" sz="2400" dirty="0" err="1"/>
              <a:t>cycle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: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1C3D4C4-0AAC-1C4C-809E-092A26577450}"/>
                  </a:ext>
                </a:extLst>
              </p:cNvPr>
              <p:cNvSpPr txBox="1"/>
              <p:nvPr/>
            </p:nvSpPr>
            <p:spPr>
              <a:xfrm>
                <a:off x="147051" y="4794367"/>
                <a:ext cx="2926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=10,  </m:t>
                    </m:r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1C3D4C4-0AAC-1C4C-809E-092A26577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" y="4794367"/>
                <a:ext cx="2926087" cy="461665"/>
              </a:xfrm>
              <a:prstGeom prst="rect">
                <a:avLst/>
              </a:prstGeom>
              <a:blipFill>
                <a:blip r:embed="rId9"/>
                <a:stretch>
                  <a:fillRect l="-2165"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6F63DE0-A36E-BF44-A8D2-FEA99A6ABB09}"/>
                  </a:ext>
                </a:extLst>
              </p:cNvPr>
              <p:cNvSpPr txBox="1"/>
              <p:nvPr/>
            </p:nvSpPr>
            <p:spPr>
              <a:xfrm>
                <a:off x="147051" y="5802083"/>
                <a:ext cx="541398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By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 2 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sz="2400" dirty="0"/>
                  <a:t>: </a:t>
                </a:r>
                <a:endParaRPr lang="en-GB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6F63DE0-A36E-BF44-A8D2-FEA99A6AB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" y="5802083"/>
                <a:ext cx="5413983" cy="490199"/>
              </a:xfrm>
              <a:prstGeom prst="rect">
                <a:avLst/>
              </a:prstGeom>
              <a:blipFill>
                <a:blip r:embed="rId10"/>
                <a:stretch>
                  <a:fillRect l="-1874" t="-5000" r="-937" b="-2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ED34EDAF-B120-704C-85CB-BAF73EE557AA}"/>
                  </a:ext>
                </a:extLst>
              </p:cNvPr>
              <p:cNvSpPr txBox="1"/>
              <p:nvPr/>
            </p:nvSpPr>
            <p:spPr>
              <a:xfrm>
                <a:off x="6747065" y="5810811"/>
                <a:ext cx="2113671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𝑚𝑖𝑔𝑟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ED34EDAF-B120-704C-85CB-BAF73EE55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65" y="5810811"/>
                <a:ext cx="2113671" cy="491738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0AA0A55-8C32-724A-8ECB-45FCFDF0736A}"/>
              </a:ext>
            </a:extLst>
          </p:cNvPr>
          <p:cNvCxnSpPr>
            <a:stCxn id="8" idx="3"/>
          </p:cNvCxnSpPr>
          <p:nvPr/>
        </p:nvCxnSpPr>
        <p:spPr>
          <a:xfrm flipV="1">
            <a:off x="5561034" y="6047182"/>
            <a:ext cx="10739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D4C34CA-389A-CA4D-861F-BC1983E43A36}"/>
              </a:ext>
            </a:extLst>
          </p:cNvPr>
          <p:cNvSpPr txBox="1"/>
          <p:nvPr/>
        </p:nvSpPr>
        <p:spPr>
          <a:xfrm>
            <a:off x="8764634" y="5860836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BA9697D-E85F-4542-A403-0F7A86F7633C}"/>
                  </a:ext>
                </a:extLst>
              </p:cNvPr>
              <p:cNvSpPr txBox="1"/>
              <p:nvPr/>
            </p:nvSpPr>
            <p:spPr>
              <a:xfrm>
                <a:off x="9421918" y="5775349"/>
                <a:ext cx="20811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𝑡𝑖𝑚𝑒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GB" sz="2400" dirty="0"/>
                  <a:t> = 10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BA9697D-E85F-4542-A403-0F7A86F76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918" y="5775349"/>
                <a:ext cx="2081147" cy="461665"/>
              </a:xfrm>
              <a:prstGeom prst="rect">
                <a:avLst/>
              </a:prstGeom>
              <a:blipFill>
                <a:blip r:embed="rId12"/>
                <a:stretch>
                  <a:fillRect l="-1220" t="-7895" r="-3659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13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  <p:bldP spid="50" grpId="0"/>
      <p:bldP spid="51" grpId="0"/>
      <p:bldP spid="27" grpId="0"/>
      <p:bldP spid="30" grpId="0"/>
      <p:bldP spid="31" grpId="0"/>
      <p:bldP spid="33" grpId="0"/>
      <p:bldP spid="8" grpId="0"/>
      <p:bldP spid="36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0" y="210968"/>
            <a:ext cx="11338991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GB" sz="4800" dirty="0">
                <a:solidFill>
                  <a:srgbClr val="00B050"/>
                </a:solidFill>
              </a:rPr>
              <a:t>calculation example </a:t>
            </a:r>
            <a:r>
              <a:rPr lang="en-GB" sz="4800" dirty="0" err="1">
                <a:solidFill>
                  <a:srgbClr val="00B050"/>
                </a:solidFill>
              </a:rPr>
              <a:t>helic</a:t>
            </a:r>
            <a:r>
              <a:rPr lang="en-GB" sz="4800" dirty="0">
                <a:solidFill>
                  <a:srgbClr val="00B050"/>
                </a:solidFill>
              </a:rPr>
              <a:t>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2E1458-126E-2640-9A37-A1DC4203904E}"/>
                  </a:ext>
                </a:extLst>
              </p:cNvPr>
              <p:cNvSpPr txBox="1"/>
              <p:nvPr/>
            </p:nvSpPr>
            <p:spPr>
              <a:xfrm>
                <a:off x="147051" y="1125694"/>
                <a:ext cx="8314777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5. 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it-IT" sz="2400" dirty="0" err="1">
                    <a:solidFill>
                      <a:srgbClr val="0070C0"/>
                    </a:solidFill>
                  </a:rPr>
                  <a:t>satisfy</a:t>
                </a:r>
                <a:r>
                  <a:rPr lang="it-IT" sz="2400" dirty="0">
                    <a:solidFill>
                      <a:srgbClr val="0070C0"/>
                    </a:solidFill>
                  </a:rPr>
                  <a:t> </a:t>
                </a:r>
                <a:r>
                  <a:rPr lang="it-IT" sz="2400" dirty="0" err="1">
                    <a:solidFill>
                      <a:srgbClr val="0070C0"/>
                    </a:solidFill>
                  </a:rPr>
                  <a:t>unambiguous</a:t>
                </a:r>
                <a:r>
                  <a:rPr lang="it-IT" sz="2400" dirty="0">
                    <a:solidFill>
                      <a:srgbClr val="0070C0"/>
                    </a:solidFill>
                  </a:rPr>
                  <a:t> </a:t>
                </a:r>
                <a:r>
                  <a:rPr lang="it-IT" sz="2400" dirty="0" err="1">
                    <a:solidFill>
                      <a:srgbClr val="0070C0"/>
                    </a:solidFill>
                  </a:rPr>
                  <a:t>range</a:t>
                </a:r>
                <a:r>
                  <a:rPr lang="it-IT" sz="2400" dirty="0">
                    <a:solidFill>
                      <a:srgbClr val="0070C0"/>
                    </a:solidFill>
                  </a:rPr>
                  <a:t> </a:t>
                </a:r>
                <a:r>
                  <a:rPr lang="it-IT" sz="2400" dirty="0" err="1">
                    <a:solidFill>
                      <a:srgbClr val="0070C0"/>
                    </a:solidFill>
                  </a:rPr>
                  <a:t>condition</a:t>
                </a:r>
                <a:r>
                  <a:rPr lang="it-IT" sz="2400" dirty="0">
                    <a:solidFill>
                      <a:srgbClr val="0070C0"/>
                    </a:solidFill>
                  </a:rPr>
                  <a:t>:</a:t>
                </a:r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2E1458-126E-2640-9A37-A1DC42039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" y="1125694"/>
                <a:ext cx="8314777" cy="490199"/>
              </a:xfrm>
              <a:prstGeom prst="rect">
                <a:avLst/>
              </a:prstGeom>
              <a:blipFill>
                <a:blip r:embed="rId3"/>
                <a:stretch>
                  <a:fillRect l="-1220" t="-75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85BBF5A5-1066-4047-8748-076E777BF097}"/>
                  </a:ext>
                </a:extLst>
              </p:cNvPr>
              <p:cNvSpPr txBox="1"/>
              <p:nvPr/>
            </p:nvSpPr>
            <p:spPr>
              <a:xfrm>
                <a:off x="491440" y="2133254"/>
                <a:ext cx="2785352" cy="704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800" dirty="0"/>
                  <a:t> 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k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85BBF5A5-1066-4047-8748-076E777BF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40" y="2133254"/>
                <a:ext cx="2785352" cy="704167"/>
              </a:xfrm>
              <a:prstGeom prst="rect">
                <a:avLst/>
              </a:prstGeom>
              <a:blipFill>
                <a:blip r:embed="rId4"/>
                <a:stretch>
                  <a:fillRect l="-3167"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52F3B033-B4C9-BB4A-8CF5-15743D7104E8}"/>
              </a:ext>
            </a:extLst>
          </p:cNvPr>
          <p:cNvSpPr txBox="1"/>
          <p:nvPr/>
        </p:nvSpPr>
        <p:spPr>
          <a:xfrm>
            <a:off x="3479992" y="230779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C3A6585-CAFB-7549-98DB-BF50A4BF03B4}"/>
              </a:ext>
            </a:extLst>
          </p:cNvPr>
          <p:cNvSpPr txBox="1"/>
          <p:nvPr/>
        </p:nvSpPr>
        <p:spPr>
          <a:xfrm>
            <a:off x="4409896" y="2254504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K &gt; 10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C36F81E-9258-B248-83EA-55155A494CAB}"/>
              </a:ext>
            </a:extLst>
          </p:cNvPr>
          <p:cNvCxnSpPr/>
          <p:nvPr/>
        </p:nvCxnSpPr>
        <p:spPr>
          <a:xfrm>
            <a:off x="5500914" y="2492463"/>
            <a:ext cx="190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49100ABC-80E0-404C-A61C-1977E918E450}"/>
                  </a:ext>
                </a:extLst>
              </p:cNvPr>
              <p:cNvSpPr txBox="1"/>
              <p:nvPr/>
            </p:nvSpPr>
            <p:spPr>
              <a:xfrm>
                <a:off x="7718657" y="2214246"/>
                <a:ext cx="2829305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800" dirty="0"/>
                  <a:t> &gt; </a:t>
                </a:r>
                <a14:m>
                  <m:oMath xmlns:m="http://schemas.openxmlformats.org/officeDocument/2006/math">
                    <m:r>
                      <a:rPr lang="it-IT" sz="280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6.7 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49100ABC-80E0-404C-A61C-1977E918E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657" y="2214246"/>
                <a:ext cx="2829305" cy="556434"/>
              </a:xfrm>
              <a:prstGeom prst="rect">
                <a:avLst/>
              </a:prstGeom>
              <a:blipFill>
                <a:blip r:embed="rId5"/>
                <a:stretch>
                  <a:fillRect l="-3125" t="-8889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Elemento grafico 14" descr="Segno di spunta con riempimento a tinta unita">
            <a:extLst>
              <a:ext uri="{FF2B5EF4-FFF2-40B4-BE49-F238E27FC236}">
                <a16:creationId xmlns:a16="http://schemas.microsoft.com/office/drawing/2014/main" id="{9ED4077D-F63C-FB44-A235-6BB42D4142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81042" y="2149766"/>
            <a:ext cx="556434" cy="556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6B9FA621-AFF4-6E44-8031-D7FB498319E8}"/>
                  </a:ext>
                </a:extLst>
              </p:cNvPr>
              <p:cNvSpPr txBox="1"/>
              <p:nvPr/>
            </p:nvSpPr>
            <p:spPr>
              <a:xfrm>
                <a:off x="147050" y="3404835"/>
                <a:ext cx="44304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6. Resulting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𝑎𝑧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6B9FA621-AFF4-6E44-8031-D7FB4983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0" y="3404835"/>
                <a:ext cx="4430485" cy="461665"/>
              </a:xfrm>
              <a:prstGeom prst="rect">
                <a:avLst/>
              </a:prstGeom>
              <a:blipFill>
                <a:blip r:embed="rId8"/>
                <a:stretch>
                  <a:fillRect l="-2286" t="-8108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05F39F1-B470-3148-98F4-DF533F11EA3B}"/>
                  </a:ext>
                </a:extLst>
              </p:cNvPr>
              <p:cNvSpPr txBox="1"/>
              <p:nvPr/>
            </p:nvSpPr>
            <p:spPr>
              <a:xfrm>
                <a:off x="2715111" y="5021621"/>
                <a:ext cx="2292759" cy="6326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𝑎𝑧</m:t>
                              </m:r>
                            </m:sub>
                          </m:sSub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𝑟𝑝𝑚</m:t>
                          </m:r>
                        </m:den>
                      </m:f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05F39F1-B470-3148-98F4-DF533F11E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111" y="5021621"/>
                <a:ext cx="2292759" cy="632674"/>
              </a:xfrm>
              <a:prstGeom prst="rect">
                <a:avLst/>
              </a:prstGeom>
              <a:blipFill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DE53D4DA-6901-5149-B87B-0AACE877CF21}"/>
                  </a:ext>
                </a:extLst>
              </p:cNvPr>
              <p:cNvSpPr txBox="1"/>
              <p:nvPr/>
            </p:nvSpPr>
            <p:spPr>
              <a:xfrm>
                <a:off x="2855907" y="4135649"/>
                <a:ext cx="1738760" cy="630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𝑠𝑐𝑎𝑛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𝑟𝑝𝑚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DE53D4DA-6901-5149-B87B-0AACE877C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907" y="4135649"/>
                <a:ext cx="1738760" cy="630044"/>
              </a:xfrm>
              <a:prstGeom prst="rect">
                <a:avLst/>
              </a:prstGeom>
              <a:blipFill>
                <a:blip r:embed="rId10"/>
                <a:stretch>
                  <a:fillRect r="-725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B6899AC-5C10-0141-A096-8CBD070CFA8C}"/>
              </a:ext>
            </a:extLst>
          </p:cNvPr>
          <p:cNvCxnSpPr>
            <a:cxnSpLocks/>
          </p:cNvCxnSpPr>
          <p:nvPr/>
        </p:nvCxnSpPr>
        <p:spPr>
          <a:xfrm>
            <a:off x="5192195" y="4450671"/>
            <a:ext cx="1064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07787D5E-00D9-B443-8F47-7B49F604138A}"/>
                  </a:ext>
                </a:extLst>
              </p:cNvPr>
              <p:cNvSpPr txBox="1"/>
              <p:nvPr/>
            </p:nvSpPr>
            <p:spPr>
              <a:xfrm>
                <a:off x="6572277" y="4286429"/>
                <a:ext cx="2292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𝑝𝑚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=30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07787D5E-00D9-B443-8F47-7B49F6041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77" y="4286429"/>
                <a:ext cx="2292759" cy="307777"/>
              </a:xfrm>
              <a:prstGeom prst="rect">
                <a:avLst/>
              </a:prstGeom>
              <a:blipFill>
                <a:blip r:embed="rId11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AC35B75F-964C-AF4C-8AA5-EF2E6591E3F3}"/>
                  </a:ext>
                </a:extLst>
              </p:cNvPr>
              <p:cNvSpPr txBox="1"/>
              <p:nvPr/>
            </p:nvSpPr>
            <p:spPr>
              <a:xfrm>
                <a:off x="6735965" y="5166427"/>
                <a:ext cx="415199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∗6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𝑟𝑝𝑚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=18°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AC35B75F-964C-AF4C-8AA5-EF2E6591E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965" y="5166427"/>
                <a:ext cx="4151994" cy="400110"/>
              </a:xfrm>
              <a:prstGeom prst="rect">
                <a:avLst/>
              </a:prstGeom>
              <a:blipFill>
                <a:blip r:embed="rId12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F6A0E6CA-7F70-3A47-B6ED-E106504C6E30}"/>
                  </a:ext>
                </a:extLst>
              </p:cNvPr>
              <p:cNvSpPr txBox="1"/>
              <p:nvPr/>
            </p:nvSpPr>
            <p:spPr>
              <a:xfrm>
                <a:off x="2737107" y="5949717"/>
                <a:ext cx="1738759" cy="582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65 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F6A0E6CA-7F70-3A47-B6ED-E106504C6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107" y="5949717"/>
                <a:ext cx="1738759" cy="582467"/>
              </a:xfrm>
              <a:prstGeom prst="rect">
                <a:avLst/>
              </a:prstGeom>
              <a:blipFill>
                <a:blip r:embed="rId13"/>
                <a:stretch>
                  <a:fillRect t="-8511" b="-14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D3001E51-97C4-7C46-A0E1-D081FB15C60A}"/>
                  </a:ext>
                </a:extLst>
              </p:cNvPr>
              <p:cNvSpPr txBox="1"/>
              <p:nvPr/>
            </p:nvSpPr>
            <p:spPr>
              <a:xfrm>
                <a:off x="6685623" y="5988061"/>
                <a:ext cx="17387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=0.12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D3001E51-97C4-7C46-A0E1-D081FB15C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623" y="5988061"/>
                <a:ext cx="1738759" cy="400110"/>
              </a:xfrm>
              <a:prstGeom prst="rect">
                <a:avLst/>
              </a:prstGeom>
              <a:blipFill>
                <a:blip r:embed="rId1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38674E8-73F1-F64E-AB20-EF5E41409D0F}"/>
              </a:ext>
            </a:extLst>
          </p:cNvPr>
          <p:cNvCxnSpPr>
            <a:cxnSpLocks/>
          </p:cNvCxnSpPr>
          <p:nvPr/>
        </p:nvCxnSpPr>
        <p:spPr>
          <a:xfrm>
            <a:off x="5242537" y="5366482"/>
            <a:ext cx="1064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05C8261-24F9-2A40-8392-5E89A52F864A}"/>
              </a:ext>
            </a:extLst>
          </p:cNvPr>
          <p:cNvCxnSpPr>
            <a:cxnSpLocks/>
          </p:cNvCxnSpPr>
          <p:nvPr/>
        </p:nvCxnSpPr>
        <p:spPr>
          <a:xfrm>
            <a:off x="5192195" y="6240950"/>
            <a:ext cx="1064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3" grpId="0"/>
      <p:bldP spid="7" grpId="0"/>
      <p:bldP spid="23" grpId="0"/>
      <p:bldP spid="28" grpId="0"/>
      <p:bldP spid="29" grpId="0"/>
      <p:bldP spid="32" grpId="0"/>
      <p:bldP spid="35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0" y="210968"/>
            <a:ext cx="11338991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GB" sz="4800" dirty="0">
                <a:solidFill>
                  <a:srgbClr val="00B050"/>
                </a:solidFill>
              </a:rPr>
              <a:t>calculation example </a:t>
            </a:r>
            <a:r>
              <a:rPr lang="en-GB" sz="4800" dirty="0" err="1">
                <a:solidFill>
                  <a:srgbClr val="00B050"/>
                </a:solidFill>
              </a:rPr>
              <a:t>helic</a:t>
            </a:r>
            <a:r>
              <a:rPr lang="en-GB" sz="4800" dirty="0">
                <a:solidFill>
                  <a:srgbClr val="00B050"/>
                </a:solidFill>
              </a:rPr>
              <a:t>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648206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324" y="6100443"/>
            <a:ext cx="785838" cy="771133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6B9FA621-AFF4-6E44-8031-D7FB498319E8}"/>
                  </a:ext>
                </a:extLst>
              </p:cNvPr>
              <p:cNvSpPr txBox="1"/>
              <p:nvPr/>
            </p:nvSpPr>
            <p:spPr>
              <a:xfrm>
                <a:off x="48171" y="1200257"/>
                <a:ext cx="2547247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6. Resulting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6B9FA621-AFF4-6E44-8031-D7FB4983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" y="1200257"/>
                <a:ext cx="2547247" cy="491738"/>
              </a:xfrm>
              <a:prstGeom prst="rect">
                <a:avLst/>
              </a:prstGeom>
              <a:blipFill>
                <a:blip r:embed="rId3"/>
                <a:stretch>
                  <a:fillRect l="-3465" t="-7500" b="-2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7096A4BE-E622-7746-AA84-DDDC7E302966}"/>
                  </a:ext>
                </a:extLst>
              </p:cNvPr>
              <p:cNvSpPr txBox="1"/>
              <p:nvPr/>
            </p:nvSpPr>
            <p:spPr>
              <a:xfrm>
                <a:off x="0" y="2321836"/>
                <a:ext cx="4928809" cy="817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7096A4BE-E622-7746-AA84-DDDC7E302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21836"/>
                <a:ext cx="4928809" cy="817596"/>
              </a:xfrm>
              <a:prstGeom prst="rect">
                <a:avLst/>
              </a:prstGeom>
              <a:blipFill>
                <a:blip r:embed="rId4"/>
                <a:stretch>
                  <a:fillRect t="-3030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0AB10235-C489-C648-BE9A-398950C4D2EB}"/>
              </a:ext>
            </a:extLst>
          </p:cNvPr>
          <p:cNvCxnSpPr>
            <a:cxnSpLocks/>
          </p:cNvCxnSpPr>
          <p:nvPr/>
        </p:nvCxnSpPr>
        <p:spPr>
          <a:xfrm>
            <a:off x="5011337" y="2717361"/>
            <a:ext cx="673094" cy="1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53E13529-4EC0-B34E-A679-046C916BFE62}"/>
                  </a:ext>
                </a:extLst>
              </p:cNvPr>
              <p:cNvSpPr txBox="1"/>
              <p:nvPr/>
            </p:nvSpPr>
            <p:spPr>
              <a:xfrm>
                <a:off x="4484057" y="4660916"/>
                <a:ext cx="6792476" cy="8441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𝑆𝑁𝑅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𝑐h𝑖𝑟𝑝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81.87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53E13529-4EC0-B34E-A679-046C916BF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57" y="4660916"/>
                <a:ext cx="6792476" cy="844142"/>
              </a:xfrm>
              <a:prstGeom prst="rect">
                <a:avLst/>
              </a:prstGeom>
              <a:blipFill>
                <a:blip r:embed="rId5"/>
                <a:stretch>
                  <a:fillRect t="-2985" b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138D03-BDDF-7140-A36D-2C08FD39F4FF}"/>
              </a:ext>
            </a:extLst>
          </p:cNvPr>
          <p:cNvSpPr txBox="1"/>
          <p:nvPr/>
        </p:nvSpPr>
        <p:spPr>
          <a:xfrm>
            <a:off x="209347" y="1885149"/>
            <a:ext cx="279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[Texas instruments formula]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5F0E4F85-5C60-954E-8EF7-6A69C0AA8DD8}"/>
                  </a:ext>
                </a:extLst>
              </p:cNvPr>
              <p:cNvSpPr txBox="1"/>
              <p:nvPr/>
            </p:nvSpPr>
            <p:spPr>
              <a:xfrm>
                <a:off x="5546097" y="2254481"/>
                <a:ext cx="5979886" cy="817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5F0E4F85-5C60-954E-8EF7-6A69C0AA8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097" y="2254481"/>
                <a:ext cx="5979886" cy="817596"/>
              </a:xfrm>
              <a:prstGeom prst="rect">
                <a:avLst/>
              </a:prstGeom>
              <a:blipFill>
                <a:blip r:embed="rId6"/>
                <a:stretch>
                  <a:fillRect t="-3077" b="-1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0D3125C2-DFAB-C54E-87E4-AE86D9EB1312}"/>
              </a:ext>
            </a:extLst>
          </p:cNvPr>
          <p:cNvCxnSpPr/>
          <p:nvPr/>
        </p:nvCxnSpPr>
        <p:spPr>
          <a:xfrm flipV="1">
            <a:off x="5816545" y="2334765"/>
            <a:ext cx="685855" cy="653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1B81B782-09D9-8B41-8669-66A11664374F}"/>
              </a:ext>
            </a:extLst>
          </p:cNvPr>
          <p:cNvCxnSpPr/>
          <p:nvPr/>
        </p:nvCxnSpPr>
        <p:spPr>
          <a:xfrm flipV="1">
            <a:off x="9697616" y="2137170"/>
            <a:ext cx="685855" cy="653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B44FB36A-5F8F-754D-8909-30A257D7D300}"/>
                  </a:ext>
                </a:extLst>
              </p:cNvPr>
              <p:cNvSpPr txBox="1"/>
              <p:nvPr/>
            </p:nvSpPr>
            <p:spPr>
              <a:xfrm>
                <a:off x="314296" y="4164276"/>
                <a:ext cx="24188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B44FB36A-5F8F-754D-8909-30A257D7D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6" y="4164276"/>
                <a:ext cx="2418838" cy="369332"/>
              </a:xfrm>
              <a:prstGeom prst="rect">
                <a:avLst/>
              </a:prstGeom>
              <a:blipFill>
                <a:blip r:embed="rId7"/>
                <a:stretch>
                  <a:fillRect l="-1042" t="-6452" b="-35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22D41DAF-3B12-554C-BE64-8340D0BFC87E}"/>
                  </a:ext>
                </a:extLst>
              </p:cNvPr>
              <p:cNvSpPr txBox="1"/>
              <p:nvPr/>
            </p:nvSpPr>
            <p:spPr>
              <a:xfrm>
                <a:off x="314296" y="5174166"/>
                <a:ext cx="2747589" cy="661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𝑎𝑧</m:t>
                            </m:r>
                          </m:sub>
                        </m:sSub>
                        <m:sSub>
                          <m:sSubPr>
                            <m:ctrl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38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22D41DAF-3B12-554C-BE64-8340D0BFC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6" y="5174166"/>
                <a:ext cx="2747589" cy="661784"/>
              </a:xfrm>
              <a:prstGeom prst="rect">
                <a:avLst/>
              </a:prstGeom>
              <a:blipFill>
                <a:blip r:embed="rId8"/>
                <a:stretch>
                  <a:fillRect l="-461" b="-18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30E12B7A-DF21-ED46-B357-9CAEF0D07872}"/>
              </a:ext>
            </a:extLst>
          </p:cNvPr>
          <p:cNvCxnSpPr>
            <a:cxnSpLocks/>
          </p:cNvCxnSpPr>
          <p:nvPr/>
        </p:nvCxnSpPr>
        <p:spPr>
          <a:xfrm>
            <a:off x="3819263" y="5109232"/>
            <a:ext cx="444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1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0" grpId="0"/>
      <p:bldP spid="42" grpId="0"/>
      <p:bldP spid="9" grpId="0"/>
      <p:bldP spid="36" grpId="0"/>
      <p:bldP spid="49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0" y="210968"/>
            <a:ext cx="11338991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GB" sz="4800" dirty="0">
                <a:solidFill>
                  <a:srgbClr val="00B050"/>
                </a:solidFill>
              </a:rPr>
              <a:t>calculation example </a:t>
            </a:r>
            <a:r>
              <a:rPr lang="en-GB" sz="4800" dirty="0" err="1">
                <a:solidFill>
                  <a:srgbClr val="00B050"/>
                </a:solidFill>
              </a:rPr>
              <a:t>helic</a:t>
            </a:r>
            <a:r>
              <a:rPr lang="en-GB" sz="4800" dirty="0">
                <a:solidFill>
                  <a:srgbClr val="00B050"/>
                </a:solidFill>
              </a:rPr>
              <a:t>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648206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324" y="6100443"/>
            <a:ext cx="785838" cy="771133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6B9FA621-AFF4-6E44-8031-D7FB498319E8}"/>
                  </a:ext>
                </a:extLst>
              </p:cNvPr>
              <p:cNvSpPr txBox="1"/>
              <p:nvPr/>
            </p:nvSpPr>
            <p:spPr>
              <a:xfrm>
                <a:off x="48171" y="1200257"/>
                <a:ext cx="2547247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6. Resulting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6B9FA621-AFF4-6E44-8031-D7FB4983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" y="1200257"/>
                <a:ext cx="2547247" cy="491738"/>
              </a:xfrm>
              <a:prstGeom prst="rect">
                <a:avLst/>
              </a:prstGeom>
              <a:blipFill>
                <a:blip r:embed="rId3"/>
                <a:stretch>
                  <a:fillRect l="-3465" t="-7500" b="-2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C63B1345-DC09-93D9-AEE6-BD688EA984F5}"/>
                  </a:ext>
                </a:extLst>
              </p:cNvPr>
              <p:cNvSpPr txBox="1"/>
              <p:nvPr/>
            </p:nvSpPr>
            <p:spPr>
              <a:xfrm>
                <a:off x="48171" y="3879207"/>
                <a:ext cx="44304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6. Resulting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𝑆𝑙𝑜𝑝𝑒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:</a:t>
                </a:r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C63B1345-DC09-93D9-AEE6-BD688EA98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" y="3879207"/>
                <a:ext cx="4430485" cy="461665"/>
              </a:xfrm>
              <a:prstGeom prst="rect">
                <a:avLst/>
              </a:prstGeom>
              <a:blipFill>
                <a:blip r:embed="rId4"/>
                <a:stretch>
                  <a:fillRect l="-2000" t="-8108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9B4B1DC-7B58-8298-F038-9E0B6387FD20}"/>
                  </a:ext>
                </a:extLst>
              </p:cNvPr>
              <p:cNvSpPr txBox="1"/>
              <p:nvPr/>
            </p:nvSpPr>
            <p:spPr>
              <a:xfrm>
                <a:off x="342490" y="4944233"/>
                <a:ext cx="6083076" cy="804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750 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𝑀𝐻𝑧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375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𝐺𝐻𝑧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9B4B1DC-7B58-8298-F038-9E0B6387F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0" y="4944233"/>
                <a:ext cx="6083076" cy="804387"/>
              </a:xfrm>
              <a:prstGeom prst="rect">
                <a:avLst/>
              </a:prstGeom>
              <a:blipFill>
                <a:blip r:embed="rId9"/>
                <a:stretch>
                  <a:fillRect l="-1250" t="-7813" r="-208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2A58B73-B73F-7DFF-9A10-776FD4E3FE8B}"/>
                  </a:ext>
                </a:extLst>
              </p:cNvPr>
              <p:cNvSpPr txBox="1"/>
              <p:nvPr/>
            </p:nvSpPr>
            <p:spPr>
              <a:xfrm>
                <a:off x="222588" y="6035469"/>
                <a:ext cx="5674374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𝑡𝑖𝑝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=2.506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2A58B73-B73F-7DFF-9A10-776FD4E3F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88" y="6035469"/>
                <a:ext cx="5674374" cy="703462"/>
              </a:xfrm>
              <a:prstGeom prst="rect">
                <a:avLst/>
              </a:prstGeom>
              <a:blipFill>
                <a:blip r:embed="rId10"/>
                <a:stretch>
                  <a:fillRect l="-1339" t="-8929" r="-670" b="-16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C598151F-66CA-F6B0-F5B1-24176769E510}"/>
                  </a:ext>
                </a:extLst>
              </p:cNvPr>
              <p:cNvSpPr txBox="1"/>
              <p:nvPr/>
            </p:nvSpPr>
            <p:spPr>
              <a:xfrm>
                <a:off x="6639538" y="6215807"/>
                <a:ext cx="42491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=5.0113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C598151F-66CA-F6B0-F5B1-24176769E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538" y="6215807"/>
                <a:ext cx="4249112" cy="369332"/>
              </a:xfrm>
              <a:prstGeom prst="rect">
                <a:avLst/>
              </a:prstGeom>
              <a:blipFill>
                <a:blip r:embed="rId11"/>
                <a:stretch>
                  <a:fillRect l="-1786" t="-6667" r="-893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47A0D4D-1C82-2221-3328-100868C6B8E4}"/>
              </a:ext>
            </a:extLst>
          </p:cNvPr>
          <p:cNvCxnSpPr>
            <a:cxnSpLocks/>
          </p:cNvCxnSpPr>
          <p:nvPr/>
        </p:nvCxnSpPr>
        <p:spPr>
          <a:xfrm>
            <a:off x="5939552" y="6387200"/>
            <a:ext cx="673094" cy="1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ACD9875-91F0-A6BC-2956-BBAE67929866}"/>
              </a:ext>
            </a:extLst>
          </p:cNvPr>
          <p:cNvSpPr txBox="1"/>
          <p:nvPr/>
        </p:nvSpPr>
        <p:spPr>
          <a:xfrm>
            <a:off x="7980973" y="4939394"/>
            <a:ext cx="304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Graphic result in the next slide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6F64E52-3B1D-8EF9-4931-67EC5F456E66}"/>
              </a:ext>
            </a:extLst>
          </p:cNvPr>
          <p:cNvCxnSpPr>
            <a:cxnSpLocks/>
          </p:cNvCxnSpPr>
          <p:nvPr/>
        </p:nvCxnSpPr>
        <p:spPr>
          <a:xfrm>
            <a:off x="9165387" y="5370509"/>
            <a:ext cx="673094" cy="1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5702220-B269-3CB6-01DB-6E2D09B136CA}"/>
                  </a:ext>
                </a:extLst>
              </p:cNvPr>
              <p:cNvSpPr txBox="1"/>
              <p:nvPr/>
            </p:nvSpPr>
            <p:spPr>
              <a:xfrm>
                <a:off x="540251" y="2267037"/>
                <a:ext cx="6099287" cy="660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𝑆𝑁𝑅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𝑐h𝑖𝑟𝑝</m:t>
                                </m:r>
                              </m:sub>
                            </m:s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r>
                      <a:rPr lang="it-IT" sz="2400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1.87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5702220-B269-3CB6-01DB-6E2D09B1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1" y="2267037"/>
                <a:ext cx="6099287" cy="660565"/>
              </a:xfrm>
              <a:prstGeom prst="rect">
                <a:avLst/>
              </a:prstGeom>
              <a:blipFill>
                <a:blip r:embed="rId12"/>
                <a:stretch>
                  <a:fillRect l="-1663" b="-13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0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5" grpId="0"/>
      <p:bldP spid="26" grpId="0"/>
      <p:bldP spid="27" grpId="0"/>
      <p:bldP spid="29" grpId="0"/>
      <p:bldP spid="31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6779</TotalTime>
  <Words>1035</Words>
  <Application>Microsoft Macintosh PowerPoint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ivan riolo</dc:creator>
  <cp:lastModifiedBy>ivan riolo</cp:lastModifiedBy>
  <cp:revision>13</cp:revision>
  <dcterms:created xsi:type="dcterms:W3CDTF">2022-04-23T14:27:35Z</dcterms:created>
  <dcterms:modified xsi:type="dcterms:W3CDTF">2022-05-23T11:32:49Z</dcterms:modified>
</cp:coreProperties>
</file>