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5915"/>
  </p:normalViewPr>
  <p:slideViewPr>
    <p:cSldViewPr snapToGrid="0" snapToObjects="1">
      <p:cViewPr varScale="1">
        <p:scale>
          <a:sx n="112" d="100"/>
          <a:sy n="112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CFA67-B080-B149-A71D-D70398A99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A41ED1-7DCB-3B40-BD27-727DC6F74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EB47B-BD2D-8F4C-BA37-FEC629F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097419-D7D0-AD48-9B07-27134C65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9F846B-9C9C-CD4B-B71E-26D769D7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6A0A5-9954-FB43-9CC5-4D322A5D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A0C59C-E916-EA4C-8734-A2BB4684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9B9E0-8166-3B4D-AAF5-B9F89CE8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EF1B4-9BD3-2946-A19B-DCF4BED9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0F404C-9FDC-B048-A3F9-A8B178E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5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E08727-6737-F640-8AD0-033EEB48C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C15C7C-28FD-0B4B-887C-8786F429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399D8-2164-3B45-A298-55B3CAD6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67C81-E623-7849-B688-B5F7A207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182BB-68FD-7747-851D-F8D1D901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D5E50-5B14-0A47-AB2C-F690D6AD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DEDAB4-957C-DF45-B59C-F3F86ED8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8E5C98-822A-6244-97F5-0D818E21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528FF1-114E-B74F-94A8-913AA63F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8FBFBF-0A48-A647-96C0-36023617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6B219-9596-2648-9A7D-8A799961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275876-30FD-6D4E-A0EB-2B2F0DD4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0592D-C856-5A48-80F4-641FC09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23111-E65B-F74B-B491-91D5B36A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8A90CA-2A74-2844-8079-ABA6692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E98EE-7992-774B-BD77-1F829FC6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2A35F-3DFF-5C4D-9AA4-19EDCE19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FE0BE7-C84D-5C48-8F34-FFD590EB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49A68B-028F-D149-91A5-51B19E0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8006B3-D7C1-2E4D-B34D-26928C32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315D0B-ADA1-4A45-BF6A-5D0AC1F8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33F13-C5C1-4A43-B12B-7847E538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E74F14-3479-1F43-BCA2-D8E3BBE8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0DE4ED-89A0-5644-B65F-41717770C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EC2C71-AFC5-4F41-8717-751A2ADE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327E90-E863-574D-8887-A3558E9BD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F397B2-3CC9-DA46-9B64-092D0E3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C509C3-6A9D-EC42-962F-9A29547F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0E90422-3090-1D45-B4E4-7F070ED6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D9A16D-EC2E-A241-93AD-419ED4F2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4D2D5E-1E80-6E46-B24D-95D9E26B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9A585-BA79-8443-99F9-81C5073B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2F3B66-A63C-4947-9049-CC1813AC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6A1437-B2C0-DB4A-BFF6-0A835C2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6B8355-B4E7-B649-9567-21563D07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EE202-F148-0945-B5EC-5C904D7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72357-B420-2A40-9F48-F8CF04AE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78D40-EF94-7242-92A8-ADD424CE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B9C23F-E1D1-6748-A829-DED9CBEE1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37E374-3A6A-2A4F-9181-7030562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697A4-821A-EE48-9F14-A86EF9F5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FFA28B-7FD0-3546-B767-0AB4BD3E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F1A16-1048-D748-834F-1406E851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C3E4F2-FE19-C54B-99EB-26830A68A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927E35-573B-EC48-B31E-486412395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47007A-7DCC-7741-AA22-AA8E882C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88F14F-C6C1-FE45-9101-68D1B4A0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DFC2FC-BFCA-F84E-B422-0348C8AB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2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6C7195-A30C-3F4C-92F1-7AC8B91F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37FF9E-DF02-8343-AA19-0C21F95C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7D7E35-4F39-9947-8387-A8EFDBEEF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DA5E-F313-C14C-8D5D-9A88763CCD9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AEDB5E-C973-FA4E-9FB3-FD70C881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E9533-ACFD-F84E-8C11-43DEDFE92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6B6E-5732-2F43-8E5C-448F34A3C19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0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D417F8-9980-EE4E-ACF0-760816C90BAB}"/>
              </a:ext>
            </a:extLst>
          </p:cNvPr>
          <p:cNvSpPr txBox="1"/>
          <p:nvPr/>
        </p:nvSpPr>
        <p:spPr>
          <a:xfrm>
            <a:off x="507108" y="1139279"/>
            <a:ext cx="1040306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Analysis of FMCW radar parameters related to </a:t>
            </a:r>
            <a:r>
              <a:rPr lang="en-GB" sz="2800" dirty="0" err="1"/>
              <a:t>mD</a:t>
            </a:r>
            <a:r>
              <a:rPr lang="en-GB" sz="2800" dirty="0"/>
              <a:t> effect produced by drones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Extraction of constraint on parameters due to physical limitations of radar and due to the need to observe micro doppler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Possible relation between Chen backscattered signal model and </a:t>
            </a:r>
            <a:r>
              <a:rPr lang="en-GB" sz="2800" dirty="0" err="1"/>
              <a:t>Kulpa</a:t>
            </a:r>
            <a:r>
              <a:rPr lang="en-GB" sz="2800" dirty="0"/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03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relation</a:t>
            </a:r>
          </a:p>
        </p:txBody>
      </p:sp>
      <p:pic>
        <p:nvPicPr>
          <p:cNvPr id="3" name="Immagine 2" descr="Immagine che contiene antenna&#10;&#10;Descrizione generata automaticamente">
            <a:extLst>
              <a:ext uri="{FF2B5EF4-FFF2-40B4-BE49-F238E27FC236}">
                <a16:creationId xmlns:a16="http://schemas.microsoft.com/office/drawing/2014/main" id="{A1B7D14C-D417-E04A-BB63-0616CA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289812"/>
            <a:ext cx="3048000" cy="2413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89DD12-C72C-8343-9EA0-39424849BCFF}"/>
              </a:ext>
            </a:extLst>
          </p:cNvPr>
          <p:cNvSpPr txBox="1"/>
          <p:nvPr/>
        </p:nvSpPr>
        <p:spPr>
          <a:xfrm>
            <a:off x="4983480" y="1220270"/>
            <a:ext cx="668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we consider the radar beam perpendicular to the blade, and the </a:t>
            </a:r>
          </a:p>
          <a:p>
            <a:r>
              <a:rPr lang="en-GB" dirty="0"/>
              <a:t>Blade rotated, in order to obtain a relation between  the aspect angle</a:t>
            </a:r>
          </a:p>
          <a:p>
            <a:r>
              <a:rPr lang="en-GB" dirty="0"/>
              <a:t>And the rotation angle</a:t>
            </a:r>
          </a:p>
        </p:txBody>
      </p:sp>
      <p:pic>
        <p:nvPicPr>
          <p:cNvPr id="13" name="Immagine 1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568C91FB-B35C-B74A-B59C-FECF6DF7E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010" y="2147063"/>
            <a:ext cx="3391154" cy="1839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23BBFB2-EB91-9C40-8043-8B65F9BE5B39}"/>
                  </a:ext>
                </a:extLst>
              </p:cNvPr>
              <p:cNvSpPr txBox="1"/>
              <p:nvPr/>
            </p:nvSpPr>
            <p:spPr>
              <a:xfrm>
                <a:off x="8731813" y="2976127"/>
                <a:ext cx="131574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23BBFB2-EB91-9C40-8043-8B65F9BE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13" y="2976127"/>
                <a:ext cx="1315745" cy="470642"/>
              </a:xfrm>
              <a:prstGeom prst="rect">
                <a:avLst/>
              </a:prstGeom>
              <a:blipFill>
                <a:blip r:embed="rId5"/>
                <a:stretch>
                  <a:fillRect l="-2857" r="-1905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EF74527-1F85-9A46-9B14-F781FFDD8574}"/>
                  </a:ext>
                </a:extLst>
              </p:cNvPr>
              <p:cNvSpPr txBox="1"/>
              <p:nvPr/>
            </p:nvSpPr>
            <p:spPr>
              <a:xfrm>
                <a:off x="7357513" y="3009013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EF74527-1F85-9A46-9B14-F781FFDD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13" y="3009013"/>
                <a:ext cx="4916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7DBC2FDF-1E63-4841-8DF4-3E606D20E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94" y="4254045"/>
            <a:ext cx="5286375" cy="75184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1682D20-AF1C-764A-8C56-8F1B6C378776}"/>
              </a:ext>
            </a:extLst>
          </p:cNvPr>
          <p:cNvCxnSpPr/>
          <p:nvPr/>
        </p:nvCxnSpPr>
        <p:spPr>
          <a:xfrm>
            <a:off x="4983480" y="49103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7E0456-5C02-EE44-A760-5EB461CFF585}"/>
              </a:ext>
            </a:extLst>
          </p:cNvPr>
          <p:cNvSpPr txBox="1"/>
          <p:nvPr/>
        </p:nvSpPr>
        <p:spPr>
          <a:xfrm>
            <a:off x="2536513" y="5441159"/>
            <a:ext cx="500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Turn it into cos and it is similar to </a:t>
            </a:r>
            <a:r>
              <a:rPr lang="en-GB" dirty="0" err="1"/>
              <a:t>chen</a:t>
            </a:r>
            <a:r>
              <a:rPr lang="en-GB" dirty="0"/>
              <a:t> exponential </a:t>
            </a:r>
          </a:p>
        </p:txBody>
      </p:sp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0B5144-3460-CB49-9754-3B97BE77A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3529" y="5884122"/>
            <a:ext cx="5019820" cy="813267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D8972CF-0AA7-BE4D-A5C6-D362B7418C97}"/>
              </a:ext>
            </a:extLst>
          </p:cNvPr>
          <p:cNvCxnSpPr/>
          <p:nvPr/>
        </p:nvCxnSpPr>
        <p:spPr>
          <a:xfrm>
            <a:off x="2145792" y="370281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7A9EA88-DD41-F748-BDFC-4E5E81338E3C}"/>
              </a:ext>
            </a:extLst>
          </p:cNvPr>
          <p:cNvSpPr txBox="1"/>
          <p:nvPr/>
        </p:nvSpPr>
        <p:spPr>
          <a:xfrm>
            <a:off x="7603349" y="610608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(Chen)</a:t>
            </a:r>
          </a:p>
        </p:txBody>
      </p:sp>
    </p:spTree>
    <p:extLst>
      <p:ext uri="{BB962C8B-B14F-4D97-AF65-F5344CB8AC3E}">
        <p14:creationId xmlns:p14="http://schemas.microsoft.com/office/powerpoint/2010/main" val="6354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relation</a:t>
            </a:r>
          </a:p>
        </p:txBody>
      </p:sp>
      <p:pic>
        <p:nvPicPr>
          <p:cNvPr id="4" name="Immagine 3" descr="Immagine che contiene antenna&#10;&#10;Descrizione generata automaticamente">
            <a:extLst>
              <a:ext uri="{FF2B5EF4-FFF2-40B4-BE49-F238E27FC236}">
                <a16:creationId xmlns:a16="http://schemas.microsoft.com/office/drawing/2014/main" id="{688C6E30-6CB9-5B4B-9D0D-FFAEC0C7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1" y="1085088"/>
            <a:ext cx="3581400" cy="2438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32D588-6DDC-5B4A-AC63-411A2208F5D4}"/>
              </a:ext>
            </a:extLst>
          </p:cNvPr>
          <p:cNvSpPr txBox="1"/>
          <p:nvPr/>
        </p:nvSpPr>
        <p:spPr>
          <a:xfrm>
            <a:off x="4544568" y="1435608"/>
            <a:ext cx="669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 Chen model the radar beam is consider parallel to the blade at</a:t>
            </a:r>
          </a:p>
          <a:p>
            <a:r>
              <a:rPr lang="en-GB" dirty="0"/>
              <a:t>Time t = 0. After a time t the rotation of the blade make an aspect</a:t>
            </a:r>
          </a:p>
          <a:p>
            <a:r>
              <a:rPr lang="en-GB" dirty="0"/>
              <a:t>Angle equal to the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EC0206F-076F-3B4B-A6F3-5484DB18E78F}"/>
                  </a:ext>
                </a:extLst>
              </p:cNvPr>
              <p:cNvSpPr txBox="1"/>
              <p:nvPr/>
            </p:nvSpPr>
            <p:spPr>
              <a:xfrm>
                <a:off x="6507078" y="3877704"/>
                <a:ext cx="796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EC0206F-076F-3B4B-A6F3-5484DB18E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78" y="3877704"/>
                <a:ext cx="796244" cy="276999"/>
              </a:xfrm>
              <a:prstGeom prst="rect">
                <a:avLst/>
              </a:prstGeom>
              <a:blipFill>
                <a:blip r:embed="rId4"/>
                <a:stretch>
                  <a:fillRect l="-6250" t="-8696" r="-3125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9B4AF5-54DF-974C-890E-17348BB34A2A}"/>
              </a:ext>
            </a:extLst>
          </p:cNvPr>
          <p:cNvSpPr txBox="1"/>
          <p:nvPr/>
        </p:nvSpPr>
        <p:spPr>
          <a:xfrm>
            <a:off x="43218" y="3817944"/>
            <a:ext cx="637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 the relation between the aspect angle and the rotation angle is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6ED82DC-F968-E44D-B3B0-FFFA795D6993}"/>
              </a:ext>
            </a:extLst>
          </p:cNvPr>
          <p:cNvSpPr txBox="1"/>
          <p:nvPr/>
        </p:nvSpPr>
        <p:spPr>
          <a:xfrm>
            <a:off x="20998" y="4613162"/>
            <a:ext cx="620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That kind of relation depend on the initial position of the blade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A89473-232E-9042-9788-3D54F14E0805}"/>
              </a:ext>
            </a:extLst>
          </p:cNvPr>
          <p:cNvSpPr txBox="1"/>
          <p:nvPr/>
        </p:nvSpPr>
        <p:spPr>
          <a:xfrm>
            <a:off x="7544361" y="38179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Chen model</a:t>
            </a:r>
          </a:p>
        </p:txBody>
      </p:sp>
    </p:spTree>
    <p:extLst>
      <p:ext uri="{BB962C8B-B14F-4D97-AF65-F5344CB8AC3E}">
        <p14:creationId xmlns:p14="http://schemas.microsoft.com/office/powerpoint/2010/main" val="194524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FMCW radar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B36EC99-BBDB-C448-B311-944787076585}"/>
                  </a:ext>
                </a:extLst>
              </p:cNvPr>
              <p:cNvSpPr txBox="1"/>
              <p:nvPr/>
            </p:nvSpPr>
            <p:spPr>
              <a:xfrm>
                <a:off x="421076" y="1932598"/>
                <a:ext cx="1888370" cy="582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sub>
                        </m:sSub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B36EC99-BBDB-C448-B311-94478707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6" y="1932598"/>
                <a:ext cx="1888370" cy="582211"/>
              </a:xfrm>
              <a:prstGeom prst="rect">
                <a:avLst/>
              </a:prstGeom>
              <a:blipFill>
                <a:blip r:embed="rId3"/>
                <a:stretch>
                  <a:fillRect l="-5369" r="-2013" b="-19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CAD8D1-1511-8041-90C1-A45AE4728B74}"/>
              </a:ext>
            </a:extLst>
          </p:cNvPr>
          <p:cNvSpPr txBox="1"/>
          <p:nvPr/>
        </p:nvSpPr>
        <p:spPr>
          <a:xfrm>
            <a:off x="269388" y="1348153"/>
            <a:ext cx="238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37A5F9D-51E3-3246-9AA1-18956E9EA294}"/>
                  </a:ext>
                </a:extLst>
              </p:cNvPr>
              <p:cNvSpPr txBox="1"/>
              <p:nvPr/>
            </p:nvSpPr>
            <p:spPr>
              <a:xfrm>
                <a:off x="2873270" y="1784146"/>
                <a:ext cx="279191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37A5F9D-51E3-3246-9AA1-18956E9E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270" y="1784146"/>
                <a:ext cx="2791918" cy="701410"/>
              </a:xfrm>
              <a:prstGeom prst="rect">
                <a:avLst/>
              </a:prstGeom>
              <a:blipFill>
                <a:blip r:embed="rId4"/>
                <a:stretch>
                  <a:fillRect l="-1818" t="-8929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66ABCC1-A3F2-7E41-AED7-0EC794D2704F}"/>
                  </a:ext>
                </a:extLst>
              </p:cNvPr>
              <p:cNvSpPr txBox="1"/>
              <p:nvPr/>
            </p:nvSpPr>
            <p:spPr>
              <a:xfrm>
                <a:off x="6064859" y="1964849"/>
                <a:ext cx="3372542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66ABCC1-A3F2-7E41-AED7-0EC794D2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59" y="1964849"/>
                <a:ext cx="3372542" cy="398507"/>
              </a:xfrm>
              <a:prstGeom prst="rect">
                <a:avLst/>
              </a:prstGeom>
              <a:blipFill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051D1F3-2A23-724A-A14B-7963B39A2D14}"/>
                  </a:ext>
                </a:extLst>
              </p:cNvPr>
              <p:cNvSpPr txBox="1"/>
              <p:nvPr/>
            </p:nvSpPr>
            <p:spPr>
              <a:xfrm>
                <a:off x="9862511" y="1910476"/>
                <a:ext cx="1659503" cy="60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M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𝑑𝑤𝑒𝑙𝑙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051D1F3-2A23-724A-A14B-7963B39A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511" y="1910476"/>
                <a:ext cx="1659503" cy="604333"/>
              </a:xfrm>
              <a:prstGeom prst="rect">
                <a:avLst/>
              </a:prstGeom>
              <a:blipFill>
                <a:blip r:embed="rId6"/>
                <a:stretch>
                  <a:fillRect l="-11364" t="-4082" b="-1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28244CF-35EA-8248-92E3-8F48E8B9A49E}"/>
                  </a:ext>
                </a:extLst>
              </p:cNvPr>
              <p:cNvSpPr txBox="1"/>
              <p:nvPr/>
            </p:nvSpPr>
            <p:spPr>
              <a:xfrm>
                <a:off x="442283" y="2692595"/>
                <a:ext cx="1888370" cy="56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D28244CF-35EA-8248-92E3-8F48E8B9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3" y="2692595"/>
                <a:ext cx="1888370" cy="564898"/>
              </a:xfrm>
              <a:prstGeom prst="rect">
                <a:avLst/>
              </a:prstGeom>
              <a:blipFill>
                <a:blip r:embed="rId7"/>
                <a:stretch>
                  <a:fillRect l="-5369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A9717CB-EBA1-3B4F-9E17-E6476FEB7BB0}"/>
              </a:ext>
            </a:extLst>
          </p:cNvPr>
          <p:cNvSpPr txBox="1"/>
          <p:nvPr/>
        </p:nvSpPr>
        <p:spPr>
          <a:xfrm>
            <a:off x="269388" y="3824494"/>
            <a:ext cx="333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Relation with bandwidth: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D9EA17-0FC4-524C-8250-C3CCD380A138}"/>
                  </a:ext>
                </a:extLst>
              </p:cNvPr>
              <p:cNvSpPr txBox="1"/>
              <p:nvPr/>
            </p:nvSpPr>
            <p:spPr>
              <a:xfrm>
                <a:off x="411767" y="4837567"/>
                <a:ext cx="2298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D9EA17-0FC4-524C-8250-C3CCD380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7" y="4837567"/>
                <a:ext cx="2298321" cy="369332"/>
              </a:xfrm>
              <a:prstGeom prst="rect">
                <a:avLst/>
              </a:prstGeom>
              <a:blipFill>
                <a:blip r:embed="rId8"/>
                <a:stretch>
                  <a:fillRect l="-2747" t="-6897" r="-549" b="-41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47ED513-A9E0-6543-B1F5-028BAFACD753}"/>
                  </a:ext>
                </a:extLst>
              </p:cNvPr>
              <p:cNvSpPr txBox="1"/>
              <p:nvPr/>
            </p:nvSpPr>
            <p:spPr>
              <a:xfrm>
                <a:off x="5315182" y="4596377"/>
                <a:ext cx="2520690" cy="79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47ED513-A9E0-6543-B1F5-028BAFAC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82" y="4596377"/>
                <a:ext cx="2520690" cy="794448"/>
              </a:xfrm>
              <a:prstGeom prst="rect">
                <a:avLst/>
              </a:prstGeom>
              <a:blipFill>
                <a:blip r:embed="rId9"/>
                <a:stretch>
                  <a:fillRect l="-4020" r="-1508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1628FCC-2BA4-0E4C-9A59-2AEF081D0986}"/>
                  </a:ext>
                </a:extLst>
              </p:cNvPr>
              <p:cNvSpPr txBox="1"/>
              <p:nvPr/>
            </p:nvSpPr>
            <p:spPr>
              <a:xfrm>
                <a:off x="8320548" y="4684959"/>
                <a:ext cx="3245376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41628FCC-2BA4-0E4C-9A59-2AEF081D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548" y="4684959"/>
                <a:ext cx="3245376" cy="398507"/>
              </a:xfrm>
              <a:prstGeom prst="rect">
                <a:avLst/>
              </a:prstGeom>
              <a:blipFill>
                <a:blip r:embed="rId10"/>
                <a:stretch>
                  <a:fillRect l="-2734" t="-6250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5A58B0A-034C-494A-8909-C6AAF4C7DB0C}"/>
                  </a:ext>
                </a:extLst>
              </p:cNvPr>
              <p:cNvSpPr txBox="1"/>
              <p:nvPr/>
            </p:nvSpPr>
            <p:spPr>
              <a:xfrm>
                <a:off x="442283" y="5870817"/>
                <a:ext cx="21332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5A58B0A-034C-494A-8909-C6AAF4C7D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3" y="5870817"/>
                <a:ext cx="2133212" cy="369332"/>
              </a:xfrm>
              <a:prstGeom prst="rect">
                <a:avLst/>
              </a:prstGeom>
              <a:blipFill>
                <a:blip r:embed="rId11"/>
                <a:stretch>
                  <a:fillRect l="-5357" t="-6667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6F47C96-85F8-7444-AFF2-D5BF729EEF48}"/>
                  </a:ext>
                </a:extLst>
              </p:cNvPr>
              <p:cNvSpPr txBox="1"/>
              <p:nvPr/>
            </p:nvSpPr>
            <p:spPr>
              <a:xfrm>
                <a:off x="3492554" y="4684959"/>
                <a:ext cx="1260666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6F47C96-85F8-7444-AFF2-D5BF729E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54" y="4684959"/>
                <a:ext cx="1260666" cy="617285"/>
              </a:xfrm>
              <a:prstGeom prst="rect">
                <a:avLst/>
              </a:prstGeom>
              <a:blipFill>
                <a:blip r:embed="rId1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A2A441-6CF1-624E-9403-522E6D875C3F}"/>
              </a:ext>
            </a:extLst>
          </p:cNvPr>
          <p:cNvSpPr txBox="1"/>
          <p:nvPr/>
        </p:nvSpPr>
        <p:spPr>
          <a:xfrm>
            <a:off x="6179296" y="2605712"/>
            <a:ext cx="33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Unambiguos</a:t>
            </a:r>
            <a:r>
              <a:rPr lang="en-GB" dirty="0"/>
              <a:t> range measurement</a:t>
            </a:r>
          </a:p>
        </p:txBody>
      </p:sp>
    </p:spTree>
    <p:extLst>
      <p:ext uri="{BB962C8B-B14F-4D97-AF65-F5344CB8AC3E}">
        <p14:creationId xmlns:p14="http://schemas.microsoft.com/office/powerpoint/2010/main" val="21282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FMCW radar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CAD8D1-1511-8041-90C1-A45AE4728B74}"/>
              </a:ext>
            </a:extLst>
          </p:cNvPr>
          <p:cNvSpPr txBox="1"/>
          <p:nvPr/>
        </p:nvSpPr>
        <p:spPr>
          <a:xfrm>
            <a:off x="269388" y="1398226"/>
            <a:ext cx="2786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Relation with power: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A1D9AF5-FAE8-F449-AAFF-EAE2681C1BCD}"/>
                  </a:ext>
                </a:extLst>
              </p:cNvPr>
              <p:cNvSpPr txBox="1"/>
              <p:nvPr/>
            </p:nvSpPr>
            <p:spPr>
              <a:xfrm>
                <a:off x="411767" y="2301631"/>
                <a:ext cx="6142093" cy="84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sub/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𝑠𝑐𝑎𝑛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A1D9AF5-FAE8-F449-AAFF-EAE2681C1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7" y="2301631"/>
                <a:ext cx="6142093" cy="842603"/>
              </a:xfrm>
              <a:prstGeom prst="rect">
                <a:avLst/>
              </a:prstGeom>
              <a:blipFill>
                <a:blip r:embed="rId3"/>
                <a:stretch>
                  <a:fillRect t="-2985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73C905-09BF-C847-8594-DBCBE09731B8}"/>
                  </a:ext>
                </a:extLst>
              </p:cNvPr>
              <p:cNvSpPr txBox="1"/>
              <p:nvPr/>
            </p:nvSpPr>
            <p:spPr>
              <a:xfrm>
                <a:off x="5941688" y="4682348"/>
                <a:ext cx="1786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73C905-09BF-C847-8594-DBCBE097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88" y="4682348"/>
                <a:ext cx="1786386" cy="369332"/>
              </a:xfrm>
              <a:prstGeom prst="rect">
                <a:avLst/>
              </a:prstGeom>
              <a:blipFill>
                <a:blip r:embed="rId4"/>
                <a:stretch>
                  <a:fillRect l="-4255" t="-6667" r="-709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1215AAB-7FB3-2246-82BE-08BAF25A0202}"/>
                  </a:ext>
                </a:extLst>
              </p:cNvPr>
              <p:cNvSpPr txBox="1"/>
              <p:nvPr/>
            </p:nvSpPr>
            <p:spPr>
              <a:xfrm>
                <a:off x="3482813" y="4489379"/>
                <a:ext cx="1170512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1215AAB-7FB3-2246-82BE-08BAF25A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13" y="4489379"/>
                <a:ext cx="1170512" cy="755271"/>
              </a:xfrm>
              <a:prstGeom prst="rect">
                <a:avLst/>
              </a:prstGeom>
              <a:blipFill>
                <a:blip r:embed="rId5"/>
                <a:stretch>
                  <a:fillRect l="-5376" t="-8333" r="-215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1F8314A-F6E9-DD43-8CFE-A03205C54C24}"/>
                  </a:ext>
                </a:extLst>
              </p:cNvPr>
              <p:cNvSpPr txBox="1"/>
              <p:nvPr/>
            </p:nvSpPr>
            <p:spPr>
              <a:xfrm>
                <a:off x="565094" y="4489379"/>
                <a:ext cx="162935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1F8314A-F6E9-DD43-8CFE-A03205C5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4" y="4489379"/>
                <a:ext cx="1629356" cy="741100"/>
              </a:xfrm>
              <a:prstGeom prst="rect">
                <a:avLst/>
              </a:prstGeom>
              <a:blipFill>
                <a:blip r:embed="rId6"/>
                <a:stretch>
                  <a:fillRect l="-3876" t="-6780" r="-3101" b="-30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8DB340-EE06-4A44-AD10-347689460BAD}"/>
              </a:ext>
            </a:extLst>
          </p:cNvPr>
          <p:cNvSpPr txBox="1"/>
          <p:nvPr/>
        </p:nvSpPr>
        <p:spPr>
          <a:xfrm>
            <a:off x="411767" y="3819275"/>
            <a:ext cx="111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Where: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FF8CBB1-FA7C-1349-B1AA-07277323938A}"/>
              </a:ext>
            </a:extLst>
          </p:cNvPr>
          <p:cNvSpPr txBox="1"/>
          <p:nvPr/>
        </p:nvSpPr>
        <p:spPr>
          <a:xfrm>
            <a:off x="457661" y="5952592"/>
            <a:ext cx="9246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How the necessary average power change by changing 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1989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CAD8D1-1511-8041-90C1-A45AE4728B74}"/>
              </a:ext>
            </a:extLst>
          </p:cNvPr>
          <p:cNvSpPr txBox="1"/>
          <p:nvPr/>
        </p:nvSpPr>
        <p:spPr>
          <a:xfrm>
            <a:off x="93542" y="1280995"/>
            <a:ext cx="1077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Parameters observed so far are limited by physical constraint of radar (1) and also by </a:t>
            </a:r>
          </a:p>
          <a:p>
            <a:r>
              <a:rPr lang="en-GB" sz="2400" dirty="0"/>
              <a:t>the necessity to observe </a:t>
            </a:r>
            <a:r>
              <a:rPr lang="en-GB" sz="2400" dirty="0" err="1"/>
              <a:t>mD</a:t>
            </a:r>
            <a:r>
              <a:rPr lang="en-GB" sz="2400" dirty="0"/>
              <a:t> effect produced by a drone (2).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B1FD8F-0E42-BE4B-A15A-037957CC8C71}"/>
              </a:ext>
            </a:extLst>
          </p:cNvPr>
          <p:cNvSpPr txBox="1"/>
          <p:nvPr/>
        </p:nvSpPr>
        <p:spPr>
          <a:xfrm>
            <a:off x="93542" y="2481494"/>
            <a:ext cx="521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(1) </a:t>
            </a:r>
            <a:r>
              <a:rPr lang="en-GB" sz="2400" dirty="0">
                <a:solidFill>
                  <a:schemeClr val="accent6"/>
                </a:solidFill>
              </a:rPr>
              <a:t>Physical constraint on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7BB1EA5-03A0-AF4B-84C1-43F3140BAF1F}"/>
                  </a:ext>
                </a:extLst>
              </p:cNvPr>
              <p:cNvSpPr txBox="1"/>
              <p:nvPr/>
            </p:nvSpPr>
            <p:spPr>
              <a:xfrm>
                <a:off x="0" y="4165242"/>
                <a:ext cx="3372542" cy="398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10 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7BB1EA5-03A0-AF4B-84C1-43F3140BA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5242"/>
                <a:ext cx="3372542" cy="398507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06DF38-9B8C-0E48-A1B5-E3547834CC65}"/>
                  </a:ext>
                </a:extLst>
              </p:cNvPr>
              <p:cNvSpPr txBox="1"/>
              <p:nvPr/>
            </p:nvSpPr>
            <p:spPr>
              <a:xfrm>
                <a:off x="3626997" y="411531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06DF38-9B8C-0E48-A1B5-E3547834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97" y="4115315"/>
                <a:ext cx="4347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006F69F-F46B-C241-A298-B569C803AA19}"/>
                  </a:ext>
                </a:extLst>
              </p:cNvPr>
              <p:cNvSpPr txBox="1"/>
              <p:nvPr/>
            </p:nvSpPr>
            <p:spPr>
              <a:xfrm>
                <a:off x="4351114" y="3936152"/>
                <a:ext cx="3372542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006F69F-F46B-C241-A298-B569C803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14" y="3936152"/>
                <a:ext cx="3372542" cy="754309"/>
              </a:xfrm>
              <a:prstGeom prst="rect">
                <a:avLst/>
              </a:prstGeom>
              <a:blipFill>
                <a:blip r:embed="rId5"/>
                <a:stretch>
                  <a:fillRect t="-1667" b="-1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1F831C-46F2-E041-A8ED-F4A8A1805698}"/>
              </a:ext>
            </a:extLst>
          </p:cNvPr>
          <p:cNvSpPr txBox="1"/>
          <p:nvPr/>
        </p:nvSpPr>
        <p:spPr>
          <a:xfrm>
            <a:off x="269388" y="3319878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Lower bound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F5E4EE-CE88-8246-A9FF-52079E5F7625}"/>
              </a:ext>
            </a:extLst>
          </p:cNvPr>
          <p:cNvSpPr txBox="1"/>
          <p:nvPr/>
        </p:nvSpPr>
        <p:spPr>
          <a:xfrm>
            <a:off x="4869791" y="331410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Upper bound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28E83C-BE28-954F-8ED8-4F0D26113805}"/>
              </a:ext>
            </a:extLst>
          </p:cNvPr>
          <p:cNvSpPr txBox="1"/>
          <p:nvPr/>
        </p:nvSpPr>
        <p:spPr>
          <a:xfrm>
            <a:off x="8035176" y="3468984"/>
            <a:ext cx="365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 comes from unambiguous doppler </a:t>
            </a:r>
          </a:p>
          <a:p>
            <a:r>
              <a:rPr lang="en-GB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C09169-DC67-274D-AD94-9E51BB45D87D}"/>
                  </a:ext>
                </a:extLst>
              </p:cNvPr>
              <p:cNvSpPr txBox="1"/>
              <p:nvPr/>
            </p:nvSpPr>
            <p:spPr>
              <a:xfrm>
                <a:off x="8725916" y="4175872"/>
                <a:ext cx="1821653" cy="548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BC09169-DC67-274D-AD94-9E51BB45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16" y="4175872"/>
                <a:ext cx="1821653" cy="548483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F38A36C-B886-404C-B141-832B025B5E84}"/>
                  </a:ext>
                </a:extLst>
              </p:cNvPr>
              <p:cNvSpPr txBox="1"/>
              <p:nvPr/>
            </p:nvSpPr>
            <p:spPr>
              <a:xfrm>
                <a:off x="269388" y="5270047"/>
                <a:ext cx="4385175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F38A36C-B886-404C-B141-832B025B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5270047"/>
                <a:ext cx="4385175" cy="758606"/>
              </a:xfrm>
              <a:prstGeom prst="rect">
                <a:avLst/>
              </a:prstGeom>
              <a:blipFill>
                <a:blip r:embed="rId7"/>
                <a:stretch>
                  <a:fillRect l="-1156" t="-1667" b="-1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F73746-E8B5-5542-B8CE-4B3F2EEB2093}"/>
              </a:ext>
            </a:extLst>
          </p:cNvPr>
          <p:cNvSpPr txBox="1"/>
          <p:nvPr/>
        </p:nvSpPr>
        <p:spPr>
          <a:xfrm>
            <a:off x="5307185" y="54646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713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B1FD8F-0E42-BE4B-A15A-037957CC8C71}"/>
              </a:ext>
            </a:extLst>
          </p:cNvPr>
          <p:cNvSpPr txBox="1"/>
          <p:nvPr/>
        </p:nvSpPr>
        <p:spPr>
          <a:xfrm>
            <a:off x="269388" y="1245857"/>
            <a:ext cx="880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(2) Constraint on chirp duration due to the need to observe </a:t>
            </a:r>
            <a:r>
              <a:rPr lang="en-GB" sz="2400" dirty="0" err="1"/>
              <a:t>mD</a:t>
            </a:r>
            <a:r>
              <a:rPr lang="en-GB" sz="2400" dirty="0"/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56F929B-317F-204C-BEDF-D75CF3239F38}"/>
                  </a:ext>
                </a:extLst>
              </p:cNvPr>
              <p:cNvSpPr txBox="1"/>
              <p:nvPr/>
            </p:nvSpPr>
            <p:spPr>
              <a:xfrm>
                <a:off x="527538" y="2314098"/>
                <a:ext cx="1224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 20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56F929B-317F-204C-BEDF-D75CF323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2314098"/>
                <a:ext cx="1224374" cy="369332"/>
              </a:xfrm>
              <a:prstGeom prst="rect">
                <a:avLst/>
              </a:prstGeom>
              <a:blipFill>
                <a:blip r:embed="rId3"/>
                <a:stretch>
                  <a:fillRect t="-6667" r="-4124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3960A1E-B12F-C64E-8F90-288AF7F430D3}"/>
                  </a:ext>
                </a:extLst>
              </p:cNvPr>
              <p:cNvSpPr txBox="1"/>
              <p:nvPr/>
            </p:nvSpPr>
            <p:spPr>
              <a:xfrm>
                <a:off x="527538" y="2683430"/>
                <a:ext cx="14720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 95 m/s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3960A1E-B12F-C64E-8F90-288AF7F4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2683430"/>
                <a:ext cx="1472006" cy="390748"/>
              </a:xfrm>
              <a:prstGeom prst="rect">
                <a:avLst/>
              </a:prstGeom>
              <a:blipFill>
                <a:blip r:embed="rId4"/>
                <a:stretch>
                  <a:fillRect t="-6452" r="-2564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E1DABA-64B8-0647-B178-CF98EDFB5D0A}"/>
              </a:ext>
            </a:extLst>
          </p:cNvPr>
          <p:cNvSpPr txBox="1"/>
          <p:nvPr/>
        </p:nvSpPr>
        <p:spPr>
          <a:xfrm>
            <a:off x="2101668" y="231409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Blade Flash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456A68A-2860-884D-A68F-A3FA7AF83E49}"/>
                  </a:ext>
                </a:extLst>
              </p:cNvPr>
              <p:cNvSpPr txBox="1"/>
              <p:nvPr/>
            </p:nvSpPr>
            <p:spPr>
              <a:xfrm>
                <a:off x="4776072" y="2168994"/>
                <a:ext cx="1504835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456A68A-2860-884D-A68F-A3FA7AF8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72" y="2168994"/>
                <a:ext cx="1504835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8DD203-8A9D-4645-926F-863BDEF84EBA}"/>
                  </a:ext>
                </a:extLst>
              </p:cNvPr>
              <p:cNvSpPr txBox="1"/>
              <p:nvPr/>
            </p:nvSpPr>
            <p:spPr>
              <a:xfrm>
                <a:off x="6554666" y="2213237"/>
                <a:ext cx="1829603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8DD203-8A9D-4645-926F-863BDEF8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66" y="2213237"/>
                <a:ext cx="1829603" cy="665567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D0A2ACD-4A97-2C45-89B4-A96ABCD33B33}"/>
                  </a:ext>
                </a:extLst>
              </p:cNvPr>
              <p:cNvSpPr txBox="1"/>
              <p:nvPr/>
            </p:nvSpPr>
            <p:spPr>
              <a:xfrm>
                <a:off x="215141" y="3424942"/>
                <a:ext cx="8741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Defined the number of blade flash that is necessary to observe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D0A2ACD-4A97-2C45-89B4-A96ABCD33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1" y="3424942"/>
                <a:ext cx="8741367" cy="461665"/>
              </a:xfrm>
              <a:prstGeom prst="rect">
                <a:avLst/>
              </a:prstGeom>
              <a:blipFill>
                <a:blip r:embed="rId7"/>
                <a:stretch>
                  <a:fillRect l="-1014" t="-7895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445216D-6A63-5741-BB37-3D7A2A31D9EA}"/>
                  </a:ext>
                </a:extLst>
              </p:cNvPr>
              <p:cNvSpPr txBox="1"/>
              <p:nvPr/>
            </p:nvSpPr>
            <p:spPr>
              <a:xfrm>
                <a:off x="3503251" y="4077011"/>
                <a:ext cx="2192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𝑑𝑤𝑒𝑙𝑙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445216D-6A63-5741-BB37-3D7A2A31D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51" y="4077011"/>
                <a:ext cx="2192267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0C41A80-CA07-C245-8676-354D7CB5B005}"/>
              </a:ext>
            </a:extLst>
          </p:cNvPr>
          <p:cNvSpPr txBox="1"/>
          <p:nvPr/>
        </p:nvSpPr>
        <p:spPr>
          <a:xfrm>
            <a:off x="386141" y="4124645"/>
            <a:ext cx="302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constraint on dwell time: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9E298BC-58DE-4548-8ABF-DFF00FC47D4B}"/>
                  </a:ext>
                </a:extLst>
              </p:cNvPr>
              <p:cNvSpPr txBox="1"/>
              <p:nvPr/>
            </p:nvSpPr>
            <p:spPr>
              <a:xfrm>
                <a:off x="253934" y="4797179"/>
                <a:ext cx="898656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Defined the number of pixel desired </a:t>
                </a:r>
                <a:r>
                  <a:rPr lang="it-IT" sz="2400" dirty="0" err="1"/>
                  <a:t>between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two</a:t>
                </a:r>
                <a:r>
                  <a:rPr lang="it-IT" sz="2400" dirty="0"/>
                  <a:t> </a:t>
                </a:r>
                <a:r>
                  <a:rPr lang="it-IT" sz="2400" dirty="0" err="1"/>
                  <a:t>blade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flashes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9E298BC-58DE-4548-8ABF-DFF00FC4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4" y="4797179"/>
                <a:ext cx="8986563" cy="490199"/>
              </a:xfrm>
              <a:prstGeom prst="rect">
                <a:avLst/>
              </a:prstGeom>
              <a:blipFill>
                <a:blip r:embed="rId9"/>
                <a:stretch>
                  <a:fillRect l="-1130" t="-7500" b="-2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68FBF42-E483-C54F-BA47-FC8940540D3F}"/>
                  </a:ext>
                </a:extLst>
              </p:cNvPr>
              <p:cNvSpPr txBox="1"/>
              <p:nvPr/>
            </p:nvSpPr>
            <p:spPr>
              <a:xfrm>
                <a:off x="166638" y="5455762"/>
                <a:ext cx="21938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 = 4 </a:t>
                </a:r>
                <a:r>
                  <a:rPr lang="it-IT" dirty="0" err="1"/>
                  <a:t>ms</a:t>
                </a:r>
                <a:r>
                  <a:rPr lang="it-IT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568FBF42-E483-C54F-BA47-FC8940540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8" y="5455762"/>
                <a:ext cx="2193806" cy="390748"/>
              </a:xfrm>
              <a:prstGeom prst="rect">
                <a:avLst/>
              </a:prstGeom>
              <a:blipFill>
                <a:blip r:embed="rId10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41622E0-8398-0345-95FF-DD93EE0A7A6F}"/>
                  </a:ext>
                </a:extLst>
              </p:cNvPr>
              <p:cNvSpPr txBox="1"/>
              <p:nvPr/>
            </p:nvSpPr>
            <p:spPr>
              <a:xfrm>
                <a:off x="166638" y="5867758"/>
                <a:ext cx="293747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/>
                  <a:t> = 1102 Hz</a:t>
                </a:r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41622E0-8398-0345-95FF-DD93EE0A7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8" y="5867758"/>
                <a:ext cx="2937471" cy="390748"/>
              </a:xfrm>
              <a:prstGeom prst="rect">
                <a:avLst/>
              </a:prstGeom>
              <a:blipFill>
                <a:blip r:embed="rId11"/>
                <a:stretch>
                  <a:fillRect t="-9677" r="-858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C24736D-AD0D-B649-BA0E-9FA02B6839E9}"/>
              </a:ext>
            </a:extLst>
          </p:cNvPr>
          <p:cNvSpPr txBox="1"/>
          <p:nvPr/>
        </p:nvSpPr>
        <p:spPr>
          <a:xfrm>
            <a:off x="3242424" y="5813518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 recalling that for a STFT: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7A012A4-F4A2-AA45-A571-95C12877B555}"/>
                  </a:ext>
                </a:extLst>
              </p:cNvPr>
              <p:cNvSpPr txBox="1"/>
              <p:nvPr/>
            </p:nvSpPr>
            <p:spPr>
              <a:xfrm>
                <a:off x="6522305" y="5447001"/>
                <a:ext cx="1567737" cy="61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7A012A4-F4A2-AA45-A571-95C12877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05" y="5447001"/>
                <a:ext cx="1567737" cy="616131"/>
              </a:xfrm>
              <a:prstGeom prst="rect">
                <a:avLst/>
              </a:prstGeom>
              <a:blipFill>
                <a:blip r:embed="rId12"/>
                <a:stretch>
                  <a:fillRect t="-2041" b="-18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F800F87-9479-9E43-9294-2DB2A9C7B31E}"/>
              </a:ext>
            </a:extLst>
          </p:cNvPr>
          <p:cNvSpPr txBox="1"/>
          <p:nvPr/>
        </p:nvSpPr>
        <p:spPr>
          <a:xfrm>
            <a:off x="8433491" y="5390400"/>
            <a:ext cx="305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shift of STFT window of</a:t>
            </a:r>
          </a:p>
          <a:p>
            <a:r>
              <a:rPr lang="en-GB" dirty="0"/>
              <a:t>N/2 samples per time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2ED9913-C62C-8544-A797-ED48CB243C81}"/>
              </a:ext>
            </a:extLst>
          </p:cNvPr>
          <p:cNvSpPr txBox="1"/>
          <p:nvPr/>
        </p:nvSpPr>
        <p:spPr>
          <a:xfrm>
            <a:off x="3437002" y="6213628"/>
            <a:ext cx="21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M: Number of ramps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6341F9D-542D-E044-A439-5D06C1F1FFEF}"/>
                  </a:ext>
                </a:extLst>
              </p:cNvPr>
              <p:cNvSpPr txBox="1"/>
              <p:nvPr/>
            </p:nvSpPr>
            <p:spPr>
              <a:xfrm>
                <a:off x="6579991" y="6076039"/>
                <a:ext cx="1604092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𝑐h𝑖𝑟𝑝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6341F9D-542D-E044-A439-5D06C1F1F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991" y="6076039"/>
                <a:ext cx="1604092" cy="689997"/>
              </a:xfrm>
              <a:prstGeom prst="rect">
                <a:avLst/>
              </a:prstGeom>
              <a:blipFill>
                <a:blip r:embed="rId1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F0501B4-9DDF-6544-9061-A6E10AB2B0A5}"/>
              </a:ext>
            </a:extLst>
          </p:cNvPr>
          <p:cNvSpPr txBox="1"/>
          <p:nvPr/>
        </p:nvSpPr>
        <p:spPr>
          <a:xfrm>
            <a:off x="2874043" y="6513616"/>
            <a:ext cx="377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N: Number of ramps in a STFT window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94AFE4F-4A2B-4740-BECE-177478B023A8}"/>
              </a:ext>
            </a:extLst>
          </p:cNvPr>
          <p:cNvSpPr txBox="1"/>
          <p:nvPr/>
        </p:nvSpPr>
        <p:spPr>
          <a:xfrm>
            <a:off x="8295086" y="6118706"/>
            <a:ext cx="3360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Frequency resolution of SFTF, not </a:t>
            </a:r>
          </a:p>
          <a:p>
            <a:r>
              <a:rPr lang="en-GB" dirty="0"/>
              <a:t>Overall 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03C11D0-BAE6-9345-A7A4-C781E6E0D1AA}"/>
              </a:ext>
            </a:extLst>
          </p:cNvPr>
          <p:cNvSpPr txBox="1"/>
          <p:nvPr/>
        </p:nvSpPr>
        <p:spPr>
          <a:xfrm>
            <a:off x="527538" y="1821728"/>
            <a:ext cx="22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Helicopter drone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ACF2FA2-57C2-FF4C-A1C5-3C2F24143421}"/>
                  </a:ext>
                </a:extLst>
              </p:cNvPr>
              <p:cNvSpPr txBox="1"/>
              <p:nvPr/>
            </p:nvSpPr>
            <p:spPr>
              <a:xfrm>
                <a:off x="5905089" y="4106173"/>
                <a:ext cx="1894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Supposing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= 5 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4ACF2FA2-57C2-FF4C-A1C5-3C2F2414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89" y="4106173"/>
                <a:ext cx="1894686" cy="369332"/>
              </a:xfrm>
              <a:prstGeom prst="rect">
                <a:avLst/>
              </a:prstGeom>
              <a:blipFill>
                <a:blip r:embed="rId14"/>
                <a:stretch>
                  <a:fillRect l="-3356" t="-6667" r="-201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C2F418D8-6B9D-124A-9ACA-F2679DC90131}"/>
                  </a:ext>
                </a:extLst>
              </p:cNvPr>
              <p:cNvSpPr txBox="1"/>
              <p:nvPr/>
            </p:nvSpPr>
            <p:spPr>
              <a:xfrm>
                <a:off x="8020945" y="4063554"/>
                <a:ext cx="210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100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C2F418D8-6B9D-124A-9ACA-F2679DC90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45" y="4063554"/>
                <a:ext cx="2102242" cy="369332"/>
              </a:xfrm>
              <a:prstGeom prst="rect">
                <a:avLst/>
              </a:prstGeom>
              <a:blipFill>
                <a:blip r:embed="rId15"/>
                <a:stretch>
                  <a:fillRect t="-10345" r="-1198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B3C48B8-9D57-0B45-AD9B-C0F0406770E3}"/>
                  </a:ext>
                </a:extLst>
              </p:cNvPr>
              <p:cNvSpPr txBox="1"/>
              <p:nvPr/>
            </p:nvSpPr>
            <p:spPr>
              <a:xfrm>
                <a:off x="8988416" y="2168994"/>
                <a:ext cx="197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5510 Hz  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B3C48B8-9D57-0B45-AD9B-C0F04067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16" y="2168994"/>
                <a:ext cx="1973361" cy="369332"/>
              </a:xfrm>
              <a:prstGeom prst="rect">
                <a:avLst/>
              </a:prstGeom>
              <a:blipFill>
                <a:blip r:embed="rId16"/>
                <a:stretch>
                  <a:fillRect l="-1274"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F72138ED-C055-BF4A-9593-0D4608ACC90E}"/>
                  </a:ext>
                </a:extLst>
              </p:cNvPr>
              <p:cNvSpPr txBox="1"/>
              <p:nvPr/>
            </p:nvSpPr>
            <p:spPr>
              <a:xfrm>
                <a:off x="9627322" y="2643868"/>
                <a:ext cx="86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= 15°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F72138ED-C055-BF4A-9593-0D4608AC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22" y="2643868"/>
                <a:ext cx="864917" cy="369332"/>
              </a:xfrm>
              <a:prstGeom prst="rect">
                <a:avLst/>
              </a:prstGeom>
              <a:blipFill>
                <a:blip r:embed="rId17"/>
                <a:stretch>
                  <a:fillRect l="-1429" t="-10000" r="-4286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3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B1FD8F-0E42-BE4B-A15A-037957CC8C71}"/>
              </a:ext>
            </a:extLst>
          </p:cNvPr>
          <p:cNvSpPr txBox="1"/>
          <p:nvPr/>
        </p:nvSpPr>
        <p:spPr>
          <a:xfrm>
            <a:off x="269388" y="1289803"/>
            <a:ext cx="9532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Considering that compatible radar waveform must satisfy these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723E2B86-0FD5-F642-80F8-994D5D089A9B}"/>
                  </a:ext>
                </a:extLst>
              </p:cNvPr>
              <p:cNvSpPr txBox="1"/>
              <p:nvPr/>
            </p:nvSpPr>
            <p:spPr>
              <a:xfrm>
                <a:off x="400068" y="2084785"/>
                <a:ext cx="320042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𝑐𝑜𝑚𝑝𝑢𝑡𝑒𝑑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𝑟𝑒𝑞𝑢𝑖𝑟𝑒𝑑</m:t>
                        </m:r>
                      </m:sub>
                    </m:sSub>
                  </m:oMath>
                </a14:m>
                <a:r>
                  <a:rPr lang="en-GB" dirty="0"/>
                  <a:t> = 4 </a:t>
                </a:r>
                <a:r>
                  <a:rPr lang="en-GB" dirty="0" err="1"/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723E2B86-0FD5-F642-80F8-994D5D089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8" y="2084785"/>
                <a:ext cx="3200428" cy="390748"/>
              </a:xfrm>
              <a:prstGeom prst="rect">
                <a:avLst/>
              </a:prstGeom>
              <a:blipFill>
                <a:blip r:embed="rId3"/>
                <a:stretch>
                  <a:fillRect t="-6452" r="-791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1E0C6B3-5A71-2149-9F65-7D2FFD465154}"/>
                  </a:ext>
                </a:extLst>
              </p:cNvPr>
              <p:cNvSpPr txBox="1"/>
              <p:nvPr/>
            </p:nvSpPr>
            <p:spPr>
              <a:xfrm>
                <a:off x="419368" y="2795010"/>
                <a:ext cx="351827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𝑐𝑜𝑚𝑝𝑢𝑡𝑒𝑑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𝑟𝑒𝑞𝑢𝑖𝑟𝑒𝑑</m:t>
                        </m:r>
                      </m:sub>
                    </m:sSub>
                  </m:oMath>
                </a14:m>
                <a:r>
                  <a:rPr lang="en-GB" dirty="0"/>
                  <a:t> = 1102 Hz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1E0C6B3-5A71-2149-9F65-7D2FFD46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68" y="2795010"/>
                <a:ext cx="3518271" cy="390748"/>
              </a:xfrm>
              <a:prstGeom prst="rect">
                <a:avLst/>
              </a:prstGeom>
              <a:blipFill>
                <a:blip r:embed="rId4"/>
                <a:stretch>
                  <a:fillRect t="-6061" r="-36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778544-F3BE-824D-B119-3AE951618536}"/>
              </a:ext>
            </a:extLst>
          </p:cNvPr>
          <p:cNvSpPr txBox="1"/>
          <p:nvPr/>
        </p:nvSpPr>
        <p:spPr>
          <a:xfrm>
            <a:off x="4093957" y="2349651"/>
            <a:ext cx="818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It’s possible to obtain an interval of chirp duration values that satisfy these conditions</a:t>
            </a:r>
          </a:p>
          <a:p>
            <a:r>
              <a:rPr lang="en-GB" dirty="0"/>
              <a:t>(this range depend on N)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CFCBF4F-486F-134C-858E-C43EE4595DA7}"/>
                  </a:ext>
                </a:extLst>
              </p:cNvPr>
              <p:cNvSpPr txBox="1"/>
              <p:nvPr/>
            </p:nvSpPr>
            <p:spPr>
              <a:xfrm>
                <a:off x="181682" y="3771557"/>
                <a:ext cx="3372542" cy="747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CFCBF4F-486F-134C-858E-C43EE459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2" y="3771557"/>
                <a:ext cx="3372542" cy="747128"/>
              </a:xfrm>
              <a:prstGeom prst="rect">
                <a:avLst/>
              </a:prstGeom>
              <a:blipFill>
                <a:blip r:embed="rId5"/>
                <a:stretch>
                  <a:fillRect b="-13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43A7F1A7-F229-2040-9DD5-2C4873CA7503}"/>
                  </a:ext>
                </a:extLst>
              </p:cNvPr>
              <p:cNvSpPr txBox="1"/>
              <p:nvPr/>
            </p:nvSpPr>
            <p:spPr>
              <a:xfrm>
                <a:off x="4293967" y="3764892"/>
                <a:ext cx="3372542" cy="797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43A7F1A7-F229-2040-9DD5-2C4873CA7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67" y="3764892"/>
                <a:ext cx="3372542" cy="797975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D44CA82-5558-9A4C-8A52-62E5572F3AA9}"/>
                  </a:ext>
                </a:extLst>
              </p:cNvPr>
              <p:cNvSpPr txBox="1"/>
              <p:nvPr/>
            </p:nvSpPr>
            <p:spPr>
              <a:xfrm>
                <a:off x="3771414" y="3936554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D44CA82-5558-9A4C-8A52-62E5572F3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414" y="3936554"/>
                <a:ext cx="4347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4A88ED7-8650-E84E-A28F-1CB4E3857D8A}"/>
                  </a:ext>
                </a:extLst>
              </p:cNvPr>
              <p:cNvSpPr txBox="1"/>
              <p:nvPr/>
            </p:nvSpPr>
            <p:spPr>
              <a:xfrm>
                <a:off x="583811" y="5194518"/>
                <a:ext cx="4613186" cy="806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𝑟𝑒𝑞𝑢𝑖𝑟𝑒𝑑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𝑟𝑒𝑞𝑢𝑖𝑟𝑒𝑑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4A88ED7-8650-E84E-A28F-1CB4E385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1" y="5194518"/>
                <a:ext cx="4613186" cy="806311"/>
              </a:xfrm>
              <a:prstGeom prst="rect">
                <a:avLst/>
              </a:prstGeom>
              <a:blipFill>
                <a:blip r:embed="rId8"/>
                <a:stretch>
                  <a:fillRect l="-1099" r="-275" b="-1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4EC585E-696C-324C-98AF-0760B60117B9}"/>
                  </a:ext>
                </a:extLst>
              </p:cNvPr>
              <p:cNvSpPr txBox="1"/>
              <p:nvPr/>
            </p:nvSpPr>
            <p:spPr>
              <a:xfrm>
                <a:off x="5702926" y="5194518"/>
                <a:ext cx="6091411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From this interval and the precedent interval  (1) it’s</a:t>
                </a:r>
              </a:p>
              <a:p>
                <a:r>
                  <a:rPr lang="en-GB" dirty="0"/>
                  <a:t>possible to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in order to have at least</a:t>
                </a:r>
              </a:p>
              <a:p>
                <a:r>
                  <a:rPr lang="en-GB" dirty="0"/>
                  <a:t>one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compatible with both the constraint (1) (2)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4EC585E-696C-324C-98AF-0760B601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26" y="5194518"/>
                <a:ext cx="6091411" cy="944746"/>
              </a:xfrm>
              <a:prstGeom prst="rect">
                <a:avLst/>
              </a:prstGeom>
              <a:blipFill>
                <a:blip r:embed="rId9"/>
                <a:stretch>
                  <a:fillRect l="-1042" t="-1316" b="-6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87B12A-293F-3044-BE4C-FF0CFD2C9698}"/>
              </a:ext>
            </a:extLst>
          </p:cNvPr>
          <p:cNvSpPr txBox="1"/>
          <p:nvPr/>
        </p:nvSpPr>
        <p:spPr>
          <a:xfrm>
            <a:off x="5284816" y="54130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946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7B1FD8F-0E42-BE4B-A15A-037957CC8C71}"/>
              </a:ext>
            </a:extLst>
          </p:cNvPr>
          <p:cNvSpPr txBox="1"/>
          <p:nvPr/>
        </p:nvSpPr>
        <p:spPr>
          <a:xfrm>
            <a:off x="269388" y="1289803"/>
            <a:ext cx="945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Considering that compatible waveform must satisfy both these conditions: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4A88ED7-8650-E84E-A28F-1CB4E3857D8A}"/>
                  </a:ext>
                </a:extLst>
              </p:cNvPr>
              <p:cNvSpPr txBox="1"/>
              <p:nvPr/>
            </p:nvSpPr>
            <p:spPr>
              <a:xfrm>
                <a:off x="5655524" y="1925842"/>
                <a:ext cx="4768494" cy="538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𝑓𝑓𝑡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𝑓𝑓𝑡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94A88ED7-8650-E84E-A28F-1CB4E385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24" y="1925842"/>
                <a:ext cx="4768494" cy="538224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87B12A-293F-3044-BE4C-FF0CFD2C9698}"/>
              </a:ext>
            </a:extLst>
          </p:cNvPr>
          <p:cNvSpPr txBox="1"/>
          <p:nvPr/>
        </p:nvSpPr>
        <p:spPr>
          <a:xfrm>
            <a:off x="10424018" y="21435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1054565-3254-C34D-B131-015E82431283}"/>
                  </a:ext>
                </a:extLst>
              </p:cNvPr>
              <p:cNvSpPr txBox="1"/>
              <p:nvPr/>
            </p:nvSpPr>
            <p:spPr>
              <a:xfrm>
                <a:off x="390930" y="1715163"/>
                <a:ext cx="3392184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1054565-3254-C34D-B131-015E8243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0" y="1715163"/>
                <a:ext cx="3392184" cy="569002"/>
              </a:xfrm>
              <a:prstGeom prst="rect">
                <a:avLst/>
              </a:prstGeom>
              <a:blipFill>
                <a:blip r:embed="rId4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2DDCB5-1BCB-304C-B552-6355A292C63C}"/>
              </a:ext>
            </a:extLst>
          </p:cNvPr>
          <p:cNvSpPr txBox="1"/>
          <p:nvPr/>
        </p:nvSpPr>
        <p:spPr>
          <a:xfrm>
            <a:off x="3861257" y="19641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1A4A395-A670-5C49-AE1F-6E63BB9375D8}"/>
                  </a:ext>
                </a:extLst>
              </p:cNvPr>
              <p:cNvSpPr txBox="1"/>
              <p:nvPr/>
            </p:nvSpPr>
            <p:spPr>
              <a:xfrm>
                <a:off x="269388" y="3395196"/>
                <a:ext cx="77723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is obtained by imposing the lower bound of (2) equal to upper bound of (1)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1A4A395-A670-5C49-AE1F-6E63BB937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3395196"/>
                <a:ext cx="7772374" cy="369332"/>
              </a:xfrm>
              <a:prstGeom prst="rect">
                <a:avLst/>
              </a:prstGeom>
              <a:blipFill>
                <a:blip r:embed="rId5"/>
                <a:stretch>
                  <a:fillRect l="-326" t="-10000" r="-32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CE5BE4D-DA09-1740-903E-F36B5732526F}"/>
                  </a:ext>
                </a:extLst>
              </p:cNvPr>
              <p:cNvSpPr txBox="1"/>
              <p:nvPr/>
            </p:nvSpPr>
            <p:spPr>
              <a:xfrm>
                <a:off x="4786172" y="4020305"/>
                <a:ext cx="2689246" cy="662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CE5BE4D-DA09-1740-903E-F36B5732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72" y="4020305"/>
                <a:ext cx="2689246" cy="662104"/>
              </a:xfrm>
              <a:prstGeom prst="rect">
                <a:avLst/>
              </a:prstGeom>
              <a:blipFill>
                <a:blip r:embed="rId6"/>
                <a:stretch>
                  <a:fillRect l="-1878"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2F685B8-E2E8-3240-9659-02C594FE3CD2}"/>
                  </a:ext>
                </a:extLst>
              </p:cNvPr>
              <p:cNvSpPr txBox="1"/>
              <p:nvPr/>
            </p:nvSpPr>
            <p:spPr>
              <a:xfrm>
                <a:off x="269387" y="5038924"/>
                <a:ext cx="806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is obtained by  imposing the upper bound of (2) equal to lower bound of (1)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2F685B8-E2E8-3240-9659-02C594F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7" y="5038924"/>
                <a:ext cx="8069241" cy="369332"/>
              </a:xfrm>
              <a:prstGeom prst="rect">
                <a:avLst/>
              </a:prstGeom>
              <a:blipFill>
                <a:blip r:embed="rId7"/>
                <a:stretch>
                  <a:fillRect l="-314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9CCF38C-0E25-4346-B2A0-FBDD0F4A6E8C}"/>
                  </a:ext>
                </a:extLst>
              </p:cNvPr>
              <p:cNvSpPr txBox="1"/>
              <p:nvPr/>
            </p:nvSpPr>
            <p:spPr>
              <a:xfrm>
                <a:off x="530889" y="5777233"/>
                <a:ext cx="3595633" cy="69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sSub>
                      <m:sSub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9CCF38C-0E25-4346-B2A0-FBDD0F4A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" y="5777233"/>
                <a:ext cx="3595633" cy="696537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809456E-3127-2748-B0E4-69744725A4AF}"/>
              </a:ext>
            </a:extLst>
          </p:cNvPr>
          <p:cNvSpPr txBox="1"/>
          <p:nvPr/>
        </p:nvSpPr>
        <p:spPr>
          <a:xfrm>
            <a:off x="8534266" y="3838595"/>
            <a:ext cx="2936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also a constraint on</a:t>
            </a:r>
          </a:p>
          <a:p>
            <a:r>
              <a:rPr lang="en-GB" dirty="0"/>
              <a:t>maximum </a:t>
            </a:r>
            <a:r>
              <a:rPr lang="en-GB" dirty="0" err="1"/>
              <a:t>choosen</a:t>
            </a:r>
            <a:r>
              <a:rPr lang="en-GB" dirty="0"/>
              <a:t> N related </a:t>
            </a:r>
          </a:p>
          <a:p>
            <a:r>
              <a:rPr lang="en-GB" dirty="0"/>
              <a:t>to the number of ramps on </a:t>
            </a:r>
          </a:p>
          <a:p>
            <a:r>
              <a:rPr lang="en-GB" dirty="0"/>
              <a:t>target M, in next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097FB63-054B-D445-BECC-5B94754834F1}"/>
                  </a:ext>
                </a:extLst>
              </p:cNvPr>
              <p:cNvSpPr txBox="1"/>
              <p:nvPr/>
            </p:nvSpPr>
            <p:spPr>
              <a:xfrm>
                <a:off x="530889" y="2512909"/>
                <a:ext cx="960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66.7 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097FB63-054B-D445-BECC-5B9475483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" y="2512909"/>
                <a:ext cx="960456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EC16B47-75DF-FC42-9024-9EBD49933E50}"/>
                  </a:ext>
                </a:extLst>
              </p:cNvPr>
              <p:cNvSpPr txBox="1"/>
              <p:nvPr/>
            </p:nvSpPr>
            <p:spPr>
              <a:xfrm>
                <a:off x="2704703" y="2644270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90. 744 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EC16B47-75DF-FC42-9024-9EBD49933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703" y="2644270"/>
                <a:ext cx="125540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0F6E6CD-0CCD-B344-987E-E11F12CE4CB7}"/>
              </a:ext>
            </a:extLst>
          </p:cNvPr>
          <p:cNvCxnSpPr>
            <a:endCxn id="17" idx="0"/>
          </p:cNvCxnSpPr>
          <p:nvPr/>
        </p:nvCxnSpPr>
        <p:spPr>
          <a:xfrm flipH="1">
            <a:off x="1011117" y="2267570"/>
            <a:ext cx="1" cy="2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B62E111-D48E-8C40-BC60-81FA0ABAEC44}"/>
              </a:ext>
            </a:extLst>
          </p:cNvPr>
          <p:cNvCxnSpPr/>
          <p:nvPr/>
        </p:nvCxnSpPr>
        <p:spPr>
          <a:xfrm>
            <a:off x="3271717" y="2351632"/>
            <a:ext cx="0" cy="24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664272F-9007-4A49-8A2A-201888219B44}"/>
              </a:ext>
            </a:extLst>
          </p:cNvPr>
          <p:cNvCxnSpPr/>
          <p:nvPr/>
        </p:nvCxnSpPr>
        <p:spPr>
          <a:xfrm>
            <a:off x="3783114" y="4291352"/>
            <a:ext cx="520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206B666-3899-AB4B-982E-F7041FC86ABD}"/>
              </a:ext>
            </a:extLst>
          </p:cNvPr>
          <p:cNvCxnSpPr/>
          <p:nvPr/>
        </p:nvCxnSpPr>
        <p:spPr>
          <a:xfrm>
            <a:off x="4308047" y="6183566"/>
            <a:ext cx="520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D269F0D-0C72-0845-9B47-44446A3068FD}"/>
              </a:ext>
            </a:extLst>
          </p:cNvPr>
          <p:cNvSpPr txBox="1"/>
          <p:nvPr/>
        </p:nvSpPr>
        <p:spPr>
          <a:xfrm>
            <a:off x="7894668" y="5980676"/>
            <a:ext cx="340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Choosing a middle value –&gt; N = 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9FB2A98-C0E5-5C4F-9E3A-F6DEE4B336BF}"/>
                  </a:ext>
                </a:extLst>
              </p:cNvPr>
              <p:cNvSpPr txBox="1"/>
              <p:nvPr/>
            </p:nvSpPr>
            <p:spPr>
              <a:xfrm>
                <a:off x="7644772" y="6304416"/>
                <a:ext cx="3595633" cy="82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5.12 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33,34 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9FB2A98-C0E5-5C4F-9E3A-F6DEE4B3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772" y="6304416"/>
                <a:ext cx="3595633" cy="82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2015B5D-A3AB-A14C-9C12-5CCDB26BA5A9}"/>
                  </a:ext>
                </a:extLst>
              </p:cNvPr>
              <p:cNvSpPr txBox="1"/>
              <p:nvPr/>
            </p:nvSpPr>
            <p:spPr>
              <a:xfrm>
                <a:off x="504117" y="4093560"/>
                <a:ext cx="3927205" cy="70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=</a:t>
                </a:r>
                <a:r>
                  <a:rPr lang="en-GB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2015B5D-A3AB-A14C-9C12-5CCDB26B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7" y="4093560"/>
                <a:ext cx="3927205" cy="700385"/>
              </a:xfrm>
              <a:prstGeom prst="rect">
                <a:avLst/>
              </a:prstGeom>
              <a:blipFill>
                <a:blip r:embed="rId12"/>
                <a:stretch>
                  <a:fillRect l="-645"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57487CD-B6A0-3C48-B6F3-626BBA8A5282}"/>
                  </a:ext>
                </a:extLst>
              </p:cNvPr>
              <p:cNvSpPr txBox="1"/>
              <p:nvPr/>
            </p:nvSpPr>
            <p:spPr>
              <a:xfrm>
                <a:off x="4845654" y="5816815"/>
                <a:ext cx="3196108" cy="62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</a:t>
                </a:r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num>
                      <m:den>
                        <m: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=118 </a:t>
                </a:r>
                <a:endParaRPr lang="en-GB" sz="20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57487CD-B6A0-3C48-B6F3-626BBA8A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54" y="5816815"/>
                <a:ext cx="3196108" cy="627864"/>
              </a:xfrm>
              <a:prstGeom prst="rect">
                <a:avLst/>
              </a:prstGeom>
              <a:blipFill>
                <a:blip r:embed="rId13"/>
                <a:stretch>
                  <a:fillRect l="-1976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5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r>
              <a:rPr lang="it-IT" sz="4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71B1A65-5E0D-6B48-8769-67AE4DD8CAE4}"/>
              </a:ext>
            </a:extLst>
          </p:cNvPr>
          <p:cNvSpPr txBox="1"/>
          <p:nvPr/>
        </p:nvSpPr>
        <p:spPr>
          <a:xfrm>
            <a:off x="207307" y="1348680"/>
            <a:ext cx="983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Constraint on the number of ramps on target (M) during an observation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E949D36-F4E3-9F47-AB79-F9928E0A597C}"/>
                  </a:ext>
                </a:extLst>
              </p:cNvPr>
              <p:cNvSpPr txBox="1"/>
              <p:nvPr/>
            </p:nvSpPr>
            <p:spPr>
              <a:xfrm>
                <a:off x="10097783" y="1348680"/>
                <a:ext cx="1659503" cy="60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M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𝑑𝑤𝑒𝑙𝑙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</m:sub>
                        </m:sSub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E949D36-F4E3-9F47-AB79-F9928E0A5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83" y="1348680"/>
                <a:ext cx="1659503" cy="604333"/>
              </a:xfrm>
              <a:prstGeom prst="rect">
                <a:avLst/>
              </a:prstGeom>
              <a:blipFill>
                <a:blip r:embed="rId3"/>
                <a:stretch>
                  <a:fillRect l="-10606" t="-4167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BAFB88-5FF6-C440-9150-6E1F7891B29D}"/>
                  </a:ext>
                </a:extLst>
              </p:cNvPr>
              <p:cNvSpPr txBox="1"/>
              <p:nvPr/>
            </p:nvSpPr>
            <p:spPr>
              <a:xfrm>
                <a:off x="254692" y="2100161"/>
                <a:ext cx="2201769" cy="577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BAFB88-5FF6-C440-9150-6E1F7891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2" y="2100161"/>
                <a:ext cx="2201769" cy="577594"/>
              </a:xfrm>
              <a:prstGeom prst="rect">
                <a:avLst/>
              </a:prstGeom>
              <a:blipFill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324EC32-F791-2D41-B1B3-FDFE06D4411F}"/>
                  </a:ext>
                </a:extLst>
              </p:cNvPr>
              <p:cNvSpPr txBox="1"/>
              <p:nvPr/>
            </p:nvSpPr>
            <p:spPr>
              <a:xfrm>
                <a:off x="2833169" y="2066168"/>
                <a:ext cx="2201769" cy="577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324EC32-F791-2D41-B1B3-FDFE06D4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69" y="2066168"/>
                <a:ext cx="2201769" cy="577594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9908D3-9C24-A84B-9FA8-B9492905C245}"/>
                  </a:ext>
                </a:extLst>
              </p:cNvPr>
              <p:cNvSpPr txBox="1"/>
              <p:nvPr/>
            </p:nvSpPr>
            <p:spPr>
              <a:xfrm>
                <a:off x="5718572" y="2067420"/>
                <a:ext cx="1408323" cy="436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9908D3-9C24-A84B-9FA8-B9492905C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72" y="2067420"/>
                <a:ext cx="1408323" cy="436594"/>
              </a:xfrm>
              <a:prstGeom prst="rect">
                <a:avLst/>
              </a:prstGeom>
              <a:blipFill>
                <a:blip r:embed="rId6"/>
                <a:stretch>
                  <a:fillRect l="-5357" r="-1786" b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524489-314D-FD42-8851-885DFB7D82E7}"/>
              </a:ext>
            </a:extLst>
          </p:cNvPr>
          <p:cNvSpPr txBox="1"/>
          <p:nvPr/>
        </p:nvSpPr>
        <p:spPr>
          <a:xfrm>
            <a:off x="269388" y="3755265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 and max azimuth angle is related to the design of antenna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9A93F48-908F-4841-8CF0-58F6E035987B}"/>
                  </a:ext>
                </a:extLst>
              </p:cNvPr>
              <p:cNvSpPr txBox="1"/>
              <p:nvPr/>
            </p:nvSpPr>
            <p:spPr>
              <a:xfrm>
                <a:off x="6538863" y="3647106"/>
                <a:ext cx="1318212" cy="49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𝑎𝑧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/>
                  <a:t> 65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9A93F48-908F-4841-8CF0-58F6E035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63" y="3647106"/>
                <a:ext cx="1318212" cy="499304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B00DD8-6C90-5D49-A896-E0808FAB65A4}"/>
              </a:ext>
            </a:extLst>
          </p:cNvPr>
          <p:cNvSpPr txBox="1"/>
          <p:nvPr/>
        </p:nvSpPr>
        <p:spPr>
          <a:xfrm>
            <a:off x="269388" y="4492637"/>
            <a:ext cx="544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order to have a not too small and not too big antenna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9F45715-73E0-5D49-A6C3-BD6E798A86B2}"/>
                  </a:ext>
                </a:extLst>
              </p:cNvPr>
              <p:cNvSpPr txBox="1"/>
              <p:nvPr/>
            </p:nvSpPr>
            <p:spPr>
              <a:xfrm>
                <a:off x="7651611" y="2073896"/>
                <a:ext cx="1399460" cy="423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𝑟𝑝𝑚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endParaRPr lang="en-GB" sz="24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9F45715-73E0-5D49-A6C3-BD6E798A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11" y="2073896"/>
                <a:ext cx="1399460" cy="423642"/>
              </a:xfrm>
              <a:prstGeom prst="rect">
                <a:avLst/>
              </a:prstGeom>
              <a:blipFill>
                <a:blip r:embed="rId8"/>
                <a:stretch>
                  <a:fillRect l="-5405" t="-2941" b="-20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807D354-560D-8F41-B57B-B946817F0AD3}"/>
                  </a:ext>
                </a:extLst>
              </p:cNvPr>
              <p:cNvSpPr txBox="1"/>
              <p:nvPr/>
            </p:nvSpPr>
            <p:spPr>
              <a:xfrm>
                <a:off x="6492182" y="4572283"/>
                <a:ext cx="25588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10 cm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30 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807D354-560D-8F41-B57B-B946817F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182" y="4572283"/>
                <a:ext cx="2558889" cy="369332"/>
              </a:xfrm>
              <a:prstGeom prst="rect">
                <a:avLst/>
              </a:prstGeom>
              <a:blipFill>
                <a:blip r:embed="rId9"/>
                <a:stretch>
                  <a:fillRect l="-1980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08B8BD-F5E8-F14C-8E41-E3B6ABA0D3C6}"/>
                  </a:ext>
                </a:extLst>
              </p:cNvPr>
              <p:cNvSpPr txBox="1"/>
              <p:nvPr/>
            </p:nvSpPr>
            <p:spPr>
              <a:xfrm>
                <a:off x="9387392" y="4340083"/>
                <a:ext cx="2089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=7°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08B8BD-F5E8-F14C-8E41-E3B6ABA0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92" y="4340083"/>
                <a:ext cx="2089909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403459C-B7A1-9645-98EC-A5F27A2F9E97}"/>
                  </a:ext>
                </a:extLst>
              </p:cNvPr>
              <p:cNvSpPr txBox="1"/>
              <p:nvPr/>
            </p:nvSpPr>
            <p:spPr>
              <a:xfrm>
                <a:off x="9609559" y="4693053"/>
                <a:ext cx="1848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=21°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403459C-B7A1-9645-98EC-A5F27A2F9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59" y="4693053"/>
                <a:ext cx="184895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A28B75-C717-B64C-A9C0-200F7DABD2EF}"/>
              </a:ext>
            </a:extLst>
          </p:cNvPr>
          <p:cNvSpPr txBox="1"/>
          <p:nvPr/>
        </p:nvSpPr>
        <p:spPr>
          <a:xfrm>
            <a:off x="269388" y="5324654"/>
            <a:ext cx="669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Rpm is due to the maximum and minimum scan time, supposing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B96C791-0A79-C945-950E-813481E85A87}"/>
                  </a:ext>
                </a:extLst>
              </p:cNvPr>
              <p:cNvSpPr txBox="1"/>
              <p:nvPr/>
            </p:nvSpPr>
            <p:spPr>
              <a:xfrm>
                <a:off x="254692" y="5972005"/>
                <a:ext cx="25588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B96C791-0A79-C945-950E-813481E8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2" y="5972005"/>
                <a:ext cx="2558889" cy="369332"/>
              </a:xfrm>
              <a:prstGeom prst="rect">
                <a:avLst/>
              </a:prstGeom>
              <a:blipFill>
                <a:blip r:embed="rId12"/>
                <a:stretch>
                  <a:fillRect l="-2475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7D2C11E-69B8-D240-89A0-958324D64F45}"/>
                  </a:ext>
                </a:extLst>
              </p:cNvPr>
              <p:cNvSpPr txBox="1"/>
              <p:nvPr/>
            </p:nvSpPr>
            <p:spPr>
              <a:xfrm>
                <a:off x="2702900" y="5728334"/>
                <a:ext cx="20899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7D2C11E-69B8-D240-89A0-958324D6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00" y="5728334"/>
                <a:ext cx="2089909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2211028-CF86-DB45-8382-F2A065BADDFA}"/>
                  </a:ext>
                </a:extLst>
              </p:cNvPr>
              <p:cNvSpPr txBox="1"/>
              <p:nvPr/>
            </p:nvSpPr>
            <p:spPr>
              <a:xfrm>
                <a:off x="2833169" y="6172412"/>
                <a:ext cx="1848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𝑟𝑝𝑚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=60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2211028-CF86-DB45-8382-F2A065BAD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69" y="6172412"/>
                <a:ext cx="184895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CA5291F3-093C-0542-9342-31F04D5A108D}"/>
                  </a:ext>
                </a:extLst>
              </p:cNvPr>
              <p:cNvSpPr txBox="1"/>
              <p:nvPr/>
            </p:nvSpPr>
            <p:spPr>
              <a:xfrm>
                <a:off x="5031429" y="5770277"/>
                <a:ext cx="4190932" cy="453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𝑑𝑤𝑒𝑙𝑙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𝑐h𝑖𝑟𝑝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19.4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90.744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=214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CA5291F3-093C-0542-9342-31F04D5A1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29" y="5770277"/>
                <a:ext cx="4190932" cy="453329"/>
              </a:xfrm>
              <a:prstGeom prst="rect">
                <a:avLst/>
              </a:prstGeom>
              <a:blipFill>
                <a:blip r:embed="rId15"/>
                <a:stretch>
                  <a:fillRect l="-2115" t="-21622" b="-18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A63CBEB3-9141-EB4B-A1E0-FD93A0A5BCDE}"/>
                  </a:ext>
                </a:extLst>
              </p:cNvPr>
              <p:cNvSpPr txBox="1"/>
              <p:nvPr/>
            </p:nvSpPr>
            <p:spPr>
              <a:xfrm>
                <a:off x="9091082" y="5728279"/>
                <a:ext cx="171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=3539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A63CBEB3-9141-EB4B-A1E0-FD93A0A5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082" y="5728279"/>
                <a:ext cx="171444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ED7C908-4AC4-544D-B9FE-11840650B1EA}"/>
                  </a:ext>
                </a:extLst>
              </p:cNvPr>
              <p:cNvSpPr txBox="1"/>
              <p:nvPr/>
            </p:nvSpPr>
            <p:spPr>
              <a:xfrm>
                <a:off x="5243381" y="6372467"/>
                <a:ext cx="29787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rgbClr val="FF0000"/>
                    </a:solidFill>
                  </a:rPr>
                  <a:t> for </a:t>
                </a:r>
                <a:r>
                  <a:rPr lang="en-GB" sz="1600" dirty="0" err="1">
                    <a:solidFill>
                      <a:srgbClr val="FF0000"/>
                    </a:solidFill>
                  </a:rPr>
                  <a:t>mD</a:t>
                </a:r>
                <a:r>
                  <a:rPr lang="en-GB" sz="1600" dirty="0">
                    <a:solidFill>
                      <a:srgbClr val="FF0000"/>
                    </a:solidFill>
                  </a:rPr>
                  <a:t> is 100 </a:t>
                </a:r>
                <a:r>
                  <a:rPr lang="en-GB" sz="1600" dirty="0" err="1">
                    <a:solidFill>
                      <a:srgbClr val="FF0000"/>
                    </a:solidFill>
                  </a:rPr>
                  <a:t>ms</a:t>
                </a:r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ED7C908-4AC4-544D-B9FE-11840650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81" y="6372467"/>
                <a:ext cx="2978746" cy="338554"/>
              </a:xfrm>
              <a:prstGeom prst="rect">
                <a:avLst/>
              </a:prstGeom>
              <a:blipFill>
                <a:blip r:embed="rId1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A4AE909-ACC7-B64A-84AD-6CA265148621}"/>
                  </a:ext>
                </a:extLst>
              </p:cNvPr>
              <p:cNvSpPr txBox="1"/>
              <p:nvPr/>
            </p:nvSpPr>
            <p:spPr>
              <a:xfrm>
                <a:off x="269388" y="2868169"/>
                <a:ext cx="190353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A4AE909-ACC7-B64A-84AD-6CA26514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868169"/>
                <a:ext cx="1903534" cy="609077"/>
              </a:xfrm>
              <a:prstGeom prst="rect">
                <a:avLst/>
              </a:prstGeom>
              <a:blipFill>
                <a:blip r:embed="rId1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58DA0C8-EC6E-8F42-9A1F-FD1AF8780F24}"/>
              </a:ext>
            </a:extLst>
          </p:cNvPr>
          <p:cNvCxnSpPr/>
          <p:nvPr/>
        </p:nvCxnSpPr>
        <p:spPr>
          <a:xfrm>
            <a:off x="2207071" y="3203216"/>
            <a:ext cx="520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9DDBB8-5195-E94A-A9F6-E8B8F50A7F03}"/>
                  </a:ext>
                </a:extLst>
              </p:cNvPr>
              <p:cNvSpPr txBox="1"/>
              <p:nvPr/>
            </p:nvSpPr>
            <p:spPr>
              <a:xfrm>
                <a:off x="2993980" y="2868168"/>
                <a:ext cx="2031775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39DDBB8-5195-E94A-A9F6-E8B8F50A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868168"/>
                <a:ext cx="2031775" cy="659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7440BB6-C9A4-3A4B-8D48-7E325E658BBC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E7C973-FCEA-3948-964A-440EB467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36ED401-B571-0A41-B387-BC47A9AE075E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582661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it-IT" sz="4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5C2AA4C-698F-D043-9584-C8BA7B6D7BF2}"/>
                  </a:ext>
                </a:extLst>
              </p:cNvPr>
              <p:cNvSpPr txBox="1"/>
              <p:nvPr/>
            </p:nvSpPr>
            <p:spPr>
              <a:xfrm>
                <a:off x="497391" y="1494670"/>
                <a:ext cx="3291222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5C2AA4C-698F-D043-9584-C8BA7B6D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1" y="1494670"/>
                <a:ext cx="3291222" cy="569002"/>
              </a:xfrm>
              <a:prstGeom prst="rect">
                <a:avLst/>
              </a:prstGeom>
              <a:blipFill>
                <a:blip r:embed="rId3"/>
                <a:stretch>
                  <a:fillRect l="-1154" t="-4348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872725-AD4F-6D44-A866-03E9EBCE59D5}"/>
                  </a:ext>
                </a:extLst>
              </p:cNvPr>
              <p:cNvSpPr txBox="1"/>
              <p:nvPr/>
            </p:nvSpPr>
            <p:spPr>
              <a:xfrm>
                <a:off x="5005980" y="1476811"/>
                <a:ext cx="3463449" cy="604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𝑟𝑒𝑞𝑢𝑖𝑟𝑒𝑑</m:t>
                                  </m:r>
                                </m:sub>
                              </m:sSub>
                            </m:den>
                          </m:f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𝑟𝑒𝑞𝑢𝑖𝑟𝑒𝑑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872725-AD4F-6D44-A866-03E9EBCE5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980" y="1476811"/>
                <a:ext cx="3463449" cy="604717"/>
              </a:xfrm>
              <a:prstGeom prst="rect">
                <a:avLst/>
              </a:prstGeom>
              <a:blipFill>
                <a:blip r:embed="rId4"/>
                <a:stretch>
                  <a:fillRect l="-1099" t="-2083" r="-733" b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FE63AEB-3446-6B42-892F-31FD268D66DA}"/>
              </a:ext>
            </a:extLst>
          </p:cNvPr>
          <p:cNvCxnSpPr/>
          <p:nvPr/>
        </p:nvCxnSpPr>
        <p:spPr>
          <a:xfrm>
            <a:off x="1152144" y="1997707"/>
            <a:ext cx="0" cy="5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95AC17E-E75F-334A-B04E-AC56624D4085}"/>
              </a:ext>
            </a:extLst>
          </p:cNvPr>
          <p:cNvCxnSpPr/>
          <p:nvPr/>
        </p:nvCxnSpPr>
        <p:spPr>
          <a:xfrm>
            <a:off x="3346346" y="2166906"/>
            <a:ext cx="0" cy="5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6C21FD-E131-DB4E-949F-6E0EC57775A0}"/>
              </a:ext>
            </a:extLst>
          </p:cNvPr>
          <p:cNvSpPr txBox="1"/>
          <p:nvPr/>
        </p:nvSpPr>
        <p:spPr>
          <a:xfrm>
            <a:off x="269388" y="2559889"/>
            <a:ext cx="2040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From FMCW radar design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C9B03FA-6F9B-484B-BE51-388AD734BD73}"/>
              </a:ext>
            </a:extLst>
          </p:cNvPr>
          <p:cNvSpPr txBox="1"/>
          <p:nvPr/>
        </p:nvSpPr>
        <p:spPr>
          <a:xfrm>
            <a:off x="2689500" y="2729088"/>
            <a:ext cx="13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From </a:t>
            </a:r>
            <a:r>
              <a:rPr lang="en-GB" sz="1400" dirty="0" err="1"/>
              <a:t>mD</a:t>
            </a:r>
            <a:r>
              <a:rPr lang="en-GB" sz="1400" dirty="0"/>
              <a:t> effect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22C25D-CE21-1B48-B3ED-25A5CFA32640}"/>
              </a:ext>
            </a:extLst>
          </p:cNvPr>
          <p:cNvSpPr txBox="1"/>
          <p:nvPr/>
        </p:nvSpPr>
        <p:spPr>
          <a:xfrm>
            <a:off x="205268" y="1028924"/>
            <a:ext cx="289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Limitations on chirp duration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86EBAD5-28BD-A84C-8DAB-DD739A5491AF}"/>
                  </a:ext>
                </a:extLst>
              </p:cNvPr>
              <p:cNvSpPr txBox="1"/>
              <p:nvPr/>
            </p:nvSpPr>
            <p:spPr>
              <a:xfrm>
                <a:off x="4115921" y="1548338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F86EBAD5-28BD-A84C-8DAB-DD739A54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921" y="1548338"/>
                <a:ext cx="43473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E9B9FB1-B6D2-3441-8F18-B49264714167}"/>
              </a:ext>
            </a:extLst>
          </p:cNvPr>
          <p:cNvCxnSpPr/>
          <p:nvPr/>
        </p:nvCxnSpPr>
        <p:spPr>
          <a:xfrm>
            <a:off x="8833104" y="1779169"/>
            <a:ext cx="53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B242362-036D-0443-BE19-194F0109C256}"/>
              </a:ext>
            </a:extLst>
          </p:cNvPr>
          <p:cNvSpPr txBox="1"/>
          <p:nvPr/>
        </p:nvSpPr>
        <p:spPr>
          <a:xfrm>
            <a:off x="9551475" y="1625280"/>
            <a:ext cx="163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From </a:t>
            </a:r>
            <a:r>
              <a:rPr lang="en-GB" sz="1400" dirty="0" err="1"/>
              <a:t>mD</a:t>
            </a:r>
            <a:r>
              <a:rPr lang="en-GB" sz="1400" dirty="0"/>
              <a:t> resolution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F305988-2EFA-2446-99D7-B19E1DC08BFB}"/>
              </a:ext>
            </a:extLst>
          </p:cNvPr>
          <p:cNvCxnSpPr/>
          <p:nvPr/>
        </p:nvCxnSpPr>
        <p:spPr>
          <a:xfrm>
            <a:off x="6737704" y="2447997"/>
            <a:ext cx="0" cy="58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031B0CA-ECBF-2047-B77F-1B67FABD94D7}"/>
              </a:ext>
            </a:extLst>
          </p:cNvPr>
          <p:cNvSpPr txBox="1"/>
          <p:nvPr/>
        </p:nvSpPr>
        <p:spPr>
          <a:xfrm>
            <a:off x="5535986" y="3036865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Limitations on length of STFT window: N</a:t>
            </a:r>
          </a:p>
          <a:p>
            <a:r>
              <a:rPr lang="en-GB" dirty="0"/>
              <a:t>In order to have at least one value of chirp duration compatible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2BC90EB-B6CF-5747-95EA-8A15FF3319B8}"/>
              </a:ext>
            </a:extLst>
          </p:cNvPr>
          <p:cNvSpPr txBox="1"/>
          <p:nvPr/>
        </p:nvSpPr>
        <p:spPr>
          <a:xfrm>
            <a:off x="205268" y="4228299"/>
            <a:ext cx="40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Limitations on number of ramp on </a:t>
            </a:r>
            <a:r>
              <a:rPr lang="en-GB" dirty="0" err="1">
                <a:solidFill>
                  <a:srgbClr val="FF0000"/>
                </a:solidFill>
              </a:rPr>
              <a:t>tgt</a:t>
            </a:r>
            <a:r>
              <a:rPr lang="en-GB" dirty="0">
                <a:solidFill>
                  <a:srgbClr val="FF0000"/>
                </a:solidFill>
              </a:rPr>
              <a:t>: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41EE1156-4DBD-C74E-977C-FC03750D017C}"/>
                  </a:ext>
                </a:extLst>
              </p:cNvPr>
              <p:cNvSpPr txBox="1"/>
              <p:nvPr/>
            </p:nvSpPr>
            <p:spPr>
              <a:xfrm>
                <a:off x="109251" y="4879119"/>
                <a:ext cx="2201769" cy="577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41EE1156-4DBD-C74E-977C-FC03750D0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1" y="4879119"/>
                <a:ext cx="2201769" cy="577594"/>
              </a:xfrm>
              <a:prstGeom prst="rect">
                <a:avLst/>
              </a:prstGeom>
              <a:blipFill>
                <a:blip r:embed="rId6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E29D7ED-8060-F647-82C4-559A299F39D9}"/>
                  </a:ext>
                </a:extLst>
              </p:cNvPr>
              <p:cNvSpPr txBox="1"/>
              <p:nvPr/>
            </p:nvSpPr>
            <p:spPr>
              <a:xfrm>
                <a:off x="2477416" y="4889941"/>
                <a:ext cx="2201769" cy="577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𝑐h𝑖𝑟𝑝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E29D7ED-8060-F647-82C4-559A299F3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16" y="4889941"/>
                <a:ext cx="2201769" cy="577594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9B4C956-EA4D-3B4C-914E-5F844C734932}"/>
              </a:ext>
            </a:extLst>
          </p:cNvPr>
          <p:cNvCxnSpPr>
            <a:cxnSpLocks/>
          </p:cNvCxnSpPr>
          <p:nvPr/>
        </p:nvCxnSpPr>
        <p:spPr>
          <a:xfrm>
            <a:off x="5157216" y="5467535"/>
            <a:ext cx="1444752" cy="32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C5530C8-DA1C-1945-A73A-73847FC2B3F6}"/>
              </a:ext>
            </a:extLst>
          </p:cNvPr>
          <p:cNvCxnSpPr/>
          <p:nvPr/>
        </p:nvCxnSpPr>
        <p:spPr>
          <a:xfrm>
            <a:off x="8566888" y="4713372"/>
            <a:ext cx="0" cy="58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0619FB7-BD98-8E43-86DA-6080B57D6DCB}"/>
              </a:ext>
            </a:extLst>
          </p:cNvPr>
          <p:cNvSpPr txBox="1"/>
          <p:nvPr/>
        </p:nvSpPr>
        <p:spPr>
          <a:xfrm>
            <a:off x="7247781" y="5570772"/>
            <a:ext cx="23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Further limitation on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DB7B699-9EB9-0142-AE4D-8F111D2AFD05}"/>
                  </a:ext>
                </a:extLst>
              </p:cNvPr>
              <p:cNvSpPr txBox="1"/>
              <p:nvPr/>
            </p:nvSpPr>
            <p:spPr>
              <a:xfrm>
                <a:off x="7400578" y="6055483"/>
                <a:ext cx="2031775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𝑑𝑤𝑒𝑙𝑙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1DB7B699-9EB9-0142-AE4D-8F111D2A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78" y="6055483"/>
                <a:ext cx="2031775" cy="659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C011AC3E-3B77-FC4C-AA88-54BBFAC316D3}"/>
                  </a:ext>
                </a:extLst>
              </p:cNvPr>
              <p:cNvSpPr txBox="1"/>
              <p:nvPr/>
            </p:nvSpPr>
            <p:spPr>
              <a:xfrm>
                <a:off x="5621820" y="3762823"/>
                <a:ext cx="2689246" cy="662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C011AC3E-3B77-FC4C-AA88-54BBFAC3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20" y="3762823"/>
                <a:ext cx="2689246" cy="662104"/>
              </a:xfrm>
              <a:prstGeom prst="rect">
                <a:avLst/>
              </a:prstGeom>
              <a:blipFill>
                <a:blip r:embed="rId9"/>
                <a:stretch>
                  <a:fillRect l="-2347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88966EC1-D557-854A-B4EC-2D54E43A6836}"/>
                  </a:ext>
                </a:extLst>
              </p:cNvPr>
              <p:cNvSpPr txBox="1"/>
              <p:nvPr/>
            </p:nvSpPr>
            <p:spPr>
              <a:xfrm>
                <a:off x="8416466" y="3762823"/>
                <a:ext cx="3196108" cy="627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</a:t>
                </a:r>
                <a:r>
                  <a:rPr lang="en-GB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𝑟𝑒𝑞𝑢𝑖𝑟𝑒𝑑</m:t>
                            </m:r>
                          </m:sub>
                        </m:sSub>
                      </m:num>
                      <m:den>
                        <m:r>
                          <a:rPr lang="it-I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=118 </a:t>
                </a:r>
                <a:endParaRPr lang="en-GB" sz="200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88966EC1-D557-854A-B4EC-2D54E43A6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466" y="3762823"/>
                <a:ext cx="3196108" cy="627864"/>
              </a:xfrm>
              <a:prstGeom prst="rect">
                <a:avLst/>
              </a:prstGeom>
              <a:blipFill>
                <a:blip r:embed="rId10"/>
                <a:stretch>
                  <a:fillRect l="-1976" b="-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0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5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21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11109</TotalTime>
  <Words>907</Words>
  <Application>Microsoft Macintosh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7</cp:revision>
  <dcterms:created xsi:type="dcterms:W3CDTF">2022-03-16T13:13:18Z</dcterms:created>
  <dcterms:modified xsi:type="dcterms:W3CDTF">2022-05-15T19:14:22Z</dcterms:modified>
</cp:coreProperties>
</file>