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69" r:id="rId3"/>
    <p:sldId id="257" r:id="rId4"/>
    <p:sldId id="258" r:id="rId5"/>
    <p:sldId id="270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73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4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98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02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02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4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49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5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92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20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60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74BE-E383-DA47-9480-871C7D8B4F92}" type="datetimeFigureOut">
              <a:rPr lang="en-GB" smtClean="0"/>
              <a:t>17/02/2022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C92A-21FF-EB4B-B78D-B4495F8CD44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0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D90C8CB-ECA9-B64B-B8E1-C3A7252F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58" y="181546"/>
            <a:ext cx="7766936" cy="937755"/>
          </a:xfrm>
        </p:spPr>
        <p:txBody>
          <a:bodyPr>
            <a:normAutofit/>
          </a:bodyPr>
          <a:lstStyle/>
          <a:p>
            <a:pPr algn="l"/>
            <a:r>
              <a:rPr lang="it-IT" sz="6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 detection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702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Sottotitolo 2">
            <a:extLst>
              <a:ext uri="{FF2B5EF4-FFF2-40B4-BE49-F238E27FC236}">
                <a16:creationId xmlns:a16="http://schemas.microsoft.com/office/drawing/2014/main" id="{CF9CE3D2-E217-A643-9A18-2A2BA5C37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076" y="1848921"/>
            <a:ext cx="8979400" cy="3856382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Introduction, motivations, scenario description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it is possible to detect a drone?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Radar solutions and state of the art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of radar parameters, FMCW 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Micro Doppler introduction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plans</a:t>
            </a:r>
          </a:p>
        </p:txBody>
      </p:sp>
      <p:pic>
        <p:nvPicPr>
          <p:cNvPr id="9" name="Immagine 8" descr="Immagine che contiene cielo&#10;&#10;Descrizione generata automaticamente">
            <a:extLst>
              <a:ext uri="{FF2B5EF4-FFF2-40B4-BE49-F238E27FC236}">
                <a16:creationId xmlns:a16="http://schemas.microsoft.com/office/drawing/2014/main" id="{6AD744D4-126D-6548-BA6F-6E7CE5CE3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206" y="181546"/>
            <a:ext cx="2781472" cy="17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8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D90C8CB-ECA9-B64B-B8E1-C3A7252F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690" y="156833"/>
            <a:ext cx="9025067" cy="937755"/>
          </a:xfrm>
        </p:spPr>
        <p:txBody>
          <a:bodyPr>
            <a:normAutofit/>
          </a:bodyPr>
          <a:lstStyle/>
          <a:p>
            <a:pPr algn="l"/>
            <a:r>
              <a:rPr lang="it-IT" sz="5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values of actual solutions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1BEB38-F551-AE46-BE5D-73FE82F4AADB}"/>
              </a:ext>
            </a:extLst>
          </p:cNvPr>
          <p:cNvSpPr txBox="1"/>
          <p:nvPr/>
        </p:nvSpPr>
        <p:spPr>
          <a:xfrm>
            <a:off x="376437" y="1437585"/>
            <a:ext cx="683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Considering the radar Surveillance Equation: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866CC7-DDAC-4E4E-BC99-C711F852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304" y="1189725"/>
            <a:ext cx="5094696" cy="10189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1E0023-66A6-C94E-8FEA-A9169D6A2C4C}"/>
              </a:ext>
            </a:extLst>
          </p:cNvPr>
          <p:cNvSpPr txBox="1"/>
          <p:nvPr/>
        </p:nvSpPr>
        <p:spPr>
          <a:xfrm>
            <a:off x="8091615" y="2710687"/>
            <a:ext cx="370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ART mid range 3D: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9B4777-307D-3B40-BFBF-B90718F4B46D}"/>
              </a:ext>
            </a:extLst>
          </p:cNvPr>
          <p:cNvSpPr txBox="1"/>
          <p:nvPr/>
        </p:nvSpPr>
        <p:spPr>
          <a:xfrm>
            <a:off x="4796223" y="2678844"/>
            <a:ext cx="329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ELVIRA: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0A971A-2686-B548-889E-3C3230FCB3AE}"/>
              </a:ext>
            </a:extLst>
          </p:cNvPr>
          <p:cNvSpPr txBox="1"/>
          <p:nvPr/>
        </p:nvSpPr>
        <p:spPr>
          <a:xfrm>
            <a:off x="473123" y="2678844"/>
            <a:ext cx="286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IRIS: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ottotitolo 2">
                <a:extLst>
                  <a:ext uri="{FF2B5EF4-FFF2-40B4-BE49-F238E27FC236}">
                    <a16:creationId xmlns:a16="http://schemas.microsoft.com/office/drawing/2014/main" id="{274E9976-D389-0245-B2AA-291B987D8F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980" y="3428999"/>
                <a:ext cx="3820303" cy="2993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9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𝑆𝑁𝑅</m:t>
                    </m:r>
                    <m:r>
                      <a:rPr lang="it-IT" sz="9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=19,081 </m:t>
                    </m:r>
                    <m:r>
                      <a:rPr lang="it-IT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𝑑𝐵</m:t>
                    </m:r>
                    <m:r>
                      <a:rPr lang="it-IT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	</m:t>
                    </m:r>
                  </m:oMath>
                </a14:m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𝐼𝐹</m:t>
                        </m:r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=95,318 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𝑀𝐻𝑧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207,79 </m:t>
                    </m:r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				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𝑎𝑝</m:t>
                        </m:r>
                        <m: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𝑓𝑎𝑐𝑡𝑜𝑟</m:t>
                        </m:r>
                      </m:sub>
                    </m:sSub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=0.1143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it-IT" sz="9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9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𝑆𝑙𝑜𝑝𝑒</m:t>
                        </m:r>
                      </m:e>
                      <m:sub/>
                    </m:sSub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3609,4</m:t>
                    </m:r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𝐺𝐻𝑧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it-IT" sz="7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t-IT" sz="5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	</a:t>
                </a:r>
                <a:r>
                  <a:rPr lang="it-IT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it-IT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Sottotitolo 2">
                <a:extLst>
                  <a:ext uri="{FF2B5EF4-FFF2-40B4-BE49-F238E27FC236}">
                    <a16:creationId xmlns:a16="http://schemas.microsoft.com/office/drawing/2014/main" id="{274E9976-D389-0245-B2AA-291B987D8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0" y="3428999"/>
                <a:ext cx="3820303" cy="2993325"/>
              </a:xfrm>
              <a:prstGeom prst="rect">
                <a:avLst/>
              </a:prstGeom>
              <a:blipFill>
                <a:blip r:embed="rId4"/>
                <a:stretch>
                  <a:fillRect l="-1325" t="-1688" b="-16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E09B7B-0E48-C34D-847B-29DFED6B4940}"/>
              </a:ext>
            </a:extLst>
          </p:cNvPr>
          <p:cNvSpPr txBox="1"/>
          <p:nvPr/>
        </p:nvSpPr>
        <p:spPr>
          <a:xfrm>
            <a:off x="376437" y="1990244"/>
            <a:ext cx="418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(Assuming L = 0 dB, Ts = 290K)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ottotitolo 2">
                <a:extLst>
                  <a:ext uri="{FF2B5EF4-FFF2-40B4-BE49-F238E27FC236}">
                    <a16:creationId xmlns:a16="http://schemas.microsoft.com/office/drawing/2014/main" id="{3B54C3B6-6771-7242-AF46-F5CE763F69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8203" y="3398388"/>
                <a:ext cx="3709573" cy="3416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9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𝑆𝑁𝑅</m:t>
                    </m:r>
                    <m:r>
                      <a:rPr lang="it-IT" sz="9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=30,597 </m:t>
                    </m:r>
                    <m:r>
                      <a:rPr lang="it-IT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𝑑𝐵</m:t>
                    </m:r>
                    <m:r>
                      <a:rPr lang="it-IT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	</m:t>
                    </m:r>
                  </m:oMath>
                </a14:m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𝐼𝐹</m:t>
                        </m:r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=81,464 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𝑀𝐻𝑧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210,05 </m:t>
                    </m:r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				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𝑎𝑝</m:t>
                        </m:r>
                        <m: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𝑓𝑎𝑐𝑡𝑜𝑟</m:t>
                        </m:r>
                      </m:sub>
                    </m:sSub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402 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it-IT" sz="9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9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𝑆𝑙𝑜𝑝𝑒</m:t>
                        </m:r>
                      </m:e>
                      <m:sub/>
                    </m:sSub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=4522,7 </m:t>
                    </m:r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𝐺𝐻𝑧</m:t>
                    </m:r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it-IT" sz="1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t-IT" sz="8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t-IT" sz="6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	</a:t>
                </a:r>
                <a:r>
                  <a:rPr lang="it-IT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it-IT" sz="7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t-IT" sz="5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	</a:t>
                </a:r>
                <a:r>
                  <a:rPr lang="it-IT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it-IT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Sottotitolo 2">
                <a:extLst>
                  <a:ext uri="{FF2B5EF4-FFF2-40B4-BE49-F238E27FC236}">
                    <a16:creationId xmlns:a16="http://schemas.microsoft.com/office/drawing/2014/main" id="{3B54C3B6-6771-7242-AF46-F5CE763F6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03" y="3398388"/>
                <a:ext cx="3709573" cy="3416363"/>
              </a:xfrm>
              <a:prstGeom prst="rect">
                <a:avLst/>
              </a:prstGeom>
              <a:blipFill>
                <a:blip r:embed="rId5"/>
                <a:stretch>
                  <a:fillRect l="-1020" t="-1481" b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ottotitolo 2">
                <a:extLst>
                  <a:ext uri="{FF2B5EF4-FFF2-40B4-BE49-F238E27FC236}">
                    <a16:creationId xmlns:a16="http://schemas.microsoft.com/office/drawing/2014/main" id="{BB1762F2-5A6C-E245-ABC6-F8FFF52C26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615" y="3398389"/>
                <a:ext cx="3709573" cy="3416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9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𝑆𝑁𝑅</m:t>
                    </m:r>
                    <m:r>
                      <a:rPr lang="it-IT" sz="9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=25,5474 </m:t>
                    </m:r>
                    <m:r>
                      <a:rPr lang="it-IT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𝑑𝐵</m:t>
                    </m:r>
                    <m:r>
                      <a:rPr lang="it-IT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	</m:t>
                    </m:r>
                  </m:oMath>
                </a14:m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𝐼𝐹</m:t>
                        </m:r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=171,35 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𝑀𝐻𝑧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116,8 </m:t>
                    </m:r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				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𝑎𝑝</m:t>
                        </m:r>
                        <m: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it-IT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𝑓𝑎𝑐𝑡𝑜𝑟</m:t>
                        </m:r>
                      </m:sub>
                    </m:sSub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</m:t>
                    </m:r>
                    <m:r>
                      <a:rPr lang="it-IT" sz="9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084 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it-IT" sz="9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9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𝑆𝑙𝑜𝑝𝑒</m:t>
                        </m:r>
                      </m:e>
                      <m:sub/>
                    </m:sSub>
                    <m:r>
                      <a:rPr lang="it-IT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8561,5 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𝐺𝐻𝑧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it-IT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it-IT" sz="1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t-IT" sz="8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t-IT" sz="6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	</a:t>
                </a:r>
                <a:r>
                  <a:rPr lang="it-IT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t-IT" sz="9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it-IT" sz="7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t-IT" sz="5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	</a:t>
                </a:r>
                <a:r>
                  <a:rPr lang="it-IT" sz="3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it-IT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Sottotitolo 2">
                <a:extLst>
                  <a:ext uri="{FF2B5EF4-FFF2-40B4-BE49-F238E27FC236}">
                    <a16:creationId xmlns:a16="http://schemas.microsoft.com/office/drawing/2014/main" id="{BB1762F2-5A6C-E245-ABC6-F8FFF52C2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615" y="3398389"/>
                <a:ext cx="3709573" cy="3416363"/>
              </a:xfrm>
              <a:prstGeom prst="rect">
                <a:avLst/>
              </a:prstGeom>
              <a:blipFill>
                <a:blip r:embed="rId6"/>
                <a:stretch>
                  <a:fillRect l="-1020" t="-1481" b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7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D90C8CB-ECA9-B64B-B8E1-C3A7252F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492" y="247135"/>
            <a:ext cx="7766936" cy="937755"/>
          </a:xfrm>
        </p:spPr>
        <p:txBody>
          <a:bodyPr>
            <a:normAutofit/>
          </a:bodyPr>
          <a:lstStyle/>
          <a:p>
            <a:pPr algn="l"/>
            <a:r>
              <a:rPr lang="it-IT" sz="6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 Doppler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ottotitolo 2">
                <a:extLst>
                  <a:ext uri="{FF2B5EF4-FFF2-40B4-BE49-F238E27FC236}">
                    <a16:creationId xmlns:a16="http://schemas.microsoft.com/office/drawing/2014/main" id="{1ED5020D-B52B-8242-A5F3-FEE45B0D06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493" y="1410794"/>
                <a:ext cx="8610188" cy="32395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an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object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moving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backscattered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signal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shifted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</m:t>
                    </m:r>
                    <m:f>
                      <m:fPr>
                        <m:ctrlPr>
                          <a:rPr lang="it-IT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it-IT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it-IT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object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rotating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vibrating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part --&gt; </a:t>
                </a:r>
                <a:r>
                  <a:rPr lang="it-IT" sz="2800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additional</a:t>
                </a:r>
                <a:r>
                  <a:rPr lang="it-IT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frequency</a:t>
                </a:r>
                <a:r>
                  <a:rPr lang="it-IT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shift</a:t>
                </a:r>
                <a:r>
                  <a:rPr lang="it-IT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induced</a:t>
                </a:r>
                <a:endParaRPr lang="it-IT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Different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have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different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unique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micro doppler </a:t>
                </a:r>
                <a:r>
                  <a:rPr lang="it-IT" sz="2800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signature</a:t>
                </a:r>
                <a:r>
                  <a:rPr lang="it-IT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  <a:r>
                  <a:rPr lang="it-IT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possible to </a:t>
                </a:r>
                <a:r>
                  <a:rPr lang="it-IT" sz="2800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classify</a:t>
                </a:r>
                <a:r>
                  <a:rPr lang="it-IT" sz="2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its</a:t>
                </a:r>
                <a:endParaRPr lang="it-IT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it-IT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it-IT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Sottotitolo 2">
                <a:extLst>
                  <a:ext uri="{FF2B5EF4-FFF2-40B4-BE49-F238E27FC236}">
                    <a16:creationId xmlns:a16="http://schemas.microsoft.com/office/drawing/2014/main" id="{1ED5020D-B52B-8242-A5F3-FEE45B0D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93" y="1410794"/>
                <a:ext cx="8610188" cy="3239584"/>
              </a:xfrm>
              <a:prstGeom prst="rect">
                <a:avLst/>
              </a:prstGeom>
              <a:blipFill>
                <a:blip r:embed="rId3"/>
                <a:stretch>
                  <a:fillRect l="-884" t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7F9676CA-5B23-3947-BA4D-C698A7EB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924" y="0"/>
            <a:ext cx="1363000" cy="2019259"/>
          </a:xfrm>
          <a:prstGeom prst="rect">
            <a:avLst/>
          </a:prstGeom>
        </p:spPr>
      </p:pic>
      <p:pic>
        <p:nvPicPr>
          <p:cNvPr id="9" name="Immagine 8" descr="Immagine che contiene testo, verde, esterni&#10;&#10;Descrizione generata automaticamente">
            <a:extLst>
              <a:ext uri="{FF2B5EF4-FFF2-40B4-BE49-F238E27FC236}">
                <a16:creationId xmlns:a16="http://schemas.microsoft.com/office/drawing/2014/main" id="{3DEC0635-9CCB-E54D-9CB6-EE452B477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511" y="-2771"/>
            <a:ext cx="1527413" cy="201925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0C899E-6D46-9B47-9B56-E433642D5D19}"/>
              </a:ext>
            </a:extLst>
          </p:cNvPr>
          <p:cNvSpPr txBox="1"/>
          <p:nvPr/>
        </p:nvSpPr>
        <p:spPr>
          <a:xfrm>
            <a:off x="382212" y="4876282"/>
            <a:ext cx="528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</a:rPr>
              <a:t>How is it possible to study it?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5D2CB9F-FA59-5B42-B587-F3A60C253704}"/>
              </a:ext>
            </a:extLst>
          </p:cNvPr>
          <p:cNvSpPr txBox="1"/>
          <p:nvPr/>
        </p:nvSpPr>
        <p:spPr>
          <a:xfrm>
            <a:off x="6415102" y="4855641"/>
            <a:ext cx="5381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Fourier Transform </a:t>
            </a:r>
            <a:r>
              <a:rPr lang="en-GB" sz="2400" dirty="0"/>
              <a:t>is not capable to represent frequencies over time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A901A8A-83C4-E44A-A453-FACF00CC9168}"/>
              </a:ext>
            </a:extLst>
          </p:cNvPr>
          <p:cNvSpPr txBox="1"/>
          <p:nvPr/>
        </p:nvSpPr>
        <p:spPr>
          <a:xfrm>
            <a:off x="1882519" y="5779868"/>
            <a:ext cx="786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Short Time Fourier Transform </a:t>
            </a:r>
            <a:r>
              <a:rPr lang="en-GB" sz="2400" dirty="0"/>
              <a:t>is an example of time-frequency distributions 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66172B4-329B-1643-98C0-CC7264239116}"/>
              </a:ext>
            </a:extLst>
          </p:cNvPr>
          <p:cNvCxnSpPr/>
          <p:nvPr/>
        </p:nvCxnSpPr>
        <p:spPr>
          <a:xfrm>
            <a:off x="587829" y="6063943"/>
            <a:ext cx="11495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A3E5037-968A-954E-906B-C98A4EE183E5}"/>
              </a:ext>
            </a:extLst>
          </p:cNvPr>
          <p:cNvCxnSpPr>
            <a:cxnSpLocks/>
          </p:cNvCxnSpPr>
          <p:nvPr/>
        </p:nvCxnSpPr>
        <p:spPr>
          <a:xfrm>
            <a:off x="5364480" y="5244219"/>
            <a:ext cx="10506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925078EF-F456-934F-AD40-9978089FC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492" y="247135"/>
            <a:ext cx="7766936" cy="937755"/>
          </a:xfrm>
        </p:spPr>
        <p:txBody>
          <a:bodyPr>
            <a:normAutofit/>
          </a:bodyPr>
          <a:lstStyle/>
          <a:p>
            <a:pPr algn="l"/>
            <a:r>
              <a:rPr lang="it-IT" sz="6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 Doppler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E0FD185-75D3-C345-AD8D-32E1DA64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80" y="38689"/>
            <a:ext cx="5347939" cy="3428411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F4C746-7781-E245-BDCD-246CF317C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125" y="3201554"/>
            <a:ext cx="2664310" cy="161634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3E0381-51AC-CD41-A480-9A5B13971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177" y="4509479"/>
            <a:ext cx="2664310" cy="1286741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04BC0B49-8AA3-9D47-B399-365600A89E5C}"/>
              </a:ext>
            </a:extLst>
          </p:cNvPr>
          <p:cNvSpPr txBox="1">
            <a:spLocks/>
          </p:cNvSpPr>
          <p:nvPr/>
        </p:nvSpPr>
        <p:spPr>
          <a:xfrm>
            <a:off x="259493" y="1410792"/>
            <a:ext cx="5639687" cy="4256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Considering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model 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rigid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body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approximated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a single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scatterer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made a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traslation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’’ 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 from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’’ to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Rotations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represented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Euler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angles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Rotation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Roll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Pitch and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Yaw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it-IT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target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composed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multiple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scatterer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became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  <a:endParaRPr lang="it-IT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E0F3E6E-3DE9-8347-ADD1-D7A202753C42}"/>
              </a:ext>
            </a:extLst>
          </p:cNvPr>
          <p:cNvSpPr txBox="1"/>
          <p:nvPr/>
        </p:nvSpPr>
        <p:spPr>
          <a:xfrm>
            <a:off x="355125" y="6023763"/>
            <a:ext cx="730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Is possible to separate the contribution in frequency shift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1A837ED-0B7F-934B-94CE-C5B90C58DAE6}"/>
              </a:ext>
            </a:extLst>
          </p:cNvPr>
          <p:cNvCxnSpPr/>
          <p:nvPr/>
        </p:nvCxnSpPr>
        <p:spPr>
          <a:xfrm flipV="1">
            <a:off x="5682343" y="4676503"/>
            <a:ext cx="1558651" cy="1162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ABBB63E-60B7-7E41-A64E-FF2F10EA937D}"/>
              </a:ext>
            </a:extLst>
          </p:cNvPr>
          <p:cNvSpPr txBox="1"/>
          <p:nvPr/>
        </p:nvSpPr>
        <p:spPr>
          <a:xfrm>
            <a:off x="8065959" y="5618982"/>
            <a:ext cx="345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Many approximations done: velocities much low than c, distance too large  to consider EM in far field</a:t>
            </a:r>
          </a:p>
        </p:txBody>
      </p:sp>
    </p:spTree>
    <p:extLst>
      <p:ext uri="{BB962C8B-B14F-4D97-AF65-F5344CB8AC3E}">
        <p14:creationId xmlns:p14="http://schemas.microsoft.com/office/powerpoint/2010/main" val="10457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925078EF-F456-934F-AD40-9978089FC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492" y="247135"/>
            <a:ext cx="7766936" cy="937755"/>
          </a:xfrm>
        </p:spPr>
        <p:txBody>
          <a:bodyPr>
            <a:normAutofit/>
          </a:bodyPr>
          <a:lstStyle/>
          <a:p>
            <a:pPr algn="l"/>
            <a:r>
              <a:rPr lang="it-IT" sz="6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 Doppler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04BC0B49-8AA3-9D47-B399-365600A89E5C}"/>
              </a:ext>
            </a:extLst>
          </p:cNvPr>
          <p:cNvSpPr txBox="1">
            <a:spLocks/>
          </p:cNvSpPr>
          <p:nvPr/>
        </p:nvSpPr>
        <p:spPr>
          <a:xfrm>
            <a:off x="259493" y="1410792"/>
            <a:ext cx="5639687" cy="1694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evolution of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velocity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(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Rodrigues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formula), is possible to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evolution of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due to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it-IT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BFBF37EB-A02F-F94D-A779-40257A72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" y="2948363"/>
            <a:ext cx="6033576" cy="127612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E49E52D-5E75-FD45-B384-6E327AB94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240" y="129558"/>
            <a:ext cx="5358623" cy="3949048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ECF9FD34-0DFD-814F-81F0-92E5F85AA662}"/>
              </a:ext>
            </a:extLst>
          </p:cNvPr>
          <p:cNvSpPr txBox="1">
            <a:spLocks/>
          </p:cNvSpPr>
          <p:nvPr/>
        </p:nvSpPr>
        <p:spPr>
          <a:xfrm>
            <a:off x="259491" y="4078606"/>
            <a:ext cx="3724679" cy="959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STFT, </a:t>
            </a:r>
            <a:r>
              <a:rPr lang="it-IT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it?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0360C30-1975-394C-89AE-7C60F7CCD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43" y="4078606"/>
            <a:ext cx="4873261" cy="2777660"/>
          </a:xfrm>
          <a:prstGeom prst="rect">
            <a:avLst/>
          </a:prstGeom>
        </p:spPr>
      </p:pic>
      <p:sp>
        <p:nvSpPr>
          <p:cNvPr id="18" name="Sottotitolo 2">
            <a:extLst>
              <a:ext uri="{FF2B5EF4-FFF2-40B4-BE49-F238E27FC236}">
                <a16:creationId xmlns:a16="http://schemas.microsoft.com/office/drawing/2014/main" id="{0CCB1A56-310C-8449-A155-368DC2894A58}"/>
              </a:ext>
            </a:extLst>
          </p:cNvPr>
          <p:cNvSpPr txBox="1">
            <a:spLocks/>
          </p:cNvSpPr>
          <p:nvPr/>
        </p:nvSpPr>
        <p:spPr>
          <a:xfrm>
            <a:off x="216734" y="4990459"/>
            <a:ext cx="5639687" cy="17802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do a FFT for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short time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</a:t>
            </a: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magine 18" descr="Immagine che contiene testo, dispositivo, calibro, metro&#10;&#10;Descrizione generata automaticamente">
            <a:extLst>
              <a:ext uri="{FF2B5EF4-FFF2-40B4-BE49-F238E27FC236}">
                <a16:creationId xmlns:a16="http://schemas.microsoft.com/office/drawing/2014/main" id="{553E68B3-CAF5-BF4B-A6B6-BADC83864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43" y="5763938"/>
            <a:ext cx="6324600" cy="1092200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4114E66-3240-F040-807B-F74BE917D809}"/>
              </a:ext>
            </a:extLst>
          </p:cNvPr>
          <p:cNvCxnSpPr/>
          <p:nvPr/>
        </p:nvCxnSpPr>
        <p:spPr>
          <a:xfrm>
            <a:off x="5342709" y="5206653"/>
            <a:ext cx="950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25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925078EF-F456-934F-AD40-9978089FC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492" y="247135"/>
            <a:ext cx="7766936" cy="937755"/>
          </a:xfrm>
        </p:spPr>
        <p:txBody>
          <a:bodyPr>
            <a:normAutofit/>
          </a:bodyPr>
          <a:lstStyle/>
          <a:p>
            <a:pPr algn="l"/>
            <a:r>
              <a:rPr lang="it-IT" sz="6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phase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A0EE79C6-AD3A-C24A-82DD-3A5828BB386D}"/>
              </a:ext>
            </a:extLst>
          </p:cNvPr>
          <p:cNvSpPr txBox="1">
            <a:spLocks/>
          </p:cNvSpPr>
          <p:nvPr/>
        </p:nvSpPr>
        <p:spPr>
          <a:xfrm>
            <a:off x="259493" y="1410792"/>
            <a:ext cx="9942598" cy="4256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Micro Doppler in radar,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Wideband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Narrowband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radar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signals</a:t>
            </a: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Backscatter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for drone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 Doppler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FMCW radar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/>
            <a:endParaRPr lang="it-IT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2EDDA-17FB-8C45-9395-AD53CC46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71"/>
            <a:ext cx="10515600" cy="5987392"/>
          </a:xfrm>
        </p:spPr>
        <p:txBody>
          <a:bodyPr/>
          <a:lstStyle/>
          <a:p>
            <a:r>
              <a:rPr lang="en-GB" dirty="0" err="1"/>
              <a:t>Aumentando</a:t>
            </a:r>
            <a:r>
              <a:rPr lang="en-GB" dirty="0"/>
              <a:t> la </a:t>
            </a:r>
            <a:r>
              <a:rPr lang="en-GB" dirty="0" err="1"/>
              <a:t>durata</a:t>
            </a:r>
            <a:r>
              <a:rPr lang="en-GB" dirty="0"/>
              <a:t> del chirp </a:t>
            </a:r>
            <a:r>
              <a:rPr lang="en-GB" dirty="0" err="1"/>
              <a:t>diminuisco</a:t>
            </a:r>
            <a:r>
              <a:rPr lang="en-GB" dirty="0"/>
              <a:t> la </a:t>
            </a:r>
            <a:r>
              <a:rPr lang="en-GB" dirty="0" err="1"/>
              <a:t>frequenza</a:t>
            </a:r>
            <a:r>
              <a:rPr lang="en-GB" dirty="0"/>
              <a:t> di sampling, low cost </a:t>
            </a:r>
            <a:r>
              <a:rPr lang="en-GB" dirty="0" err="1"/>
              <a:t>adc</a:t>
            </a:r>
            <a:endParaRPr lang="en-GB" dirty="0"/>
          </a:p>
          <a:p>
            <a:endParaRPr lang="en-GB" dirty="0"/>
          </a:p>
          <a:p>
            <a:r>
              <a:rPr lang="en-GB" dirty="0"/>
              <a:t>Il SNR finale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calcolato</a:t>
            </a:r>
            <a:r>
              <a:rPr lang="en-GB" dirty="0"/>
              <a:t> come </a:t>
            </a:r>
            <a:r>
              <a:rPr lang="en-GB" dirty="0" err="1"/>
              <a:t>l’integrazione</a:t>
            </a:r>
            <a:r>
              <a:rPr lang="en-GB" dirty="0"/>
              <a:t> di N </a:t>
            </a:r>
            <a:r>
              <a:rPr lang="en-GB" dirty="0" err="1"/>
              <a:t>segnali</a:t>
            </a:r>
            <a:r>
              <a:rPr lang="en-GB" dirty="0"/>
              <a:t> </a:t>
            </a:r>
            <a:r>
              <a:rPr lang="en-GB" dirty="0" err="1"/>
              <a:t>mandati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target </a:t>
            </a:r>
            <a:r>
              <a:rPr lang="en-GB" dirty="0" err="1"/>
              <a:t>durante</a:t>
            </a:r>
            <a:r>
              <a:rPr lang="en-GB" dirty="0"/>
              <a:t> il dwell time (tempo </a:t>
            </a:r>
            <a:r>
              <a:rPr lang="en-GB" dirty="0" err="1"/>
              <a:t>speso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tgt</a:t>
            </a:r>
            <a:r>
              <a:rPr lang="en-GB" dirty="0"/>
              <a:t> in una </a:t>
            </a:r>
            <a:r>
              <a:rPr lang="en-GB" dirty="0" err="1"/>
              <a:t>singola</a:t>
            </a:r>
            <a:r>
              <a:rPr lang="en-GB" dirty="0"/>
              <a:t> </a:t>
            </a:r>
            <a:r>
              <a:rPr lang="en-GB" dirty="0" err="1"/>
              <a:t>scansione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radar con range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corto</a:t>
            </a:r>
            <a:r>
              <a:rPr lang="en-GB" dirty="0"/>
              <a:t>, quanta </a:t>
            </a:r>
            <a:r>
              <a:rPr lang="en-GB" dirty="0" err="1"/>
              <a:t>potenza</a:t>
            </a:r>
            <a:r>
              <a:rPr lang="en-GB" dirty="0"/>
              <a:t> mi serve?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13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D90C8CB-ECA9-B64B-B8E1-C3A7252F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05" y="90773"/>
            <a:ext cx="7766936" cy="937755"/>
          </a:xfrm>
        </p:spPr>
        <p:txBody>
          <a:bodyPr>
            <a:normAutofit/>
          </a:bodyPr>
          <a:lstStyle/>
          <a:p>
            <a:pPr algn="l"/>
            <a:r>
              <a:rPr lang="it-IT" sz="6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702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Sottotitolo 2">
            <a:extLst>
              <a:ext uri="{FF2B5EF4-FFF2-40B4-BE49-F238E27FC236}">
                <a16:creationId xmlns:a16="http://schemas.microsoft.com/office/drawing/2014/main" id="{0A799B2A-126B-EC40-A403-A711FD37F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30" y="1152939"/>
            <a:ext cx="11151705" cy="509110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Growth of </a:t>
            </a:r>
            <a:r>
              <a:rPr lang="it-IT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incidents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due to unauthorized drones: </a:t>
            </a:r>
            <a:endParaRPr lang="it-I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Airport (Gatwick 2018), ISIS attacks with </a:t>
            </a:r>
            <a:r>
              <a:rPr lang="it-IT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DJI Phantom bougth on Amazon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(Syria 	2016),  Attempt to Venezuelan president Maduro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(2018) </a:t>
            </a:r>
          </a:p>
          <a:p>
            <a:pPr algn="l"/>
            <a:endParaRPr lang="it-IT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Low cost and ease of use, Off the shelf technology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Rapid technological evolution due to large benefits in several fields, agriculture engineering, package delivery, security 	</a:t>
            </a:r>
            <a:endParaRPr lang="it-IT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magine 8" descr="Immagine che contiene cielo, esterni, trasporto, veivolo&#10;&#10;Descrizione generata automaticamente">
            <a:extLst>
              <a:ext uri="{FF2B5EF4-FFF2-40B4-BE49-F238E27FC236}">
                <a16:creationId xmlns:a16="http://schemas.microsoft.com/office/drawing/2014/main" id="{DA97C1E3-4B30-6E4B-AE08-0BA987B5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991" y="2515462"/>
            <a:ext cx="2093933" cy="20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7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D90C8CB-ECA9-B64B-B8E1-C3A7252F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747" y="118255"/>
            <a:ext cx="3922264" cy="759941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045" y="6071218"/>
            <a:ext cx="786782" cy="786782"/>
          </a:xfrm>
          <a:prstGeom prst="rect">
            <a:avLst/>
          </a:prstGeom>
          <a:effectLst/>
        </p:spPr>
      </p:pic>
      <p:sp>
        <p:nvSpPr>
          <p:cNvPr id="10" name="Sottotitolo 2">
            <a:extLst>
              <a:ext uri="{FF2B5EF4-FFF2-40B4-BE49-F238E27FC236}">
                <a16:creationId xmlns:a16="http://schemas.microsoft.com/office/drawing/2014/main" id="{9CF4534F-1D38-954E-B1D8-6720FE68B1AF}"/>
              </a:ext>
            </a:extLst>
          </p:cNvPr>
          <p:cNvSpPr txBox="1">
            <a:spLocks/>
          </p:cNvSpPr>
          <p:nvPr/>
        </p:nvSpPr>
        <p:spPr>
          <a:xfrm>
            <a:off x="253513" y="1182562"/>
            <a:ext cx="10731266" cy="2502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it-IT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Military</a:t>
            </a:r>
            <a:r>
              <a:rPr lang="it-IT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it-IT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it-IT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t-IT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 </a:t>
            </a:r>
            <a:r>
              <a:rPr lang="it-IT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it-IT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expensive system</a:t>
            </a:r>
            <a:r>
              <a:rPr lang="it-IT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military level</a:t>
            </a:r>
            <a:endParaRPr lang="it-IT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4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Civil environment:</a:t>
            </a:r>
          </a:p>
          <a:p>
            <a:pPr marL="0" indent="0">
              <a:buNone/>
            </a:pPr>
            <a:r>
              <a:rPr lang="it-IT" sz="4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t-IT" sz="3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cost,  </a:t>
            </a:r>
            <a:r>
              <a:rPr lang="it-IT" sz="32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it-IT" sz="3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it-IT" sz="3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portable</a:t>
            </a:r>
            <a:r>
              <a:rPr lang="it-IT" sz="3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it-IT" sz="3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it-IT" sz="3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it-IT" sz="3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it-IT" sz="28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magine 10" descr="Immagine che contiene cielo, esterni, aeroplano, terra&#10;&#10;Descrizione generata automaticamente">
            <a:extLst>
              <a:ext uri="{FF2B5EF4-FFF2-40B4-BE49-F238E27FC236}">
                <a16:creationId xmlns:a16="http://schemas.microsoft.com/office/drawing/2014/main" id="{1C556537-023C-E34E-AC65-E6A43AC1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97" y="73460"/>
            <a:ext cx="3922263" cy="185863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355FEA0-4A44-D94F-B9D6-A5E25163F7D4}"/>
              </a:ext>
            </a:extLst>
          </p:cNvPr>
          <p:cNvSpPr txBox="1"/>
          <p:nvPr/>
        </p:nvSpPr>
        <p:spPr>
          <a:xfrm>
            <a:off x="7796332" y="1970768"/>
            <a:ext cx="3172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Airport, public institutions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031C3A-674D-CF4F-9DC1-C1CB25E0EE6B}"/>
              </a:ext>
            </a:extLst>
          </p:cNvPr>
          <p:cNvSpPr txBox="1"/>
          <p:nvPr/>
        </p:nvSpPr>
        <p:spPr>
          <a:xfrm>
            <a:off x="7773624" y="2782221"/>
            <a:ext cx="3807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Buildings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plants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prisons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BEC269-25DE-3F46-BFD3-46B3FD988DA4}"/>
              </a:ext>
            </a:extLst>
          </p:cNvPr>
          <p:cNvSpPr txBox="1"/>
          <p:nvPr/>
        </p:nvSpPr>
        <p:spPr>
          <a:xfrm>
            <a:off x="7761036" y="3499260"/>
            <a:ext cx="38048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Crowded squares, public events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127C6D2-56EA-2F45-BAAE-54B3E8B687FD}"/>
              </a:ext>
            </a:extLst>
          </p:cNvPr>
          <p:cNvCxnSpPr>
            <a:endCxn id="13" idx="1"/>
          </p:cNvCxnSpPr>
          <p:nvPr/>
        </p:nvCxnSpPr>
        <p:spPr>
          <a:xfrm>
            <a:off x="7047102" y="2997664"/>
            <a:ext cx="7265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1AF8B94-82A3-9347-8D89-B4E19C110A8C}"/>
              </a:ext>
            </a:extLst>
          </p:cNvPr>
          <p:cNvCxnSpPr/>
          <p:nvPr/>
        </p:nvCxnSpPr>
        <p:spPr>
          <a:xfrm>
            <a:off x="7047102" y="3725091"/>
            <a:ext cx="7265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9F5AF7D-2C20-7A45-87F9-3D929E2D2F17}"/>
              </a:ext>
            </a:extLst>
          </p:cNvPr>
          <p:cNvCxnSpPr/>
          <p:nvPr/>
        </p:nvCxnSpPr>
        <p:spPr>
          <a:xfrm>
            <a:off x="7069810" y="2182890"/>
            <a:ext cx="72652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ccia giù 3">
            <a:extLst>
              <a:ext uri="{FF2B5EF4-FFF2-40B4-BE49-F238E27FC236}">
                <a16:creationId xmlns:a16="http://schemas.microsoft.com/office/drawing/2014/main" id="{77107DD2-6BCD-FD43-AEA6-9A09421B71DA}"/>
              </a:ext>
            </a:extLst>
          </p:cNvPr>
          <p:cNvSpPr/>
          <p:nvPr/>
        </p:nvSpPr>
        <p:spPr>
          <a:xfrm>
            <a:off x="1946366" y="3682744"/>
            <a:ext cx="318513" cy="955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C46C4BA-DA0A-2142-92C7-26B58C3FEE18}"/>
              </a:ext>
            </a:extLst>
          </p:cNvPr>
          <p:cNvSpPr txBox="1"/>
          <p:nvPr/>
        </p:nvSpPr>
        <p:spPr>
          <a:xfrm>
            <a:off x="303747" y="4638018"/>
            <a:ext cx="6448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We select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characterized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presence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near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near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radio-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frequency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and security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9E018BD-543B-0046-BEC5-E82C6420483B}"/>
              </a:ext>
            </a:extLst>
          </p:cNvPr>
          <p:cNvSpPr txBox="1"/>
          <p:nvPr/>
        </p:nvSpPr>
        <p:spPr>
          <a:xfrm>
            <a:off x="7520535" y="4868974"/>
            <a:ext cx="396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Privacy </a:t>
            </a:r>
            <a:r>
              <a:rPr lang="it-IT" sz="2400" dirty="0" err="1">
                <a:solidFill>
                  <a:srgbClr val="FF0000"/>
                </a:solidFill>
              </a:rPr>
              <a:t>violation</a:t>
            </a:r>
            <a:r>
              <a:rPr lang="it-IT" sz="2400" dirty="0">
                <a:solidFill>
                  <a:srgbClr val="FF0000"/>
                </a:solidFill>
              </a:rPr>
              <a:t>, </a:t>
            </a:r>
            <a:r>
              <a:rPr lang="it-IT" sz="2400" dirty="0" err="1">
                <a:solidFill>
                  <a:srgbClr val="FF0000"/>
                </a:solidFill>
              </a:rPr>
              <a:t>transport</a:t>
            </a:r>
            <a:r>
              <a:rPr lang="it-IT" sz="2400" dirty="0">
                <a:solidFill>
                  <a:srgbClr val="FF0000"/>
                </a:solidFill>
              </a:rPr>
              <a:t> of </a:t>
            </a:r>
            <a:r>
              <a:rPr lang="it-IT" sz="2400" dirty="0" err="1">
                <a:solidFill>
                  <a:srgbClr val="FF0000"/>
                </a:solidFill>
              </a:rPr>
              <a:t>illegal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stuff</a:t>
            </a:r>
            <a:r>
              <a:rPr lang="it-IT" sz="2400" dirty="0">
                <a:solidFill>
                  <a:srgbClr val="FF0000"/>
                </a:solidFill>
              </a:rPr>
              <a:t>, spy</a:t>
            </a:r>
          </a:p>
        </p:txBody>
      </p:sp>
    </p:spTree>
    <p:extLst>
      <p:ext uri="{BB962C8B-B14F-4D97-AF65-F5344CB8AC3E}">
        <p14:creationId xmlns:p14="http://schemas.microsoft.com/office/powerpoint/2010/main" val="320332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4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CFEB463C-FAC7-E140-B9CF-B0257E97F30A}"/>
              </a:ext>
            </a:extLst>
          </p:cNvPr>
          <p:cNvSpPr txBox="1">
            <a:spLocks/>
          </p:cNvSpPr>
          <p:nvPr/>
        </p:nvSpPr>
        <p:spPr>
          <a:xfrm>
            <a:off x="228963" y="237649"/>
            <a:ext cx="7556500" cy="686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Detection solutions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41C39DFB-5D28-3B42-9EDB-E94290AA7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962" y="3429000"/>
            <a:ext cx="6968672" cy="686227"/>
          </a:xfrm>
        </p:spPr>
        <p:txBody>
          <a:bodyPr>
            <a:noAutofit/>
          </a:bodyPr>
          <a:lstStyle/>
          <a:p>
            <a:pPr algn="l"/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 Drone complete system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1103F43D-0BCE-3E44-BCDF-3A7B14AFE4C4}"/>
              </a:ext>
            </a:extLst>
          </p:cNvPr>
          <p:cNvSpPr txBox="1">
            <a:spLocks/>
          </p:cNvSpPr>
          <p:nvPr/>
        </p:nvSpPr>
        <p:spPr>
          <a:xfrm>
            <a:off x="228963" y="1233854"/>
            <a:ext cx="8499904" cy="1861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Thermal  						</a:t>
            </a:r>
            <a:r>
              <a:rPr lang="it-IT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Optic</a:t>
            </a:r>
            <a:r>
              <a:rPr lang="it-IT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/IR cameras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 Frequency				RF scanner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							FMCW 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Sound							</a:t>
            </a:r>
            <a:r>
              <a:rPr lang="it-IT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Acoustic</a:t>
            </a:r>
            <a:r>
              <a:rPr lang="it-IT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934B3B-DDE3-4F49-B553-E1E8AB7B5795}"/>
              </a:ext>
            </a:extLst>
          </p:cNvPr>
          <p:cNvSpPr txBox="1"/>
          <p:nvPr/>
        </p:nvSpPr>
        <p:spPr>
          <a:xfrm>
            <a:off x="181117" y="4091101"/>
            <a:ext cx="664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</a:rPr>
              <a:t> </a:t>
            </a:r>
            <a:r>
              <a:rPr lang="it-IT" sz="2400" dirty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it-IT" sz="2400" dirty="0">
                <a:solidFill>
                  <a:schemeClr val="accent2"/>
                </a:solidFill>
              </a:rPr>
              <a:t>Hybrid is the most complete system</a:t>
            </a:r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9802683C-1E8E-CE4F-BD18-6AEAB1193E38}"/>
              </a:ext>
            </a:extLst>
          </p:cNvPr>
          <p:cNvSpPr txBox="1">
            <a:spLocks/>
          </p:cNvSpPr>
          <p:nvPr/>
        </p:nvSpPr>
        <p:spPr>
          <a:xfrm>
            <a:off x="228963" y="4700268"/>
            <a:ext cx="8679078" cy="184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1: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Detection + </a:t>
            </a:r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2: </a:t>
            </a:r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endParaRPr lang="it-IT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3: </a:t>
            </a:r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Neutralization</a:t>
            </a: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magine 13" descr="Immagine che contiene cielo, esterni, segnale, giorno&#10;&#10;Descrizione generata automaticamente">
            <a:extLst>
              <a:ext uri="{FF2B5EF4-FFF2-40B4-BE49-F238E27FC236}">
                <a16:creationId xmlns:a16="http://schemas.microsoft.com/office/drawing/2014/main" id="{10558E32-8501-074E-BC35-924FC2FE8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981" y="3738543"/>
            <a:ext cx="4676943" cy="311945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088AAB7-6EFB-BA4E-868D-046F63BBAB7D}"/>
              </a:ext>
            </a:extLst>
          </p:cNvPr>
          <p:cNvSpPr txBox="1"/>
          <p:nvPr/>
        </p:nvSpPr>
        <p:spPr>
          <a:xfrm>
            <a:off x="7785463" y="739476"/>
            <a:ext cx="3334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solidFill>
                  <a:srgbClr val="FF0000"/>
                </a:solidFill>
              </a:rPr>
              <a:t>Range</a:t>
            </a:r>
            <a:r>
              <a:rPr lang="it-IT" sz="2200" dirty="0">
                <a:solidFill>
                  <a:srgbClr val="FF0000"/>
                </a:solidFill>
              </a:rPr>
              <a:t> of </a:t>
            </a:r>
            <a:r>
              <a:rPr lang="it-IT" sz="2200" dirty="0" err="1">
                <a:solidFill>
                  <a:srgbClr val="FF0000"/>
                </a:solidFill>
              </a:rPr>
              <a:t>hunderd</a:t>
            </a:r>
            <a:r>
              <a:rPr lang="it-IT" sz="2200" dirty="0">
                <a:solidFill>
                  <a:srgbClr val="FF0000"/>
                </a:solidFill>
              </a:rPr>
              <a:t> of m</a:t>
            </a:r>
          </a:p>
          <a:p>
            <a:r>
              <a:rPr lang="it-IT" sz="2200" dirty="0">
                <a:solidFill>
                  <a:srgbClr val="FF0000"/>
                </a:solidFill>
              </a:rPr>
              <a:t>Privacy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FED252D-D1B6-5244-8397-F4590007C49A}"/>
              </a:ext>
            </a:extLst>
          </p:cNvPr>
          <p:cNvSpPr txBox="1"/>
          <p:nvPr/>
        </p:nvSpPr>
        <p:spPr>
          <a:xfrm>
            <a:off x="7785462" y="1633080"/>
            <a:ext cx="3334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rgbClr val="FF0000"/>
                </a:solidFill>
              </a:rPr>
              <a:t>Autonomous flight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B432AB7-1AFB-DE49-A9DB-3FA49FFC65A9}"/>
              </a:ext>
            </a:extLst>
          </p:cNvPr>
          <p:cNvSpPr txBox="1"/>
          <p:nvPr/>
        </p:nvSpPr>
        <p:spPr>
          <a:xfrm>
            <a:off x="7785462" y="2640971"/>
            <a:ext cx="3334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rgbClr val="FF0000"/>
                </a:solidFill>
              </a:rPr>
              <a:t>Noise env. </a:t>
            </a:r>
          </a:p>
          <a:p>
            <a:r>
              <a:rPr lang="it-IT" sz="2200" dirty="0">
                <a:solidFill>
                  <a:srgbClr val="FF0000"/>
                </a:solidFill>
              </a:rPr>
              <a:t>Very short range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F636EB6-6C0D-1947-8C6F-D6D0F43C3A71}"/>
              </a:ext>
            </a:extLst>
          </p:cNvPr>
          <p:cNvSpPr txBox="1"/>
          <p:nvPr/>
        </p:nvSpPr>
        <p:spPr>
          <a:xfrm>
            <a:off x="7785462" y="2136787"/>
            <a:ext cx="351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More complete solution</a:t>
            </a:r>
          </a:p>
        </p:txBody>
      </p:sp>
    </p:spTree>
    <p:extLst>
      <p:ext uri="{BB962C8B-B14F-4D97-AF65-F5344CB8AC3E}">
        <p14:creationId xmlns:p14="http://schemas.microsoft.com/office/powerpoint/2010/main" val="302803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Difficulties and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ottotitolo 2">
                <a:extLst>
                  <a:ext uri="{FF2B5EF4-FFF2-40B4-BE49-F238E27FC236}">
                    <a16:creationId xmlns:a16="http://schemas.microsoft.com/office/drawing/2014/main" id="{72805007-8F0A-A147-BA88-664C4EB24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388" y="1136474"/>
                <a:ext cx="8530443" cy="29260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Drones are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advanced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mature technology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Very small dimension, </a:t>
                </a:r>
                <a:r>
                  <a:rPr lang="it-IT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RCS = 0.01 - 0.03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  <m:sup>
                        <m:r>
                          <a:rPr lang="it-IT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Velocity from </a:t>
                </a:r>
                <a:r>
                  <a:rPr lang="it-IT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 km/h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:r>
                  <a:rPr lang="it-IT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 km/h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Maximum </a:t>
                </a:r>
                <a:r>
                  <a:rPr lang="it-IT" sz="2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about </a:t>
                </a:r>
                <a:r>
                  <a:rPr lang="it-IT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 km from controller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it-IT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Altitude of about </a:t>
                </a:r>
                <a:r>
                  <a:rPr lang="it-IT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 km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it-IT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Sottotitolo 2">
                <a:extLst>
                  <a:ext uri="{FF2B5EF4-FFF2-40B4-BE49-F238E27FC236}">
                    <a16:creationId xmlns:a16="http://schemas.microsoft.com/office/drawing/2014/main" id="{72805007-8F0A-A147-BA88-664C4EB2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1136474"/>
                <a:ext cx="8530443" cy="2926076"/>
              </a:xfrm>
              <a:prstGeom prst="rect">
                <a:avLst/>
              </a:prstGeom>
              <a:blipFill>
                <a:blip r:embed="rId3"/>
                <a:stretch>
                  <a:fillRect l="-892" t="-2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5780CE-FA2D-3245-B52F-C8BA64DBBA75}"/>
              </a:ext>
            </a:extLst>
          </p:cNvPr>
          <p:cNvSpPr txBox="1"/>
          <p:nvPr/>
        </p:nvSpPr>
        <p:spPr>
          <a:xfrm>
            <a:off x="1631915" y="4831158"/>
            <a:ext cx="6450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 radar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capable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recognize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of UAV with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5C6A7C0-9CE8-E747-B44D-EC95E590D6A7}"/>
              </a:ext>
            </a:extLst>
          </p:cNvPr>
          <p:cNvSpPr txBox="1"/>
          <p:nvPr/>
        </p:nvSpPr>
        <p:spPr>
          <a:xfrm>
            <a:off x="269388" y="492130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Goal: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53B241-DCAE-E34F-8BB9-EC79F9E20193}"/>
              </a:ext>
            </a:extLst>
          </p:cNvPr>
          <p:cNvSpPr txBox="1"/>
          <p:nvPr/>
        </p:nvSpPr>
        <p:spPr>
          <a:xfrm>
            <a:off x="8187938" y="4400270"/>
            <a:ext cx="3734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92D050"/>
                </a:solidFill>
              </a:rPr>
              <a:t>- Low cost HW</a:t>
            </a:r>
          </a:p>
          <a:p>
            <a:r>
              <a:rPr lang="it-IT" sz="2800" dirty="0">
                <a:solidFill>
                  <a:srgbClr val="92D050"/>
                </a:solidFill>
              </a:rPr>
              <a:t>- Low </a:t>
            </a:r>
            <a:r>
              <a:rPr lang="it-IT" sz="2800" dirty="0" err="1">
                <a:solidFill>
                  <a:srgbClr val="92D050"/>
                </a:solidFill>
              </a:rPr>
              <a:t>power</a:t>
            </a:r>
            <a:r>
              <a:rPr lang="it-IT" sz="2800" dirty="0">
                <a:solidFill>
                  <a:srgbClr val="92D050"/>
                </a:solidFill>
              </a:rPr>
              <a:t> TX</a:t>
            </a:r>
          </a:p>
          <a:p>
            <a:r>
              <a:rPr lang="it-IT" sz="2800" dirty="0">
                <a:solidFill>
                  <a:srgbClr val="92D050"/>
                </a:solidFill>
              </a:rPr>
              <a:t>- Small </a:t>
            </a:r>
            <a:r>
              <a:rPr lang="it-IT" sz="2800" dirty="0" err="1">
                <a:solidFill>
                  <a:srgbClr val="92D050"/>
                </a:solidFill>
              </a:rPr>
              <a:t>dimensions</a:t>
            </a:r>
            <a:endParaRPr lang="it-IT" sz="2800" dirty="0">
              <a:solidFill>
                <a:srgbClr val="92D050"/>
              </a:solidFill>
            </a:endParaRPr>
          </a:p>
          <a:p>
            <a:r>
              <a:rPr lang="it-IT" sz="2800" dirty="0">
                <a:solidFill>
                  <a:srgbClr val="92D050"/>
                </a:solidFill>
              </a:rPr>
              <a:t>- Easy to </a:t>
            </a:r>
            <a:r>
              <a:rPr lang="it-IT" sz="2800" dirty="0" err="1">
                <a:solidFill>
                  <a:srgbClr val="92D050"/>
                </a:solidFill>
              </a:rPr>
              <a:t>deploy</a:t>
            </a:r>
            <a:endParaRPr lang="it-IT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4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D90C8CB-ECA9-B64B-B8E1-C3A7252F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347" y="268357"/>
            <a:ext cx="3950200" cy="831066"/>
          </a:xfrm>
        </p:spPr>
        <p:txBody>
          <a:bodyPr>
            <a:normAutofit/>
          </a:bodyPr>
          <a:lstStyle/>
          <a:p>
            <a:pPr algn="l"/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solutions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9" name="Sottotitolo 2">
            <a:extLst>
              <a:ext uri="{FF2B5EF4-FFF2-40B4-BE49-F238E27FC236}">
                <a16:creationId xmlns:a16="http://schemas.microsoft.com/office/drawing/2014/main" id="{C2660E6E-1014-924B-B36F-ED73131DB37F}"/>
              </a:ext>
            </a:extLst>
          </p:cNvPr>
          <p:cNvSpPr txBox="1">
            <a:spLocks/>
          </p:cNvSpPr>
          <p:nvPr/>
        </p:nvSpPr>
        <p:spPr>
          <a:xfrm>
            <a:off x="532347" y="1859986"/>
            <a:ext cx="8530443" cy="29260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 GHz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bands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achieved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FMCW radar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Micro Doppler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it-IT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Transmitted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Watt</a:t>
            </a:r>
            <a:endParaRPr lang="it-IT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detection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4 km</a:t>
            </a:r>
            <a:endParaRPr lang="it-IT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7256609A-EB4E-964A-A4A2-6AEAA07F90E4}"/>
              </a:ext>
            </a:extLst>
          </p:cNvPr>
          <p:cNvSpPr txBox="1">
            <a:spLocks/>
          </p:cNvSpPr>
          <p:nvPr/>
        </p:nvSpPr>
        <p:spPr>
          <a:xfrm>
            <a:off x="532347" y="1128414"/>
            <a:ext cx="3843710" cy="702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Mosts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on:</a:t>
            </a:r>
          </a:p>
        </p:txBody>
      </p:sp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6F0E864-992E-F647-8009-1029E6C9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0622" cy="69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3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D90C8CB-ECA9-B64B-B8E1-C3A7252F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03" y="111211"/>
            <a:ext cx="11321307" cy="896880"/>
          </a:xfrm>
        </p:spPr>
        <p:txBody>
          <a:bodyPr>
            <a:normAutofit fontScale="90000"/>
          </a:bodyPr>
          <a:lstStyle/>
          <a:p>
            <a:pPr algn="l"/>
            <a:r>
              <a:rPr lang="it-IT" sz="6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FMCW 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 parameters: </a:t>
            </a:r>
            <a:r>
              <a:rPr lang="it-IT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6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10876D8-AF73-4B4C-99E1-65DEF6ED95B3}"/>
              </a:ext>
            </a:extLst>
          </p:cNvPr>
          <p:cNvSpPr txBox="1">
            <a:spLocks/>
          </p:cNvSpPr>
          <p:nvPr/>
        </p:nvSpPr>
        <p:spPr>
          <a:xfrm>
            <a:off x="603630" y="1063328"/>
            <a:ext cx="10276279" cy="64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dimension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some parameters of FMCW radar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2C247FE-BA9A-FF44-8529-62457BAB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30" y="1973813"/>
            <a:ext cx="3103154" cy="3445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4C1D67B-E09A-4047-9E70-61D4B5D3A9DB}"/>
                  </a:ext>
                </a:extLst>
              </p:cNvPr>
              <p:cNvSpPr txBox="1"/>
              <p:nvPr/>
            </p:nvSpPr>
            <p:spPr>
              <a:xfrm>
                <a:off x="1378172" y="5687088"/>
                <a:ext cx="12613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4C1D67B-E09A-4047-9E70-61D4B5D3A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72" y="5687088"/>
                <a:ext cx="1261371" cy="430887"/>
              </a:xfrm>
              <a:prstGeom prst="rect">
                <a:avLst/>
              </a:prstGeom>
              <a:blipFill>
                <a:blip r:embed="rId4"/>
                <a:stretch>
                  <a:fillRect l="-10000" t="-8571" r="-11000" b="-3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olo 1">
            <a:extLst>
              <a:ext uri="{FF2B5EF4-FFF2-40B4-BE49-F238E27FC236}">
                <a16:creationId xmlns:a16="http://schemas.microsoft.com/office/drawing/2014/main" id="{F4AA6333-24FA-A449-A970-605D153648AA}"/>
              </a:ext>
            </a:extLst>
          </p:cNvPr>
          <p:cNvSpPr txBox="1">
            <a:spLocks/>
          </p:cNvSpPr>
          <p:nvPr/>
        </p:nvSpPr>
        <p:spPr>
          <a:xfrm>
            <a:off x="1378172" y="1891948"/>
            <a:ext cx="1809165" cy="372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Chirp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19EC28-878E-7847-8C08-10EA4592219C}"/>
                  </a:ext>
                </a:extLst>
              </p:cNvPr>
              <p:cNvSpPr txBox="1"/>
              <p:nvPr/>
            </p:nvSpPr>
            <p:spPr>
              <a:xfrm>
                <a:off x="4904644" y="2073469"/>
                <a:ext cx="1821140" cy="709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r>
                  <a:rPr lang="it-IT" sz="3200" b="0" dirty="0"/>
                  <a:t>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19EC28-878E-7847-8C08-10EA4592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44" y="2073469"/>
                <a:ext cx="1821140" cy="709297"/>
              </a:xfrm>
              <a:prstGeom prst="rect">
                <a:avLst/>
              </a:prstGeom>
              <a:blipFill>
                <a:blip r:embed="rId5"/>
                <a:stretch>
                  <a:fillRect l="-694" r="-10417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508516-BB04-6744-B128-1BD7C3386579}"/>
                  </a:ext>
                </a:extLst>
              </p:cNvPr>
              <p:cNvSpPr txBox="1"/>
              <p:nvPr/>
            </p:nvSpPr>
            <p:spPr>
              <a:xfrm>
                <a:off x="4976090" y="4578480"/>
                <a:ext cx="1426031" cy="734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508516-BB04-6744-B128-1BD7C3386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90" y="4578480"/>
                <a:ext cx="1426031" cy="734945"/>
              </a:xfrm>
              <a:prstGeom prst="rect">
                <a:avLst/>
              </a:prstGeom>
              <a:blipFill>
                <a:blip r:embed="rId6"/>
                <a:stretch>
                  <a:fillRect l="-5263" r="-4386" b="-16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E0F3961-92F4-9840-A275-655AC582AD1F}"/>
                  </a:ext>
                </a:extLst>
              </p:cNvPr>
              <p:cNvSpPr txBox="1"/>
              <p:nvPr/>
            </p:nvSpPr>
            <p:spPr>
              <a:xfrm>
                <a:off x="8348357" y="3656802"/>
                <a:ext cx="2115772" cy="714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sz="3200" b="0" dirty="0"/>
                  <a:t>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E0F3961-92F4-9840-A275-655AC582A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357" y="3656802"/>
                <a:ext cx="2115772" cy="714106"/>
              </a:xfrm>
              <a:prstGeom prst="rect">
                <a:avLst/>
              </a:prstGeom>
              <a:blipFill>
                <a:blip r:embed="rId7"/>
                <a:stretch>
                  <a:fillRect t="-1754" r="-8333"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08CB8D-2253-5B4F-B2B7-ECAE13568797}"/>
              </a:ext>
            </a:extLst>
          </p:cNvPr>
          <p:cNvSpPr txBox="1"/>
          <p:nvPr/>
        </p:nvSpPr>
        <p:spPr>
          <a:xfrm>
            <a:off x="7091458" y="2481578"/>
            <a:ext cx="462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Sampling frequency </a:t>
            </a:r>
            <a:r>
              <a:rPr lang="en-GB" sz="2000" dirty="0"/>
              <a:t>must be almost equal </a:t>
            </a:r>
          </a:p>
          <a:p>
            <a:r>
              <a:rPr lang="en-GB" sz="2000" dirty="0"/>
              <a:t>to maximum IF frequency related to d max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4AABE85-D5A1-9342-BC45-AF7B0FA8FEB3}"/>
              </a:ext>
            </a:extLst>
          </p:cNvPr>
          <p:cNvCxnSpPr>
            <a:cxnSpLocks/>
          </p:cNvCxnSpPr>
          <p:nvPr/>
        </p:nvCxnSpPr>
        <p:spPr>
          <a:xfrm flipH="1">
            <a:off x="9406243" y="3231341"/>
            <a:ext cx="1" cy="600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6953E0-47B1-2545-971D-429D5FA1DE30}"/>
              </a:ext>
            </a:extLst>
          </p:cNvPr>
          <p:cNvSpPr txBox="1"/>
          <p:nvPr/>
        </p:nvSpPr>
        <p:spPr>
          <a:xfrm>
            <a:off x="4532230" y="3656802"/>
            <a:ext cx="353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Distance resolution </a:t>
            </a:r>
            <a:r>
              <a:rPr lang="en-GB" sz="2000" dirty="0"/>
              <a:t>is only related to the bandwidth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0F2819-A9D3-2841-B797-127EEE5C2F80}"/>
              </a:ext>
            </a:extLst>
          </p:cNvPr>
          <p:cNvSpPr txBox="1"/>
          <p:nvPr/>
        </p:nvSpPr>
        <p:spPr>
          <a:xfrm>
            <a:off x="6728107" y="4945952"/>
            <a:ext cx="244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Where B is equal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40E7A061-1F0C-C842-BB6A-C2CE132ED130}"/>
                  </a:ext>
                </a:extLst>
              </p:cNvPr>
              <p:cNvSpPr txBox="1"/>
              <p:nvPr/>
            </p:nvSpPr>
            <p:spPr>
              <a:xfrm>
                <a:off x="9372237" y="4930563"/>
                <a:ext cx="14693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40E7A061-1F0C-C842-BB6A-C2CE132ED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237" y="4930563"/>
                <a:ext cx="1469377" cy="430887"/>
              </a:xfrm>
              <a:prstGeom prst="rect">
                <a:avLst/>
              </a:prstGeom>
              <a:blipFill>
                <a:blip r:embed="rId8"/>
                <a:stretch>
                  <a:fillRect l="-4274" t="-8571" r="-9402" b="-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4AA843C-6BD7-8E4F-A0FA-157B9D6D1021}"/>
              </a:ext>
            </a:extLst>
          </p:cNvPr>
          <p:cNvSpPr txBox="1"/>
          <p:nvPr/>
        </p:nvSpPr>
        <p:spPr>
          <a:xfrm>
            <a:off x="4505632" y="5888469"/>
            <a:ext cx="574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2D FFT </a:t>
            </a:r>
            <a:r>
              <a:rPr lang="en-GB" sz="2000" dirty="0"/>
              <a:t>is performed to measure distance and velocities, on fast time and short time plane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B257793-6395-A542-A34B-765353918AE8}"/>
              </a:ext>
            </a:extLst>
          </p:cNvPr>
          <p:cNvSpPr txBox="1"/>
          <p:nvPr/>
        </p:nvSpPr>
        <p:spPr>
          <a:xfrm>
            <a:off x="7101075" y="1773692"/>
            <a:ext cx="353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IF frequency </a:t>
            </a:r>
            <a:r>
              <a:rPr lang="en-GB" sz="2000" dirty="0"/>
              <a:t>is the output of mixing </a:t>
            </a:r>
            <a:r>
              <a:rPr lang="en-GB" sz="2000" dirty="0" err="1"/>
              <a:t>tx</a:t>
            </a:r>
            <a:r>
              <a:rPr lang="en-GB" sz="2000" dirty="0"/>
              <a:t> signal and </a:t>
            </a:r>
            <a:r>
              <a:rPr lang="en-GB" sz="2000" dirty="0" err="1"/>
              <a:t>rx</a:t>
            </a:r>
            <a:r>
              <a:rPr lang="en-GB" sz="2000" dirty="0"/>
              <a:t> signal</a:t>
            </a:r>
          </a:p>
        </p:txBody>
      </p:sp>
    </p:spTree>
    <p:extLst>
      <p:ext uri="{BB962C8B-B14F-4D97-AF65-F5344CB8AC3E}">
        <p14:creationId xmlns:p14="http://schemas.microsoft.com/office/powerpoint/2010/main" val="37147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7" grpId="0"/>
      <p:bldP spid="18" grpId="0"/>
      <p:bldP spid="21" grpId="0"/>
      <p:bldP spid="22" grpId="0"/>
      <p:bldP spid="23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3995A8B-F45A-A34A-823F-C3E2C6EA3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04" y="111211"/>
            <a:ext cx="10015022" cy="896880"/>
          </a:xfrm>
        </p:spPr>
        <p:txBody>
          <a:bodyPr>
            <a:normAutofit fontScale="90000"/>
          </a:bodyPr>
          <a:lstStyle/>
          <a:p>
            <a:pPr algn="l"/>
            <a:r>
              <a:rPr lang="it-IT" sz="6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FMCW 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 parameters:  B, </a:t>
            </a:r>
            <a:r>
              <a:rPr lang="it-IT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</a:t>
            </a:r>
            <a:endParaRPr lang="it-IT" sz="6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9397EF-6F8F-FE4C-B8A4-E52E12C7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7" y="1314550"/>
            <a:ext cx="5486400" cy="27813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5DC3158-3C43-964D-B440-CE4D9B720180}"/>
              </a:ext>
            </a:extLst>
          </p:cNvPr>
          <p:cNvSpPr txBox="1"/>
          <p:nvPr/>
        </p:nvSpPr>
        <p:spPr>
          <a:xfrm>
            <a:off x="5666894" y="1751093"/>
            <a:ext cx="6061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Same B</a:t>
            </a:r>
            <a:r>
              <a:rPr lang="en-GB" sz="2800" dirty="0"/>
              <a:t> means </a:t>
            </a:r>
            <a:r>
              <a:rPr lang="en-GB" sz="2800" dirty="0">
                <a:solidFill>
                  <a:srgbClr val="00B050"/>
                </a:solidFill>
              </a:rPr>
              <a:t>same distance resolution</a:t>
            </a:r>
            <a:r>
              <a:rPr lang="en-GB" sz="2800" dirty="0"/>
              <a:t>,</a:t>
            </a:r>
          </a:p>
          <a:p>
            <a:r>
              <a:rPr lang="en-GB" sz="2800" dirty="0"/>
              <a:t>But varying </a:t>
            </a:r>
            <a:r>
              <a:rPr lang="en-GB" sz="2800" dirty="0">
                <a:solidFill>
                  <a:srgbClr val="FF0000"/>
                </a:solidFill>
              </a:rPr>
              <a:t>S </a:t>
            </a:r>
            <a:r>
              <a:rPr lang="en-GB" sz="2800" dirty="0"/>
              <a:t>and </a:t>
            </a:r>
            <a:r>
              <a:rPr lang="en-GB" sz="2800" dirty="0">
                <a:solidFill>
                  <a:srgbClr val="FF0000"/>
                </a:solidFill>
              </a:rPr>
              <a:t>Tc</a:t>
            </a:r>
            <a:r>
              <a:rPr lang="en-GB" sz="2800" dirty="0"/>
              <a:t> is possible to: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B5E11-48E6-8A4C-B76B-EC7E52308FF2}"/>
              </a:ext>
            </a:extLst>
          </p:cNvPr>
          <p:cNvSpPr txBox="1"/>
          <p:nvPr/>
        </p:nvSpPr>
        <p:spPr>
          <a:xfrm>
            <a:off x="526704" y="4343121"/>
            <a:ext cx="4989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.   Lower sampling frequency , lower 	IF 	bandwidth, means low cost 	ADC converter but lower maximum 	distance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BBD0BB-D533-7141-8AE0-896CFC321F13}"/>
              </a:ext>
            </a:extLst>
          </p:cNvPr>
          <p:cNvSpPr txBox="1"/>
          <p:nvPr/>
        </p:nvSpPr>
        <p:spPr>
          <a:xfrm>
            <a:off x="5759366" y="4308088"/>
            <a:ext cx="4989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</a:t>
            </a:r>
            <a:r>
              <a:rPr lang="en-GB" sz="2400" dirty="0"/>
              <a:t>.   Double slope, double sampling 	frequency, but half measurements 	time and higher maximum 	distance</a:t>
            </a:r>
          </a:p>
        </p:txBody>
      </p:sp>
    </p:spTree>
    <p:extLst>
      <p:ext uri="{BB962C8B-B14F-4D97-AF65-F5344CB8AC3E}">
        <p14:creationId xmlns:p14="http://schemas.microsoft.com/office/powerpoint/2010/main" val="33558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D90C8CB-ECA9-B64B-B8E1-C3A7252F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03" y="111211"/>
            <a:ext cx="11321307" cy="896880"/>
          </a:xfrm>
        </p:spPr>
        <p:txBody>
          <a:bodyPr>
            <a:normAutofit fontScale="90000"/>
          </a:bodyPr>
          <a:lstStyle/>
          <a:p>
            <a:pPr algn="l"/>
            <a:r>
              <a:rPr lang="it-IT" sz="6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FMCW 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 parameters: </a:t>
            </a:r>
            <a:r>
              <a:rPr lang="it-IT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velocities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6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10876D8-AF73-4B4C-99E1-65DEF6ED95B3}"/>
              </a:ext>
            </a:extLst>
          </p:cNvPr>
          <p:cNvSpPr txBox="1">
            <a:spLocks/>
          </p:cNvSpPr>
          <p:nvPr/>
        </p:nvSpPr>
        <p:spPr>
          <a:xfrm>
            <a:off x="623009" y="984216"/>
            <a:ext cx="10664989" cy="64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measure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velocities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phase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among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chirps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must be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computed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19EC28-878E-7847-8C08-10EA4592219C}"/>
                  </a:ext>
                </a:extLst>
              </p:cNvPr>
              <p:cNvSpPr txBox="1"/>
              <p:nvPr/>
            </p:nvSpPr>
            <p:spPr>
              <a:xfrm>
                <a:off x="5961508" y="2079907"/>
                <a:ext cx="2116092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sz="3200" b="0" dirty="0"/>
                  <a:t>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19EC28-878E-7847-8C08-10EA4592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08" y="2079907"/>
                <a:ext cx="2116092" cy="784574"/>
              </a:xfrm>
              <a:prstGeom prst="rect">
                <a:avLst/>
              </a:prstGeom>
              <a:blipFill>
                <a:blip r:embed="rId3"/>
                <a:stretch>
                  <a:fillRect r="-8982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508516-BB04-6744-B128-1BD7C3386579}"/>
                  </a:ext>
                </a:extLst>
              </p:cNvPr>
              <p:cNvSpPr txBox="1"/>
              <p:nvPr/>
            </p:nvSpPr>
            <p:spPr>
              <a:xfrm>
                <a:off x="6217993" y="3276654"/>
                <a:ext cx="1498935" cy="939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508516-BB04-6744-B128-1BD7C3386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93" y="3276654"/>
                <a:ext cx="1498935" cy="939616"/>
              </a:xfrm>
              <a:prstGeom prst="rect">
                <a:avLst/>
              </a:prstGeom>
              <a:blipFill>
                <a:blip r:embed="rId4"/>
                <a:stretch>
                  <a:fillRect l="-5042" t="-1333" r="-3361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08CB8D-2253-5B4F-B2B7-ECAE13568797}"/>
              </a:ext>
            </a:extLst>
          </p:cNvPr>
          <p:cNvSpPr txBox="1"/>
          <p:nvPr/>
        </p:nvSpPr>
        <p:spPr>
          <a:xfrm>
            <a:off x="8389744" y="2130861"/>
            <a:ext cx="3176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FF0000"/>
                </a:solidFill>
              </a:rPr>
              <a:t>Unanmbiguos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velocity measurement, phase change must be minus than pi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6953E0-47B1-2545-971D-429D5FA1DE30}"/>
              </a:ext>
            </a:extLst>
          </p:cNvPr>
          <p:cNvSpPr txBox="1"/>
          <p:nvPr/>
        </p:nvSpPr>
        <p:spPr>
          <a:xfrm>
            <a:off x="8389744" y="3475634"/>
            <a:ext cx="353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Velocity resolution </a:t>
            </a:r>
            <a:r>
              <a:rPr lang="en-GB" sz="2000" dirty="0"/>
              <a:t>is related to the frame time of FFT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0F2819-A9D3-2841-B797-127EEE5C2F80}"/>
              </a:ext>
            </a:extLst>
          </p:cNvPr>
          <p:cNvSpPr txBox="1"/>
          <p:nvPr/>
        </p:nvSpPr>
        <p:spPr>
          <a:xfrm>
            <a:off x="5798648" y="4809273"/>
            <a:ext cx="244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Where </a:t>
            </a:r>
            <a:r>
              <a:rPr lang="en-GB" sz="2000" dirty="0" err="1"/>
              <a:t>Tf</a:t>
            </a:r>
            <a:r>
              <a:rPr lang="en-GB" sz="2000" dirty="0"/>
              <a:t> is equal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40E7A061-1F0C-C842-BB6A-C2CE132ED130}"/>
                  </a:ext>
                </a:extLst>
              </p:cNvPr>
              <p:cNvSpPr txBox="1"/>
              <p:nvPr/>
            </p:nvSpPr>
            <p:spPr>
              <a:xfrm>
                <a:off x="8826089" y="4743999"/>
                <a:ext cx="1629933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40E7A061-1F0C-C842-BB6A-C2CE132ED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089" y="4743999"/>
                <a:ext cx="1629933" cy="465384"/>
              </a:xfrm>
              <a:prstGeom prst="rect">
                <a:avLst/>
              </a:prstGeom>
              <a:blipFill>
                <a:blip r:embed="rId5"/>
                <a:stretch>
                  <a:fillRect l="-5426" t="-5263" r="-7752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0E446F-0166-2541-AC34-90722D00194D}"/>
              </a:ext>
            </a:extLst>
          </p:cNvPr>
          <p:cNvSpPr txBox="1"/>
          <p:nvPr/>
        </p:nvSpPr>
        <p:spPr>
          <a:xfrm>
            <a:off x="6300089" y="5649348"/>
            <a:ext cx="459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N </a:t>
            </a:r>
            <a:r>
              <a:rPr lang="en-GB" sz="2000" dirty="0"/>
              <a:t>is the number of chirp transmitted</a:t>
            </a:r>
          </a:p>
        </p:txBody>
      </p:sp>
      <p:pic>
        <p:nvPicPr>
          <p:cNvPr id="3" name="Immagine 2" descr="Immagine che contiene oggetto, antenna&#10;&#10;Descrizione generata automaticamente">
            <a:extLst>
              <a:ext uri="{FF2B5EF4-FFF2-40B4-BE49-F238E27FC236}">
                <a16:creationId xmlns:a16="http://schemas.microsoft.com/office/drawing/2014/main" id="{01B451AC-8F48-1148-A937-3E72AA763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86255"/>
            <a:ext cx="5762656" cy="2397265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191DE00-A9D9-6449-9A19-572E22EAD341}"/>
              </a:ext>
            </a:extLst>
          </p:cNvPr>
          <p:cNvSpPr txBox="1"/>
          <p:nvPr/>
        </p:nvSpPr>
        <p:spPr>
          <a:xfrm>
            <a:off x="200291" y="4852698"/>
            <a:ext cx="4989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.   Double N, half Tc means higher 		velocities measurable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CD6BC90-C23A-B449-B1AB-3CA624E519F0}"/>
              </a:ext>
            </a:extLst>
          </p:cNvPr>
          <p:cNvSpPr txBox="1"/>
          <p:nvPr/>
        </p:nvSpPr>
        <p:spPr>
          <a:xfrm>
            <a:off x="200291" y="5733374"/>
            <a:ext cx="4989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</a:t>
            </a:r>
            <a:r>
              <a:rPr lang="en-GB" sz="2400" dirty="0"/>
              <a:t>.   Half N, double Tc means lower 		velocities measurable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FEA1944-1C09-7B4A-842B-A151679CF4AA}"/>
              </a:ext>
            </a:extLst>
          </p:cNvPr>
          <p:cNvSpPr txBox="1"/>
          <p:nvPr/>
        </p:nvSpPr>
        <p:spPr>
          <a:xfrm>
            <a:off x="263233" y="4162173"/>
            <a:ext cx="606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Same velocity resolution but: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5886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8" grpId="0"/>
      <p:bldP spid="21" grpId="0"/>
      <p:bldP spid="22" grpId="0"/>
      <p:bldP spid="23" grpId="0"/>
      <p:bldP spid="19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{CB42C31F-FC05-9844-ACFF-F98565B295AD}tf16401378</Template>
  <TotalTime>18281</TotalTime>
  <Words>1101</Words>
  <Application>Microsoft Macintosh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 3</vt:lpstr>
      <vt:lpstr>Tema di Office</vt:lpstr>
      <vt:lpstr>Drone detection</vt:lpstr>
      <vt:lpstr>Motivations</vt:lpstr>
      <vt:lpstr>Environment</vt:lpstr>
      <vt:lpstr>Anti Drone complete system</vt:lpstr>
      <vt:lpstr>Presentazione standard di PowerPoint</vt:lpstr>
      <vt:lpstr>Actual solutions</vt:lpstr>
      <vt:lpstr>FMCW Radar parameters: distance </vt:lpstr>
      <vt:lpstr>FMCW Radar parameters:  B, S, Tc</vt:lpstr>
      <vt:lpstr>FMCW Radar parameters: velocities </vt:lpstr>
      <vt:lpstr>Some values of actual solutions</vt:lpstr>
      <vt:lpstr>Micro Doppler</vt:lpstr>
      <vt:lpstr>Micro Doppler</vt:lpstr>
      <vt:lpstr>Micro Doppler</vt:lpstr>
      <vt:lpstr>Next phase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detection</dc:title>
  <dc:creator>ivan riolo</dc:creator>
  <cp:lastModifiedBy>ivan riolo</cp:lastModifiedBy>
  <cp:revision>15</cp:revision>
  <dcterms:created xsi:type="dcterms:W3CDTF">2021-12-18T10:47:17Z</dcterms:created>
  <dcterms:modified xsi:type="dcterms:W3CDTF">2022-02-23T15:40:18Z</dcterms:modified>
</cp:coreProperties>
</file>