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71" r:id="rId4"/>
    <p:sldId id="274" r:id="rId5"/>
    <p:sldId id="273" r:id="rId6"/>
    <p:sldId id="275" r:id="rId7"/>
    <p:sldId id="281" r:id="rId8"/>
    <p:sldId id="276" r:id="rId9"/>
    <p:sldId id="277" r:id="rId10"/>
    <p:sldId id="278" r:id="rId11"/>
    <p:sldId id="279" r:id="rId12"/>
    <p:sldId id="280" r:id="rId13"/>
    <p:sldId id="282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64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6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2A752-956D-C644-933F-AAE5C024A306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CE92C-E56A-C349-9A04-109CC8E3833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587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CE92C-E56A-C349-9A04-109CC8E3833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898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D8FEC1-4389-1347-9779-98D62446A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97B0A4B-6ED8-514B-BC8A-CD8BE2C31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2C685A-2F11-B94A-A297-E45BC0EBD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49B3-F7DC-0545-A4F4-974B704864EC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F048A2-C205-324A-BA1B-48FE3119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A47835-5A65-9441-91AE-5E59DD3B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B1D2-8EC9-8248-BBDD-B5C5552CDD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01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436C7E-E7B5-3248-8A3A-451618B2E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A291F8C-79E6-5A4E-93A1-F4FB53B97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5DD599-8FA8-1641-AF7D-E9FD1C78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49B3-F7DC-0545-A4F4-974B704864EC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F7A197-AF68-034F-B798-F35BAD01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E8A0F3-736C-B74C-A61C-666AE4C0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B1D2-8EC9-8248-BBDD-B5C5552CDD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31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BF9DFC2-8165-0647-87C9-DA99A1147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F8568B-E385-6944-BDED-AFEAEC787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00C011-BBC7-804B-913C-3BB691BAA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49B3-F7DC-0545-A4F4-974B704864EC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53231B-2A32-144C-BB7B-BE5C4565D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2BEA43-E479-0945-9258-FE609626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B1D2-8EC9-8248-BBDD-B5C5552CDD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29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AE20D3-371D-0945-9D1D-1E5A5F76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AB1F74-85B0-014A-B7F0-B3C7D7999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2575CC-4937-CA4F-8FFB-B2154AE0F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49B3-F7DC-0545-A4F4-974B704864EC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45CB44-5802-BA49-BB9C-08D4CCC62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D25C10-ADA1-6A42-9F7E-7FC64214A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B1D2-8EC9-8248-BBDD-B5C5552CDD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7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4EB135-9503-8249-9EDB-91F1874A0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4E1D6FA-CC2B-CB46-BD8F-002A68E30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C3E969-BDC5-1A4C-AFCA-E9AAB281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49B3-F7DC-0545-A4F4-974B704864EC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488FA5-8DB6-7C4E-BD0E-87C34344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4154A2-BB77-7F48-AB8A-4CC69112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B1D2-8EC9-8248-BBDD-B5C5552CDD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70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DA5726-A163-7740-8084-EB26D30B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C54D87-63B7-BA43-B8AC-0346823DC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539B3AE-64A3-8D47-B363-03F93AA37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59B796-472B-D14E-8991-D51B210A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49B3-F7DC-0545-A4F4-974B704864EC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36466CC-69DC-9241-B771-8FC37C9C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446D2D-1AC7-B04A-B4E1-4F11DAF6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B1D2-8EC9-8248-BBDD-B5C5552CDD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99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3D2F9F-FFDA-D74C-86F9-17FBBA97D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647D07-5147-2D46-B26B-96D6DE785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4F93E1C-99CE-9C4E-9FE4-AF063E07D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C651698-8FCE-C944-B765-A6471241B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2CC4339-7CFF-D042-9809-D025225E1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ADB5446-786F-B940-B505-2AAB37BD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49B3-F7DC-0545-A4F4-974B704864EC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989CCD7-C0B2-5C41-BF72-B133EC78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249DC95-3B35-0046-AB77-7688E53C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B1D2-8EC9-8248-BBDD-B5C5552CDD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64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FDC087-55A2-BB48-8A0F-BBF54C2E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38BB73-EB4E-2643-A1DE-685209E4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49B3-F7DC-0545-A4F4-974B704864EC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F0BD34C-9561-6E4D-A69F-1D5C51DD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753673-C2B3-C348-A5C6-09563401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B1D2-8EC9-8248-BBDD-B5C5552CDD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7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EF95956-A3FB-1B47-B5D1-2DA1B696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49B3-F7DC-0545-A4F4-974B704864EC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3850E20-062B-804A-AEA5-E183C163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F94AA24-714E-8048-AE41-C90A81F0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B1D2-8EC9-8248-BBDD-B5C5552CDD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97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B37A5C-1527-F645-99E8-A23590E94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DA25E9-4157-4349-A769-7ECFF2BC7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B8BEA5E-F606-224A-B3BC-556EEDA47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F48632-8523-EF4A-906A-78337277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49B3-F7DC-0545-A4F4-974B704864EC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6574ED1-A038-BA4E-93FD-95570F5A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6A02236-CE24-3843-B040-FF7343E6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B1D2-8EC9-8248-BBDD-B5C5552CDD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79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942854-4D4F-9C4D-9934-474089E0A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398D3E8-AAC8-6446-9F0C-6BCAD1DA9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3D43F6C-415A-7248-9CA6-198B8CF6A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2702C68-4756-B246-8E1E-5ABDD4EE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49B3-F7DC-0545-A4F4-974B704864EC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51F6EE6-A321-5C4E-801D-AA716F37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10CDED5-D8ED-4949-AE40-671188B8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B1D2-8EC9-8248-BBDD-B5C5552CDD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84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EF0ADA8-C109-8746-AF8C-6CDF677CF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08C84B-3256-4C42-ADC6-C81FD65BA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933AD0-1DD7-D94F-8240-328E215D3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749B3-F7DC-0545-A4F4-974B704864EC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A0E50B-7205-E04A-9527-D028C47DB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D0F58C-8593-2B4A-BF5B-3FA4E7D38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FB1D2-8EC9-8248-BBDD-B5C5552CDD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40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0.png"/><Relationship Id="rId13" Type="http://schemas.openxmlformats.org/officeDocument/2006/relationships/image" Target="../media/image670.png"/><Relationship Id="rId3" Type="http://schemas.openxmlformats.org/officeDocument/2006/relationships/image" Target="../media/image4.png"/><Relationship Id="rId7" Type="http://schemas.openxmlformats.org/officeDocument/2006/relationships/image" Target="../media/image610.png"/><Relationship Id="rId12" Type="http://schemas.openxmlformats.org/officeDocument/2006/relationships/image" Target="../media/image660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11" Type="http://schemas.openxmlformats.org/officeDocument/2006/relationships/image" Target="../media/image650.png"/><Relationship Id="rId5" Type="http://schemas.openxmlformats.org/officeDocument/2006/relationships/image" Target="../media/image1.png"/><Relationship Id="rId10" Type="http://schemas.openxmlformats.org/officeDocument/2006/relationships/image" Target="../media/image640.png"/><Relationship Id="rId4" Type="http://schemas.openxmlformats.org/officeDocument/2006/relationships/image" Target="../media/image5.svg"/><Relationship Id="rId9" Type="http://schemas.openxmlformats.org/officeDocument/2006/relationships/image" Target="../media/image6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82.png"/><Relationship Id="rId3" Type="http://schemas.openxmlformats.org/officeDocument/2006/relationships/image" Target="../media/image69.png"/><Relationship Id="rId21" Type="http://schemas.openxmlformats.org/officeDocument/2006/relationships/image" Target="../media/image63.sv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1.png"/><Relationship Id="rId2" Type="http://schemas.openxmlformats.org/officeDocument/2006/relationships/image" Target="../media/image1.png"/><Relationship Id="rId16" Type="http://schemas.openxmlformats.org/officeDocument/2006/relationships/image" Target="../media/image8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5.svg"/><Relationship Id="rId23" Type="http://schemas.openxmlformats.org/officeDocument/2006/relationships/image" Target="../media/image87.png"/><Relationship Id="rId10" Type="http://schemas.openxmlformats.org/officeDocument/2006/relationships/image" Target="../media/image76.png"/><Relationship Id="rId19" Type="http://schemas.openxmlformats.org/officeDocument/2006/relationships/image" Target="../media/image83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4.png"/><Relationship Id="rId22" Type="http://schemas.openxmlformats.org/officeDocument/2006/relationships/image" Target="../media/image8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5.png"/><Relationship Id="rId9" Type="http://schemas.openxmlformats.org/officeDocument/2006/relationships/image" Target="../media/image18.jp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3" Type="http://schemas.openxmlformats.org/officeDocument/2006/relationships/image" Target="../media/image4.pn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1.png"/><Relationship Id="rId5" Type="http://schemas.openxmlformats.org/officeDocument/2006/relationships/image" Target="../media/image19.png"/><Relationship Id="rId15" Type="http://schemas.openxmlformats.org/officeDocument/2006/relationships/image" Target="../media/image33.png"/><Relationship Id="rId10" Type="http://schemas.openxmlformats.org/officeDocument/2006/relationships/image" Target="../media/image270.png"/><Relationship Id="rId4" Type="http://schemas.openxmlformats.org/officeDocument/2006/relationships/image" Target="../media/image5.svg"/><Relationship Id="rId9" Type="http://schemas.openxmlformats.org/officeDocument/2006/relationships/image" Target="../media/image260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300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6.png"/><Relationship Id="rId5" Type="http://schemas.openxmlformats.org/officeDocument/2006/relationships/image" Target="../media/image5.svg"/><Relationship Id="rId10" Type="http://schemas.openxmlformats.org/officeDocument/2006/relationships/image" Target="../media/image330.png"/><Relationship Id="rId4" Type="http://schemas.openxmlformats.org/officeDocument/2006/relationships/image" Target="../media/image4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.png"/><Relationship Id="rId7" Type="http://schemas.openxmlformats.org/officeDocument/2006/relationships/image" Target="../media/image380.png"/><Relationship Id="rId12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42.png"/><Relationship Id="rId5" Type="http://schemas.openxmlformats.org/officeDocument/2006/relationships/image" Target="../media/image360.png"/><Relationship Id="rId10" Type="http://schemas.openxmlformats.org/officeDocument/2006/relationships/image" Target="../media/image41.png"/><Relationship Id="rId4" Type="http://schemas.openxmlformats.org/officeDocument/2006/relationships/image" Target="../media/image5.svg"/><Relationship Id="rId9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2.png"/><Relationship Id="rId7" Type="http://schemas.openxmlformats.org/officeDocument/2006/relationships/image" Target="../media/image38.png"/><Relationship Id="rId12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52.png"/><Relationship Id="rId5" Type="http://schemas.openxmlformats.org/officeDocument/2006/relationships/image" Target="../media/image35.png"/><Relationship Id="rId10" Type="http://schemas.openxmlformats.org/officeDocument/2006/relationships/image" Target="../media/image51.png"/><Relationship Id="rId4" Type="http://schemas.openxmlformats.org/officeDocument/2006/relationships/image" Target="../media/image34.png"/><Relationship Id="rId9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4.png"/><Relationship Id="rId7" Type="http://schemas.openxmlformats.org/officeDocument/2006/relationships/image" Target="../media/image5.svg"/><Relationship Id="rId12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0" Type="http://schemas.openxmlformats.org/officeDocument/2006/relationships/image" Target="../media/image47.png"/><Relationship Id="rId4" Type="http://schemas.openxmlformats.org/officeDocument/2006/relationships/image" Target="../media/image55.png"/><Relationship Id="rId9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9A8E12C-B610-9B41-874C-A8978BA55655}"/>
              </a:ext>
            </a:extLst>
          </p:cNvPr>
          <p:cNvSpPr txBox="1">
            <a:spLocks/>
          </p:cNvSpPr>
          <p:nvPr/>
        </p:nvSpPr>
        <p:spPr>
          <a:xfrm>
            <a:off x="269388" y="294385"/>
            <a:ext cx="8931762" cy="662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endParaRPr lang="it-IT" sz="48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AE2F1C-2AEE-5240-8140-58556514C835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C2F83D-F030-DE46-B734-3BD3C2A2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8D417F8-9980-EE4E-ACF0-760816C90BAB}"/>
              </a:ext>
            </a:extLst>
          </p:cNvPr>
          <p:cNvSpPr txBox="1"/>
          <p:nvPr/>
        </p:nvSpPr>
        <p:spPr>
          <a:xfrm>
            <a:off x="507108" y="1139279"/>
            <a:ext cx="10403061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Micro-Doppler and time frequency analysis (short recap)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err="1"/>
              <a:t>mD</a:t>
            </a:r>
            <a:r>
              <a:rPr lang="en-GB" sz="2800" dirty="0"/>
              <a:t> in Narrowband vs Wideband radar, ‘cell migration’ effect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Received signal model from rotor blades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Futures extraction from drone’s spectrograms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Mapping of features from spectrograms to radar waveform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Verification of </a:t>
            </a:r>
            <a:r>
              <a:rPr lang="en-GB" sz="2800" dirty="0" err="1"/>
              <a:t>mD</a:t>
            </a:r>
            <a:r>
              <a:rPr lang="en-GB" sz="2800" dirty="0"/>
              <a:t> constraints on range restricted (1 km) FMCW radar (with the same assumptions made for the mean power computation)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7035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D787D437-957A-8944-9BAA-7297CE58CAFC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65AF2B3-3A61-1B4A-BA36-F86C57133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5FE26070-5FA2-474D-8EE5-03A16A04A55F}"/>
              </a:ext>
            </a:extLst>
          </p:cNvPr>
          <p:cNvSpPr txBox="1">
            <a:spLocks/>
          </p:cNvSpPr>
          <p:nvPr/>
        </p:nvSpPr>
        <p:spPr>
          <a:xfrm>
            <a:off x="269388" y="294385"/>
            <a:ext cx="9825588" cy="662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Futures</a:t>
            </a:r>
            <a:r>
              <a:rPr lang="it-IT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extraction</a:t>
            </a:r>
            <a:r>
              <a:rPr lang="it-IT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spectrogrm</a:t>
            </a:r>
            <a:endParaRPr lang="it-IT" sz="4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37374AE-739E-1640-9637-5485CF1314E9}"/>
              </a:ext>
            </a:extLst>
          </p:cNvPr>
          <p:cNvSpPr txBox="1"/>
          <p:nvPr/>
        </p:nvSpPr>
        <p:spPr>
          <a:xfrm>
            <a:off x="507108" y="1139279"/>
            <a:ext cx="104030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Number of blades, if these are odd or even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Rotation rate of blades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Velocity of blade tip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Length of blade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F51F697-9C66-B74B-BED9-9F300B92A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80" y="1789551"/>
            <a:ext cx="2204720" cy="76685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4A30D1D-4E2E-0445-89D2-F6F21E5F9878}"/>
              </a:ext>
            </a:extLst>
          </p:cNvPr>
          <p:cNvSpPr txBox="1"/>
          <p:nvPr/>
        </p:nvSpPr>
        <p:spPr>
          <a:xfrm>
            <a:off x="6276724" y="1849814"/>
            <a:ext cx="4925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Where Tc is the time distance between two blade flash</a:t>
            </a:r>
          </a:p>
        </p:txBody>
      </p:sp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5C7EC755-4772-814A-892B-5EC87B3A8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1280" y="2571330"/>
            <a:ext cx="1742095" cy="635352"/>
          </a:xfrm>
          <a:prstGeom prst="rect">
            <a:avLst/>
          </a:prstGeom>
        </p:spPr>
      </p:pic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6F01CA0C-1153-2745-8D49-3A9DD19006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1280" y="3269388"/>
            <a:ext cx="1503081" cy="76386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B71F0C93-5340-FE41-B2C1-8361085409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0116" y="2707132"/>
            <a:ext cx="4787900" cy="2413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36B8173-A5B9-8E4A-A7B4-5641032D8A0F}"/>
              </a:ext>
            </a:extLst>
          </p:cNvPr>
          <p:cNvSpPr txBox="1"/>
          <p:nvPr/>
        </p:nvSpPr>
        <p:spPr>
          <a:xfrm>
            <a:off x="507108" y="4932399"/>
            <a:ext cx="45725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All</a:t>
            </a:r>
            <a:r>
              <a:rPr lang="it-IT" sz="2000" dirty="0"/>
              <a:t> </a:t>
            </a:r>
            <a:r>
              <a:rPr lang="it-IT" sz="2000" dirty="0" err="1"/>
              <a:t>these</a:t>
            </a:r>
            <a:r>
              <a:rPr lang="it-IT" sz="2000" dirty="0"/>
              <a:t> </a:t>
            </a:r>
            <a:r>
              <a:rPr lang="it-IT" sz="2000" dirty="0" err="1"/>
              <a:t>informations</a:t>
            </a:r>
            <a:r>
              <a:rPr lang="it-IT" sz="2000" dirty="0"/>
              <a:t> </a:t>
            </a:r>
            <a:r>
              <a:rPr lang="it-IT" sz="2000" dirty="0" err="1"/>
              <a:t>depends</a:t>
            </a:r>
            <a:r>
              <a:rPr lang="it-IT" sz="2000" dirty="0"/>
              <a:t> on </a:t>
            </a:r>
            <a:r>
              <a:rPr lang="it-IT" sz="2000" dirty="0" err="1"/>
              <a:t>measured</a:t>
            </a:r>
            <a:r>
              <a:rPr lang="it-IT" sz="2000" dirty="0"/>
              <a:t> Doppler </a:t>
            </a:r>
            <a:r>
              <a:rPr lang="it-IT" sz="2000" dirty="0" err="1"/>
              <a:t>Frequency</a:t>
            </a:r>
            <a:r>
              <a:rPr lang="it-IT" sz="2000" dirty="0"/>
              <a:t>, </a:t>
            </a:r>
            <a:r>
              <a:rPr lang="it-IT" sz="2000" dirty="0" err="1"/>
              <a:t>consequently</a:t>
            </a:r>
            <a:r>
              <a:rPr lang="it-IT" sz="2000" dirty="0"/>
              <a:t> </a:t>
            </a:r>
            <a:r>
              <a:rPr lang="it-IT" sz="2000" dirty="0" err="1"/>
              <a:t>only</a:t>
            </a:r>
            <a:r>
              <a:rPr lang="it-IT" sz="2000" dirty="0"/>
              <a:t> </a:t>
            </a:r>
            <a:r>
              <a:rPr lang="it-IT" sz="2000" dirty="0" err="1"/>
              <a:t>if</a:t>
            </a:r>
            <a:r>
              <a:rPr lang="it-IT" sz="2000" dirty="0"/>
              <a:t> </a:t>
            </a:r>
            <a:r>
              <a:rPr lang="it-IT" sz="2000" dirty="0" err="1"/>
              <a:t>there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>
                <a:solidFill>
                  <a:srgbClr val="FF0000"/>
                </a:solidFill>
              </a:rPr>
              <a:t>sufficiently</a:t>
            </a:r>
            <a:r>
              <a:rPr lang="it-IT" sz="2000" dirty="0">
                <a:solidFill>
                  <a:srgbClr val="FF0000"/>
                </a:solidFill>
              </a:rPr>
              <a:t> </a:t>
            </a:r>
            <a:r>
              <a:rPr lang="it-IT" sz="2000" dirty="0" err="1">
                <a:solidFill>
                  <a:srgbClr val="FF0000"/>
                </a:solidFill>
              </a:rPr>
              <a:t>resolution</a:t>
            </a:r>
            <a:r>
              <a:rPr lang="it-IT" sz="2000" dirty="0">
                <a:solidFill>
                  <a:srgbClr val="FF0000"/>
                </a:solidFill>
              </a:rPr>
              <a:t> in </a:t>
            </a:r>
            <a:r>
              <a:rPr lang="it-IT" sz="2000" dirty="0" err="1">
                <a:solidFill>
                  <a:srgbClr val="FF0000"/>
                </a:solidFill>
              </a:rPr>
              <a:t>frequency</a:t>
            </a:r>
            <a:r>
              <a:rPr lang="it-IT" sz="2000" dirty="0">
                <a:solidFill>
                  <a:srgbClr val="FF0000"/>
                </a:solidFill>
              </a:rPr>
              <a:t> and time </a:t>
            </a:r>
            <a:r>
              <a:rPr lang="it-IT" sz="2000" dirty="0" err="1">
                <a:solidFill>
                  <a:srgbClr val="FF0000"/>
                </a:solidFill>
              </a:rPr>
              <a:t>its</a:t>
            </a:r>
            <a:r>
              <a:rPr lang="it-IT" sz="2000" dirty="0">
                <a:solidFill>
                  <a:srgbClr val="FF0000"/>
                </a:solidFill>
              </a:rPr>
              <a:t> </a:t>
            </a:r>
            <a:r>
              <a:rPr lang="it-IT" sz="2000" dirty="0" err="1">
                <a:solidFill>
                  <a:srgbClr val="FF0000"/>
                </a:solidFill>
              </a:rPr>
              <a:t>possible</a:t>
            </a:r>
            <a:r>
              <a:rPr lang="it-IT" sz="2000" dirty="0">
                <a:solidFill>
                  <a:srgbClr val="FF0000"/>
                </a:solidFill>
              </a:rPr>
              <a:t> to </a:t>
            </a:r>
            <a:r>
              <a:rPr lang="it-IT" sz="2000" dirty="0" err="1">
                <a:solidFill>
                  <a:srgbClr val="FF0000"/>
                </a:solidFill>
              </a:rPr>
              <a:t>see</a:t>
            </a:r>
            <a:r>
              <a:rPr lang="it-IT" sz="2000" dirty="0">
                <a:solidFill>
                  <a:srgbClr val="FF0000"/>
                </a:solidFill>
              </a:rPr>
              <a:t> </a:t>
            </a:r>
            <a:r>
              <a:rPr lang="it-IT" sz="2000" dirty="0" err="1">
                <a:solidFill>
                  <a:srgbClr val="FF0000"/>
                </a:solidFill>
              </a:rPr>
              <a:t>them</a:t>
            </a:r>
            <a:r>
              <a:rPr lang="it-IT" sz="2000" dirty="0"/>
              <a:t>!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1834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F8A0806A-883D-2A4F-B202-15F96C0B4D65}"/>
              </a:ext>
            </a:extLst>
          </p:cNvPr>
          <p:cNvSpPr txBox="1">
            <a:spLocks/>
          </p:cNvSpPr>
          <p:nvPr/>
        </p:nvSpPr>
        <p:spPr>
          <a:xfrm>
            <a:off x="269388" y="294385"/>
            <a:ext cx="9825588" cy="662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Radar </a:t>
            </a:r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  <a:endParaRPr lang="it-IT" sz="4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9508E6D-5D50-D24B-B603-904892A5B132}"/>
              </a:ext>
            </a:extLst>
          </p:cNvPr>
          <p:cNvSpPr txBox="1"/>
          <p:nvPr/>
        </p:nvSpPr>
        <p:spPr>
          <a:xfrm>
            <a:off x="269388" y="1274799"/>
            <a:ext cx="6158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In </a:t>
            </a:r>
            <a:r>
              <a:rPr lang="it-IT" sz="2000" dirty="0" err="1"/>
              <a:t>order</a:t>
            </a:r>
            <a:r>
              <a:rPr lang="it-IT" sz="2000" dirty="0"/>
              <a:t> to be </a:t>
            </a:r>
            <a:r>
              <a:rPr lang="it-IT" sz="2000" dirty="0" err="1"/>
              <a:t>able</a:t>
            </a:r>
            <a:r>
              <a:rPr lang="it-IT" sz="2000" dirty="0"/>
              <a:t> to </a:t>
            </a:r>
            <a:r>
              <a:rPr lang="it-IT" sz="2000" dirty="0" err="1"/>
              <a:t>capture</a:t>
            </a:r>
            <a:r>
              <a:rPr lang="it-IT" sz="2000" dirty="0"/>
              <a:t> </a:t>
            </a:r>
            <a:r>
              <a:rPr lang="it-IT" sz="2000" dirty="0" err="1"/>
              <a:t>all</a:t>
            </a:r>
            <a:r>
              <a:rPr lang="it-IT" sz="2000" dirty="0"/>
              <a:t> the </a:t>
            </a:r>
            <a:r>
              <a:rPr lang="it-IT" sz="2000" dirty="0" err="1"/>
              <a:t>informations</a:t>
            </a:r>
            <a:r>
              <a:rPr lang="it-IT" sz="2000" dirty="0"/>
              <a:t> relative to </a:t>
            </a:r>
            <a:r>
              <a:rPr lang="it-IT" sz="2000" dirty="0" err="1"/>
              <a:t>mD</a:t>
            </a:r>
            <a:r>
              <a:rPr lang="it-IT" sz="2000" dirty="0"/>
              <a:t> </a:t>
            </a:r>
            <a:r>
              <a:rPr lang="it-IT" sz="2000" dirty="0" err="1"/>
              <a:t>analysis</a:t>
            </a:r>
            <a:r>
              <a:rPr lang="it-IT" sz="2000" dirty="0"/>
              <a:t>,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possible</a:t>
            </a:r>
            <a:r>
              <a:rPr lang="it-IT" sz="2000" dirty="0"/>
              <a:t> to </a:t>
            </a:r>
            <a:r>
              <a:rPr lang="it-IT" sz="2000" dirty="0" err="1"/>
              <a:t>consider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>
                <a:solidFill>
                  <a:srgbClr val="FF0000"/>
                </a:solidFill>
              </a:rPr>
              <a:t>it</a:t>
            </a:r>
            <a:r>
              <a:rPr lang="it-IT" sz="2000" dirty="0">
                <a:solidFill>
                  <a:srgbClr val="FF0000"/>
                </a:solidFill>
              </a:rPr>
              <a:t> </a:t>
            </a:r>
            <a:r>
              <a:rPr lang="it-IT" sz="2000" dirty="0" err="1">
                <a:solidFill>
                  <a:srgbClr val="FF0000"/>
                </a:solidFill>
              </a:rPr>
              <a:t>is</a:t>
            </a:r>
            <a:r>
              <a:rPr lang="it-IT" sz="2000" dirty="0">
                <a:solidFill>
                  <a:srgbClr val="FF0000"/>
                </a:solidFill>
              </a:rPr>
              <a:t> </a:t>
            </a:r>
            <a:r>
              <a:rPr lang="it-IT" sz="2000" dirty="0" err="1">
                <a:solidFill>
                  <a:srgbClr val="FF0000"/>
                </a:solidFill>
              </a:rPr>
              <a:t>necessary</a:t>
            </a:r>
            <a:r>
              <a:rPr lang="it-IT" sz="2000" dirty="0">
                <a:solidFill>
                  <a:srgbClr val="FF0000"/>
                </a:solidFill>
              </a:rPr>
              <a:t> to </a:t>
            </a:r>
            <a:r>
              <a:rPr lang="it-IT" sz="2000" dirty="0" err="1">
                <a:solidFill>
                  <a:srgbClr val="FF0000"/>
                </a:solidFill>
              </a:rPr>
              <a:t>observe</a:t>
            </a:r>
            <a:r>
              <a:rPr lang="it-IT" sz="2000" dirty="0">
                <a:solidFill>
                  <a:srgbClr val="FF0000"/>
                </a:solidFill>
              </a:rPr>
              <a:t> </a:t>
            </a:r>
            <a:r>
              <a:rPr lang="it-IT" sz="2000" dirty="0" err="1">
                <a:solidFill>
                  <a:srgbClr val="FF0000"/>
                </a:solidFill>
              </a:rPr>
              <a:t>at</a:t>
            </a:r>
            <a:r>
              <a:rPr lang="it-IT" sz="2000" dirty="0">
                <a:solidFill>
                  <a:srgbClr val="FF0000"/>
                </a:solidFill>
              </a:rPr>
              <a:t> </a:t>
            </a:r>
            <a:r>
              <a:rPr lang="it-IT" sz="2000" dirty="0" err="1">
                <a:solidFill>
                  <a:srgbClr val="FF0000"/>
                </a:solidFill>
              </a:rPr>
              <a:t>least</a:t>
            </a:r>
            <a:r>
              <a:rPr lang="it-IT" sz="2000" dirty="0">
                <a:solidFill>
                  <a:srgbClr val="FF0000"/>
                </a:solidFill>
              </a:rPr>
              <a:t> 5 consecutive </a:t>
            </a:r>
            <a:r>
              <a:rPr lang="it-IT" sz="2000" dirty="0" err="1">
                <a:solidFill>
                  <a:srgbClr val="FF0000"/>
                </a:solidFill>
              </a:rPr>
              <a:t>blade</a:t>
            </a:r>
            <a:r>
              <a:rPr lang="it-IT" sz="2000" dirty="0">
                <a:solidFill>
                  <a:srgbClr val="FF0000"/>
                </a:solidFill>
              </a:rPr>
              <a:t> </a:t>
            </a:r>
            <a:r>
              <a:rPr lang="it-IT" sz="2000" dirty="0" err="1">
                <a:solidFill>
                  <a:srgbClr val="FF0000"/>
                </a:solidFill>
              </a:rPr>
              <a:t>flashes</a:t>
            </a:r>
            <a:endParaRPr lang="en-GB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875E80B-CEC2-5D4F-8931-FB22755556B4}"/>
                  </a:ext>
                </a:extLst>
              </p:cNvPr>
              <p:cNvSpPr txBox="1"/>
              <p:nvPr/>
            </p:nvSpPr>
            <p:spPr>
              <a:xfrm>
                <a:off x="269388" y="3244334"/>
                <a:ext cx="1886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𝑑𝑤𝑒𝑙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=5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875E80B-CEC2-5D4F-8931-FB2275555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88" y="3244334"/>
                <a:ext cx="1886607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5AB50326-D986-9F4F-BB55-97C899C2B15B}"/>
              </a:ext>
            </a:extLst>
          </p:cNvPr>
          <p:cNvSpPr txBox="1"/>
          <p:nvPr/>
        </p:nvSpPr>
        <p:spPr>
          <a:xfrm>
            <a:off x="269388" y="2692122"/>
            <a:ext cx="397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Translated into parameter requirements:</a:t>
            </a:r>
          </a:p>
        </p:txBody>
      </p:sp>
      <p:pic>
        <p:nvPicPr>
          <p:cNvPr id="8" name="Elemento grafico 7" descr="Freccia a destra con riempimento a tinta unita">
            <a:extLst>
              <a:ext uri="{FF2B5EF4-FFF2-40B4-BE49-F238E27FC236}">
                <a16:creationId xmlns:a16="http://schemas.microsoft.com/office/drawing/2014/main" id="{7E4B3D40-C570-CD46-AF84-A71D92D9E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720085" y="2293197"/>
            <a:ext cx="369332" cy="369332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9CCFFE18-934D-CF40-A798-17AE55827539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37DDF93-859C-4343-8E70-1D5819FA57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5F5E7170-0F2F-3144-B4A6-897805DD8D1A}"/>
                  </a:ext>
                </a:extLst>
              </p:cNvPr>
              <p:cNvSpPr txBox="1"/>
              <p:nvPr/>
            </p:nvSpPr>
            <p:spPr>
              <a:xfrm>
                <a:off x="342540" y="3814496"/>
                <a:ext cx="1185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dirty="0"/>
                  <a:t>/5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5F5E7170-0F2F-3144-B4A6-897805DD8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40" y="3814496"/>
                <a:ext cx="1185133" cy="369332"/>
              </a:xfrm>
              <a:prstGeom prst="rect">
                <a:avLst/>
              </a:prstGeom>
              <a:blipFill>
                <a:blip r:embed="rId6"/>
                <a:stretch>
                  <a:fillRect t="-6667" r="-3158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1A7F7358-6F51-5541-9711-0DB220CAEDEC}"/>
                  </a:ext>
                </a:extLst>
              </p:cNvPr>
              <p:cNvSpPr txBox="1"/>
              <p:nvPr/>
            </p:nvSpPr>
            <p:spPr>
              <a:xfrm>
                <a:off x="342540" y="4384658"/>
                <a:ext cx="14732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GB" dirty="0"/>
                  <a:t>/5</a:t>
                </a: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1A7F7358-6F51-5541-9711-0DB220CAE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40" y="4384658"/>
                <a:ext cx="1473224" cy="369332"/>
              </a:xfrm>
              <a:prstGeom prst="rect">
                <a:avLst/>
              </a:prstGeom>
              <a:blipFill>
                <a:blip r:embed="rId7"/>
                <a:stretch>
                  <a:fillRect t="-6667" r="-1695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E6AF03A-7D94-5140-BEB2-800CD433D132}"/>
              </a:ext>
            </a:extLst>
          </p:cNvPr>
          <p:cNvSpPr txBox="1"/>
          <p:nvPr/>
        </p:nvSpPr>
        <p:spPr>
          <a:xfrm>
            <a:off x="2574049" y="3734325"/>
            <a:ext cx="2505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Mapping to FMCW radar</a:t>
            </a:r>
          </a:p>
        </p:txBody>
      </p:sp>
      <p:pic>
        <p:nvPicPr>
          <p:cNvPr id="14" name="Elemento grafico 13" descr="Freccia a destra con riempimento a tinta unita">
            <a:extLst>
              <a:ext uri="{FF2B5EF4-FFF2-40B4-BE49-F238E27FC236}">
                <a16:creationId xmlns:a16="http://schemas.microsoft.com/office/drawing/2014/main" id="{177D9208-FFC8-2C43-B48E-8EB5D1763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5995" y="3796546"/>
            <a:ext cx="369332" cy="369332"/>
          </a:xfrm>
          <a:prstGeom prst="rect">
            <a:avLst/>
          </a:prstGeom>
        </p:spPr>
      </p:pic>
      <p:pic>
        <p:nvPicPr>
          <p:cNvPr id="15" name="Elemento grafico 14" descr="Freccia a destra con riempimento a tinta unita">
            <a:extLst>
              <a:ext uri="{FF2B5EF4-FFF2-40B4-BE49-F238E27FC236}">
                <a16:creationId xmlns:a16="http://schemas.microsoft.com/office/drawing/2014/main" id="{5E77A7CE-165A-A744-97BF-7FDEF606A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28009" y="3812835"/>
            <a:ext cx="369332" cy="3693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CA5FF6FD-4556-3248-98A4-439E2E664811}"/>
                  </a:ext>
                </a:extLst>
              </p:cNvPr>
              <p:cNvSpPr txBox="1"/>
              <p:nvPr/>
            </p:nvSpPr>
            <p:spPr>
              <a:xfrm>
                <a:off x="8556022" y="3025775"/>
                <a:ext cx="229275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𝑑𝑤𝑒𝑙𝑙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𝑐h𝑖𝑟𝑝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CA5FF6FD-4556-3248-98A4-439E2E664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022" y="3025775"/>
                <a:ext cx="2292759" cy="307777"/>
              </a:xfrm>
              <a:prstGeom prst="rect">
                <a:avLst/>
              </a:prstGeom>
              <a:blipFill>
                <a:blip r:embed="rId8"/>
                <a:stretch>
                  <a:fillRect t="-12000" b="-3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569C7577-D24F-3C4A-BF75-78F08A1CC13A}"/>
                  </a:ext>
                </a:extLst>
              </p:cNvPr>
              <p:cNvSpPr txBox="1"/>
              <p:nvPr/>
            </p:nvSpPr>
            <p:spPr>
              <a:xfrm>
                <a:off x="6412658" y="3812835"/>
                <a:ext cx="1567737" cy="616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𝑐h𝑖𝑟𝑝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2 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569C7577-D24F-3C4A-BF75-78F08A1CC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658" y="3812835"/>
                <a:ext cx="1567737" cy="616131"/>
              </a:xfrm>
              <a:prstGeom prst="rect">
                <a:avLst/>
              </a:prstGeom>
              <a:blipFill>
                <a:blip r:embed="rId9"/>
                <a:stretch>
                  <a:fillRect b="-204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8A90DFB-DBA9-1A4E-B30D-212CA2AB7336}"/>
              </a:ext>
            </a:extLst>
          </p:cNvPr>
          <p:cNvSpPr txBox="1"/>
          <p:nvPr/>
        </p:nvSpPr>
        <p:spPr>
          <a:xfrm>
            <a:off x="8238898" y="3821617"/>
            <a:ext cx="3057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Due to shift of STFT window of</a:t>
            </a:r>
          </a:p>
          <a:p>
            <a:r>
              <a:rPr lang="en-GB" dirty="0"/>
              <a:t>N/2 samples per time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F18FE89-7B1B-F14E-9544-56CFD280D55B}"/>
              </a:ext>
            </a:extLst>
          </p:cNvPr>
          <p:cNvSpPr txBox="1"/>
          <p:nvPr/>
        </p:nvSpPr>
        <p:spPr>
          <a:xfrm>
            <a:off x="8928085" y="310155"/>
            <a:ext cx="2757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M: Number of ramps on </a:t>
            </a:r>
            <a:r>
              <a:rPr lang="en-GB" dirty="0" err="1"/>
              <a:t>tgt</a:t>
            </a:r>
            <a:endParaRPr lang="en-GB" dirty="0"/>
          </a:p>
          <a:p>
            <a:r>
              <a:rPr lang="en-GB" dirty="0"/>
              <a:t>During an observation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930162BB-3F9E-F84B-8294-D348BDA81509}"/>
                  </a:ext>
                </a:extLst>
              </p:cNvPr>
              <p:cNvSpPr txBox="1"/>
              <p:nvPr/>
            </p:nvSpPr>
            <p:spPr>
              <a:xfrm>
                <a:off x="6428256" y="4785912"/>
                <a:ext cx="1604092" cy="689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𝑐h𝑖𝑟𝑝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930162BB-3F9E-F84B-8294-D348BDA81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256" y="4785912"/>
                <a:ext cx="1604092" cy="689997"/>
              </a:xfrm>
              <a:prstGeom prst="rect">
                <a:avLst/>
              </a:prstGeom>
              <a:blipFill>
                <a:blip r:embed="rId10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35333D09-00A2-3148-A6B3-7D87825A57CF}"/>
              </a:ext>
            </a:extLst>
          </p:cNvPr>
          <p:cNvCxnSpPr>
            <a:cxnSpLocks/>
          </p:cNvCxnSpPr>
          <p:nvPr/>
        </p:nvCxnSpPr>
        <p:spPr>
          <a:xfrm>
            <a:off x="8238898" y="3361175"/>
            <a:ext cx="403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CBA7C3FB-7A49-C047-885C-384954C4AAC8}"/>
                  </a:ext>
                </a:extLst>
              </p:cNvPr>
              <p:cNvSpPr txBox="1"/>
              <p:nvPr/>
            </p:nvSpPr>
            <p:spPr>
              <a:xfrm>
                <a:off x="6175444" y="3039914"/>
                <a:ext cx="2292759" cy="5693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𝑑𝑤𝑒𝑙𝑙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𝑎𝑧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6 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𝑟𝑝𝑚</m:t>
                          </m:r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CBA7C3FB-7A49-C047-885C-384954C4A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444" y="3039914"/>
                <a:ext cx="2292759" cy="569387"/>
              </a:xfrm>
              <a:prstGeom prst="rect">
                <a:avLst/>
              </a:prstGeom>
              <a:blipFill>
                <a:blip r:embed="rId11"/>
                <a:stretch>
                  <a:fillRect t="-2174" b="-195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D338F34-CC19-AC42-8AE8-1F60D8F74519}"/>
              </a:ext>
            </a:extLst>
          </p:cNvPr>
          <p:cNvSpPr txBox="1"/>
          <p:nvPr/>
        </p:nvSpPr>
        <p:spPr>
          <a:xfrm>
            <a:off x="8923950" y="1028703"/>
            <a:ext cx="2337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N: Number of samples </a:t>
            </a:r>
          </a:p>
          <a:p>
            <a:r>
              <a:rPr lang="en-GB" dirty="0"/>
              <a:t>Of STFT window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1BFD19D6-9B0B-2F41-B98C-D4680BC5557F}"/>
              </a:ext>
            </a:extLst>
          </p:cNvPr>
          <p:cNvSpPr txBox="1"/>
          <p:nvPr/>
        </p:nvSpPr>
        <p:spPr>
          <a:xfrm>
            <a:off x="8173745" y="4928390"/>
            <a:ext cx="3360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Frequency resolution of SFTF, not </a:t>
            </a:r>
          </a:p>
          <a:p>
            <a:r>
              <a:rPr lang="en-GB" dirty="0"/>
              <a:t>Overall 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E6ACD74A-2D09-A84F-BDD2-10E0CF62863B}"/>
              </a:ext>
            </a:extLst>
          </p:cNvPr>
          <p:cNvSpPr txBox="1"/>
          <p:nvPr/>
        </p:nvSpPr>
        <p:spPr>
          <a:xfrm>
            <a:off x="292490" y="5057529"/>
            <a:ext cx="3725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Another constraint come from maximum velocities measurements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539631A0-252E-4945-9BDA-BA4D025160CA}"/>
                  </a:ext>
                </a:extLst>
              </p:cNvPr>
              <p:cNvSpPr txBox="1"/>
              <p:nvPr/>
            </p:nvSpPr>
            <p:spPr>
              <a:xfrm>
                <a:off x="292490" y="5920854"/>
                <a:ext cx="12965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sz="3600" b="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it-IT" b="0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3600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539631A0-252E-4945-9BDA-BA4D02516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90" y="5920854"/>
                <a:ext cx="1296573" cy="553998"/>
              </a:xfrm>
              <a:prstGeom prst="rect">
                <a:avLst/>
              </a:prstGeom>
              <a:blipFill>
                <a:blip r:embed="rId12"/>
                <a:stretch>
                  <a:fillRect r="-7767" b="-6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Elemento grafico 33" descr="Freccia a destra con riempimento a tinta unita">
            <a:extLst>
              <a:ext uri="{FF2B5EF4-FFF2-40B4-BE49-F238E27FC236}">
                <a16:creationId xmlns:a16="http://schemas.microsoft.com/office/drawing/2014/main" id="{4DD472CF-9520-9E4B-85E0-74CD6D3A2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0085" y="6101735"/>
            <a:ext cx="369332" cy="3693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D60C78F9-B75C-7D43-A812-DAFB74D26B79}"/>
                  </a:ext>
                </a:extLst>
              </p:cNvPr>
              <p:cNvSpPr txBox="1"/>
              <p:nvPr/>
            </p:nvSpPr>
            <p:spPr>
              <a:xfrm>
                <a:off x="2121574" y="5956631"/>
                <a:ext cx="2505238" cy="6595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D60C78F9-B75C-7D43-A812-DAFB74D26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574" y="5956631"/>
                <a:ext cx="2505238" cy="65954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80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/>
      <p:bldP spid="12" grpId="0"/>
      <p:bldP spid="13" grpId="0"/>
      <p:bldP spid="16" grpId="0"/>
      <p:bldP spid="17" grpId="0"/>
      <p:bldP spid="18" grpId="0"/>
      <p:bldP spid="21" grpId="0"/>
      <p:bldP spid="22" grpId="0"/>
      <p:bldP spid="26" grpId="0"/>
      <p:bldP spid="30" grpId="0"/>
      <p:bldP spid="31" grpId="0"/>
      <p:bldP spid="32" grpId="0"/>
      <p:bldP spid="33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4D2F8BB0-627A-C045-ABA2-2A18EB83BB6B}"/>
              </a:ext>
            </a:extLst>
          </p:cNvPr>
          <p:cNvSpPr txBox="1">
            <a:spLocks/>
          </p:cNvSpPr>
          <p:nvPr/>
        </p:nvSpPr>
        <p:spPr>
          <a:xfrm>
            <a:off x="269388" y="294385"/>
            <a:ext cx="9825588" cy="662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Verification</a:t>
            </a:r>
            <a:r>
              <a:rPr lang="it-IT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</a:t>
            </a:r>
            <a:endParaRPr lang="it-IT" sz="4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44056BD-2C01-564F-B588-BC280F27B919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F2C830D-FFFC-474D-9592-E4FB3237E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69E893A-3D9C-DF42-8EFC-77270FBA0F21}"/>
              </a:ext>
            </a:extLst>
          </p:cNvPr>
          <p:cNvSpPr txBox="1"/>
          <p:nvPr/>
        </p:nvSpPr>
        <p:spPr>
          <a:xfrm>
            <a:off x="326184" y="1394370"/>
            <a:ext cx="4940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Taking</a:t>
            </a:r>
            <a:r>
              <a:rPr lang="it-IT" sz="2000" dirty="0"/>
              <a:t> </a:t>
            </a:r>
            <a:r>
              <a:rPr lang="it-IT" sz="2000" dirty="0" err="1"/>
              <a:t>into</a:t>
            </a:r>
            <a:r>
              <a:rPr lang="it-IT" sz="2000" dirty="0"/>
              <a:t> account the </a:t>
            </a:r>
            <a:r>
              <a:rPr lang="it-IT" sz="2000" dirty="0" err="1"/>
              <a:t>previous</a:t>
            </a:r>
            <a:r>
              <a:rPr lang="it-IT" sz="2000" dirty="0"/>
              <a:t> FMCW radar </a:t>
            </a:r>
          </a:p>
          <a:p>
            <a:r>
              <a:rPr lang="it-IT" sz="2000" dirty="0" err="1"/>
              <a:t>designed</a:t>
            </a:r>
            <a:r>
              <a:rPr lang="it-IT" sz="2000" dirty="0"/>
              <a:t> </a:t>
            </a:r>
            <a:r>
              <a:rPr lang="it-IT" sz="2000" dirty="0" err="1"/>
              <a:t>parameters</a:t>
            </a:r>
            <a:r>
              <a:rPr lang="it-IT" sz="2000" dirty="0"/>
              <a:t> in </a:t>
            </a:r>
            <a:r>
              <a:rPr lang="it-IT" sz="2000" dirty="0" err="1"/>
              <a:t>power</a:t>
            </a:r>
            <a:r>
              <a:rPr lang="it-IT" sz="2000" dirty="0"/>
              <a:t> budget: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0A8F0D4-6865-F540-B0F7-58ED47420169}"/>
                  </a:ext>
                </a:extLst>
              </p:cNvPr>
              <p:cNvSpPr txBox="1"/>
              <p:nvPr/>
            </p:nvSpPr>
            <p:spPr>
              <a:xfrm>
                <a:off x="473947" y="2602909"/>
                <a:ext cx="22394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𝑑𝑤𝑒𝑙𝑙</m:t>
                        </m:r>
                      </m:sub>
                    </m:sSub>
                  </m:oMath>
                </a14:m>
                <a:r>
                  <a:rPr lang="en-GB" sz="2400" dirty="0"/>
                  <a:t> =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5.6 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0A8F0D4-6865-F540-B0F7-58ED47420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47" y="2602909"/>
                <a:ext cx="2239461" cy="369332"/>
              </a:xfrm>
              <a:prstGeom prst="rect">
                <a:avLst/>
              </a:prstGeom>
              <a:blipFill>
                <a:blip r:embed="rId3"/>
                <a:stretch>
                  <a:fillRect l="-3955" t="-19355" b="-451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2BB5BBA-AE94-D340-B604-0A735E65257A}"/>
                  </a:ext>
                </a:extLst>
              </p:cNvPr>
              <p:cNvSpPr txBox="1"/>
              <p:nvPr/>
            </p:nvSpPr>
            <p:spPr>
              <a:xfrm>
                <a:off x="326183" y="3263291"/>
                <a:ext cx="2347751" cy="398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𝑐h𝑖𝑟𝑝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=0.2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2BB5BBA-AE94-D340-B604-0A735E652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83" y="3263291"/>
                <a:ext cx="2347751" cy="398507"/>
              </a:xfrm>
              <a:prstGeom prst="rect">
                <a:avLst/>
              </a:prstGeom>
              <a:blipFill>
                <a:blip r:embed="rId4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1A16B1B-403F-CE4E-A291-43807B06D07D}"/>
                  </a:ext>
                </a:extLst>
              </p:cNvPr>
              <p:cNvSpPr txBox="1"/>
              <p:nvPr/>
            </p:nvSpPr>
            <p:spPr>
              <a:xfrm>
                <a:off x="524596" y="3903486"/>
                <a:ext cx="17480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sz="2400" b="0" dirty="0"/>
                  <a:t>M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=277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1A16B1B-403F-CE4E-A291-43807B06D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96" y="3903486"/>
                <a:ext cx="1748045" cy="369332"/>
              </a:xfrm>
              <a:prstGeom prst="rect">
                <a:avLst/>
              </a:prstGeom>
              <a:blipFill>
                <a:blip r:embed="rId5"/>
                <a:stretch>
                  <a:fillRect l="-10791" t="-23333" b="-4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8E9ABC90-76F5-F74A-B401-F655D1501FB2}"/>
                  </a:ext>
                </a:extLst>
              </p:cNvPr>
              <p:cNvSpPr txBox="1"/>
              <p:nvPr/>
            </p:nvSpPr>
            <p:spPr>
              <a:xfrm>
                <a:off x="413736" y="5823067"/>
                <a:ext cx="21726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=1000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8E9ABC90-76F5-F74A-B401-F655D1501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36" y="5823067"/>
                <a:ext cx="2172646" cy="369332"/>
              </a:xfrm>
              <a:prstGeom prst="rect">
                <a:avLst/>
              </a:prstGeom>
              <a:blipFill>
                <a:blip r:embed="rId6"/>
                <a:stretch>
                  <a:fillRect l="-2907" t="-6667" r="-1163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D086325B-704C-6944-AB07-583D097F0934}"/>
                  </a:ext>
                </a:extLst>
              </p:cNvPr>
              <p:cNvSpPr txBox="1"/>
              <p:nvPr/>
            </p:nvSpPr>
            <p:spPr>
              <a:xfrm>
                <a:off x="524596" y="4502303"/>
                <a:ext cx="18347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sz="2400" b="0" dirty="0"/>
                  <a:t>B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=750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𝑀𝐻𝑧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D086325B-704C-6944-AB07-583D097F0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96" y="4502303"/>
                <a:ext cx="1834798" cy="369332"/>
              </a:xfrm>
              <a:prstGeom prst="rect">
                <a:avLst/>
              </a:prstGeom>
              <a:blipFill>
                <a:blip r:embed="rId7"/>
                <a:stretch>
                  <a:fillRect l="-10345" t="-20000" r="-7586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2B3320CA-99F7-1A45-8416-E082889F9033}"/>
                  </a:ext>
                </a:extLst>
              </p:cNvPr>
              <p:cNvSpPr txBox="1"/>
              <p:nvPr/>
            </p:nvSpPr>
            <p:spPr>
              <a:xfrm>
                <a:off x="473947" y="5115962"/>
                <a:ext cx="15253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2400" b="0" dirty="0"/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=9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𝐺𝐻𝑧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2B3320CA-99F7-1A45-8416-E082889F9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47" y="5115962"/>
                <a:ext cx="1525354" cy="369332"/>
              </a:xfrm>
              <a:prstGeom prst="rect">
                <a:avLst/>
              </a:prstGeom>
              <a:blipFill>
                <a:blip r:embed="rId8"/>
                <a:stretch>
                  <a:fillRect l="-9917" t="-6452" r="-9091" b="-354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EA72F9E8-9B0E-914C-A33F-067B10EA751F}"/>
                  </a:ext>
                </a:extLst>
              </p:cNvPr>
              <p:cNvSpPr txBox="1"/>
              <p:nvPr/>
            </p:nvSpPr>
            <p:spPr>
              <a:xfrm>
                <a:off x="6285772" y="1394370"/>
                <a:ext cx="4940760" cy="731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By </a:t>
                </a:r>
                <a:r>
                  <a:rPr lang="it-IT" sz="2000" dirty="0" err="1"/>
                  <a:t>extracting</a:t>
                </a:r>
                <a:r>
                  <a:rPr lang="it-IT" sz="2000" dirty="0"/>
                  <a:t> </a:t>
                </a:r>
                <a:r>
                  <a:rPr lang="it-IT" sz="2000" dirty="0" err="1"/>
                  <a:t>features</a:t>
                </a:r>
                <a:r>
                  <a:rPr lang="it-IT" sz="2000" dirty="0"/>
                  <a:t> from a </a:t>
                </a:r>
                <a:r>
                  <a:rPr lang="it-IT" sz="2000" dirty="0" err="1"/>
                  <a:t>real</a:t>
                </a:r>
                <a:r>
                  <a:rPr lang="it-IT" sz="2000" dirty="0"/>
                  <a:t> </a:t>
                </a:r>
                <a:r>
                  <a:rPr lang="it-IT" sz="2000" dirty="0" err="1"/>
                  <a:t>quad</a:t>
                </a:r>
                <a:r>
                  <a:rPr lang="it-IT" sz="2000" dirty="0"/>
                  <a:t>-drone </a:t>
                </a:r>
                <a:r>
                  <a:rPr lang="it-IT" sz="2000" dirty="0" err="1"/>
                  <a:t>spectrogram</a:t>
                </a:r>
                <a:r>
                  <a:rPr lang="it-IT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t-IT" sz="2000" dirty="0"/>
                  <a:t>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𝑡𝑖𝑝</m:t>
                        </m:r>
                      </m:sub>
                    </m:sSub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EA72F9E8-9B0E-914C-A33F-067B10EA7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772" y="1394370"/>
                <a:ext cx="4940760" cy="731547"/>
              </a:xfrm>
              <a:prstGeom prst="rect">
                <a:avLst/>
              </a:prstGeom>
              <a:blipFill>
                <a:blip r:embed="rId9"/>
                <a:stretch>
                  <a:fillRect l="-1023" t="-3390" r="-1023" b="-101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4AFDD1E6-01B7-BD4B-AD46-6474E4246968}"/>
                  </a:ext>
                </a:extLst>
              </p:cNvPr>
              <p:cNvSpPr txBox="1"/>
              <p:nvPr/>
            </p:nvSpPr>
            <p:spPr>
              <a:xfrm>
                <a:off x="6285772" y="2088492"/>
                <a:ext cx="12307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4AFDD1E6-01B7-BD4B-AD46-6474E4246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772" y="2088492"/>
                <a:ext cx="1230722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B3ACF7C7-373C-4A40-B9D3-71C1FB4A8946}"/>
                  </a:ext>
                </a:extLst>
              </p:cNvPr>
              <p:cNvSpPr txBox="1"/>
              <p:nvPr/>
            </p:nvSpPr>
            <p:spPr>
              <a:xfrm>
                <a:off x="7696441" y="2067076"/>
                <a:ext cx="1634678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𝑡𝑖𝑝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=65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B3ACF7C7-373C-4A40-B9D3-71C1FB4A8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441" y="2067076"/>
                <a:ext cx="1634678" cy="390748"/>
              </a:xfrm>
              <a:prstGeom prst="rect">
                <a:avLst/>
              </a:prstGeom>
              <a:blipFill>
                <a:blip r:embed="rId11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36687B3B-9430-D94B-B47C-0FD65BA01707}"/>
                  </a:ext>
                </a:extLst>
              </p:cNvPr>
              <p:cNvSpPr txBox="1"/>
              <p:nvPr/>
            </p:nvSpPr>
            <p:spPr>
              <a:xfrm>
                <a:off x="5644580" y="4036730"/>
                <a:ext cx="2183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=3,9027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𝐾𝐻𝑧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36687B3B-9430-D94B-B47C-0FD65BA01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580" y="4036730"/>
                <a:ext cx="2183803" cy="369332"/>
              </a:xfrm>
              <a:prstGeom prst="rect">
                <a:avLst/>
              </a:prstGeom>
              <a:blipFill>
                <a:blip r:embed="rId1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2BE76485-F420-3647-9432-61FAB8B20567}"/>
                  </a:ext>
                </a:extLst>
              </p:cNvPr>
              <p:cNvSpPr txBox="1"/>
              <p:nvPr/>
            </p:nvSpPr>
            <p:spPr>
              <a:xfrm>
                <a:off x="5656048" y="5227053"/>
                <a:ext cx="2645789" cy="617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780.54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2BE76485-F420-3647-9432-61FAB8B20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048" y="5227053"/>
                <a:ext cx="2645789" cy="617092"/>
              </a:xfrm>
              <a:prstGeom prst="rect">
                <a:avLst/>
              </a:prstGeom>
              <a:blipFill>
                <a:blip r:embed="rId1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Elemento grafico 27" descr="Freccia a destra con riempimento a tinta unita">
            <a:extLst>
              <a:ext uri="{FF2B5EF4-FFF2-40B4-BE49-F238E27FC236}">
                <a16:creationId xmlns:a16="http://schemas.microsoft.com/office/drawing/2014/main" id="{6F26D560-947D-7246-ADF4-850D400992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41095" y="4743097"/>
            <a:ext cx="369332" cy="3693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CD843D25-9784-E249-BC1B-5F5FEC513A88}"/>
                  </a:ext>
                </a:extLst>
              </p:cNvPr>
              <p:cNvSpPr txBox="1"/>
              <p:nvPr/>
            </p:nvSpPr>
            <p:spPr>
              <a:xfrm>
                <a:off x="8425143" y="4699685"/>
                <a:ext cx="1909754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By knowing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𝑐h𝑖𝑟𝑝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CD843D25-9784-E249-BC1B-5F5FEC513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143" y="4699685"/>
                <a:ext cx="1909754" cy="390748"/>
              </a:xfrm>
              <a:prstGeom prst="rect">
                <a:avLst/>
              </a:prstGeom>
              <a:blipFill>
                <a:blip r:embed="rId16"/>
                <a:stretch>
                  <a:fillRect l="-2649" t="-9677" b="-225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Elemento grafico 29" descr="Freccia a destra con riempimento a tinta unita">
            <a:extLst>
              <a:ext uri="{FF2B5EF4-FFF2-40B4-BE49-F238E27FC236}">
                <a16:creationId xmlns:a16="http://schemas.microsoft.com/office/drawing/2014/main" id="{B18409DC-2528-DA40-AF55-CFC8DD3FC7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V="1">
            <a:off x="10255150" y="4698069"/>
            <a:ext cx="369332" cy="4930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1A64493-C948-F94B-9ABD-D18F50326324}"/>
                  </a:ext>
                </a:extLst>
              </p:cNvPr>
              <p:cNvSpPr txBox="1"/>
              <p:nvPr/>
            </p:nvSpPr>
            <p:spPr>
              <a:xfrm>
                <a:off x="9586095" y="5132028"/>
                <a:ext cx="1977849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N =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𝑐h𝑖𝑟𝑝</m:t>
                        </m:r>
                      </m:sub>
                    </m:sSub>
                  </m:oMath>
                </a14:m>
                <a:r>
                  <a:rPr lang="en-GB" dirty="0"/>
                  <a:t> =10</a:t>
                </a: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1A64493-C948-F94B-9ABD-D18F50326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095" y="5132028"/>
                <a:ext cx="1977849" cy="390748"/>
              </a:xfrm>
              <a:prstGeom prst="rect">
                <a:avLst/>
              </a:prstGeom>
              <a:blipFill>
                <a:blip r:embed="rId17"/>
                <a:stretch>
                  <a:fillRect l="-3205" t="-9677" r="-1282" b="-225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49AD763-46CB-9C42-BD4F-8F1F54F50EAC}"/>
                  </a:ext>
                </a:extLst>
              </p:cNvPr>
              <p:cNvSpPr txBox="1"/>
              <p:nvPr/>
            </p:nvSpPr>
            <p:spPr>
              <a:xfrm>
                <a:off x="4950127" y="6087409"/>
                <a:ext cx="57565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Setting length of STFT window to 10,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is equal to 500 Hz 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49AD763-46CB-9C42-BD4F-8F1F54F50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127" y="6087409"/>
                <a:ext cx="5756512" cy="369332"/>
              </a:xfrm>
              <a:prstGeom prst="rect">
                <a:avLst/>
              </a:prstGeom>
              <a:blipFill>
                <a:blip r:embed="rId18"/>
                <a:stretch>
                  <a:fillRect l="-881" t="-6667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DA6C18A8-3943-6341-A582-29424FD3119C}"/>
                  </a:ext>
                </a:extLst>
              </p:cNvPr>
              <p:cNvSpPr txBox="1"/>
              <p:nvPr/>
            </p:nvSpPr>
            <p:spPr>
              <a:xfrm>
                <a:off x="5657198" y="3412459"/>
                <a:ext cx="1991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𝑑𝑤𝑒𝑙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=25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DA6C18A8-3943-6341-A582-29424FD31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198" y="3412459"/>
                <a:ext cx="1991571" cy="369332"/>
              </a:xfrm>
              <a:prstGeom prst="rect">
                <a:avLst/>
              </a:prstGeom>
              <a:blipFill>
                <a:blip r:embed="rId1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9A7F5543-B26D-FF48-9837-A08DFDD15550}"/>
              </a:ext>
            </a:extLst>
          </p:cNvPr>
          <p:cNvCxnSpPr>
            <a:stCxn id="33" idx="3"/>
          </p:cNvCxnSpPr>
          <p:nvPr/>
        </p:nvCxnSpPr>
        <p:spPr>
          <a:xfrm>
            <a:off x="7648769" y="3597125"/>
            <a:ext cx="731199" cy="2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E3E3E52-EA8E-9344-BA64-2EC936D2F8B0}"/>
              </a:ext>
            </a:extLst>
          </p:cNvPr>
          <p:cNvSpPr txBox="1"/>
          <p:nvPr/>
        </p:nvSpPr>
        <p:spPr>
          <a:xfrm>
            <a:off x="8685842" y="3396818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Our is 55 </a:t>
            </a:r>
            <a:r>
              <a:rPr lang="en-GB" dirty="0" err="1"/>
              <a:t>ms</a:t>
            </a:r>
            <a:endParaRPr lang="en-GB" dirty="0"/>
          </a:p>
        </p:txBody>
      </p:sp>
      <p:pic>
        <p:nvPicPr>
          <p:cNvPr id="38" name="Elemento grafico 37" descr="Segno di spunta con riempimento a tinta unita">
            <a:extLst>
              <a:ext uri="{FF2B5EF4-FFF2-40B4-BE49-F238E27FC236}">
                <a16:creationId xmlns:a16="http://schemas.microsoft.com/office/drawing/2014/main" id="{E4D31A77-5168-FA47-ACC2-B3E3124C88A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423047" y="3346850"/>
            <a:ext cx="465438" cy="465438"/>
          </a:xfrm>
          <a:prstGeom prst="rect">
            <a:avLst/>
          </a:prstGeom>
        </p:spPr>
      </p:pic>
      <p:pic>
        <p:nvPicPr>
          <p:cNvPr id="39" name="Elemento grafico 38" descr="Segno di spunta con riempimento a tinta unita">
            <a:extLst>
              <a:ext uri="{FF2B5EF4-FFF2-40B4-BE49-F238E27FC236}">
                <a16:creationId xmlns:a16="http://schemas.microsoft.com/office/drawing/2014/main" id="{8AAC0C18-5888-D447-9595-9631D381022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759895" y="5963662"/>
            <a:ext cx="465438" cy="46543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E85DBA1-7E92-E34A-BB77-93E82804BE74}"/>
              </a:ext>
            </a:extLst>
          </p:cNvPr>
          <p:cNvSpPr txBox="1"/>
          <p:nvPr/>
        </p:nvSpPr>
        <p:spPr>
          <a:xfrm>
            <a:off x="6291883" y="2579516"/>
            <a:ext cx="475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5 consecutive </a:t>
            </a:r>
            <a:r>
              <a:rPr lang="it-IT" dirty="0" err="1"/>
              <a:t>blade</a:t>
            </a:r>
            <a:r>
              <a:rPr lang="it-IT" dirty="0"/>
              <a:t> flash: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D67DAB9-576A-734C-BC4A-B78244BA416B}"/>
                  </a:ext>
                </a:extLst>
              </p:cNvPr>
              <p:cNvSpPr txBox="1"/>
              <p:nvPr/>
            </p:nvSpPr>
            <p:spPr>
              <a:xfrm>
                <a:off x="8750810" y="4034703"/>
                <a:ext cx="1509196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𝑡𝑖𝑝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D67DAB9-576A-734C-BC4A-B78244BA4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810" y="4034703"/>
                <a:ext cx="1509196" cy="390748"/>
              </a:xfrm>
              <a:prstGeom prst="rect">
                <a:avLst/>
              </a:prstGeom>
              <a:blipFill>
                <a:blip r:embed="rId22"/>
                <a:stretch>
                  <a:fillRect l="-4202" t="-6250"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Elemento grafico 33" descr="Freccia a destra con riempimento a tinta unita">
            <a:extLst>
              <a:ext uri="{FF2B5EF4-FFF2-40B4-BE49-F238E27FC236}">
                <a16:creationId xmlns:a16="http://schemas.microsoft.com/office/drawing/2014/main" id="{5CB80AD2-1FA3-4345-BB31-45BF31A778E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53472" y="4034703"/>
            <a:ext cx="369332" cy="3693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E35629B0-3C2C-FD40-9B3B-709FB7C16452}"/>
                  </a:ext>
                </a:extLst>
              </p:cNvPr>
              <p:cNvSpPr txBox="1"/>
              <p:nvPr/>
            </p:nvSpPr>
            <p:spPr>
              <a:xfrm>
                <a:off x="5659762" y="4691724"/>
                <a:ext cx="1850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dirty="0"/>
                  <a:t>/5 = 1 </a:t>
                </a:r>
                <a:r>
                  <a:rPr lang="en-GB" dirty="0" err="1"/>
                  <a:t>ms</a:t>
                </a:r>
                <a:endParaRPr lang="en-GB" dirty="0"/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E35629B0-3C2C-FD40-9B3B-709FB7C16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4691724"/>
                <a:ext cx="1850378" cy="369332"/>
              </a:xfrm>
              <a:prstGeom prst="rect">
                <a:avLst/>
              </a:prstGeom>
              <a:blipFill>
                <a:blip r:embed="rId23"/>
                <a:stretch>
                  <a:fillRect t="-6667" r="-1361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05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5" grpId="0"/>
      <p:bldP spid="16" grpId="0"/>
      <p:bldP spid="21" grpId="0"/>
      <p:bldP spid="22" grpId="0"/>
      <p:bldP spid="23" grpId="0"/>
      <p:bldP spid="25" grpId="0"/>
      <p:bldP spid="27" grpId="0"/>
      <p:bldP spid="29" grpId="0"/>
      <p:bldP spid="31" grpId="0"/>
      <p:bldP spid="32" grpId="0"/>
      <p:bldP spid="33" grpId="0"/>
      <p:bldP spid="36" grpId="0"/>
      <p:bldP spid="2" grpId="0"/>
      <p:bldP spid="3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4D2F8BB0-627A-C045-ABA2-2A18EB83BB6B}"/>
              </a:ext>
            </a:extLst>
          </p:cNvPr>
          <p:cNvSpPr txBox="1">
            <a:spLocks/>
          </p:cNvSpPr>
          <p:nvPr/>
        </p:nvSpPr>
        <p:spPr>
          <a:xfrm>
            <a:off x="269388" y="294385"/>
            <a:ext cx="9825588" cy="662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lang="it-IT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phases</a:t>
            </a:r>
            <a:endParaRPr lang="it-IT" sz="4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44056BD-2C01-564F-B588-BC280F27B919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F2C830D-FFFC-474D-9592-E4FB3237E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76B1BB9-721E-1C49-B1DC-ACA7BC9B999B}"/>
              </a:ext>
            </a:extLst>
          </p:cNvPr>
          <p:cNvSpPr txBox="1"/>
          <p:nvPr/>
        </p:nvSpPr>
        <p:spPr>
          <a:xfrm>
            <a:off x="269388" y="1333500"/>
            <a:ext cx="905433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Reduce as much as possible the requirements of radar</a:t>
            </a:r>
          </a:p>
          <a:p>
            <a:r>
              <a:rPr lang="en-GB" sz="2400" dirty="0"/>
              <a:t>     needed to see </a:t>
            </a:r>
            <a:r>
              <a:rPr lang="en-GB" sz="2400" dirty="0" err="1"/>
              <a:t>microdoppler</a:t>
            </a:r>
            <a:r>
              <a:rPr lang="en-GB" sz="2400" dirty="0"/>
              <a:t>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Spectrum analysis:</a:t>
            </a:r>
          </a:p>
          <a:p>
            <a:r>
              <a:rPr lang="en-GB" sz="2400" dirty="0"/>
              <a:t>    Mapping of </a:t>
            </a:r>
            <a:r>
              <a:rPr lang="en-GB" sz="2400" dirty="0" err="1"/>
              <a:t>microdoppler</a:t>
            </a:r>
            <a:r>
              <a:rPr lang="en-GB" sz="2400" dirty="0"/>
              <a:t> effects on the spectrum of received signals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Write steps done on 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Modello</a:t>
            </a:r>
            <a:r>
              <a:rPr lang="en-GB" dirty="0"/>
              <a:t> </a:t>
            </a:r>
            <a:r>
              <a:rPr lang="en-GB" dirty="0" err="1"/>
              <a:t>segnale</a:t>
            </a:r>
            <a:r>
              <a:rPr lang="en-GB" dirty="0"/>
              <a:t> </a:t>
            </a:r>
            <a:r>
              <a:rPr lang="en-GB" dirty="0" err="1"/>
              <a:t>ricevuto</a:t>
            </a:r>
            <a:r>
              <a:rPr lang="en-GB" dirty="0"/>
              <a:t> </a:t>
            </a:r>
            <a:r>
              <a:rPr lang="en-GB" dirty="0" err="1"/>
              <a:t>dalla</a:t>
            </a:r>
            <a:r>
              <a:rPr lang="en-GB" dirty="0"/>
              <a:t> </a:t>
            </a:r>
            <a:r>
              <a:rPr lang="en-GB" dirty="0" err="1"/>
              <a:t>pala</a:t>
            </a:r>
            <a:r>
              <a:rPr lang="en-GB" dirty="0"/>
              <a:t>, </a:t>
            </a:r>
            <a:r>
              <a:rPr lang="en-GB" dirty="0" err="1"/>
              <a:t>congiunzione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I due </a:t>
            </a:r>
            <a:r>
              <a:rPr lang="en-GB" dirty="0" err="1"/>
              <a:t>modelli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Aggiugnere</a:t>
            </a:r>
            <a:r>
              <a:rPr lang="en-GB" dirty="0"/>
              <a:t> </a:t>
            </a:r>
            <a:r>
              <a:rPr lang="en-GB" dirty="0" err="1"/>
              <a:t>parametri</a:t>
            </a:r>
            <a:r>
              <a:rPr lang="en-GB" dirty="0"/>
              <a:t> al </a:t>
            </a:r>
            <a:r>
              <a:rPr lang="en-GB" dirty="0" err="1"/>
              <a:t>segnale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Matlab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 I </a:t>
            </a:r>
            <a:r>
              <a:rPr lang="en-GB" dirty="0" err="1"/>
              <a:t>parametri</a:t>
            </a:r>
            <a:r>
              <a:rPr lang="en-GB" dirty="0"/>
              <a:t> e I constraints </a:t>
            </a:r>
            <a:r>
              <a:rPr lang="en-GB" dirty="0" err="1"/>
              <a:t>restituisce</a:t>
            </a:r>
            <a:r>
              <a:rPr lang="en-GB" dirty="0"/>
              <a:t> forma </a:t>
            </a:r>
            <a:r>
              <a:rPr lang="en-GB" dirty="0" err="1"/>
              <a:t>d’onda</a:t>
            </a:r>
            <a:r>
              <a:rPr lang="en-GB" dirty="0"/>
              <a:t> </a:t>
            </a:r>
            <a:r>
              <a:rPr lang="en-GB" dirty="0" err="1"/>
              <a:t>compatibile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Ricerca</a:t>
            </a:r>
            <a:r>
              <a:rPr lang="en-GB" dirty="0"/>
              <a:t> </a:t>
            </a:r>
            <a:r>
              <a:rPr lang="en-GB" dirty="0" err="1"/>
              <a:t>modelli</a:t>
            </a:r>
            <a:r>
              <a:rPr lang="en-GB" dirty="0"/>
              <a:t> </a:t>
            </a:r>
            <a:r>
              <a:rPr lang="en-GB" dirty="0" err="1"/>
              <a:t>droni</a:t>
            </a:r>
            <a:endParaRPr lang="en-GB" dirty="0"/>
          </a:p>
        </p:txBody>
      </p:sp>
      <p:sp>
        <p:nvSpPr>
          <p:cNvPr id="40" name="Titolo 1">
            <a:extLst>
              <a:ext uri="{FF2B5EF4-FFF2-40B4-BE49-F238E27FC236}">
                <a16:creationId xmlns:a16="http://schemas.microsoft.com/office/drawing/2014/main" id="{C5B07494-BFDD-F64F-B0C5-EF498F0C4119}"/>
              </a:ext>
            </a:extLst>
          </p:cNvPr>
          <p:cNvSpPr txBox="1">
            <a:spLocks/>
          </p:cNvSpPr>
          <p:nvPr/>
        </p:nvSpPr>
        <p:spPr>
          <a:xfrm>
            <a:off x="438080" y="6125690"/>
            <a:ext cx="9825588" cy="662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Thanks</a:t>
            </a:r>
            <a:r>
              <a:rPr lang="it-IT" sz="3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it-IT" sz="36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attention</a:t>
            </a:r>
            <a:r>
              <a:rPr lang="it-IT" sz="36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4355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77440BB6-C9A4-3A4B-8D48-7E325E658BBC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EE7C973-FCEA-3948-964A-440EB467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036ED401-B571-0A41-B387-BC47A9AE075E}"/>
              </a:ext>
            </a:extLst>
          </p:cNvPr>
          <p:cNvSpPr txBox="1">
            <a:spLocks/>
          </p:cNvSpPr>
          <p:nvPr/>
        </p:nvSpPr>
        <p:spPr>
          <a:xfrm>
            <a:off x="269388" y="294385"/>
            <a:ext cx="5826612" cy="662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</a:t>
            </a:r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frequency</a:t>
            </a:r>
            <a:r>
              <a:rPr lang="it-IT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it-IT" sz="4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19C59A3-0ED3-4A4C-86C3-B4E77B23CD22}"/>
              </a:ext>
            </a:extLst>
          </p:cNvPr>
          <p:cNvSpPr txBox="1"/>
          <p:nvPr/>
        </p:nvSpPr>
        <p:spPr>
          <a:xfrm>
            <a:off x="491803" y="1315878"/>
            <a:ext cx="2889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Goal: classification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574A935-6DCD-D945-BCBA-EB317888D76F}"/>
              </a:ext>
            </a:extLst>
          </p:cNvPr>
          <p:cNvSpPr txBox="1"/>
          <p:nvPr/>
        </p:nvSpPr>
        <p:spPr>
          <a:xfrm>
            <a:off x="456325" y="1983458"/>
            <a:ext cx="615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Unique feature of a drone that can be observed in the time-frequency domain</a:t>
            </a:r>
          </a:p>
        </p:txBody>
      </p:sp>
      <p:pic>
        <p:nvPicPr>
          <p:cNvPr id="4" name="Immagine 3" descr="Immagine che contiene cielo, esterni, veivolo, aria&#10;&#10;Descrizione generata automaticamente">
            <a:extLst>
              <a:ext uri="{FF2B5EF4-FFF2-40B4-BE49-F238E27FC236}">
                <a16:creationId xmlns:a16="http://schemas.microsoft.com/office/drawing/2014/main" id="{80FEB0E0-8263-4347-A4F4-99A28D0B7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588" y="1099255"/>
            <a:ext cx="2064359" cy="2064359"/>
          </a:xfrm>
          <a:prstGeom prst="rect">
            <a:avLst/>
          </a:prstGeom>
        </p:spPr>
      </p:pic>
      <p:pic>
        <p:nvPicPr>
          <p:cNvPr id="11" name="Immagine 10" descr="Immagine che contiene veivolo, elicottero, vecchio, girocottero&#10;&#10;Descrizione generata automaticamente">
            <a:extLst>
              <a:ext uri="{FF2B5EF4-FFF2-40B4-BE49-F238E27FC236}">
                <a16:creationId xmlns:a16="http://schemas.microsoft.com/office/drawing/2014/main" id="{A51D170F-D12B-EA4A-91C6-C6280BBCB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820" y="665283"/>
            <a:ext cx="2199227" cy="1466151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C06DD2D-683D-BA47-9317-B2A2A4EFBD0C}"/>
              </a:ext>
            </a:extLst>
          </p:cNvPr>
          <p:cNvSpPr txBox="1"/>
          <p:nvPr/>
        </p:nvSpPr>
        <p:spPr>
          <a:xfrm>
            <a:off x="7157813" y="2429647"/>
            <a:ext cx="202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Rotor blades</a:t>
            </a:r>
          </a:p>
        </p:txBody>
      </p:sp>
      <p:pic>
        <p:nvPicPr>
          <p:cNvPr id="17" name="Elemento grafico 16" descr="Freccia a destra con riempimento a tinta unita">
            <a:extLst>
              <a:ext uri="{FF2B5EF4-FFF2-40B4-BE49-F238E27FC236}">
                <a16:creationId xmlns:a16="http://schemas.microsoft.com/office/drawing/2014/main" id="{B5E598F9-F916-F145-9D28-3FA4E76EA4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32850" y="2376932"/>
            <a:ext cx="628650" cy="628650"/>
          </a:xfrm>
          <a:prstGeom prst="rect">
            <a:avLst/>
          </a:prstGeom>
        </p:spPr>
      </p:pic>
      <p:pic>
        <p:nvPicPr>
          <p:cNvPr id="20" name="Immagine 19" descr="Immagine che contiene testo&#10;&#10;Descrizione generata automaticamente">
            <a:extLst>
              <a:ext uri="{FF2B5EF4-FFF2-40B4-BE49-F238E27FC236}">
                <a16:creationId xmlns:a16="http://schemas.microsoft.com/office/drawing/2014/main" id="{C4035877-857F-CB48-81CD-A7DBB83D9C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993" y="4839855"/>
            <a:ext cx="1807159" cy="1096343"/>
          </a:xfrm>
          <a:prstGeom prst="rect">
            <a:avLst/>
          </a:prstGeom>
        </p:spPr>
      </p:pic>
      <p:pic>
        <p:nvPicPr>
          <p:cNvPr id="21" name="Immagine 20" descr="Immagine che contiene testo&#10;&#10;Descrizione generata automaticamente">
            <a:extLst>
              <a:ext uri="{FF2B5EF4-FFF2-40B4-BE49-F238E27FC236}">
                <a16:creationId xmlns:a16="http://schemas.microsoft.com/office/drawing/2014/main" id="{C886EF9D-D0CC-E047-9441-40A5B9F4E0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0129" y="4839854"/>
            <a:ext cx="2270075" cy="1096343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A8DCA692-DD0F-BA49-9C21-E50FA13A0C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0303" y="5662136"/>
            <a:ext cx="5655697" cy="1196205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6BF48772-21F7-9743-B47C-AC00A31D5D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06823" y="4005840"/>
            <a:ext cx="3529045" cy="2600737"/>
          </a:xfrm>
          <a:prstGeom prst="rect">
            <a:avLst/>
          </a:prstGeom>
        </p:spPr>
      </p:pic>
      <p:pic>
        <p:nvPicPr>
          <p:cNvPr id="5" name="Immagine 4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855B813D-54F2-E149-97D4-713AC6FEA5F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0303" y="3103941"/>
            <a:ext cx="6182294" cy="875369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6D4D77F5-2543-B24C-845B-19B134E8D07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96158" y="4101411"/>
            <a:ext cx="2017987" cy="7009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DE22A16F-3800-9049-84FD-E744223FE1B2}"/>
                  </a:ext>
                </a:extLst>
              </p:cNvPr>
              <p:cNvSpPr txBox="1"/>
              <p:nvPr/>
            </p:nvSpPr>
            <p:spPr>
              <a:xfrm>
                <a:off x="555829" y="4262803"/>
                <a:ext cx="687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DE22A16F-3800-9049-84FD-E744223FE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29" y="4262803"/>
                <a:ext cx="687689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FE9B729-D051-EA46-8994-79A0CE107645}"/>
              </a:ext>
            </a:extLst>
          </p:cNvPr>
          <p:cNvSpPr txBox="1"/>
          <p:nvPr/>
        </p:nvSpPr>
        <p:spPr>
          <a:xfrm>
            <a:off x="6747175" y="3340475"/>
            <a:ext cx="391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Typical signal in BB received from target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971F7D7-6A16-3145-BD65-2835AEF961EA}"/>
              </a:ext>
            </a:extLst>
          </p:cNvPr>
          <p:cNvSpPr txBox="1"/>
          <p:nvPr/>
        </p:nvSpPr>
        <p:spPr>
          <a:xfrm>
            <a:off x="3339122" y="4224916"/>
            <a:ext cx="170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Approximating</a:t>
            </a:r>
          </a:p>
        </p:txBody>
      </p:sp>
      <p:pic>
        <p:nvPicPr>
          <p:cNvPr id="24" name="Immagine 23" descr="Immagine che contiene testo&#10;&#10;Descrizione generata automaticamente">
            <a:extLst>
              <a:ext uri="{FF2B5EF4-FFF2-40B4-BE49-F238E27FC236}">
                <a16:creationId xmlns:a16="http://schemas.microsoft.com/office/drawing/2014/main" id="{3E406456-B053-494F-96D2-672191A7C60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90650" y="3950395"/>
            <a:ext cx="1542200" cy="851196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AE959614-C594-C143-8F48-DEE01C875CE0}"/>
              </a:ext>
            </a:extLst>
          </p:cNvPr>
          <p:cNvSpPr txBox="1"/>
          <p:nvPr/>
        </p:nvSpPr>
        <p:spPr>
          <a:xfrm>
            <a:off x="5000625" y="5314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8868A6FC-B792-CB48-B3A3-E52956026674}"/>
              </a:ext>
            </a:extLst>
          </p:cNvPr>
          <p:cNvSpPr txBox="1"/>
          <p:nvPr/>
        </p:nvSpPr>
        <p:spPr>
          <a:xfrm>
            <a:off x="4630035" y="5220791"/>
            <a:ext cx="2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Appl. Rodrigues Formulas</a:t>
            </a:r>
          </a:p>
        </p:txBody>
      </p:sp>
    </p:spTree>
    <p:extLst>
      <p:ext uri="{BB962C8B-B14F-4D97-AF65-F5344CB8AC3E}">
        <p14:creationId xmlns:p14="http://schemas.microsoft.com/office/powerpoint/2010/main" val="212824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6" grpId="0"/>
      <p:bldP spid="13" grpId="0"/>
      <p:bldP spid="14" grpId="0"/>
      <p:bldP spid="1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77440BB6-C9A4-3A4B-8D48-7E325E658BBC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EE7C973-FCEA-3948-964A-440EB467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036ED401-B571-0A41-B387-BC47A9AE075E}"/>
              </a:ext>
            </a:extLst>
          </p:cNvPr>
          <p:cNvSpPr txBox="1">
            <a:spLocks/>
          </p:cNvSpPr>
          <p:nvPr/>
        </p:nvSpPr>
        <p:spPr>
          <a:xfrm>
            <a:off x="269388" y="294385"/>
            <a:ext cx="5826612" cy="662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Spectrogram</a:t>
            </a:r>
            <a:endParaRPr lang="it-IT" sz="4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0CFEECCB-4ABC-BE4E-A7B2-06A6FB353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553017"/>
            <a:ext cx="7163077" cy="89068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1206A00-C40D-0B4E-85F4-335DBB80A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15" y="5521775"/>
            <a:ext cx="5822698" cy="775305"/>
          </a:xfrm>
          <a:prstGeom prst="rect">
            <a:avLst/>
          </a:prstGeom>
        </p:spPr>
      </p:pic>
      <p:pic>
        <p:nvPicPr>
          <p:cNvPr id="11" name="Elemento grafico 10" descr="Freccia a destra con riempimento a tinta unita">
            <a:extLst>
              <a:ext uri="{FF2B5EF4-FFF2-40B4-BE49-F238E27FC236}">
                <a16:creationId xmlns:a16="http://schemas.microsoft.com/office/drawing/2014/main" id="{D681D63B-79AF-6E47-8EE7-2CCD8C4CA7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78739" y="2070526"/>
            <a:ext cx="628650" cy="62865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F627E0-BA3E-344F-A1B4-FDC17DF42D9C}"/>
              </a:ext>
            </a:extLst>
          </p:cNvPr>
          <p:cNvSpPr txBox="1"/>
          <p:nvPr/>
        </p:nvSpPr>
        <p:spPr>
          <a:xfrm>
            <a:off x="316742" y="1102429"/>
            <a:ext cx="2708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How to obtain it?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8377424-8595-EE4A-96D0-382250993CDA}"/>
              </a:ext>
            </a:extLst>
          </p:cNvPr>
          <p:cNvSpPr txBox="1"/>
          <p:nvPr/>
        </p:nvSpPr>
        <p:spPr>
          <a:xfrm>
            <a:off x="162514" y="2994816"/>
            <a:ext cx="6838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choice of a suitable window is critical for time and frequency resolution, usually Hamming window is used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F837C2B4-C59C-5946-B5FC-DAA8117988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5216" y="782674"/>
            <a:ext cx="4786784" cy="2058976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675918B4-B80E-9647-A655-ED6A2C9747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9037" y="3429000"/>
            <a:ext cx="4336887" cy="1692152"/>
          </a:xfrm>
          <a:prstGeom prst="rect">
            <a:avLst/>
          </a:prstGeom>
        </p:spPr>
      </p:pic>
      <p:pic>
        <p:nvPicPr>
          <p:cNvPr id="20" name="Elemento grafico 19" descr="Freccia a destra con riempimento a tinta unita">
            <a:extLst>
              <a:ext uri="{FF2B5EF4-FFF2-40B4-BE49-F238E27FC236}">
                <a16:creationId xmlns:a16="http://schemas.microsoft.com/office/drawing/2014/main" id="{8EA81FD3-E09D-F84C-AE38-4717E896B4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36354" y="3742862"/>
            <a:ext cx="628650" cy="62865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E1F39B0-FE04-144B-875E-D4C3E4FCD295}"/>
              </a:ext>
            </a:extLst>
          </p:cNvPr>
          <p:cNvSpPr txBox="1"/>
          <p:nvPr/>
        </p:nvSpPr>
        <p:spPr>
          <a:xfrm>
            <a:off x="358975" y="4139518"/>
            <a:ext cx="6838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Wide window –&gt; </a:t>
            </a:r>
            <a:r>
              <a:rPr lang="en-GB" sz="2000" dirty="0">
                <a:solidFill>
                  <a:srgbClr val="FF0000"/>
                </a:solidFill>
              </a:rPr>
              <a:t>Lower time res </a:t>
            </a:r>
            <a:r>
              <a:rPr lang="en-GB" sz="2000" dirty="0"/>
              <a:t>and </a:t>
            </a:r>
            <a:r>
              <a:rPr lang="en-GB" sz="2000" dirty="0">
                <a:solidFill>
                  <a:schemeClr val="accent6"/>
                </a:solidFill>
              </a:rPr>
              <a:t>Higher freq. res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2355E1A-29AF-4C48-AB07-332B8B2AF7FD}"/>
              </a:ext>
            </a:extLst>
          </p:cNvPr>
          <p:cNvSpPr txBox="1"/>
          <p:nvPr/>
        </p:nvSpPr>
        <p:spPr>
          <a:xfrm>
            <a:off x="369343" y="4528468"/>
            <a:ext cx="6838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Narrow window –&gt; </a:t>
            </a:r>
            <a:r>
              <a:rPr lang="en-GB" sz="2000" dirty="0">
                <a:solidFill>
                  <a:schemeClr val="accent6"/>
                </a:solidFill>
              </a:rPr>
              <a:t>Higher time res </a:t>
            </a:r>
            <a:r>
              <a:rPr lang="en-GB" sz="2000" dirty="0"/>
              <a:t>and </a:t>
            </a:r>
            <a:r>
              <a:rPr lang="en-GB" sz="2000" dirty="0">
                <a:solidFill>
                  <a:srgbClr val="FF0000"/>
                </a:solidFill>
              </a:rPr>
              <a:t>Lower freq. res</a:t>
            </a: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509C48AB-BA38-D64D-ACD8-182F2D68D9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6058" y="5096694"/>
            <a:ext cx="4614990" cy="1761306"/>
          </a:xfrm>
          <a:prstGeom prst="rect">
            <a:avLst/>
          </a:prstGeom>
        </p:spPr>
      </p:pic>
      <p:pic>
        <p:nvPicPr>
          <p:cNvPr id="25" name="Elemento grafico 24" descr="Freccia a destra con riempimento a tinta unita">
            <a:extLst>
              <a:ext uri="{FF2B5EF4-FFF2-40B4-BE49-F238E27FC236}">
                <a16:creationId xmlns:a16="http://schemas.microsoft.com/office/drawing/2014/main" id="{FDEBFB16-F16E-1E4E-8E11-7D6F00553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99469" y="5643800"/>
            <a:ext cx="6286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8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77440BB6-C9A4-3A4B-8D48-7E325E658BBC}"/>
              </a:ext>
            </a:extLst>
          </p:cNvPr>
          <p:cNvSpPr/>
          <p:nvPr/>
        </p:nvSpPr>
        <p:spPr>
          <a:xfrm>
            <a:off x="11541800" y="0"/>
            <a:ext cx="650200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EE7C973-FCEA-3948-964A-440EB467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702" y="6065632"/>
            <a:ext cx="802517" cy="802517"/>
          </a:xfrm>
          <a:prstGeom prst="rect">
            <a:avLst/>
          </a:prstGeom>
          <a:effectLst/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461CEE52-2A43-2E4B-A7CC-A6F449C409BB}"/>
              </a:ext>
            </a:extLst>
          </p:cNvPr>
          <p:cNvSpPr txBox="1">
            <a:spLocks/>
          </p:cNvSpPr>
          <p:nvPr/>
        </p:nvSpPr>
        <p:spPr>
          <a:xfrm>
            <a:off x="269388" y="294385"/>
            <a:ext cx="7082388" cy="662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it-IT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Wideband</a:t>
            </a:r>
            <a:r>
              <a:rPr lang="it-IT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radar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0744259-FC70-3C4A-83C0-606B0061D8B2}"/>
              </a:ext>
            </a:extLst>
          </p:cNvPr>
          <p:cNvSpPr txBox="1"/>
          <p:nvPr/>
        </p:nvSpPr>
        <p:spPr>
          <a:xfrm>
            <a:off x="305483" y="1351356"/>
            <a:ext cx="686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Radar time can be expressed as sum of slow time and fast time:</a:t>
            </a:r>
          </a:p>
        </p:txBody>
      </p:sp>
      <p:pic>
        <p:nvPicPr>
          <p:cNvPr id="11" name="Elemento grafico 10" descr="Freccia a destra con riempimento a tinta unita">
            <a:extLst>
              <a:ext uri="{FF2B5EF4-FFF2-40B4-BE49-F238E27FC236}">
                <a16:creationId xmlns:a16="http://schemas.microsoft.com/office/drawing/2014/main" id="{C55EA98A-BB27-3C4D-B27F-2985E12EF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191737" y="910428"/>
            <a:ext cx="662100" cy="429628"/>
          </a:xfrm>
          <a:prstGeom prst="rect">
            <a:avLst/>
          </a:prstGeom>
        </p:spPr>
      </p:pic>
      <p:pic>
        <p:nvPicPr>
          <p:cNvPr id="12" name="Elemento grafico 11" descr="Freccia a destra con riempimento a tinta unita">
            <a:extLst>
              <a:ext uri="{FF2B5EF4-FFF2-40B4-BE49-F238E27FC236}">
                <a16:creationId xmlns:a16="http://schemas.microsoft.com/office/drawing/2014/main" id="{C16BCA89-5475-3549-A98B-2BA51C626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285219">
            <a:off x="9297383" y="1150502"/>
            <a:ext cx="335255" cy="335255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1BE15D7-8C14-964E-A19D-E826B498E2A1}"/>
              </a:ext>
            </a:extLst>
          </p:cNvPr>
          <p:cNvSpPr txBox="1"/>
          <p:nvPr/>
        </p:nvSpPr>
        <p:spPr>
          <a:xfrm>
            <a:off x="9517238" y="699079"/>
            <a:ext cx="2557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Time of received echo</a:t>
            </a:r>
          </a:p>
          <a:p>
            <a:r>
              <a:rPr lang="en-GB" sz="2000" dirty="0"/>
              <a:t>(fast time)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00E19C3-1663-3540-B079-060272F38A1E}"/>
              </a:ext>
            </a:extLst>
          </p:cNvPr>
          <p:cNvSpPr txBox="1"/>
          <p:nvPr/>
        </p:nvSpPr>
        <p:spPr>
          <a:xfrm>
            <a:off x="7458947" y="251586"/>
            <a:ext cx="2557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Total time of </a:t>
            </a:r>
            <a:r>
              <a:rPr lang="en-GB" sz="2000" dirty="0" err="1"/>
              <a:t>tx</a:t>
            </a:r>
            <a:r>
              <a:rPr lang="en-GB" sz="2000" dirty="0"/>
              <a:t> (Slow time)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05FF8EE-145A-B443-817B-896CE949AFDA}"/>
              </a:ext>
            </a:extLst>
          </p:cNvPr>
          <p:cNvSpPr txBox="1"/>
          <p:nvPr/>
        </p:nvSpPr>
        <p:spPr>
          <a:xfrm>
            <a:off x="235217" y="2040746"/>
            <a:ext cx="2766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If we transmit a signal p(t), considering a target at distance R with a radial velocity v:</a:t>
            </a:r>
          </a:p>
        </p:txBody>
      </p:sp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2AE86E16-9499-FA4C-8529-E87A4BD5A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98" y="4889015"/>
            <a:ext cx="6768071" cy="1684997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818EC8A-578D-1D4C-BA58-D3E09DF25BD1}"/>
              </a:ext>
            </a:extLst>
          </p:cNvPr>
          <p:cNvSpPr txBox="1"/>
          <p:nvPr/>
        </p:nvSpPr>
        <p:spPr>
          <a:xfrm>
            <a:off x="4901639" y="3921834"/>
            <a:ext cx="2557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Approximated models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18B0B07C-9181-674F-9D5C-650B2BD02E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9749" y="4899164"/>
            <a:ext cx="5652250" cy="8971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F3E344BB-6E02-2C4D-BF17-A6752E85A331}"/>
                  </a:ext>
                </a:extLst>
              </p:cNvPr>
              <p:cNvSpPr txBox="1"/>
              <p:nvPr/>
            </p:nvSpPr>
            <p:spPr>
              <a:xfrm>
                <a:off x="269388" y="4488905"/>
                <a:ext cx="4430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rgbClr val="FF0000"/>
                    </a:solidFill>
                  </a:rPr>
                  <a:t>First order approx.  -&gt;  </a:t>
                </a:r>
                <a:r>
                  <a:rPr lang="en-GB" sz="2000" dirty="0"/>
                  <a:t>(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F3E344BB-6E02-2C4D-BF17-A6752E85A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88" y="4488905"/>
                <a:ext cx="4430628" cy="400110"/>
              </a:xfrm>
              <a:prstGeom prst="rect">
                <a:avLst/>
              </a:prstGeom>
              <a:blipFill>
                <a:blip r:embed="rId9"/>
                <a:stretch>
                  <a:fillRect l="-1429" t="-9375" b="-28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1115703B-78DC-D646-8E4F-D63FF8867258}"/>
                  </a:ext>
                </a:extLst>
              </p:cNvPr>
              <p:cNvSpPr txBox="1"/>
              <p:nvPr/>
            </p:nvSpPr>
            <p:spPr>
              <a:xfrm>
                <a:off x="6739661" y="4530174"/>
                <a:ext cx="4430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rgbClr val="FF0000"/>
                    </a:solidFill>
                  </a:rPr>
                  <a:t>Stop and go approx.  -&gt;  </a:t>
                </a:r>
                <a:r>
                  <a:rPr lang="en-GB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0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1115703B-78DC-D646-8E4F-D63FF8867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661" y="4530174"/>
                <a:ext cx="4430628" cy="400110"/>
              </a:xfrm>
              <a:prstGeom prst="rect">
                <a:avLst/>
              </a:prstGeom>
              <a:blipFill>
                <a:blip r:embed="rId10"/>
                <a:stretch>
                  <a:fillRect l="-1429" t="-6061" b="-242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Elemento grafico 24" descr="Freccia a destra con riempimento a tinta unita">
            <a:extLst>
              <a:ext uri="{FF2B5EF4-FFF2-40B4-BE49-F238E27FC236}">
                <a16:creationId xmlns:a16="http://schemas.microsoft.com/office/drawing/2014/main" id="{82DD12F8-9951-F149-87F8-ACC901BF2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301420">
            <a:off x="4254190" y="4180906"/>
            <a:ext cx="662100" cy="429628"/>
          </a:xfrm>
          <a:prstGeom prst="rect">
            <a:avLst/>
          </a:prstGeom>
        </p:spPr>
      </p:pic>
      <p:pic>
        <p:nvPicPr>
          <p:cNvPr id="26" name="Elemento grafico 25" descr="Freccia a destra con riempimento a tinta unita">
            <a:extLst>
              <a:ext uri="{FF2B5EF4-FFF2-40B4-BE49-F238E27FC236}">
                <a16:creationId xmlns:a16="http://schemas.microsoft.com/office/drawing/2014/main" id="{DD3D97B6-2584-8B46-BCB6-D8285D199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244801">
            <a:off x="7275511" y="4162822"/>
            <a:ext cx="662100" cy="429628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7D55A179-E836-8547-AAF8-EBC8C32916A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5217" y="3856198"/>
            <a:ext cx="2129125" cy="465746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1EA0AB4E-B3E9-0448-BD00-04E5C7856F0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5790" y="3327984"/>
            <a:ext cx="2707517" cy="66872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B5D3868-D14B-F84A-B234-A9CB03613CC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42734" y="2235475"/>
            <a:ext cx="7416473" cy="1153674"/>
          </a:xfrm>
          <a:prstGeom prst="rect">
            <a:avLst/>
          </a:prstGeom>
        </p:spPr>
      </p:pic>
      <p:pic>
        <p:nvPicPr>
          <p:cNvPr id="29" name="Immagine 28" descr="Immagine che contiene testo, lavagnabianca&#10;&#10;Descrizione generata automaticamente">
            <a:extLst>
              <a:ext uri="{FF2B5EF4-FFF2-40B4-BE49-F238E27FC236}">
                <a16:creationId xmlns:a16="http://schemas.microsoft.com/office/drawing/2014/main" id="{3DFB275F-BAF6-2145-95AA-9AF197248F0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01529" y="2000185"/>
            <a:ext cx="7680275" cy="18089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040358FE-374D-AF4E-A807-9471CE0F4785}"/>
                  </a:ext>
                </a:extLst>
              </p:cNvPr>
              <p:cNvSpPr txBox="1"/>
              <p:nvPr/>
            </p:nvSpPr>
            <p:spPr>
              <a:xfrm>
                <a:off x="7706186" y="1331238"/>
                <a:ext cx="20282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040358FE-374D-AF4E-A807-9471CE0F4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6186" y="1331238"/>
                <a:ext cx="2028248" cy="523220"/>
              </a:xfrm>
              <a:prstGeom prst="rect">
                <a:avLst/>
              </a:prstGeom>
              <a:blipFill>
                <a:blip r:embed="rId1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23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7" grpId="0"/>
      <p:bldP spid="20" grpId="0"/>
      <p:bldP spid="23" grpId="0"/>
      <p:bldP spid="24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77440BB6-C9A4-3A4B-8D48-7E325E658BBC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EE7C973-FCEA-3948-964A-440EB4678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35C97B5F-3128-B548-8035-566575ABE6A0}"/>
              </a:ext>
            </a:extLst>
          </p:cNvPr>
          <p:cNvSpPr txBox="1">
            <a:spLocks/>
          </p:cNvSpPr>
          <p:nvPr/>
        </p:nvSpPr>
        <p:spPr>
          <a:xfrm>
            <a:off x="269388" y="294385"/>
            <a:ext cx="7082388" cy="662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it-IT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Wideband</a:t>
            </a:r>
            <a:r>
              <a:rPr lang="it-IT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radar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5F421E7-38F5-114D-BA43-DC9B8FF91C8D}"/>
              </a:ext>
            </a:extLst>
          </p:cNvPr>
          <p:cNvSpPr txBox="1"/>
          <p:nvPr/>
        </p:nvSpPr>
        <p:spPr>
          <a:xfrm>
            <a:off x="269388" y="1312075"/>
            <a:ext cx="49439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In case the radar transmit a LFM signal</a:t>
            </a:r>
          </a:p>
          <a:p>
            <a:r>
              <a:rPr lang="en-GB" sz="2000" dirty="0"/>
              <a:t>The received echo from a target that has also </a:t>
            </a:r>
          </a:p>
          <a:p>
            <a:r>
              <a:rPr lang="en-GB" sz="2000" dirty="0"/>
              <a:t>Rotational movements is : 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0763856-E152-2142-8A98-C4D7D4381FB0}"/>
              </a:ext>
            </a:extLst>
          </p:cNvPr>
          <p:cNvSpPr txBox="1"/>
          <p:nvPr/>
        </p:nvSpPr>
        <p:spPr>
          <a:xfrm>
            <a:off x="269388" y="3182825"/>
            <a:ext cx="51889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In a FMCW, to extract frequency information</a:t>
            </a:r>
          </a:p>
          <a:p>
            <a:r>
              <a:rPr lang="en-GB" sz="2000" dirty="0"/>
              <a:t>the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dechirp</a:t>
            </a:r>
            <a:r>
              <a:rPr lang="en-GB" sz="2000" dirty="0"/>
              <a:t> operation is performed. RX signal is multiplied by complex conjugate of reference signal (the transmitted one) </a:t>
            </a:r>
          </a:p>
        </p:txBody>
      </p:sp>
      <p:pic>
        <p:nvPicPr>
          <p:cNvPr id="19" name="Elemento grafico 18" descr="Freccia a destra con riempimento a tinta unita">
            <a:extLst>
              <a:ext uri="{FF2B5EF4-FFF2-40B4-BE49-F238E27FC236}">
                <a16:creationId xmlns:a16="http://schemas.microsoft.com/office/drawing/2014/main" id="{C46A3EFD-98B2-EC4F-BB5B-24A22E031E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3578" y="3589039"/>
            <a:ext cx="628650" cy="62865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10FC5FDF-A75D-AE41-9EB6-54BD425BFA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426088"/>
            <a:ext cx="6095999" cy="9394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04B8AB61-6CB0-2148-AA76-883004FAF6F2}"/>
                  </a:ext>
                </a:extLst>
              </p:cNvPr>
              <p:cNvSpPr txBox="1"/>
              <p:nvPr/>
            </p:nvSpPr>
            <p:spPr>
              <a:xfrm>
                <a:off x="10012201" y="679487"/>
                <a:ext cx="11668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04B8AB61-6CB0-2148-AA76-883004FAF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2201" y="679487"/>
                <a:ext cx="1166858" cy="276999"/>
              </a:xfrm>
              <a:prstGeom prst="rect">
                <a:avLst/>
              </a:prstGeom>
              <a:blipFill>
                <a:blip r:embed="rId7"/>
                <a:stretch>
                  <a:fillRect l="-4301" t="-4348" r="-3226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52A00EFF-B67A-2E40-828E-E5EB59415195}"/>
                  </a:ext>
                </a:extLst>
              </p:cNvPr>
              <p:cNvSpPr txBox="1"/>
              <p:nvPr/>
            </p:nvSpPr>
            <p:spPr>
              <a:xfrm>
                <a:off x="10938295" y="3116762"/>
                <a:ext cx="8975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52A00EFF-B67A-2E40-828E-E5EB59415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8295" y="3116762"/>
                <a:ext cx="897553" cy="276999"/>
              </a:xfrm>
              <a:prstGeom prst="rect">
                <a:avLst/>
              </a:prstGeom>
              <a:blipFill>
                <a:blip r:embed="rId8"/>
                <a:stretch>
                  <a:fillRect l="-6944" t="-4348" r="-4167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Immagine 26" descr="Immagine che contiene testo&#10;&#10;Descrizione generata automaticamente">
            <a:extLst>
              <a:ext uri="{FF2B5EF4-FFF2-40B4-BE49-F238E27FC236}">
                <a16:creationId xmlns:a16="http://schemas.microsoft.com/office/drawing/2014/main" id="{9674A164-7298-9B42-AAB2-AD13AA312B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4914" y="5472319"/>
            <a:ext cx="5714406" cy="883135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79427F2-C8D2-E448-9FE0-FCA6E830CE6B}"/>
              </a:ext>
            </a:extLst>
          </p:cNvPr>
          <p:cNvSpPr txBox="1"/>
          <p:nvPr/>
        </p:nvSpPr>
        <p:spPr>
          <a:xfrm>
            <a:off x="5841650" y="4848285"/>
            <a:ext cx="44304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Making Fourier Transform (considering</a:t>
            </a:r>
          </a:p>
          <a:p>
            <a:r>
              <a:rPr lang="en-GB" sz="2000" dirty="0"/>
              <a:t>the beat signal is observed in short 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183BBA82-5C89-3F4D-AAE4-A78438E74C3C}"/>
                  </a:ext>
                </a:extLst>
              </p:cNvPr>
              <p:cNvSpPr txBox="1"/>
              <p:nvPr/>
            </p:nvSpPr>
            <p:spPr>
              <a:xfrm>
                <a:off x="10920113" y="2874956"/>
                <a:ext cx="12718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𝑠𝑙𝑜𝑤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183BBA82-5C89-3F4D-AAE4-A78438E74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0113" y="2874956"/>
                <a:ext cx="1271887" cy="276999"/>
              </a:xfrm>
              <a:prstGeom prst="rect">
                <a:avLst/>
              </a:prstGeom>
              <a:blipFill>
                <a:blip r:embed="rId10"/>
                <a:stretch>
                  <a:fillRect l="-980" t="-8696" r="-2941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E250771F-1011-6240-8CA4-F148E7D60A47}"/>
              </a:ext>
            </a:extLst>
          </p:cNvPr>
          <p:cNvSpPr txBox="1"/>
          <p:nvPr/>
        </p:nvSpPr>
        <p:spPr>
          <a:xfrm>
            <a:off x="6173833" y="4493642"/>
            <a:ext cx="3501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It turn into a narrowband signal</a:t>
            </a:r>
          </a:p>
        </p:txBody>
      </p:sp>
      <p:pic>
        <p:nvPicPr>
          <p:cNvPr id="31" name="Elemento grafico 30" descr="Freccia a destra con riempimento a tinta unita">
            <a:extLst>
              <a:ext uri="{FF2B5EF4-FFF2-40B4-BE49-F238E27FC236}">
                <a16:creationId xmlns:a16="http://schemas.microsoft.com/office/drawing/2014/main" id="{189AA388-02EA-AD4C-BF13-3066062D6C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4832832" y="5599561"/>
            <a:ext cx="628650" cy="628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848776D-27EB-0641-A18F-AF41D89FC39C}"/>
                  </a:ext>
                </a:extLst>
              </p:cNvPr>
              <p:cNvSpPr txBox="1"/>
              <p:nvPr/>
            </p:nvSpPr>
            <p:spPr>
              <a:xfrm>
                <a:off x="310691" y="5209178"/>
                <a:ext cx="3699449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Dependency on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b="0" dirty="0"/>
              </a:p>
              <a:p>
                <a:r>
                  <a:rPr lang="en-GB" sz="2000" dirty="0"/>
                  <a:t>Means </a:t>
                </a:r>
                <a:r>
                  <a:rPr lang="en-GB" sz="2000" dirty="0" err="1"/>
                  <a:t>mD</a:t>
                </a:r>
                <a:r>
                  <a:rPr lang="en-GB" sz="2000" dirty="0"/>
                  <a:t> effects is </a:t>
                </a:r>
                <a:r>
                  <a:rPr lang="en-GB" sz="2000" dirty="0" err="1"/>
                  <a:t>osservable</a:t>
                </a:r>
                <a:r>
                  <a:rPr lang="en-GB" sz="2000" dirty="0"/>
                  <a:t> also in range-slow time plane! And this led to </a:t>
                </a:r>
                <a:r>
                  <a:rPr lang="en-GB" sz="2000" dirty="0">
                    <a:solidFill>
                      <a:srgbClr val="FF0000"/>
                    </a:solidFill>
                  </a:rPr>
                  <a:t>Cell</a:t>
                </a:r>
                <a:r>
                  <a:rPr lang="en-GB" sz="2000" dirty="0"/>
                  <a:t> </a:t>
                </a:r>
                <a:r>
                  <a:rPr lang="en-GB" sz="2000" dirty="0">
                    <a:solidFill>
                      <a:srgbClr val="FF0000"/>
                    </a:solidFill>
                  </a:rPr>
                  <a:t>Migration effect on this plane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848776D-27EB-0641-A18F-AF41D89FC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91" y="5209178"/>
                <a:ext cx="3699449" cy="1631216"/>
              </a:xfrm>
              <a:prstGeom prst="rect">
                <a:avLst/>
              </a:prstGeom>
              <a:blipFill>
                <a:blip r:embed="rId11"/>
                <a:stretch>
                  <a:fillRect l="-1712" t="-2326" b="-62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Immagine 34">
            <a:extLst>
              <a:ext uri="{FF2B5EF4-FFF2-40B4-BE49-F238E27FC236}">
                <a16:creationId xmlns:a16="http://schemas.microsoft.com/office/drawing/2014/main" id="{3096817A-8743-034E-9FA0-CB4F8C60636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86903" y="1156248"/>
            <a:ext cx="7105098" cy="1683318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4A850C0F-1A88-A349-AAA3-A1521C12FCC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0435" y="2290756"/>
            <a:ext cx="3149600" cy="5842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0A4A86B-752C-1845-8503-2421DB6BBE05}"/>
              </a:ext>
            </a:extLst>
          </p:cNvPr>
          <p:cNvSpPr txBox="1"/>
          <p:nvPr/>
        </p:nvSpPr>
        <p:spPr>
          <a:xfrm>
            <a:off x="5545538" y="861287"/>
            <a:ext cx="3811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Echo from target (Stop and Go model):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82D5BE4-A399-0943-AA59-F6FC69C2F764}"/>
              </a:ext>
            </a:extLst>
          </p:cNvPr>
          <p:cNvSpPr txBox="1"/>
          <p:nvPr/>
        </p:nvSpPr>
        <p:spPr>
          <a:xfrm>
            <a:off x="10779207" y="4321598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[1]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828A146-E363-DE4C-BCF1-001BB0CF3AEA}"/>
              </a:ext>
            </a:extLst>
          </p:cNvPr>
          <p:cNvSpPr txBox="1"/>
          <p:nvPr/>
        </p:nvSpPr>
        <p:spPr>
          <a:xfrm>
            <a:off x="11084452" y="5701752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[1]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DA30047-E5D4-4C43-B7A5-AAADF91A8A1B}"/>
              </a:ext>
            </a:extLst>
          </p:cNvPr>
          <p:cNvSpPr txBox="1"/>
          <p:nvPr/>
        </p:nvSpPr>
        <p:spPr>
          <a:xfrm>
            <a:off x="3720027" y="6243389"/>
            <a:ext cx="823900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[1] </a:t>
            </a:r>
            <a:r>
              <a:rPr lang="it-IT" dirty="0" err="1"/>
              <a:t>Changzhan</a:t>
            </a:r>
            <a:r>
              <a:rPr lang="it-IT" dirty="0"/>
              <a:t> </a:t>
            </a:r>
            <a:r>
              <a:rPr lang="it-IT" dirty="0" err="1"/>
              <a:t>Gu</a:t>
            </a:r>
            <a:r>
              <a:rPr lang="it-IT" dirty="0"/>
              <a:t>, and Jaime </a:t>
            </a:r>
            <a:r>
              <a:rPr lang="it-IT" dirty="0" err="1"/>
              <a:t>Lien</a:t>
            </a:r>
            <a:r>
              <a:rPr lang="it-IT" dirty="0"/>
              <a:t>,</a:t>
            </a:r>
          </a:p>
          <a:p>
            <a:r>
              <a:rPr lang="en-GB" dirty="0"/>
              <a:t>Short Range Micro Motion Sensing whit Radar Technology. - Cap 5.2.2 - pag.123-124</a:t>
            </a:r>
          </a:p>
        </p:txBody>
      </p:sp>
    </p:spTree>
    <p:extLst>
      <p:ext uri="{BB962C8B-B14F-4D97-AF65-F5344CB8AC3E}">
        <p14:creationId xmlns:p14="http://schemas.microsoft.com/office/powerpoint/2010/main" val="284477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24" grpId="0"/>
      <p:bldP spid="25" grpId="0"/>
      <p:bldP spid="28" grpId="0"/>
      <p:bldP spid="29" grpId="0"/>
      <p:bldP spid="30" grpId="0"/>
      <p:bldP spid="3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77440BB6-C9A4-3A4B-8D48-7E325E658BBC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EE7C973-FCEA-3948-964A-440EB467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036ED401-B571-0A41-B387-BC47A9AE075E}"/>
              </a:ext>
            </a:extLst>
          </p:cNvPr>
          <p:cNvSpPr txBox="1">
            <a:spLocks/>
          </p:cNvSpPr>
          <p:nvPr/>
        </p:nvSpPr>
        <p:spPr>
          <a:xfrm>
            <a:off x="269388" y="294385"/>
            <a:ext cx="5826612" cy="662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Cell Migration </a:t>
            </a:r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</a:t>
            </a:r>
            <a:endParaRPr lang="it-IT" sz="4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2184203-DEBA-7A4C-8B23-CD9AF96C3DCA}"/>
              </a:ext>
            </a:extLst>
          </p:cNvPr>
          <p:cNvSpPr txBox="1"/>
          <p:nvPr/>
        </p:nvSpPr>
        <p:spPr>
          <a:xfrm>
            <a:off x="342540" y="1129194"/>
            <a:ext cx="6917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In a LFMCW radar is not possible to use the Stop and Go model,</a:t>
            </a:r>
          </a:p>
          <a:p>
            <a:r>
              <a:rPr lang="en-GB" sz="2000" dirty="0"/>
              <a:t>Neglecting what happens in </a:t>
            </a:r>
            <a:r>
              <a:rPr lang="en-GB" sz="2000" dirty="0" err="1"/>
              <a:t>intrapulse</a:t>
            </a:r>
            <a:r>
              <a:rPr lang="en-GB" sz="2000" dirty="0"/>
              <a:t> time led to relative large error such as Cell Migration effect, but…</a:t>
            </a:r>
          </a:p>
        </p:txBody>
      </p:sp>
      <p:pic>
        <p:nvPicPr>
          <p:cNvPr id="9" name="Elemento grafico 8" descr="Freccia a destra con riempimento a tinta unita">
            <a:extLst>
              <a:ext uri="{FF2B5EF4-FFF2-40B4-BE49-F238E27FC236}">
                <a16:creationId xmlns:a16="http://schemas.microsoft.com/office/drawing/2014/main" id="{C9796D7D-D702-0040-8C3D-D38BFDD07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48663" y="1014925"/>
            <a:ext cx="628650" cy="62865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EC64B07-AF6C-1445-A6EE-FE4AD1397DFD}"/>
              </a:ext>
            </a:extLst>
          </p:cNvPr>
          <p:cNvSpPr txBox="1"/>
          <p:nvPr/>
        </p:nvSpPr>
        <p:spPr>
          <a:xfrm>
            <a:off x="8126022" y="20631"/>
            <a:ext cx="2462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This effect can be neglected?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B0FFB0A2-6BF6-7D45-B6E5-5E237EFDC1E6}"/>
                  </a:ext>
                </a:extLst>
              </p:cNvPr>
              <p:cNvSpPr txBox="1"/>
              <p:nvPr/>
            </p:nvSpPr>
            <p:spPr>
              <a:xfrm>
                <a:off x="342540" y="3625416"/>
                <a:ext cx="6917500" cy="554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If the ratio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r>
                  <a:rPr lang="en-GB" sz="2000" dirty="0"/>
                  <a:t> </a:t>
                </a:r>
                <a:r>
                  <a:rPr lang="en-GB" sz="2000" dirty="0">
                    <a:solidFill>
                      <a:schemeClr val="accent6"/>
                    </a:solidFill>
                  </a:rPr>
                  <a:t>is possible to neglect it</a:t>
                </a:r>
                <a:r>
                  <a:rPr lang="en-GB" sz="2000" dirty="0"/>
                  <a:t>!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B0FFB0A2-6BF6-7D45-B6E5-5E237EFD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40" y="3625416"/>
                <a:ext cx="6917500" cy="554832"/>
              </a:xfrm>
              <a:prstGeom prst="rect">
                <a:avLst/>
              </a:prstGeom>
              <a:blipFill>
                <a:blip r:embed="rId5"/>
                <a:stretch>
                  <a:fillRect l="-733" b="-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77D1F8FA-4B8F-A94B-BAAC-882554C27D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6464" y="2868755"/>
            <a:ext cx="4508500" cy="247650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3650233-016D-7249-BA7C-DD85092D4B51}"/>
              </a:ext>
            </a:extLst>
          </p:cNvPr>
          <p:cNvSpPr txBox="1"/>
          <p:nvPr/>
        </p:nvSpPr>
        <p:spPr>
          <a:xfrm>
            <a:off x="342540" y="2312944"/>
            <a:ext cx="691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Considering</a:t>
            </a:r>
            <a:r>
              <a:rPr lang="it-IT" sz="2000" dirty="0"/>
              <a:t> the </a:t>
            </a:r>
            <a:r>
              <a:rPr lang="it-IT" sz="2000" dirty="0" err="1"/>
              <a:t>pulse</a:t>
            </a:r>
            <a:r>
              <a:rPr lang="it-IT" sz="2000" dirty="0"/>
              <a:t> </a:t>
            </a:r>
            <a:r>
              <a:rPr lang="it-IT" sz="2000" dirty="0" err="1"/>
              <a:t>compression</a:t>
            </a:r>
            <a:r>
              <a:rPr lang="it-IT" sz="2000" dirty="0"/>
              <a:t> of LFM, the doppler </a:t>
            </a:r>
            <a:r>
              <a:rPr lang="it-IT" sz="2000" dirty="0" err="1"/>
              <a:t>mismatch</a:t>
            </a:r>
            <a:r>
              <a:rPr lang="it-IT" sz="2000" dirty="0"/>
              <a:t> </a:t>
            </a:r>
            <a:r>
              <a:rPr lang="it-IT" sz="2000" dirty="0" err="1"/>
              <a:t>at</a:t>
            </a:r>
            <a:r>
              <a:rPr lang="it-IT" sz="2000" dirty="0"/>
              <a:t> output of MF led to </a:t>
            </a:r>
            <a:r>
              <a:rPr lang="it-IT" sz="2000" dirty="0" err="1"/>
              <a:t>cell</a:t>
            </a:r>
            <a:r>
              <a:rPr lang="it-IT" sz="2000" dirty="0"/>
              <a:t> </a:t>
            </a:r>
            <a:r>
              <a:rPr lang="it-IT" sz="2000" dirty="0" err="1"/>
              <a:t>migration</a:t>
            </a:r>
            <a:r>
              <a:rPr lang="it-IT" sz="2000" dirty="0"/>
              <a:t> </a:t>
            </a:r>
            <a:r>
              <a:rPr lang="it-IT" sz="2000" dirty="0" err="1"/>
              <a:t>effect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38256497-7830-7B4D-BF98-EF96261088EF}"/>
                  </a:ext>
                </a:extLst>
              </p:cNvPr>
              <p:cNvSpPr txBox="1"/>
              <p:nvPr/>
            </p:nvSpPr>
            <p:spPr>
              <a:xfrm>
                <a:off x="324834" y="4513089"/>
                <a:ext cx="44483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In </a:t>
                </a:r>
                <a:r>
                  <a:rPr lang="it-IT" sz="2000" dirty="0" err="1"/>
                  <a:t>our</a:t>
                </a:r>
                <a:r>
                  <a:rPr lang="it-IT" sz="2000" dirty="0"/>
                  <a:t> case (X-band) : </a:t>
                </a:r>
                <a14:m>
                  <m:oMath xmlns:m="http://schemas.openxmlformats.org/officeDocument/2006/math">
                    <m:r>
                      <a:rPr lang="it-IT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it-IT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=0.0333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38256497-7830-7B4D-BF98-EF9626108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34" y="4513089"/>
                <a:ext cx="4448334" cy="400110"/>
              </a:xfrm>
              <a:prstGeom prst="rect">
                <a:avLst/>
              </a:prstGeom>
              <a:blipFill>
                <a:blip r:embed="rId7"/>
                <a:stretch>
                  <a:fillRect l="-1425" t="-9375" b="-28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0F4C6DF-BADC-C146-965B-4CF7801E3B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3837" y="5060753"/>
            <a:ext cx="1840837" cy="8332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8DA82B0-DBA6-AE46-BCFA-3D3AAF4F8773}"/>
                  </a:ext>
                </a:extLst>
              </p:cNvPr>
              <p:cNvSpPr txBox="1"/>
              <p:nvPr/>
            </p:nvSpPr>
            <p:spPr>
              <a:xfrm>
                <a:off x="269388" y="5367960"/>
                <a:ext cx="15971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=750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𝑀𝐻𝑧</m:t>
                      </m:r>
                    </m:oMath>
                  </m:oMathPara>
                </a14:m>
                <a:endParaRPr lang="it-IT" b="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8DA82B0-DBA6-AE46-BCFA-3D3AAF4F8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88" y="5367960"/>
                <a:ext cx="1597169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Elemento grafico 15" descr="Freccia a destra con riempimento a tinta unita">
            <a:extLst>
              <a:ext uri="{FF2B5EF4-FFF2-40B4-BE49-F238E27FC236}">
                <a16:creationId xmlns:a16="http://schemas.microsoft.com/office/drawing/2014/main" id="{43644E4D-7DB8-B04A-A21E-5E5A26E5D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66982" y="5956959"/>
            <a:ext cx="628650" cy="628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116899A3-9EF1-4543-94A8-C48C60A4ECFD}"/>
                  </a:ext>
                </a:extLst>
              </p:cNvPr>
              <p:cNvSpPr txBox="1"/>
              <p:nvPr/>
            </p:nvSpPr>
            <p:spPr>
              <a:xfrm>
                <a:off x="214959" y="6059143"/>
                <a:ext cx="8225388" cy="424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Typical </a:t>
                </a:r>
                <a:r>
                  <a:rPr lang="it-IT" sz="2000" dirty="0" err="1"/>
                  <a:t>velocities</a:t>
                </a:r>
                <a:r>
                  <a:rPr lang="it-IT" sz="2000" dirty="0"/>
                  <a:t> of a drone: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𝑏𝑜𝑑𝑦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=100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𝑏𝑙𝑎𝑑𝑒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𝑡𝑖𝑝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=350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116899A3-9EF1-4543-94A8-C48C60A4E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9" y="6059143"/>
                <a:ext cx="8225388" cy="424283"/>
              </a:xfrm>
              <a:prstGeom prst="rect">
                <a:avLst/>
              </a:prstGeom>
              <a:blipFill>
                <a:blip r:embed="rId10"/>
                <a:stretch>
                  <a:fillRect l="-616" t="-8824" b="-176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414693C1-5A41-C941-89AC-3145B58E98AE}"/>
                  </a:ext>
                </a:extLst>
              </p:cNvPr>
              <p:cNvSpPr txBox="1"/>
              <p:nvPr/>
            </p:nvSpPr>
            <p:spPr>
              <a:xfrm>
                <a:off x="9140863" y="5904044"/>
                <a:ext cx="1936363" cy="617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=7.78 ∗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414693C1-5A41-C941-89AC-3145B58E9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863" y="5904044"/>
                <a:ext cx="1936363" cy="617092"/>
              </a:xfrm>
              <a:prstGeom prst="rect">
                <a:avLst/>
              </a:prstGeom>
              <a:blipFill>
                <a:blip r:embed="rId11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E7EE82D4-0F5F-7545-AC7F-8D94432803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77312" y="728517"/>
            <a:ext cx="4214687" cy="224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4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  <p:bldP spid="13" grpId="0"/>
      <p:bldP spid="15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9592E5F-C9EC-1C47-B319-5795CA14841D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4BCB260-769F-AF41-A55B-4541098E2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CAF189E3-FFBD-0643-B408-8B438F9BF38E}"/>
              </a:ext>
            </a:extLst>
          </p:cNvPr>
          <p:cNvSpPr txBox="1">
            <a:spLocks/>
          </p:cNvSpPr>
          <p:nvPr/>
        </p:nvSpPr>
        <p:spPr>
          <a:xfrm>
            <a:off x="269388" y="294385"/>
            <a:ext cx="5826612" cy="662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Cell Migration </a:t>
            </a:r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</a:t>
            </a:r>
            <a:endParaRPr lang="it-IT" sz="4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DA46E8E-0F56-DB4F-AF23-95929156D113}"/>
              </a:ext>
            </a:extLst>
          </p:cNvPr>
          <p:cNvSpPr txBox="1"/>
          <p:nvPr/>
        </p:nvSpPr>
        <p:spPr>
          <a:xfrm>
            <a:off x="342540" y="1129194"/>
            <a:ext cx="58266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Considering a LMFCW radar, and by using Frist Order approximated model it’s possible to compute the migration due to the velocity of target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ECE024B8-7A08-4F4A-8561-627BF9344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83916"/>
            <a:ext cx="6096000" cy="742660"/>
          </a:xfrm>
          <a:prstGeom prst="rect">
            <a:avLst/>
          </a:prstGeom>
        </p:spPr>
      </p:pic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0A8689A3-E027-7A4E-AAB3-3D6AFFBD4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1756" y="580444"/>
            <a:ext cx="2032407" cy="54875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05EE182-B6E1-9141-B16C-0DB148498C93}"/>
              </a:ext>
            </a:extLst>
          </p:cNvPr>
          <p:cNvSpPr txBox="1"/>
          <p:nvPr/>
        </p:nvSpPr>
        <p:spPr>
          <a:xfrm>
            <a:off x="6166452" y="682501"/>
            <a:ext cx="320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Received signal from target with</a:t>
            </a:r>
          </a:p>
        </p:txBody>
      </p:sp>
      <p:pic>
        <p:nvPicPr>
          <p:cNvPr id="21" name="Immagine 20" descr="Immagine che contiene testo&#10;&#10;Descrizione generata automaticamente">
            <a:extLst>
              <a:ext uri="{FF2B5EF4-FFF2-40B4-BE49-F238E27FC236}">
                <a16:creationId xmlns:a16="http://schemas.microsoft.com/office/drawing/2014/main" id="{9E45C3EB-8C0B-4045-B46C-101A7EB187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9049" y="2762540"/>
            <a:ext cx="2945885" cy="742660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74E98EB-A225-FB4C-AABF-0C2BC21CF52D}"/>
              </a:ext>
            </a:extLst>
          </p:cNvPr>
          <p:cNvSpPr txBox="1"/>
          <p:nvPr/>
        </p:nvSpPr>
        <p:spPr>
          <a:xfrm>
            <a:off x="342540" y="2949204"/>
            <a:ext cx="220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By </a:t>
            </a:r>
            <a:r>
              <a:rPr lang="en-GB" dirty="0" err="1"/>
              <a:t>dechirp</a:t>
            </a:r>
            <a:r>
              <a:rPr lang="en-GB" dirty="0"/>
              <a:t> operation:</a:t>
            </a: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075494DD-8732-1A49-9672-9041B6EDA3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5250" y="2641978"/>
            <a:ext cx="3206750" cy="1003339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6F0CAF9-86B7-6D4D-A18F-E55F2FEDF635}"/>
              </a:ext>
            </a:extLst>
          </p:cNvPr>
          <p:cNvSpPr txBox="1"/>
          <p:nvPr/>
        </p:nvSpPr>
        <p:spPr>
          <a:xfrm>
            <a:off x="5181600" y="2810704"/>
            <a:ext cx="3430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It’s possible to compute frequency as usual by deriving the phase</a:t>
            </a:r>
          </a:p>
        </p:txBody>
      </p:sp>
      <p:pic>
        <p:nvPicPr>
          <p:cNvPr id="30" name="Elemento grafico 29" descr="Chiudi contorno">
            <a:extLst>
              <a:ext uri="{FF2B5EF4-FFF2-40B4-BE49-F238E27FC236}">
                <a16:creationId xmlns:a16="http://schemas.microsoft.com/office/drawing/2014/main" id="{667B4EB8-1F0E-884F-BC0D-82BFB806B2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08723" y="2762540"/>
            <a:ext cx="914400" cy="914400"/>
          </a:xfrm>
          <a:prstGeom prst="rect">
            <a:avLst/>
          </a:prstGeom>
        </p:spPr>
      </p:pic>
      <p:pic>
        <p:nvPicPr>
          <p:cNvPr id="32" name="Immagine 31" descr="Immagine che contiene testo&#10;&#10;Descrizione generata automaticamente">
            <a:extLst>
              <a:ext uri="{FF2B5EF4-FFF2-40B4-BE49-F238E27FC236}">
                <a16:creationId xmlns:a16="http://schemas.microsoft.com/office/drawing/2014/main" id="{7962B957-D1E6-9649-8E08-64A1181450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86623" y="3940868"/>
            <a:ext cx="2545492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FA8AA6C6-7F4E-444F-B194-AB6A7E754064}"/>
                  </a:ext>
                </a:extLst>
              </p:cNvPr>
              <p:cNvSpPr txBox="1"/>
              <p:nvPr/>
            </p:nvSpPr>
            <p:spPr>
              <a:xfrm>
                <a:off x="269388" y="3878311"/>
                <a:ext cx="3052118" cy="1039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Range scaling, by dividing</a:t>
                </a:r>
              </a:p>
              <a:p>
                <a:r>
                  <a:rPr lang="en-GB" dirty="0"/>
                  <a:t>For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b="0" dirty="0">
                    <a:ea typeface="Cambria Math" panose="02040503050406030204" pitchFamily="18" charset="0"/>
                  </a:rPr>
                  <a:t>we obtain a distance </a:t>
                </a:r>
              </a:p>
              <a:p>
                <a:r>
                  <a:rPr lang="en-GB" dirty="0">
                    <a:ea typeface="Cambria Math" panose="02040503050406030204" pitchFamily="18" charset="0"/>
                  </a:rPr>
                  <a:t>From frequency</a:t>
                </a:r>
                <a:endParaRPr lang="it-IT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FA8AA6C6-7F4E-444F-B194-AB6A7E754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88" y="3878311"/>
                <a:ext cx="3052118" cy="1039515"/>
              </a:xfrm>
              <a:prstGeom prst="rect">
                <a:avLst/>
              </a:prstGeom>
              <a:blipFill>
                <a:blip r:embed="rId10"/>
                <a:stretch>
                  <a:fillRect l="-1660" t="-2410" r="-830" b="-84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40E517C8-7FF3-4641-91F0-F7027E486426}"/>
                  </a:ext>
                </a:extLst>
              </p:cNvPr>
              <p:cNvSpPr txBox="1"/>
              <p:nvPr/>
            </p:nvSpPr>
            <p:spPr>
              <a:xfrm>
                <a:off x="5959133" y="3753445"/>
                <a:ext cx="44483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In </a:t>
                </a:r>
                <a:r>
                  <a:rPr lang="it-IT" sz="2000" dirty="0" err="1"/>
                  <a:t>our</a:t>
                </a:r>
                <a:r>
                  <a:rPr lang="it-IT" sz="2000" dirty="0"/>
                  <a:t> case (X-band) : </a:t>
                </a:r>
                <a14:m>
                  <m:oMath xmlns:m="http://schemas.openxmlformats.org/officeDocument/2006/math">
                    <m:r>
                      <a:rPr lang="it-IT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it-IT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=0.0333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40E517C8-7FF3-4641-91F0-F7027E486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133" y="3753445"/>
                <a:ext cx="4448334" cy="400110"/>
              </a:xfrm>
              <a:prstGeom prst="rect">
                <a:avLst/>
              </a:prstGeom>
              <a:blipFill>
                <a:blip r:embed="rId11"/>
                <a:stretch>
                  <a:fillRect l="-1425" t="-9375" b="-28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6124FEA2-053B-BF4A-9FAC-09ED503FCAB6}"/>
                  </a:ext>
                </a:extLst>
              </p:cNvPr>
              <p:cNvSpPr txBox="1"/>
              <p:nvPr/>
            </p:nvSpPr>
            <p:spPr>
              <a:xfrm>
                <a:off x="5819570" y="4297199"/>
                <a:ext cx="15971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=750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𝑀𝐻𝑧</m:t>
                      </m:r>
                    </m:oMath>
                  </m:oMathPara>
                </a14:m>
                <a:endParaRPr lang="it-IT" b="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6124FEA2-053B-BF4A-9FAC-09ED503FC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570" y="4297199"/>
                <a:ext cx="1597169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5E6CB3F9-DA4E-3D41-9FAC-7DBF19B6EAA5}"/>
              </a:ext>
            </a:extLst>
          </p:cNvPr>
          <p:cNvSpPr txBox="1"/>
          <p:nvPr/>
        </p:nvSpPr>
        <p:spPr>
          <a:xfrm>
            <a:off x="6618154" y="4743087"/>
            <a:ext cx="30407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6"/>
                </a:solidFill>
              </a:rPr>
              <a:t>Displacement result in </a:t>
            </a:r>
          </a:p>
          <a:p>
            <a:r>
              <a:rPr lang="en-GB" sz="2400" dirty="0">
                <a:solidFill>
                  <a:schemeClr val="accent6"/>
                </a:solidFill>
              </a:rPr>
              <a:t>About 3 </a:t>
            </a:r>
            <a:r>
              <a:rPr lang="en-GB" sz="2400" dirty="0" err="1">
                <a:solidFill>
                  <a:schemeClr val="accent6"/>
                </a:solidFill>
              </a:rPr>
              <a:t>millimeter</a:t>
            </a:r>
            <a:endParaRPr lang="en-GB" sz="2400" dirty="0">
              <a:solidFill>
                <a:schemeClr val="accent6"/>
              </a:solidFill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751D73F3-01EE-B440-976E-B65E8CEA9681}"/>
              </a:ext>
            </a:extLst>
          </p:cNvPr>
          <p:cNvSpPr txBox="1"/>
          <p:nvPr/>
        </p:nvSpPr>
        <p:spPr>
          <a:xfrm>
            <a:off x="8391794" y="4280926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 of blades = 350 km/h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E85186B-24EE-B148-ADEE-7F0676420A52}"/>
              </a:ext>
            </a:extLst>
          </p:cNvPr>
          <p:cNvSpPr txBox="1"/>
          <p:nvPr/>
        </p:nvSpPr>
        <p:spPr>
          <a:xfrm>
            <a:off x="151154" y="5238654"/>
            <a:ext cx="5247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Dipende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dai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parametri</a:t>
            </a:r>
            <a:r>
              <a:rPr lang="en-GB" dirty="0">
                <a:solidFill>
                  <a:srgbClr val="FF0000"/>
                </a:solidFill>
              </a:rPr>
              <a:t> del radar</a:t>
            </a:r>
          </a:p>
          <a:p>
            <a:r>
              <a:rPr lang="en-GB" dirty="0">
                <a:solidFill>
                  <a:srgbClr val="FF0000"/>
                </a:solidFill>
              </a:rPr>
              <a:t>Se </a:t>
            </a:r>
            <a:r>
              <a:rPr lang="en-GB" dirty="0" err="1">
                <a:solidFill>
                  <a:srgbClr val="FF0000"/>
                </a:solidFill>
              </a:rPr>
              <a:t>uso</a:t>
            </a:r>
            <a:r>
              <a:rPr lang="en-GB" dirty="0">
                <a:solidFill>
                  <a:srgbClr val="FF0000"/>
                </a:solidFill>
              </a:rPr>
              <a:t> un PRI di 1 </a:t>
            </a:r>
            <a:r>
              <a:rPr lang="en-GB" dirty="0" err="1">
                <a:solidFill>
                  <a:srgbClr val="FF0000"/>
                </a:solidFill>
              </a:rPr>
              <a:t>ms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forse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si</a:t>
            </a:r>
            <a:r>
              <a:rPr lang="en-GB" dirty="0">
                <a:solidFill>
                  <a:srgbClr val="FF0000"/>
                </a:solidFill>
              </a:rPr>
              <a:t> ha </a:t>
            </a:r>
            <a:r>
              <a:rPr lang="en-GB" dirty="0" err="1">
                <a:solidFill>
                  <a:srgbClr val="FF0000"/>
                </a:solidFill>
              </a:rPr>
              <a:t>migrazione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della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cella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412ADD0-F349-E843-B267-00A54088BF58}"/>
              </a:ext>
            </a:extLst>
          </p:cNvPr>
          <p:cNvSpPr txBox="1"/>
          <p:nvPr/>
        </p:nvSpPr>
        <p:spPr>
          <a:xfrm>
            <a:off x="8626150" y="301430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[2]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DE21E2B-E4B9-7144-AB8F-1FAAF8D0722C}"/>
              </a:ext>
            </a:extLst>
          </p:cNvPr>
          <p:cNvSpPr txBox="1"/>
          <p:nvPr/>
        </p:nvSpPr>
        <p:spPr>
          <a:xfrm>
            <a:off x="5627538" y="5695949"/>
            <a:ext cx="6715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[2] </a:t>
            </a:r>
            <a:r>
              <a:rPr lang="it-IT" dirty="0"/>
              <a:t>QUN ZHANG, YING LUO, YONG-AN CHEN. MICRO-DOPPLER CHARACTERISTICS OF RADAR TARGETS.  Cap. 3.4 </a:t>
            </a:r>
            <a:r>
              <a:rPr lang="it-IT"/>
              <a:t>– Pag.63-68</a:t>
            </a:r>
            <a:endParaRPr lang="it-IT" dirty="0"/>
          </a:p>
          <a:p>
            <a:endParaRPr lang="it-I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910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2" grpId="0"/>
      <p:bldP spid="25" grpId="0"/>
      <p:bldP spid="33" grpId="0"/>
      <p:bldP spid="34" grpId="0"/>
      <p:bldP spid="35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77440BB6-C9A4-3A4B-8D48-7E325E658BBC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EE7C973-FCEA-3948-964A-440EB467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036ED401-B571-0A41-B387-BC47A9AE075E}"/>
              </a:ext>
            </a:extLst>
          </p:cNvPr>
          <p:cNvSpPr txBox="1">
            <a:spLocks/>
          </p:cNvSpPr>
          <p:nvPr/>
        </p:nvSpPr>
        <p:spPr>
          <a:xfrm>
            <a:off x="269388" y="294385"/>
            <a:ext cx="9569556" cy="662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Received</a:t>
            </a:r>
            <a:r>
              <a:rPr lang="it-IT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signal</a:t>
            </a:r>
            <a:r>
              <a:rPr lang="it-IT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model from </a:t>
            </a:r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rotor</a:t>
            </a:r>
            <a:r>
              <a:rPr lang="it-IT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blades</a:t>
            </a:r>
            <a:r>
              <a:rPr lang="it-IT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3D9260C-1962-AD4F-B1F4-5C985F480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368" y="841248"/>
            <a:ext cx="4171262" cy="34930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664A53C3-20E1-D64D-A732-D21E01C355B0}"/>
                  </a:ext>
                </a:extLst>
              </p:cNvPr>
              <p:cNvSpPr txBox="1"/>
              <p:nvPr/>
            </p:nvSpPr>
            <p:spPr>
              <a:xfrm>
                <a:off x="326184" y="1394370"/>
                <a:ext cx="659582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Considering the follow reference system, in case of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it-IT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sz="2000" dirty="0"/>
                  <a:t>distance of blade tip from radar is: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664A53C3-20E1-D64D-A732-D21E01C35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84" y="1394370"/>
                <a:ext cx="6595824" cy="707886"/>
              </a:xfrm>
              <a:prstGeom prst="rect">
                <a:avLst/>
              </a:prstGeom>
              <a:blipFill>
                <a:blip r:embed="rId4"/>
                <a:stretch>
                  <a:fillRect l="-960" t="-3509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D25CC9EF-1D62-9C42-B947-5C7F95D4FF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6175" y="2374278"/>
            <a:ext cx="4003687" cy="67066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DDFCF76-16A8-B348-B8D8-4CB79EEC2DF1}"/>
              </a:ext>
            </a:extLst>
          </p:cNvPr>
          <p:cNvSpPr txBox="1"/>
          <p:nvPr/>
        </p:nvSpPr>
        <p:spPr>
          <a:xfrm>
            <a:off x="237561" y="2337060"/>
            <a:ext cx="288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(Taylor approx. + trigonometric formulas)</a:t>
            </a:r>
          </a:p>
        </p:txBody>
      </p:sp>
      <p:pic>
        <p:nvPicPr>
          <p:cNvPr id="11" name="Elemento grafico 10" descr="Freccia a destra con riempimento a tinta unita">
            <a:extLst>
              <a:ext uri="{FF2B5EF4-FFF2-40B4-BE49-F238E27FC236}">
                <a16:creationId xmlns:a16="http://schemas.microsoft.com/office/drawing/2014/main" id="{01666373-0C21-7D4F-B92A-F2863536DE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73002" y="2476132"/>
            <a:ext cx="498608" cy="498608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75D1B727-686F-5E4B-9FE1-1ED5BDDDCE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7977" y="3229745"/>
            <a:ext cx="3536250" cy="670668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3F80022-8DBA-AC4C-A27D-530133FDDF73}"/>
              </a:ext>
            </a:extLst>
          </p:cNvPr>
          <p:cNvSpPr txBox="1"/>
          <p:nvPr/>
        </p:nvSpPr>
        <p:spPr>
          <a:xfrm>
            <a:off x="256128" y="3277858"/>
            <a:ext cx="288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received signal from it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A80733C6-6D71-CF4A-A60E-63F0E619709B}"/>
                  </a:ext>
                </a:extLst>
              </p:cNvPr>
              <p:cNvSpPr txBox="1"/>
              <p:nvPr/>
            </p:nvSpPr>
            <p:spPr>
              <a:xfrm>
                <a:off x="237560" y="4218656"/>
                <a:ext cx="2523928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Taking into account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000" dirty="0"/>
                  <a:t> aspect angle, by integrating over the length of the blade, considering BB signal and neglecting some </a:t>
                </a:r>
                <a:r>
                  <a:rPr lang="en-GB" sz="2000" dirty="0" err="1"/>
                  <a:t>therm</a:t>
                </a:r>
                <a:r>
                  <a:rPr lang="en-GB" sz="2000" dirty="0"/>
                  <a:t>, we obtain: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A80733C6-6D71-CF4A-A60E-63F0E6197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60" y="4218656"/>
                <a:ext cx="2523928" cy="2246769"/>
              </a:xfrm>
              <a:prstGeom prst="rect">
                <a:avLst/>
              </a:prstGeom>
              <a:blipFill>
                <a:blip r:embed="rId9"/>
                <a:stretch>
                  <a:fillRect l="-2500" t="-1685" b="-33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Immagine 20">
            <a:extLst>
              <a:ext uri="{FF2B5EF4-FFF2-40B4-BE49-F238E27FC236}">
                <a16:creationId xmlns:a16="http://schemas.microsoft.com/office/drawing/2014/main" id="{4D096AA5-FCB6-8E4D-8CC1-736C6EB54C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2457" y="5945840"/>
            <a:ext cx="7521210" cy="698781"/>
          </a:xfrm>
          <a:prstGeom prst="rect">
            <a:avLst/>
          </a:prstGeom>
        </p:spPr>
      </p:pic>
      <p:pic>
        <p:nvPicPr>
          <p:cNvPr id="22" name="Elemento grafico 21" descr="Freccia a destra con riempimento a tinta unita">
            <a:extLst>
              <a:ext uri="{FF2B5EF4-FFF2-40B4-BE49-F238E27FC236}">
                <a16:creationId xmlns:a16="http://schemas.microsoft.com/office/drawing/2014/main" id="{B2F53F71-7A43-684D-82D6-80C6F3B517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90156" y="4736924"/>
            <a:ext cx="498608" cy="498608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3C03A4A-59EE-5041-A479-58AD600D4B78}"/>
              </a:ext>
            </a:extLst>
          </p:cNvPr>
          <p:cNvSpPr txBox="1"/>
          <p:nvPr/>
        </p:nvSpPr>
        <p:spPr>
          <a:xfrm>
            <a:off x="3137809" y="5596224"/>
            <a:ext cx="28847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At the end the doppler frequency is, as we expect:</a:t>
            </a: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48D535AA-0A14-F14D-B16C-11ABDCA5C7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65046" y="4488871"/>
            <a:ext cx="5158259" cy="814462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A642A69B-60BF-AA4B-AD9B-CF61C0137FC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59010" y="4640698"/>
            <a:ext cx="2932990" cy="616353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94A7908-CC09-DA42-9206-896ED37C7F0F}"/>
              </a:ext>
            </a:extLst>
          </p:cNvPr>
          <p:cNvSpPr txBox="1"/>
          <p:nvPr/>
        </p:nvSpPr>
        <p:spPr>
          <a:xfrm>
            <a:off x="8326863" y="4792097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E9344F2-EEAA-0E44-BE9F-D1A077023144}"/>
              </a:ext>
            </a:extLst>
          </p:cNvPr>
          <p:cNvSpPr txBox="1"/>
          <p:nvPr/>
        </p:nvSpPr>
        <p:spPr>
          <a:xfrm>
            <a:off x="6022554" y="5663721"/>
            <a:ext cx="571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By deriving the phase and using subtraction formulas of sin</a:t>
            </a:r>
          </a:p>
        </p:txBody>
      </p:sp>
    </p:spTree>
    <p:extLst>
      <p:ext uri="{BB962C8B-B14F-4D97-AF65-F5344CB8AC3E}">
        <p14:creationId xmlns:p14="http://schemas.microsoft.com/office/powerpoint/2010/main" val="205077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  <p:bldP spid="15" grpId="0"/>
      <p:bldP spid="23" grpId="0"/>
      <p:bldP spid="29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77440BB6-C9A4-3A4B-8D48-7E325E658BBC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EE7C973-FCEA-3948-964A-440EB467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036ED401-B571-0A41-B387-BC47A9AE075E}"/>
              </a:ext>
            </a:extLst>
          </p:cNvPr>
          <p:cNvSpPr txBox="1">
            <a:spLocks/>
          </p:cNvSpPr>
          <p:nvPr/>
        </p:nvSpPr>
        <p:spPr>
          <a:xfrm>
            <a:off x="269388" y="294385"/>
            <a:ext cx="9825588" cy="662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Received</a:t>
            </a:r>
            <a:r>
              <a:rPr lang="it-IT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signal</a:t>
            </a:r>
            <a:r>
              <a:rPr lang="it-IT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model from </a:t>
            </a:r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target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05D0F8B-3C5B-404A-A8D2-5D42BC7BA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967" y="1450163"/>
            <a:ext cx="6194048" cy="112445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486EB24-DC6B-764A-AB05-A8201D9F5B66}"/>
              </a:ext>
            </a:extLst>
          </p:cNvPr>
          <p:cNvSpPr txBox="1"/>
          <p:nvPr/>
        </p:nvSpPr>
        <p:spPr>
          <a:xfrm>
            <a:off x="384248" y="1377011"/>
            <a:ext cx="3602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Considering the summation of each blades and each rotors and doppler frequency of body</a:t>
            </a:r>
          </a:p>
        </p:txBody>
      </p:sp>
      <p:pic>
        <p:nvPicPr>
          <p:cNvPr id="10" name="Elemento grafico 9" descr="Freccia a destra con riempimento a tinta unita">
            <a:extLst>
              <a:ext uri="{FF2B5EF4-FFF2-40B4-BE49-F238E27FC236}">
                <a16:creationId xmlns:a16="http://schemas.microsoft.com/office/drawing/2014/main" id="{DE1752A3-CAE6-5140-889F-814024C7DE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8109" y="1570517"/>
            <a:ext cx="628650" cy="628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29E5B759-5D2E-6541-8CA9-968F60354A15}"/>
                  </a:ext>
                </a:extLst>
              </p:cNvPr>
              <p:cNvSpPr txBox="1"/>
              <p:nvPr/>
            </p:nvSpPr>
            <p:spPr>
              <a:xfrm>
                <a:off x="269388" y="3687395"/>
                <a:ext cx="360253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If we compute now the spectrogram of this signal, considering only the rotations and neglecting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GB" sz="2000" dirty="0"/>
                  <a:t> of body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29E5B759-5D2E-6541-8CA9-968F60354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88" y="3687395"/>
                <a:ext cx="3602536" cy="1323439"/>
              </a:xfrm>
              <a:prstGeom prst="rect">
                <a:avLst/>
              </a:prstGeom>
              <a:blipFill>
                <a:blip r:embed="rId6"/>
                <a:stretch>
                  <a:fillRect l="-1761" t="-2857" b="-76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Elemento grafico 11" descr="Freccia a destra con riempimento a tinta unita">
            <a:extLst>
              <a:ext uri="{FF2B5EF4-FFF2-40B4-BE49-F238E27FC236}">
                <a16:creationId xmlns:a16="http://schemas.microsoft.com/office/drawing/2014/main" id="{A0277BF3-D2C6-7D49-A4C8-6CA47BB772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41930" y="4020307"/>
            <a:ext cx="628650" cy="62865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15207B1C-9FBA-A649-A6AB-F5777433D8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8399" y="2936434"/>
            <a:ext cx="4109363" cy="3292759"/>
          </a:xfrm>
          <a:prstGeom prst="rect">
            <a:avLst/>
          </a:prstGeom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5816F99-725D-9047-8614-6E6D05C2357F}"/>
              </a:ext>
            </a:extLst>
          </p:cNvPr>
          <p:cNvCxnSpPr/>
          <p:nvPr/>
        </p:nvCxnSpPr>
        <p:spPr>
          <a:xfrm flipV="1">
            <a:off x="4730224" y="4701189"/>
            <a:ext cx="1225296" cy="1172587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4CB290D-38EA-D44B-8D1D-5C535CB64521}"/>
              </a:ext>
            </a:extLst>
          </p:cNvPr>
          <p:cNvSpPr txBox="1"/>
          <p:nvPr/>
        </p:nvSpPr>
        <p:spPr>
          <a:xfrm>
            <a:off x="262862" y="5672172"/>
            <a:ext cx="5792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Vertical line are called </a:t>
            </a:r>
            <a:r>
              <a:rPr lang="en-GB" dirty="0">
                <a:solidFill>
                  <a:srgbClr val="FF0000"/>
                </a:solidFill>
              </a:rPr>
              <a:t>Blade Flash</a:t>
            </a:r>
            <a:r>
              <a:rPr lang="en-GB" dirty="0"/>
              <a:t>:</a:t>
            </a:r>
          </a:p>
          <a:p>
            <a:r>
              <a:rPr lang="en-GB" dirty="0"/>
              <a:t>When the blade is perpendicular to radar has its max value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B2C28732-299C-5949-9455-89F4F8E7C9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4699" y="3069782"/>
            <a:ext cx="3797300" cy="3124200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2DE31035-4F2F-0E42-9FF5-27CE36637618}"/>
              </a:ext>
            </a:extLst>
          </p:cNvPr>
          <p:cNvCxnSpPr/>
          <p:nvPr/>
        </p:nvCxnSpPr>
        <p:spPr>
          <a:xfrm flipV="1">
            <a:off x="8654575" y="4839426"/>
            <a:ext cx="1225296" cy="1172587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CE62391-CB61-1347-B740-8175438C5966}"/>
              </a:ext>
            </a:extLst>
          </p:cNvPr>
          <p:cNvSpPr txBox="1"/>
          <p:nvPr/>
        </p:nvSpPr>
        <p:spPr>
          <a:xfrm>
            <a:off x="6774930" y="6233509"/>
            <a:ext cx="5015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Much closer blade flash, due to higher rotation rate</a:t>
            </a:r>
          </a:p>
          <a:p>
            <a:r>
              <a:rPr lang="en-GB" dirty="0"/>
              <a:t>And consequent lower Tc</a:t>
            </a:r>
          </a:p>
        </p:txBody>
      </p:sp>
    </p:spTree>
    <p:extLst>
      <p:ext uri="{BB962C8B-B14F-4D97-AF65-F5344CB8AC3E}">
        <p14:creationId xmlns:p14="http://schemas.microsoft.com/office/powerpoint/2010/main" val="232918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7" grpId="0"/>
      <p:bldP spid="21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12159</TotalTime>
  <Words>1200</Words>
  <Application>Microsoft Macintosh PowerPoint</Application>
  <PresentationFormat>Widescreen</PresentationFormat>
  <Paragraphs>169</Paragraphs>
  <Slides>13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ivan riolo</dc:creator>
  <cp:lastModifiedBy>ivan riolo</cp:lastModifiedBy>
  <cp:revision>17</cp:revision>
  <dcterms:created xsi:type="dcterms:W3CDTF">2022-02-23T15:40:35Z</dcterms:created>
  <dcterms:modified xsi:type="dcterms:W3CDTF">2022-03-27T09:32:54Z</dcterms:modified>
</cp:coreProperties>
</file>