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5" r:id="rId3"/>
    <p:sldId id="278" r:id="rId4"/>
    <p:sldId id="257" r:id="rId5"/>
    <p:sldId id="264" r:id="rId6"/>
    <p:sldId id="258" r:id="rId7"/>
    <p:sldId id="279" r:id="rId8"/>
    <p:sldId id="276" r:id="rId9"/>
    <p:sldId id="267" r:id="rId10"/>
    <p:sldId id="280" r:id="rId11"/>
    <p:sldId id="269" r:id="rId12"/>
    <p:sldId id="272" r:id="rId13"/>
    <p:sldId id="268" r:id="rId14"/>
    <p:sldId id="273" r:id="rId15"/>
    <p:sldId id="281" r:id="rId16"/>
    <p:sldId id="266" r:id="rId17"/>
    <p:sldId id="259" r:id="rId18"/>
    <p:sldId id="277" r:id="rId19"/>
    <p:sldId id="261" r:id="rId20"/>
    <p:sldId id="275" r:id="rId21"/>
    <p:sldId id="274" r:id="rId22"/>
    <p:sldId id="260" r:id="rId23"/>
    <p:sldId id="270" r:id="rId24"/>
    <p:sldId id="271" r:id="rId2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11"/>
    <p:restoredTop sz="94831"/>
  </p:normalViewPr>
  <p:slideViewPr>
    <p:cSldViewPr snapToGrid="0" snapToObjects="1">
      <p:cViewPr>
        <p:scale>
          <a:sx n="132" d="100"/>
          <a:sy n="132" d="100"/>
        </p:scale>
        <p:origin x="1208" y="5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FFC3A-07D5-EE41-8C89-8E7FCC24B828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D6AD7-8E48-AE4F-8B18-0419FA6435B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577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D6AD7-8E48-AE4F-8B18-0419FA6435B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221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D6AD7-8E48-AE4F-8B18-0419FA6435B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580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D6AD7-8E48-AE4F-8B18-0419FA6435B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652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D6AD7-8E48-AE4F-8B18-0419FA6435B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341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D6AD7-8E48-AE4F-8B18-0419FA6435B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979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D6AD7-8E48-AE4F-8B18-0419FA6435B2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478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B27E0F-7157-8B48-7CA3-11860C69D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AA2FEC0-8E1A-A447-3D7E-49B5C6F73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0AF5DE-E154-833B-2E39-AF9C51C0D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D793-B055-EF42-9338-86297710B504}" type="datetime1">
              <a:rPr lang="it-IT" smtClean="0"/>
              <a:t>12/06/22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963359-5061-066A-ACC6-DF27B2D5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CF8AA5-D5E4-3712-453F-9CF1CDB6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4F66-DD1A-0643-A638-1B76E1B7953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05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3AD0C7-5771-ED8F-B850-7BB5C65D5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171F9D7-5218-658C-B90C-CF895AF93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1C5C91-E8C5-30C4-BEFD-B0140D7D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FE58-D899-3C47-87A3-A78E4F4F5E97}" type="datetime1">
              <a:rPr lang="it-IT" smtClean="0"/>
              <a:t>12/06/22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B3F8B6-F798-4DD1-BD1E-4952F6A1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37D684-E707-CC74-2F03-EFAC62C0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4F66-DD1A-0643-A638-1B76E1B7953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F2D71E9-C017-9617-6D73-45487D555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5185979-377A-511E-996F-49A6036BD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789910-6C1B-9C8B-B7F3-1EBB8D350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0D67-892C-064E-8C2E-A28164EDE89D}" type="datetime1">
              <a:rPr lang="it-IT" smtClean="0"/>
              <a:t>12/06/22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59FBB5-B3FC-8530-B1E1-0243CA84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1097BC-BC79-4816-C7EC-88FE3B92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4F66-DD1A-0643-A638-1B76E1B7953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41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60ADEB-5CA6-6CAB-0621-28C6F054F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F698B5-EC30-791A-EAE3-49A34430E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289012-0CA3-0F25-0340-E42D10CCD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FB3A-10AD-8F42-A351-1D969C05D88C}" type="datetime1">
              <a:rPr lang="it-IT" smtClean="0"/>
              <a:t>12/06/22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CC6399-E3A9-4B31-8372-1D1AC1F73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0CF08F-8DE5-3B89-8A15-A7CC85B88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4F66-DD1A-0643-A638-1B76E1B7953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84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635DF9-00D0-8CCE-6758-916C61502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1D3832C-1D31-D2BF-C72F-135683923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88C5BF-EA9B-7ACF-FF4B-C76323F03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F42C-F784-ED4B-82EC-71D70A156513}" type="datetime1">
              <a:rPr lang="it-IT" smtClean="0"/>
              <a:t>12/06/22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A7DD63-901D-BC27-99B1-C088CEE11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6AEB65-38FE-9D0D-5324-55169321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4F66-DD1A-0643-A638-1B76E1B7953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81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3D039E-A357-81EE-8BD4-177CA5C0E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2CB6C4-7155-8006-8F71-C5C45611F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2AB58B4-2679-E204-D793-5CE74904D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DB7FA1-4B20-0DB4-3978-51725EEA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5E613-75AB-8F47-909E-F00FFF46F541}" type="datetime1">
              <a:rPr lang="it-IT" smtClean="0"/>
              <a:t>12/06/22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41A7DD6-C3D9-3CE0-0961-10CA50BF8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E42240-512C-0166-1AD6-0B7A4C70B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4F66-DD1A-0643-A638-1B76E1B7953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154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4A067E-B0EB-C850-2E97-81C9CDE5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FD856AC-66D2-2D88-BD8C-6C7E26BA4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484019D-7437-88E3-E18F-13847D0A8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FF4C64B-BE1F-4885-17A6-80342E754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6F15647-CD43-919B-A637-BBB783B364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AE69706-8F2F-4425-3663-92DEDE18B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1E44-9981-AD42-A56E-C33E6B7AABDC}" type="datetime1">
              <a:rPr lang="it-IT" smtClean="0"/>
              <a:t>12/06/22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2300D9E-4B14-0E45-A43F-E6F4BFC1F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65E9FEE-3710-7ED4-3F3C-F365A971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4F66-DD1A-0643-A638-1B76E1B7953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21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0EC495-601D-CEA1-78C4-1C1D8DB6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4B3AC44-B2A2-D74E-0253-50F36451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2E7F-819C-D342-9216-94E489AC33B0}" type="datetime1">
              <a:rPr lang="it-IT" smtClean="0"/>
              <a:t>12/06/22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8547E55-F515-06BC-33BF-E69F4E809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EDCA1C3-941C-9AE7-AEC0-6C3F9B2A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4F66-DD1A-0643-A638-1B76E1B7953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22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4B3AC4C-CEDC-2FF6-02D7-79FBDD32A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1986-BBC6-B047-8173-DA2696361B87}" type="datetime1">
              <a:rPr lang="it-IT" smtClean="0"/>
              <a:t>12/06/22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33F1577-B8A7-D20B-2FA7-264EB600F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90906A8-B874-E2B8-48E8-33AD40F7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4F66-DD1A-0643-A638-1B76E1B7953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80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0BC971-A418-645F-BCB3-BC3A269BC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02C1D7-07A3-C761-6386-2515F94FA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20E53C0-3CF2-52F8-4AD7-ADF9DEB18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965797B-C176-6926-16CF-59C8DA0F0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16947-04D9-0242-8AA1-6E377D977D93}" type="datetime1">
              <a:rPr lang="it-IT" smtClean="0"/>
              <a:t>12/06/22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92C560-4596-6282-45DA-C21D623F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7EF7F27-B730-E1C4-AC83-6A6246704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4F66-DD1A-0643-A638-1B76E1B7953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889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C72E98-47EA-4145-FFEB-AA155E568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6444E25-4D12-77BF-46D6-FDAFB588C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C61E876-5BB8-2C71-4CA6-FD5694C9E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44837FF-21CF-70A2-ED45-73E3700F3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4EB9-D45C-A445-9D76-229EDBA81303}" type="datetime1">
              <a:rPr lang="it-IT" smtClean="0"/>
              <a:t>12/06/22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48635F2-2516-71FC-6E92-DCBC385B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04D4EBA-8724-C609-5626-522B1E9F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4F66-DD1A-0643-A638-1B76E1B7953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18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623B442-80CD-4B21-A924-EFCFF2A22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51E34A0-95B3-DAC5-D13F-885787DD5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D0F21AC-81AA-2985-7C77-88FC3B1D2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488AE-08BA-C54C-9232-1EF4BB1AA22E}" type="datetime1">
              <a:rPr lang="it-IT" smtClean="0"/>
              <a:t>12/06/22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4BC95A-11C9-4DED-3E0C-6990F24B7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4CB1B0-275D-6754-37D5-EA5AFBCA4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34F66-DD1A-0643-A638-1B76E1B7953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48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3" Type="http://schemas.openxmlformats.org/officeDocument/2006/relationships/image" Target="../media/image43.png"/><Relationship Id="rId3" Type="http://schemas.openxmlformats.org/officeDocument/2006/relationships/image" Target="../media/image330.png"/><Relationship Id="rId12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1.png"/><Relationship Id="rId5" Type="http://schemas.openxmlformats.org/officeDocument/2006/relationships/image" Target="../media/image39.png"/><Relationship Id="rId15" Type="http://schemas.openxmlformats.org/officeDocument/2006/relationships/image" Target="../media/image44.png"/><Relationship Id="rId10" Type="http://schemas.openxmlformats.org/officeDocument/2006/relationships/image" Target="../media/image40.png"/><Relationship Id="rId4" Type="http://schemas.openxmlformats.org/officeDocument/2006/relationships/image" Target="../media/image38.png"/><Relationship Id="rId9" Type="http://schemas.openxmlformats.org/officeDocument/2006/relationships/image" Target="../media/image390.png"/><Relationship Id="rId1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7" Type="http://schemas.openxmlformats.org/officeDocument/2006/relationships/image" Target="../media/image49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59.png"/><Relationship Id="rId2" Type="http://schemas.openxmlformats.org/officeDocument/2006/relationships/image" Target="../media/image45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11" Type="http://schemas.openxmlformats.org/officeDocument/2006/relationships/image" Target="../media/image54.png"/><Relationship Id="rId5" Type="http://schemas.openxmlformats.org/officeDocument/2006/relationships/image" Target="../media/image480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image" Target="../media/image470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1.png"/><Relationship Id="rId7" Type="http://schemas.openxmlformats.org/officeDocument/2006/relationships/image" Target="../media/image6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40.png"/><Relationship Id="rId7" Type="http://schemas.openxmlformats.org/officeDocument/2006/relationships/image" Target="../media/image69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73.png"/><Relationship Id="rId5" Type="http://schemas.openxmlformats.org/officeDocument/2006/relationships/image" Target="../media/image44.jpg"/><Relationship Id="rId10" Type="http://schemas.openxmlformats.org/officeDocument/2006/relationships/image" Target="../media/image72.png"/><Relationship Id="rId4" Type="http://schemas.openxmlformats.org/officeDocument/2006/relationships/image" Target="../media/image43.jpg"/><Relationship Id="rId9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68.png"/><Relationship Id="rId7" Type="http://schemas.openxmlformats.org/officeDocument/2006/relationships/image" Target="../media/image77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81.png"/><Relationship Id="rId5" Type="http://schemas.openxmlformats.org/officeDocument/2006/relationships/image" Target="../media/image46.jpg"/><Relationship Id="rId10" Type="http://schemas.openxmlformats.org/officeDocument/2006/relationships/image" Target="../media/image80.png"/><Relationship Id="rId4" Type="http://schemas.openxmlformats.org/officeDocument/2006/relationships/image" Target="../media/image45.jpg"/><Relationship Id="rId9" Type="http://schemas.openxmlformats.org/officeDocument/2006/relationships/image" Target="../media/image7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eg"/><Relationship Id="rId13" Type="http://schemas.openxmlformats.org/officeDocument/2006/relationships/image" Target="../media/image791.png"/><Relationship Id="rId18" Type="http://schemas.openxmlformats.org/officeDocument/2006/relationships/image" Target="../media/image89.png"/><Relationship Id="rId3" Type="http://schemas.openxmlformats.org/officeDocument/2006/relationships/image" Target="../media/image82.png"/><Relationship Id="rId7" Type="http://schemas.openxmlformats.org/officeDocument/2006/relationships/image" Target="../media/image47.jpg"/><Relationship Id="rId12" Type="http://schemas.openxmlformats.org/officeDocument/2006/relationships/image" Target="../media/image49.jpg"/><Relationship Id="rId17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8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770.png"/><Relationship Id="rId5" Type="http://schemas.openxmlformats.org/officeDocument/2006/relationships/image" Target="../media/image84.png"/><Relationship Id="rId15" Type="http://schemas.openxmlformats.org/officeDocument/2006/relationships/image" Target="../media/image5.jpeg"/><Relationship Id="rId10" Type="http://schemas.openxmlformats.org/officeDocument/2006/relationships/image" Target="../media/image76.png"/><Relationship Id="rId4" Type="http://schemas.openxmlformats.org/officeDocument/2006/relationships/image" Target="../media/image83.png"/><Relationship Id="rId9" Type="http://schemas.openxmlformats.org/officeDocument/2006/relationships/image" Target="../media/image75.png"/><Relationship Id="rId14" Type="http://schemas.openxmlformats.org/officeDocument/2006/relationships/image" Target="../media/image80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1.png"/><Relationship Id="rId5" Type="http://schemas.openxmlformats.org/officeDocument/2006/relationships/image" Target="../media/image720.png"/><Relationship Id="rId4" Type="http://schemas.openxmlformats.org/officeDocument/2006/relationships/image" Target="../media/image82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0.png"/><Relationship Id="rId3" Type="http://schemas.openxmlformats.org/officeDocument/2006/relationships/image" Target="../media/image780.png"/><Relationship Id="rId7" Type="http://schemas.openxmlformats.org/officeDocument/2006/relationships/image" Target="../media/image8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0.png"/><Relationship Id="rId11" Type="http://schemas.openxmlformats.org/officeDocument/2006/relationships/image" Target="../media/image86.png"/><Relationship Id="rId5" Type="http://schemas.openxmlformats.org/officeDocument/2006/relationships/image" Target="../media/image800.png"/><Relationship Id="rId10" Type="http://schemas.openxmlformats.org/officeDocument/2006/relationships/image" Target="../media/image850.png"/><Relationship Id="rId4" Type="http://schemas.openxmlformats.org/officeDocument/2006/relationships/image" Target="../media/image790.png"/><Relationship Id="rId9" Type="http://schemas.openxmlformats.org/officeDocument/2006/relationships/image" Target="../media/image8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2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190.png"/><Relationship Id="rId4" Type="http://schemas.openxmlformats.org/officeDocument/2006/relationships/image" Target="../media/image8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jpe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8.png"/><Relationship Id="rId3" Type="http://schemas.openxmlformats.org/officeDocument/2006/relationships/image" Target="../media/image1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15" Type="http://schemas.openxmlformats.org/officeDocument/2006/relationships/image" Target="../media/image15.png"/><Relationship Id="rId19" Type="http://schemas.openxmlformats.org/officeDocument/2006/relationships/image" Target="../media/image19.png"/><Relationship Id="rId4" Type="http://schemas.openxmlformats.org/officeDocument/2006/relationships/image" Target="../media/image10.jpeg"/><Relationship Id="rId9" Type="http://schemas.openxmlformats.org/officeDocument/2006/relationships/image" Target="../media/image14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250.png"/><Relationship Id="rId5" Type="http://schemas.openxmlformats.org/officeDocument/2006/relationships/image" Target="../media/image22.png"/><Relationship Id="rId15" Type="http://schemas.openxmlformats.org/officeDocument/2006/relationships/image" Target="../media/image29.svg"/><Relationship Id="rId10" Type="http://schemas.openxmlformats.org/officeDocument/2006/relationships/image" Target="../media/image240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Relationship Id="rId1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E33CE29D-65DD-075A-0060-78180ECB00AA}"/>
              </a:ext>
            </a:extLst>
          </p:cNvPr>
          <p:cNvSpPr txBox="1"/>
          <p:nvPr/>
        </p:nvSpPr>
        <p:spPr>
          <a:xfrm>
            <a:off x="2845783" y="243308"/>
            <a:ext cx="6500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/>
              <a:t>Università</a:t>
            </a:r>
            <a:r>
              <a:rPr lang="en-GB" sz="2800" dirty="0"/>
              <a:t> </a:t>
            </a:r>
            <a:r>
              <a:rPr lang="en-GB" sz="2800" dirty="0" err="1"/>
              <a:t>degli</a:t>
            </a:r>
            <a:r>
              <a:rPr lang="en-GB" sz="2800" dirty="0"/>
              <a:t> </a:t>
            </a:r>
            <a:r>
              <a:rPr lang="en-GB" sz="2800" dirty="0" err="1"/>
              <a:t>studi</a:t>
            </a:r>
            <a:r>
              <a:rPr lang="en-GB" sz="2800" dirty="0"/>
              <a:t> di Roma ‘Tor </a:t>
            </a:r>
            <a:r>
              <a:rPr lang="en-GB" sz="2800" dirty="0" err="1"/>
              <a:t>Vergata</a:t>
            </a:r>
            <a:r>
              <a:rPr lang="en-GB" sz="2800" dirty="0"/>
              <a:t>’ 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24D9733-E594-6021-51E8-23291A50E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092" y="787297"/>
            <a:ext cx="1309816" cy="1276398"/>
          </a:xfrm>
          <a:prstGeom prst="rect">
            <a:avLst/>
          </a:prstGeom>
          <a:effectLst/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EC6DCD3-F262-1A64-79F6-6EF4D6F02186}"/>
              </a:ext>
            </a:extLst>
          </p:cNvPr>
          <p:cNvSpPr txBox="1"/>
          <p:nvPr/>
        </p:nvSpPr>
        <p:spPr>
          <a:xfrm>
            <a:off x="4618896" y="2105351"/>
            <a:ext cx="2954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MACROAREA DI INGEGNERIA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9873CDC-21FC-9B0E-919F-5AFC8F5B5EC2}"/>
              </a:ext>
            </a:extLst>
          </p:cNvPr>
          <p:cNvSpPr txBox="1"/>
          <p:nvPr/>
        </p:nvSpPr>
        <p:spPr>
          <a:xfrm>
            <a:off x="2989636" y="2573465"/>
            <a:ext cx="6676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Master’s degree thesis in ICT &amp; Internet Engineering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71896ED-69E7-2B18-4430-F9CFC352717C}"/>
              </a:ext>
            </a:extLst>
          </p:cNvPr>
          <p:cNvSpPr txBox="1"/>
          <p:nvPr/>
        </p:nvSpPr>
        <p:spPr>
          <a:xfrm>
            <a:off x="2108529" y="3198167"/>
            <a:ext cx="8439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i="1" dirty="0"/>
              <a:t>”Analysis of drone’s micro-Doppler signature with FMCW radars”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4D70E80-AA80-7682-C371-995D210169C1}"/>
              </a:ext>
            </a:extLst>
          </p:cNvPr>
          <p:cNvSpPr txBox="1"/>
          <p:nvPr/>
        </p:nvSpPr>
        <p:spPr>
          <a:xfrm>
            <a:off x="9345837" y="4403602"/>
            <a:ext cx="103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Relatore</a:t>
            </a:r>
            <a:r>
              <a:rPr lang="en-GB" dirty="0"/>
              <a:t>: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4F5A573-801F-0A1B-0DA8-8341F64E4C58}"/>
              </a:ext>
            </a:extLst>
          </p:cNvPr>
          <p:cNvSpPr txBox="1"/>
          <p:nvPr/>
        </p:nvSpPr>
        <p:spPr>
          <a:xfrm>
            <a:off x="873591" y="4430028"/>
            <a:ext cx="1204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Candidato</a:t>
            </a:r>
            <a:r>
              <a:rPr lang="en-GB" dirty="0"/>
              <a:t>: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9C6189F-B40C-0BF7-DA1D-4DBF7359960E}"/>
              </a:ext>
            </a:extLst>
          </p:cNvPr>
          <p:cNvSpPr txBox="1"/>
          <p:nvPr/>
        </p:nvSpPr>
        <p:spPr>
          <a:xfrm>
            <a:off x="4378511" y="5886037"/>
            <a:ext cx="3194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ANNO ACCADEMICO 2020/2021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B73783D-B773-E15A-F11F-80C3E07AFA03}"/>
              </a:ext>
            </a:extLst>
          </p:cNvPr>
          <p:cNvSpPr txBox="1"/>
          <p:nvPr/>
        </p:nvSpPr>
        <p:spPr>
          <a:xfrm>
            <a:off x="9345837" y="4840899"/>
            <a:ext cx="23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Prof. Mauro Leonardi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C704B8E-E9BB-F8DE-BFA9-3B299023F257}"/>
              </a:ext>
            </a:extLst>
          </p:cNvPr>
          <p:cNvSpPr txBox="1"/>
          <p:nvPr/>
        </p:nvSpPr>
        <p:spPr>
          <a:xfrm>
            <a:off x="873591" y="4840899"/>
            <a:ext cx="110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Ivan Riolo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EC1F8A74-1D1B-EDFE-730F-E904A350C590}"/>
              </a:ext>
            </a:extLst>
          </p:cNvPr>
          <p:cNvGrpSpPr/>
          <p:nvPr/>
        </p:nvGrpSpPr>
        <p:grpSpPr>
          <a:xfrm>
            <a:off x="0" y="6371389"/>
            <a:ext cx="12256655" cy="506385"/>
            <a:chOff x="-751478" y="6371389"/>
            <a:chExt cx="13008133" cy="506385"/>
          </a:xfrm>
        </p:grpSpPr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FEAA3D80-8E26-8952-E0E7-AF515C8C097C}"/>
                </a:ext>
              </a:extLst>
            </p:cNvPr>
            <p:cNvSpPr/>
            <p:nvPr/>
          </p:nvSpPr>
          <p:spPr>
            <a:xfrm rot="5400000">
              <a:off x="5493905" y="161904"/>
              <a:ext cx="452714" cy="1294347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B050"/>
                </a:solidFill>
              </a:endParaRPr>
            </a:p>
          </p:txBody>
        </p:sp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99322771-B10C-12ED-A065-ABE327A41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17745" y="6371389"/>
              <a:ext cx="738910" cy="506385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4218289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D5FE55EA-58CD-4CE3-875C-0C12C94144C0}"/>
              </a:ext>
            </a:extLst>
          </p:cNvPr>
          <p:cNvSpPr txBox="1"/>
          <p:nvPr/>
        </p:nvSpPr>
        <p:spPr>
          <a:xfrm>
            <a:off x="863224" y="2551837"/>
            <a:ext cx="104655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 err="1">
                <a:solidFill>
                  <a:schemeClr val="accent6"/>
                </a:solidFill>
              </a:rPr>
              <a:t>Received</a:t>
            </a:r>
            <a:r>
              <a:rPr lang="it-IT" sz="5400" dirty="0">
                <a:solidFill>
                  <a:schemeClr val="accent6"/>
                </a:solidFill>
              </a:rPr>
              <a:t> </a:t>
            </a:r>
            <a:r>
              <a:rPr lang="it-IT" sz="5400" dirty="0" err="1">
                <a:solidFill>
                  <a:schemeClr val="accent6"/>
                </a:solidFill>
              </a:rPr>
              <a:t>signal</a:t>
            </a:r>
            <a:r>
              <a:rPr lang="it-IT" sz="5400" dirty="0">
                <a:solidFill>
                  <a:schemeClr val="accent6"/>
                </a:solidFill>
              </a:rPr>
              <a:t> model and </a:t>
            </a:r>
            <a:r>
              <a:rPr lang="it-IT" sz="5400" dirty="0" err="1">
                <a:solidFill>
                  <a:schemeClr val="accent6"/>
                </a:solidFill>
              </a:rPr>
              <a:t>Waveform</a:t>
            </a:r>
            <a:r>
              <a:rPr lang="it-IT" sz="5400" dirty="0">
                <a:solidFill>
                  <a:schemeClr val="accent6"/>
                </a:solidFill>
              </a:rPr>
              <a:t> design</a:t>
            </a:r>
            <a:endParaRPr lang="en-GB" sz="4400" dirty="0">
              <a:solidFill>
                <a:schemeClr val="accent6"/>
              </a:solidFill>
            </a:endParaRP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D217359D-BA9B-0BC3-54FC-FA0B950A4B15}"/>
              </a:ext>
            </a:extLst>
          </p:cNvPr>
          <p:cNvGrpSpPr/>
          <p:nvPr/>
        </p:nvGrpSpPr>
        <p:grpSpPr>
          <a:xfrm>
            <a:off x="0" y="6371389"/>
            <a:ext cx="12256655" cy="506385"/>
            <a:chOff x="-751478" y="6371389"/>
            <a:chExt cx="13008133" cy="506385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B7D9B520-5C78-AA4B-09E5-ACA77FD8F045}"/>
                </a:ext>
              </a:extLst>
            </p:cNvPr>
            <p:cNvSpPr/>
            <p:nvPr/>
          </p:nvSpPr>
          <p:spPr>
            <a:xfrm rot="5400000">
              <a:off x="5493905" y="161904"/>
              <a:ext cx="452714" cy="1294347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B050"/>
                </a:solidFill>
              </a:endParaRPr>
            </a:p>
          </p:txBody>
        </p:sp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5384FDD1-3F0C-C4D6-312A-C42AB9625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17745" y="6371389"/>
              <a:ext cx="738910" cy="506385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822097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A7EBD0CA-6983-E8AE-F78A-AF981A852511}"/>
              </a:ext>
            </a:extLst>
          </p:cNvPr>
          <p:cNvSpPr txBox="1"/>
          <p:nvPr/>
        </p:nvSpPr>
        <p:spPr>
          <a:xfrm>
            <a:off x="217535" y="72488"/>
            <a:ext cx="98842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rgbClr val="00B050"/>
                </a:solidFill>
              </a:rPr>
              <a:t>Received Signal Model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ACB16C0-ED54-6075-287B-2F34C055D89E}"/>
              </a:ext>
            </a:extLst>
          </p:cNvPr>
          <p:cNvSpPr txBox="1"/>
          <p:nvPr/>
        </p:nvSpPr>
        <p:spPr>
          <a:xfrm>
            <a:off x="422280" y="1663581"/>
            <a:ext cx="4768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The Scattering </a:t>
            </a:r>
            <a:r>
              <a:rPr lang="en-GB" sz="2000" dirty="0" err="1"/>
              <a:t>Center</a:t>
            </a:r>
            <a:r>
              <a:rPr lang="en-GB" sz="2000" dirty="0"/>
              <a:t> model is adopted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BDA7E7B0-471F-4E9D-AE3A-1AC3CB5748CC}"/>
              </a:ext>
            </a:extLst>
          </p:cNvPr>
          <p:cNvSpPr txBox="1"/>
          <p:nvPr/>
        </p:nvSpPr>
        <p:spPr>
          <a:xfrm>
            <a:off x="328747" y="864786"/>
            <a:ext cx="453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What is the signal model adopted?</a:t>
            </a:r>
          </a:p>
        </p:txBody>
      </p: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FE110C69-21BC-1820-1F22-EAD6ADB16B1F}"/>
              </a:ext>
            </a:extLst>
          </p:cNvPr>
          <p:cNvGrpSpPr/>
          <p:nvPr/>
        </p:nvGrpSpPr>
        <p:grpSpPr>
          <a:xfrm>
            <a:off x="0" y="6371389"/>
            <a:ext cx="12256655" cy="506385"/>
            <a:chOff x="-751478" y="6371389"/>
            <a:chExt cx="13008133" cy="506385"/>
          </a:xfrm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355038DE-717F-51C7-05A6-A3F42BC25ADD}"/>
                </a:ext>
              </a:extLst>
            </p:cNvPr>
            <p:cNvSpPr/>
            <p:nvPr/>
          </p:nvSpPr>
          <p:spPr>
            <a:xfrm rot="5400000">
              <a:off x="5493905" y="161904"/>
              <a:ext cx="452714" cy="1294347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B050"/>
                </a:solidFill>
              </a:endParaRPr>
            </a:p>
          </p:txBody>
        </p:sp>
        <p:pic>
          <p:nvPicPr>
            <p:cNvPr id="32" name="Immagine 31">
              <a:extLst>
                <a:ext uri="{FF2B5EF4-FFF2-40B4-BE49-F238E27FC236}">
                  <a16:creationId xmlns:a16="http://schemas.microsoft.com/office/drawing/2014/main" id="{CEA3B861-B5EA-06E4-EF1D-FD23AD0E3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17745" y="6371389"/>
              <a:ext cx="738910" cy="506385"/>
            </a:xfrm>
            <a:prstGeom prst="rect">
              <a:avLst/>
            </a:prstGeom>
            <a:effectLst/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39308255-67B0-08B3-A5C7-AC8CE4812E91}"/>
                  </a:ext>
                </a:extLst>
              </p:cNvPr>
              <p:cNvSpPr txBox="1"/>
              <p:nvPr/>
            </p:nvSpPr>
            <p:spPr>
              <a:xfrm>
                <a:off x="328747" y="4794309"/>
                <a:ext cx="72925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By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GB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it-IT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it-IT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GB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en-GB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specific drone</a:t>
                </a:r>
                <a:r>
                  <a:rPr lang="en-GB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model is defined</a:t>
                </a:r>
                <a:endParaRPr lang="en-GB" sz="2000" dirty="0"/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39308255-67B0-08B3-A5C7-AC8CE4812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47" y="4794309"/>
                <a:ext cx="7292547" cy="400110"/>
              </a:xfrm>
              <a:prstGeom prst="rect">
                <a:avLst/>
              </a:prstGeom>
              <a:blipFill>
                <a:blip r:embed="rId3"/>
                <a:stretch>
                  <a:fillRect l="-522" t="-9375" b="-28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B2299E3C-E93C-8483-04DB-DB73E827017B}"/>
              </a:ext>
            </a:extLst>
          </p:cNvPr>
          <p:cNvSpPr txBox="1"/>
          <p:nvPr/>
        </p:nvSpPr>
        <p:spPr>
          <a:xfrm>
            <a:off x="328747" y="5666583"/>
            <a:ext cx="75307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It’s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possible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to simulate the radar processing and to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evaluate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it-IT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detection</a:t>
            </a:r>
            <a:r>
              <a:rPr lang="it-IT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perfomances</a:t>
            </a:r>
            <a:r>
              <a:rPr lang="it-IT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sz="2000" b="1" dirty="0"/>
          </a:p>
        </p:txBody>
      </p:sp>
      <p:grpSp>
        <p:nvGrpSpPr>
          <p:cNvPr id="77" name="Gruppo 76">
            <a:extLst>
              <a:ext uri="{FF2B5EF4-FFF2-40B4-BE49-F238E27FC236}">
                <a16:creationId xmlns:a16="http://schemas.microsoft.com/office/drawing/2014/main" id="{0D5408CC-46F1-1E48-4390-596FEB48934A}"/>
              </a:ext>
            </a:extLst>
          </p:cNvPr>
          <p:cNvGrpSpPr/>
          <p:nvPr/>
        </p:nvGrpSpPr>
        <p:grpSpPr>
          <a:xfrm>
            <a:off x="5954985" y="213971"/>
            <a:ext cx="5760821" cy="2845471"/>
            <a:chOff x="7229834" y="278679"/>
            <a:chExt cx="4607860" cy="21271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asellaDiTesto 67">
                  <a:extLst>
                    <a:ext uri="{FF2B5EF4-FFF2-40B4-BE49-F238E27FC236}">
                      <a16:creationId xmlns:a16="http://schemas.microsoft.com/office/drawing/2014/main" id="{673BDF5F-39B3-5D56-34A0-3DDD2AAC29B1}"/>
                    </a:ext>
                  </a:extLst>
                </p:cNvPr>
                <p:cNvSpPr txBox="1"/>
                <p:nvPr/>
              </p:nvSpPr>
              <p:spPr>
                <a:xfrm>
                  <a:off x="11638473" y="1054588"/>
                  <a:ext cx="19922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68" name="CasellaDiTesto 67">
                  <a:extLst>
                    <a:ext uri="{FF2B5EF4-FFF2-40B4-BE49-F238E27FC236}">
                      <a16:creationId xmlns:a16="http://schemas.microsoft.com/office/drawing/2014/main" id="{673BDF5F-39B3-5D56-34A0-3DDD2AAC29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38473" y="1054588"/>
                  <a:ext cx="199221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9524" r="-952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9" name="Immagine 68">
              <a:extLst>
                <a:ext uri="{FF2B5EF4-FFF2-40B4-BE49-F238E27FC236}">
                  <a16:creationId xmlns:a16="http://schemas.microsoft.com/office/drawing/2014/main" id="{0BF32FE5-45C1-16B3-1F22-B53010480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29834" y="278679"/>
              <a:ext cx="4368352" cy="199686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asellaDiTesto 69">
                  <a:extLst>
                    <a:ext uri="{FF2B5EF4-FFF2-40B4-BE49-F238E27FC236}">
                      <a16:creationId xmlns:a16="http://schemas.microsoft.com/office/drawing/2014/main" id="{DE885DFC-C5CF-81D8-9185-2BB2DBBB2051}"/>
                    </a:ext>
                  </a:extLst>
                </p:cNvPr>
                <p:cNvSpPr txBox="1"/>
                <p:nvPr/>
              </p:nvSpPr>
              <p:spPr>
                <a:xfrm>
                  <a:off x="10111379" y="2036537"/>
                  <a:ext cx="9780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it-IT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70" name="CasellaDiTesto 69">
                  <a:extLst>
                    <a:ext uri="{FF2B5EF4-FFF2-40B4-BE49-F238E27FC236}">
                      <a16:creationId xmlns:a16="http://schemas.microsoft.com/office/drawing/2014/main" id="{DE885DFC-C5CF-81D8-9185-2BB2DBBB20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1379" y="2036537"/>
                  <a:ext cx="97802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asellaDiTesto 70">
                  <a:extLst>
                    <a:ext uri="{FF2B5EF4-FFF2-40B4-BE49-F238E27FC236}">
                      <a16:creationId xmlns:a16="http://schemas.microsoft.com/office/drawing/2014/main" id="{113AB1B0-7D09-2F19-F922-05B989D8E04F}"/>
                    </a:ext>
                  </a:extLst>
                </p:cNvPr>
                <p:cNvSpPr txBox="1"/>
                <p:nvPr/>
              </p:nvSpPr>
              <p:spPr>
                <a:xfrm>
                  <a:off x="7454510" y="289912"/>
                  <a:ext cx="9929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it-IT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71" name="CasellaDiTesto 70">
                  <a:extLst>
                    <a:ext uri="{FF2B5EF4-FFF2-40B4-BE49-F238E27FC236}">
                      <a16:creationId xmlns:a16="http://schemas.microsoft.com/office/drawing/2014/main" id="{113AB1B0-7D09-2F19-F922-05B989D8E0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4510" y="289912"/>
                  <a:ext cx="99296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Connettore 2 71">
              <a:extLst>
                <a:ext uri="{FF2B5EF4-FFF2-40B4-BE49-F238E27FC236}">
                  <a16:creationId xmlns:a16="http://schemas.microsoft.com/office/drawing/2014/main" id="{282A1F10-BF9D-24DE-E14D-5F45D51F54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53541" y="658928"/>
              <a:ext cx="2107" cy="27874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2 74">
              <a:extLst>
                <a:ext uri="{FF2B5EF4-FFF2-40B4-BE49-F238E27FC236}">
                  <a16:creationId xmlns:a16="http://schemas.microsoft.com/office/drawing/2014/main" id="{6FEDD49D-7661-8272-F8F4-3E69972124E4}"/>
                </a:ext>
              </a:extLst>
            </p:cNvPr>
            <p:cNvCxnSpPr>
              <a:cxnSpLocks/>
            </p:cNvCxnSpPr>
            <p:nvPr/>
          </p:nvCxnSpPr>
          <p:spPr>
            <a:xfrm>
              <a:off x="11528913" y="943748"/>
              <a:ext cx="0" cy="418616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uppo 77">
            <a:extLst>
              <a:ext uri="{FF2B5EF4-FFF2-40B4-BE49-F238E27FC236}">
                <a16:creationId xmlns:a16="http://schemas.microsoft.com/office/drawing/2014/main" id="{3690E722-D63D-0792-F5BB-7BD4A03E60DB}"/>
              </a:ext>
            </a:extLst>
          </p:cNvPr>
          <p:cNvGrpSpPr/>
          <p:nvPr/>
        </p:nvGrpSpPr>
        <p:grpSpPr>
          <a:xfrm>
            <a:off x="9670039" y="3137879"/>
            <a:ext cx="1880580" cy="3119177"/>
            <a:chOff x="9901421" y="2823907"/>
            <a:chExt cx="1880580" cy="3119177"/>
          </a:xfrm>
        </p:grpSpPr>
        <p:pic>
          <p:nvPicPr>
            <p:cNvPr id="45" name="Immagine 44">
              <a:extLst>
                <a:ext uri="{FF2B5EF4-FFF2-40B4-BE49-F238E27FC236}">
                  <a16:creationId xmlns:a16="http://schemas.microsoft.com/office/drawing/2014/main" id="{6E00F17B-32DD-BE14-011B-D401D7797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929555" y="2823907"/>
              <a:ext cx="852446" cy="311917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7" name="Ovale 46">
              <a:extLst>
                <a:ext uri="{FF2B5EF4-FFF2-40B4-BE49-F238E27FC236}">
                  <a16:creationId xmlns:a16="http://schemas.microsoft.com/office/drawing/2014/main" id="{F7B0E0F0-AC8C-41D7-D8CD-DD01E74D57C3}"/>
                </a:ext>
              </a:extLst>
            </p:cNvPr>
            <p:cNvSpPr/>
            <p:nvPr/>
          </p:nvSpPr>
          <p:spPr>
            <a:xfrm>
              <a:off x="11229243" y="3517877"/>
              <a:ext cx="238380" cy="1680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e 47">
              <a:extLst>
                <a:ext uri="{FF2B5EF4-FFF2-40B4-BE49-F238E27FC236}">
                  <a16:creationId xmlns:a16="http://schemas.microsoft.com/office/drawing/2014/main" id="{771098F0-40A7-0D09-DA68-1C35CE7B77FF}"/>
                </a:ext>
              </a:extLst>
            </p:cNvPr>
            <p:cNvSpPr/>
            <p:nvPr/>
          </p:nvSpPr>
          <p:spPr>
            <a:xfrm>
              <a:off x="11236588" y="3062701"/>
              <a:ext cx="238380" cy="1680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e 48">
              <a:extLst>
                <a:ext uri="{FF2B5EF4-FFF2-40B4-BE49-F238E27FC236}">
                  <a16:creationId xmlns:a16="http://schemas.microsoft.com/office/drawing/2014/main" id="{3B448DE5-78B5-8F69-C668-E662859D2D3F}"/>
                </a:ext>
              </a:extLst>
            </p:cNvPr>
            <p:cNvSpPr/>
            <p:nvPr/>
          </p:nvSpPr>
          <p:spPr>
            <a:xfrm>
              <a:off x="11236588" y="3996295"/>
              <a:ext cx="238380" cy="1680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e 52">
              <a:extLst>
                <a:ext uri="{FF2B5EF4-FFF2-40B4-BE49-F238E27FC236}">
                  <a16:creationId xmlns:a16="http://schemas.microsoft.com/office/drawing/2014/main" id="{96E88C8E-7E6F-34E5-DB7F-0A2DF4446202}"/>
                </a:ext>
              </a:extLst>
            </p:cNvPr>
            <p:cNvSpPr/>
            <p:nvPr/>
          </p:nvSpPr>
          <p:spPr>
            <a:xfrm>
              <a:off x="11236588" y="4965345"/>
              <a:ext cx="238380" cy="1680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e 53">
              <a:extLst>
                <a:ext uri="{FF2B5EF4-FFF2-40B4-BE49-F238E27FC236}">
                  <a16:creationId xmlns:a16="http://schemas.microsoft.com/office/drawing/2014/main" id="{FBF31ED9-C936-1500-54FD-74587B9D8800}"/>
                </a:ext>
              </a:extLst>
            </p:cNvPr>
            <p:cNvSpPr/>
            <p:nvPr/>
          </p:nvSpPr>
          <p:spPr>
            <a:xfrm>
              <a:off x="11244448" y="4510169"/>
              <a:ext cx="238380" cy="1680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Ovale 54">
              <a:extLst>
                <a:ext uri="{FF2B5EF4-FFF2-40B4-BE49-F238E27FC236}">
                  <a16:creationId xmlns:a16="http://schemas.microsoft.com/office/drawing/2014/main" id="{7F78CBEA-D136-482E-CC91-3C63D37227ED}"/>
                </a:ext>
              </a:extLst>
            </p:cNvPr>
            <p:cNvSpPr/>
            <p:nvPr/>
          </p:nvSpPr>
          <p:spPr>
            <a:xfrm>
              <a:off x="11244448" y="5443763"/>
              <a:ext cx="238380" cy="1680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C8B67F88-55F3-45C3-3D34-3602E0CABD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47717" y="4234447"/>
              <a:ext cx="436359" cy="7507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2 57">
              <a:extLst>
                <a:ext uri="{FF2B5EF4-FFF2-40B4-BE49-F238E27FC236}">
                  <a16:creationId xmlns:a16="http://schemas.microsoft.com/office/drawing/2014/main" id="{2408AA27-1CB6-AF42-BF57-B5AEB51173D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9855" y="3091552"/>
              <a:ext cx="0" cy="600017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CasellaDiTesto 59">
                  <a:extLst>
                    <a:ext uri="{FF2B5EF4-FFF2-40B4-BE49-F238E27FC236}">
                      <a16:creationId xmlns:a16="http://schemas.microsoft.com/office/drawing/2014/main" id="{AECE9AC4-5174-25C8-4101-5DBCE573015B}"/>
                    </a:ext>
                  </a:extLst>
                </p:cNvPr>
                <p:cNvSpPr txBox="1"/>
                <p:nvPr/>
              </p:nvSpPr>
              <p:spPr>
                <a:xfrm>
                  <a:off x="10757150" y="3186880"/>
                  <a:ext cx="3186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0" name="CasellaDiTesto 59">
                  <a:extLst>
                    <a:ext uri="{FF2B5EF4-FFF2-40B4-BE49-F238E27FC236}">
                      <a16:creationId xmlns:a16="http://schemas.microsoft.com/office/drawing/2014/main" id="{AECE9AC4-5174-25C8-4101-5DBCE57301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7150" y="3186880"/>
                  <a:ext cx="318613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5385" r="-19231" b="-260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asellaDiTesto 75">
                  <a:extLst>
                    <a:ext uri="{FF2B5EF4-FFF2-40B4-BE49-F238E27FC236}">
                      <a16:creationId xmlns:a16="http://schemas.microsoft.com/office/drawing/2014/main" id="{70A1C2D4-E36B-1612-32C9-39C6F033F618}"/>
                    </a:ext>
                  </a:extLst>
                </p:cNvPr>
                <p:cNvSpPr txBox="1"/>
                <p:nvPr/>
              </p:nvSpPr>
              <p:spPr>
                <a:xfrm>
                  <a:off x="9901421" y="4928235"/>
                  <a:ext cx="661241" cy="3978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sz="2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𝑝𝑜𝑖𝑛𝑡</m:t>
                            </m:r>
                          </m:sub>
                        </m:sSub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76" name="CasellaDiTesto 75">
                  <a:extLst>
                    <a:ext uri="{FF2B5EF4-FFF2-40B4-BE49-F238E27FC236}">
                      <a16:creationId xmlns:a16="http://schemas.microsoft.com/office/drawing/2014/main" id="{70A1C2D4-E36B-1612-32C9-39C6F033F6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1421" y="4928235"/>
                  <a:ext cx="661241" cy="397866"/>
                </a:xfrm>
                <a:prstGeom prst="rect">
                  <a:avLst/>
                </a:prstGeom>
                <a:blipFill>
                  <a:blip r:embed="rId12"/>
                  <a:stretch>
                    <a:fillRect l="-22642" t="-6061" r="-39623" b="-2727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9BA7B42A-3822-CD60-2E5A-8D39B79BA479}"/>
              </a:ext>
            </a:extLst>
          </p:cNvPr>
          <p:cNvGrpSpPr/>
          <p:nvPr/>
        </p:nvGrpSpPr>
        <p:grpSpPr>
          <a:xfrm>
            <a:off x="433020" y="2701922"/>
            <a:ext cx="9515632" cy="1597860"/>
            <a:chOff x="125789" y="2568082"/>
            <a:chExt cx="9515632" cy="15978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asellaDiTesto 33">
                  <a:extLst>
                    <a:ext uri="{FF2B5EF4-FFF2-40B4-BE49-F238E27FC236}">
                      <a16:creationId xmlns:a16="http://schemas.microsoft.com/office/drawing/2014/main" id="{2FC415F5-9430-F497-BD68-F5530131E22B}"/>
                    </a:ext>
                  </a:extLst>
                </p:cNvPr>
                <p:cNvSpPr txBox="1"/>
                <p:nvPr/>
              </p:nvSpPr>
              <p:spPr>
                <a:xfrm>
                  <a:off x="125789" y="2568082"/>
                  <a:ext cx="7926133" cy="118635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)=</m:t>
                        </m:r>
                        <m:rad>
                          <m:radPr>
                            <m:degHide m:val="on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sz="2000"/>
                                      <m:t>blade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 i="1"/>
                                      <m:t>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sz="2000"/>
                                      <m:t>point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 i="1"/>
                                      <m:t>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  <m:sSubSup>
                          <m:sSubSup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it-IT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p>
                        </m:sSub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 </m:t>
                        </m:r>
                        <m:sSubSup>
                          <m:sSubSup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it-IT" sz="20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 </m:t>
                        </m:r>
                        <m:sSubSup>
                          <m:sSubSup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it-IT" sz="20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000">
                                    <a:solidFill>
                                      <a:srgbClr val="0070C0"/>
                                    </a:solidFill>
                                  </a:rPr>
                                  <m:t>point</m:t>
                                </m:r>
                                <m:r>
                                  <m:rPr>
                                    <m:nor/>
                                  </m:rPr>
                                  <a:rPr lang="en-US" sz="2000" i="1">
                                    <a:solidFill>
                                      <a:srgbClr val="0070C0"/>
                                    </a:solidFill>
                                  </a:rPr>
                                  <m:t> </m:t>
                                </m:r>
                              </m:sub>
                            </m:sSub>
                          </m:sup>
                        </m:sSub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 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rect</m:t>
                        </m:r>
                        <m:d>
                          <m:d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sz="2000"/>
                                      <m:t>point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 i="1"/>
                                      <m:t> 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it-IT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oMath>
                    </m:oMathPara>
                  </a14:m>
                  <a:endParaRPr lang="it-IT" dirty="0"/>
                </a:p>
                <a:p>
                  <a:endParaRPr lang="en-GB" dirty="0"/>
                </a:p>
              </p:txBody>
            </p:sp>
          </mc:Choice>
          <mc:Fallback xmlns="">
            <p:sp>
              <p:nvSpPr>
                <p:cNvPr id="34" name="CasellaDiTesto 33">
                  <a:extLst>
                    <a:ext uri="{FF2B5EF4-FFF2-40B4-BE49-F238E27FC236}">
                      <a16:creationId xmlns:a16="http://schemas.microsoft.com/office/drawing/2014/main" id="{2FC415F5-9430-F497-BD68-F5530131E2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789" y="2568082"/>
                  <a:ext cx="7926133" cy="118635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asellaDiTesto 34">
                  <a:extLst>
                    <a:ext uri="{FF2B5EF4-FFF2-40B4-BE49-F238E27FC236}">
                      <a16:creationId xmlns:a16="http://schemas.microsoft.com/office/drawing/2014/main" id="{41B11D8A-B705-3E40-A4B6-129081516DCD}"/>
                    </a:ext>
                  </a:extLst>
                </p:cNvPr>
                <p:cNvSpPr txBox="1"/>
                <p:nvPr/>
              </p:nvSpPr>
              <p:spPr>
                <a:xfrm>
                  <a:off x="1491882" y="3474406"/>
                  <a:ext cx="8149539" cy="6915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d>
                              <m:d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sSub>
                                  <m:sSub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sz="2000"/>
                                      <m:t>point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 i="1"/>
                                      <m:t> 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it-IT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sz="2000"/>
                                      <m:t>point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 i="1"/>
                                      <m:t> 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it-IT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𝜋𝜇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it-IT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sz="20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b>
                                  <m:sSub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sz="2000"/>
                                      <m:t>point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 i="1"/>
                                      <m:t> 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it-IT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it-IT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  <m:r>
                                          <a:rPr lang="en-US" sz="200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CasellaDiTesto 26">
                  <a:extLst>
                    <a:ext uri="{FF2B5EF4-FFF2-40B4-BE49-F238E27FC236}">
                      <a16:creationId xmlns:a16="http://schemas.microsoft.com/office/drawing/2014/main" id="{662AA693-4D31-D98B-EB76-DA436D8A8B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1882" y="3474406"/>
                  <a:ext cx="8149539" cy="69153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3F785A2A-6A0E-9C51-07FC-AEAC7E417340}"/>
                  </a:ext>
                </a:extLst>
              </p:cNvPr>
              <p:cNvSpPr txBox="1"/>
              <p:nvPr/>
            </p:nvSpPr>
            <p:spPr>
              <a:xfrm>
                <a:off x="40161" y="6433588"/>
                <a:ext cx="7954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sz="2000" i="1" dirty="0" smtClean="0">
                          <a:latin typeface="Cambria Math" panose="02040503050406030204" pitchFamily="18" charset="0"/>
                        </a:rPr>
                        <m:t>/13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3F785A2A-6A0E-9C51-07FC-AEAC7E417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1" y="6433588"/>
                <a:ext cx="795410" cy="400110"/>
              </a:xfrm>
              <a:prstGeom prst="rect">
                <a:avLst/>
              </a:prstGeom>
              <a:blipFill>
                <a:blip r:embed="rId1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637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A7EBD0CA-6983-E8AE-F78A-AF981A852511}"/>
              </a:ext>
            </a:extLst>
          </p:cNvPr>
          <p:cNvSpPr txBox="1"/>
          <p:nvPr/>
        </p:nvSpPr>
        <p:spPr>
          <a:xfrm>
            <a:off x="217536" y="72488"/>
            <a:ext cx="5532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rgbClr val="00B050"/>
                </a:solidFill>
              </a:rPr>
              <a:t>Received Signal Model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AA2D09A-E1E0-0614-C79C-4DFA59188DEF}"/>
              </a:ext>
            </a:extLst>
          </p:cNvPr>
          <p:cNvSpPr txBox="1"/>
          <p:nvPr/>
        </p:nvSpPr>
        <p:spPr>
          <a:xfrm>
            <a:off x="328747" y="864786"/>
            <a:ext cx="3142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2DFFT signal processing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E09273B0-4857-7759-DBC1-4E40F03F156E}"/>
              </a:ext>
            </a:extLst>
          </p:cNvPr>
          <p:cNvGrpSpPr/>
          <p:nvPr/>
        </p:nvGrpSpPr>
        <p:grpSpPr>
          <a:xfrm>
            <a:off x="366847" y="2043405"/>
            <a:ext cx="2743200" cy="769441"/>
            <a:chOff x="1028700" y="1951333"/>
            <a:chExt cx="2743200" cy="769441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DB4C84F5-0219-A071-6A0E-21B7DA48654E}"/>
                </a:ext>
              </a:extLst>
            </p:cNvPr>
            <p:cNvSpPr txBox="1"/>
            <p:nvPr/>
          </p:nvSpPr>
          <p:spPr>
            <a:xfrm>
              <a:off x="1322698" y="2142647"/>
              <a:ext cx="2231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Range Profile Analysis</a:t>
              </a:r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3F2F61CB-BFA8-2E27-508F-83417A77DEDC}"/>
                </a:ext>
              </a:extLst>
            </p:cNvPr>
            <p:cNvSpPr/>
            <p:nvPr/>
          </p:nvSpPr>
          <p:spPr>
            <a:xfrm>
              <a:off x="1028700" y="1951333"/>
              <a:ext cx="2743200" cy="76944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Range Profile Analysis</a:t>
              </a:r>
            </a:p>
          </p:txBody>
        </p:sp>
      </p:grp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03F30706-E6DE-6090-BC5E-9E3BAC77F6BF}"/>
              </a:ext>
            </a:extLst>
          </p:cNvPr>
          <p:cNvGrpSpPr/>
          <p:nvPr/>
        </p:nvGrpSpPr>
        <p:grpSpPr>
          <a:xfrm>
            <a:off x="375622" y="4394163"/>
            <a:ext cx="2743200" cy="769441"/>
            <a:chOff x="1028700" y="1951333"/>
            <a:chExt cx="2743200" cy="769441"/>
          </a:xfrm>
        </p:grpSpPr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349B4A46-B108-75C8-6E0B-619037AEDDF2}"/>
                </a:ext>
              </a:extLst>
            </p:cNvPr>
            <p:cNvSpPr txBox="1"/>
            <p:nvPr/>
          </p:nvSpPr>
          <p:spPr>
            <a:xfrm>
              <a:off x="1322698" y="2142647"/>
              <a:ext cx="2231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Range Profile Analysis</a:t>
              </a:r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6BDF1B2C-54C9-CD43-1740-5F132C0C34FE}"/>
                </a:ext>
              </a:extLst>
            </p:cNvPr>
            <p:cNvSpPr/>
            <p:nvPr/>
          </p:nvSpPr>
          <p:spPr>
            <a:xfrm>
              <a:off x="1028700" y="1951333"/>
              <a:ext cx="2743200" cy="76944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Spectrogram Analysis</a:t>
              </a:r>
            </a:p>
          </p:txBody>
        </p:sp>
      </p:grpSp>
      <p:graphicFrame>
        <p:nvGraphicFramePr>
          <p:cNvPr id="38" name="Tabella 14">
            <a:extLst>
              <a:ext uri="{FF2B5EF4-FFF2-40B4-BE49-F238E27FC236}">
                <a16:creationId xmlns:a16="http://schemas.microsoft.com/office/drawing/2014/main" id="{856EF72E-F476-1093-3B8D-87BAB824F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911216"/>
              </p:ext>
            </p:extLst>
          </p:nvPr>
        </p:nvGraphicFramePr>
        <p:xfrm>
          <a:off x="5723537" y="968186"/>
          <a:ext cx="1086196" cy="1828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66066">
                  <a:extLst>
                    <a:ext uri="{9D8B030D-6E8A-4147-A177-3AD203B41FA5}">
                      <a16:colId xmlns:a16="http://schemas.microsoft.com/office/drawing/2014/main" val="2861542912"/>
                    </a:ext>
                  </a:extLst>
                </a:gridCol>
                <a:gridCol w="379054">
                  <a:extLst>
                    <a:ext uri="{9D8B030D-6E8A-4147-A177-3AD203B41FA5}">
                      <a16:colId xmlns:a16="http://schemas.microsoft.com/office/drawing/2014/main" val="460188237"/>
                    </a:ext>
                  </a:extLst>
                </a:gridCol>
                <a:gridCol w="341076">
                  <a:extLst>
                    <a:ext uri="{9D8B030D-6E8A-4147-A177-3AD203B41FA5}">
                      <a16:colId xmlns:a16="http://schemas.microsoft.com/office/drawing/2014/main" val="219305931"/>
                    </a:ext>
                  </a:extLst>
                </a:gridCol>
              </a:tblGrid>
              <a:tr h="28177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375533"/>
                  </a:ext>
                </a:extLst>
              </a:tr>
              <a:tr h="27761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851993"/>
                  </a:ext>
                </a:extLst>
              </a:tr>
              <a:tr h="27761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169780"/>
                  </a:ext>
                </a:extLst>
              </a:tr>
              <a:tr h="27761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429325"/>
                  </a:ext>
                </a:extLst>
              </a:tr>
              <a:tr h="27761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940543"/>
                  </a:ext>
                </a:extLst>
              </a:tr>
            </a:tbl>
          </a:graphicData>
        </a:graphic>
      </p:graphicFrame>
      <p:graphicFrame>
        <p:nvGraphicFramePr>
          <p:cNvPr id="41" name="Tabella 40">
            <a:extLst>
              <a:ext uri="{FF2B5EF4-FFF2-40B4-BE49-F238E27FC236}">
                <a16:creationId xmlns:a16="http://schemas.microsoft.com/office/drawing/2014/main" id="{5E03571E-A89D-9D2E-4C36-8EDF752A5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217984"/>
              </p:ext>
            </p:extLst>
          </p:nvPr>
        </p:nvGraphicFramePr>
        <p:xfrm>
          <a:off x="5739817" y="3512231"/>
          <a:ext cx="1086195" cy="1828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66066">
                  <a:extLst>
                    <a:ext uri="{9D8B030D-6E8A-4147-A177-3AD203B41FA5}">
                      <a16:colId xmlns:a16="http://schemas.microsoft.com/office/drawing/2014/main" val="2861542912"/>
                    </a:ext>
                  </a:extLst>
                </a:gridCol>
                <a:gridCol w="379054">
                  <a:extLst>
                    <a:ext uri="{9D8B030D-6E8A-4147-A177-3AD203B41FA5}">
                      <a16:colId xmlns:a16="http://schemas.microsoft.com/office/drawing/2014/main" val="460188237"/>
                    </a:ext>
                  </a:extLst>
                </a:gridCol>
                <a:gridCol w="341075">
                  <a:extLst>
                    <a:ext uri="{9D8B030D-6E8A-4147-A177-3AD203B41FA5}">
                      <a16:colId xmlns:a16="http://schemas.microsoft.com/office/drawing/2014/main" val="21930593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37553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8519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16978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4293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940543"/>
                  </a:ext>
                </a:extLst>
              </a:tr>
            </a:tbl>
          </a:graphicData>
        </a:graphic>
      </p:graphicFrame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955F5AB-7153-C1B5-7127-161444D8CA03}"/>
              </a:ext>
            </a:extLst>
          </p:cNvPr>
          <p:cNvSpPr txBox="1"/>
          <p:nvPr/>
        </p:nvSpPr>
        <p:spPr>
          <a:xfrm>
            <a:off x="3518305" y="1995213"/>
            <a:ext cx="1783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 FFT cycle done </a:t>
            </a:r>
          </a:p>
          <a:p>
            <a:r>
              <a:rPr lang="en-GB" dirty="0"/>
              <a:t>     in parallel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854C6C0B-847A-3CAB-D035-510FE78F2052}"/>
              </a:ext>
            </a:extLst>
          </p:cNvPr>
          <p:cNvSpPr txBox="1"/>
          <p:nvPr/>
        </p:nvSpPr>
        <p:spPr>
          <a:xfrm>
            <a:off x="3508377" y="4391016"/>
            <a:ext cx="1730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 FFT cycle done</a:t>
            </a:r>
          </a:p>
          <a:p>
            <a:r>
              <a:rPr lang="en-GB" dirty="0"/>
              <a:t>  with STFT algo.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E0E61590-090E-FEED-75BF-091E2CE79421}"/>
              </a:ext>
            </a:extLst>
          </p:cNvPr>
          <p:cNvSpPr txBox="1"/>
          <p:nvPr/>
        </p:nvSpPr>
        <p:spPr>
          <a:xfrm>
            <a:off x="124703" y="1349308"/>
            <a:ext cx="533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Received signal is sampled and arranged in a 2D Matrix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BD9D9EEE-E700-6563-A839-4A93EB4CFB1C}"/>
              </a:ext>
            </a:extLst>
          </p:cNvPr>
          <p:cNvCxnSpPr/>
          <p:nvPr/>
        </p:nvCxnSpPr>
        <p:spPr>
          <a:xfrm>
            <a:off x="3391546" y="2812846"/>
            <a:ext cx="1989953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46AB5099-A663-8445-063C-00C16846A5C8}"/>
              </a:ext>
            </a:extLst>
          </p:cNvPr>
          <p:cNvCxnSpPr/>
          <p:nvPr/>
        </p:nvCxnSpPr>
        <p:spPr>
          <a:xfrm>
            <a:off x="3301541" y="5163604"/>
            <a:ext cx="1989953" cy="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B6DB48AD-5C56-C70F-006E-0B47296CB3E2}"/>
              </a:ext>
            </a:extLst>
          </p:cNvPr>
          <p:cNvCxnSpPr/>
          <p:nvPr/>
        </p:nvCxnSpPr>
        <p:spPr>
          <a:xfrm>
            <a:off x="5723537" y="968186"/>
            <a:ext cx="0" cy="200389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57C7B39C-6149-E139-4C3D-0BA6F55AEE2A}"/>
              </a:ext>
            </a:extLst>
          </p:cNvPr>
          <p:cNvCxnSpPr/>
          <p:nvPr/>
        </p:nvCxnSpPr>
        <p:spPr>
          <a:xfrm>
            <a:off x="5739816" y="3512231"/>
            <a:ext cx="0" cy="200389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8716AFAF-7D8B-B313-895F-2709365DE617}"/>
              </a:ext>
            </a:extLst>
          </p:cNvPr>
          <p:cNvCxnSpPr>
            <a:cxnSpLocks/>
          </p:cNvCxnSpPr>
          <p:nvPr/>
        </p:nvCxnSpPr>
        <p:spPr>
          <a:xfrm>
            <a:off x="5723537" y="968186"/>
            <a:ext cx="120594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4112195C-B6A4-B0AB-79C2-38F37FE9184B}"/>
              </a:ext>
            </a:extLst>
          </p:cNvPr>
          <p:cNvCxnSpPr>
            <a:cxnSpLocks/>
          </p:cNvCxnSpPr>
          <p:nvPr/>
        </p:nvCxnSpPr>
        <p:spPr>
          <a:xfrm>
            <a:off x="5739816" y="3512231"/>
            <a:ext cx="120594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91ED6A03-72AC-9000-D347-C42AE1FF8EB0}"/>
              </a:ext>
            </a:extLst>
          </p:cNvPr>
          <p:cNvSpPr txBox="1"/>
          <p:nvPr/>
        </p:nvSpPr>
        <p:spPr>
          <a:xfrm>
            <a:off x="5488135" y="261562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47C1E842-C06B-8A8F-2F54-76C3B62E0958}"/>
              </a:ext>
            </a:extLst>
          </p:cNvPr>
          <p:cNvSpPr txBox="1"/>
          <p:nvPr/>
        </p:nvSpPr>
        <p:spPr>
          <a:xfrm>
            <a:off x="6619777" y="60842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531EF1A2-F027-3648-7D1E-338CB405A7E7}"/>
              </a:ext>
            </a:extLst>
          </p:cNvPr>
          <p:cNvSpPr txBox="1"/>
          <p:nvPr/>
        </p:nvSpPr>
        <p:spPr>
          <a:xfrm>
            <a:off x="5504414" y="517995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D2C4B1FB-0699-4A79-E7FD-09A373932E07}"/>
              </a:ext>
            </a:extLst>
          </p:cNvPr>
          <p:cNvSpPr txBox="1"/>
          <p:nvPr/>
        </p:nvSpPr>
        <p:spPr>
          <a:xfrm>
            <a:off x="6636056" y="317275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pic>
        <p:nvPicPr>
          <p:cNvPr id="57" name="Immagine 56">
            <a:extLst>
              <a:ext uri="{FF2B5EF4-FFF2-40B4-BE49-F238E27FC236}">
                <a16:creationId xmlns:a16="http://schemas.microsoft.com/office/drawing/2014/main" id="{A02316DD-D912-085D-8712-D408C5D18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156" y="32389"/>
            <a:ext cx="4455844" cy="3341883"/>
          </a:xfrm>
          <a:prstGeom prst="rect">
            <a:avLst/>
          </a:prstGeom>
        </p:spPr>
      </p:pic>
      <p:pic>
        <p:nvPicPr>
          <p:cNvPr id="59" name="Immagine 58">
            <a:extLst>
              <a:ext uri="{FF2B5EF4-FFF2-40B4-BE49-F238E27FC236}">
                <a16:creationId xmlns:a16="http://schemas.microsoft.com/office/drawing/2014/main" id="{A479C789-D0AF-D97C-0168-C13DE859E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156" y="3142047"/>
            <a:ext cx="4455844" cy="3155429"/>
          </a:xfrm>
          <a:prstGeom prst="rect">
            <a:avLst/>
          </a:prstGeom>
        </p:spPr>
      </p:pic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2DA65751-9EBF-FF64-95F4-FC9460C2354C}"/>
              </a:ext>
            </a:extLst>
          </p:cNvPr>
          <p:cNvCxnSpPr>
            <a:cxnSpLocks/>
          </p:cNvCxnSpPr>
          <p:nvPr/>
        </p:nvCxnSpPr>
        <p:spPr>
          <a:xfrm>
            <a:off x="6945756" y="1944126"/>
            <a:ext cx="737727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238CA12E-810A-EE13-E566-9AF4636ADC2F}"/>
              </a:ext>
            </a:extLst>
          </p:cNvPr>
          <p:cNvCxnSpPr>
            <a:cxnSpLocks/>
          </p:cNvCxnSpPr>
          <p:nvPr/>
        </p:nvCxnSpPr>
        <p:spPr>
          <a:xfrm>
            <a:off x="6945756" y="4637865"/>
            <a:ext cx="727799" cy="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499ECDDA-7B55-9882-C8AF-602C5A2AA545}"/>
              </a:ext>
            </a:extLst>
          </p:cNvPr>
          <p:cNvSpPr txBox="1"/>
          <p:nvPr/>
        </p:nvSpPr>
        <p:spPr>
          <a:xfrm>
            <a:off x="3391546" y="2952287"/>
            <a:ext cx="197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chemeClr val="accent6"/>
                </a:solidFill>
              </a:rPr>
              <a:t>Faster and cheaper</a:t>
            </a:r>
            <a:endParaRPr lang="en-GB" dirty="0"/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8E4EEAA2-32B3-0A18-020A-4ABD0F80F8DD}"/>
              </a:ext>
            </a:extLst>
          </p:cNvPr>
          <p:cNvSpPr txBox="1"/>
          <p:nvPr/>
        </p:nvSpPr>
        <p:spPr>
          <a:xfrm>
            <a:off x="3257571" y="5259342"/>
            <a:ext cx="2231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i="1" dirty="0">
                <a:solidFill>
                  <a:srgbClr val="FF0000"/>
                </a:solidFill>
              </a:rPr>
              <a:t>Slower and expensive</a:t>
            </a:r>
            <a:endParaRPr lang="en-GB" dirty="0"/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34AEAA61-984A-0CB2-CAAF-C8240B81C047}"/>
              </a:ext>
            </a:extLst>
          </p:cNvPr>
          <p:cNvSpPr txBox="1"/>
          <p:nvPr/>
        </p:nvSpPr>
        <p:spPr>
          <a:xfrm>
            <a:off x="211610" y="5886253"/>
            <a:ext cx="4127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How can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reach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resolution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? </a:t>
            </a:r>
            <a:endParaRPr lang="en-GB" sz="2000" b="1" dirty="0"/>
          </a:p>
        </p:txBody>
      </p:sp>
      <p:grpSp>
        <p:nvGrpSpPr>
          <p:cNvPr id="74" name="Gruppo 73">
            <a:extLst>
              <a:ext uri="{FF2B5EF4-FFF2-40B4-BE49-F238E27FC236}">
                <a16:creationId xmlns:a16="http://schemas.microsoft.com/office/drawing/2014/main" id="{CE817EB3-42D9-FFD3-BAE8-7B45371F4B13}"/>
              </a:ext>
            </a:extLst>
          </p:cNvPr>
          <p:cNvGrpSpPr/>
          <p:nvPr/>
        </p:nvGrpSpPr>
        <p:grpSpPr>
          <a:xfrm>
            <a:off x="0" y="6371389"/>
            <a:ext cx="12256655" cy="506385"/>
            <a:chOff x="-751478" y="6371389"/>
            <a:chExt cx="13008133" cy="506385"/>
          </a:xfrm>
        </p:grpSpPr>
        <p:sp>
          <p:nvSpPr>
            <p:cNvPr id="75" name="Rettangolo 74">
              <a:extLst>
                <a:ext uri="{FF2B5EF4-FFF2-40B4-BE49-F238E27FC236}">
                  <a16:creationId xmlns:a16="http://schemas.microsoft.com/office/drawing/2014/main" id="{74156388-57BC-2530-F509-A221404D24B9}"/>
                </a:ext>
              </a:extLst>
            </p:cNvPr>
            <p:cNvSpPr/>
            <p:nvPr/>
          </p:nvSpPr>
          <p:spPr>
            <a:xfrm rot="5400000">
              <a:off x="5493905" y="161904"/>
              <a:ext cx="452714" cy="1294347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B050"/>
                </a:solidFill>
              </a:endParaRPr>
            </a:p>
          </p:txBody>
        </p:sp>
        <p:pic>
          <p:nvPicPr>
            <p:cNvPr id="76" name="Immagine 75">
              <a:extLst>
                <a:ext uri="{FF2B5EF4-FFF2-40B4-BE49-F238E27FC236}">
                  <a16:creationId xmlns:a16="http://schemas.microsoft.com/office/drawing/2014/main" id="{88219F32-A5D1-7815-855C-8ADD6D14F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17745" y="6371389"/>
              <a:ext cx="738910" cy="506385"/>
            </a:xfrm>
            <a:prstGeom prst="rect">
              <a:avLst/>
            </a:prstGeom>
            <a:effectLst/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C42C1372-0803-DEBC-FD6D-005791AFCB6F}"/>
                  </a:ext>
                </a:extLst>
              </p:cNvPr>
              <p:cNvSpPr txBox="1"/>
              <p:nvPr/>
            </p:nvSpPr>
            <p:spPr>
              <a:xfrm>
                <a:off x="10023336" y="1972420"/>
                <a:ext cx="7793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solidFill>
                              <a:srgbClr val="FF0000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rgbClr val="FF0000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it-IT" b="1" i="1" smtClean="0">
                            <a:solidFill>
                              <a:srgbClr val="FF0000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𝒎𝒂𝒙</m:t>
                        </m:r>
                        <m:r>
                          <a:rPr lang="it-IT" b="1" i="1" smtClean="0">
                            <a:solidFill>
                              <a:srgbClr val="FF0000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GB" b="1" dirty="0">
                    <a:solidFill>
                      <a:srgbClr val="FF0000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C42C1372-0803-DEBC-FD6D-005791AFC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3336" y="1972420"/>
                <a:ext cx="779318" cy="369332"/>
              </a:xfrm>
              <a:prstGeom prst="rect">
                <a:avLst/>
              </a:prstGeom>
              <a:blipFill>
                <a:blip r:embed="rId5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9E355C6D-AC00-98DC-BA75-F2A2680BBD5E}"/>
                  </a:ext>
                </a:extLst>
              </p:cNvPr>
              <p:cNvSpPr txBox="1"/>
              <p:nvPr/>
            </p:nvSpPr>
            <p:spPr>
              <a:xfrm>
                <a:off x="10582983" y="1349308"/>
                <a:ext cx="6184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rgbClr val="FF000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FF000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FF000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it-IT" b="1" i="1">
                              <a:solidFill>
                                <a:srgbClr val="FF000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GB" b="1" dirty="0"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9E355C6D-AC00-98DC-BA75-F2A2680BB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2983" y="1349308"/>
                <a:ext cx="618418" cy="369332"/>
              </a:xfrm>
              <a:prstGeom prst="rect">
                <a:avLst/>
              </a:prstGeom>
              <a:blipFill>
                <a:blip r:embed="rId6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955B6C9A-91B1-F968-F386-1607C268A536}"/>
              </a:ext>
            </a:extLst>
          </p:cNvPr>
          <p:cNvCxnSpPr>
            <a:cxnSpLocks/>
          </p:cNvCxnSpPr>
          <p:nvPr/>
        </p:nvCxnSpPr>
        <p:spPr>
          <a:xfrm>
            <a:off x="9843841" y="1995213"/>
            <a:ext cx="890154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90401BE7-FAF8-1C86-C013-C7C7DF01A5D2}"/>
              </a:ext>
            </a:extLst>
          </p:cNvPr>
          <p:cNvCxnSpPr>
            <a:cxnSpLocks/>
          </p:cNvCxnSpPr>
          <p:nvPr/>
        </p:nvCxnSpPr>
        <p:spPr>
          <a:xfrm flipV="1">
            <a:off x="10545874" y="1148425"/>
            <a:ext cx="0" cy="79570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sellaDiTesto 55">
                <a:extLst>
                  <a:ext uri="{FF2B5EF4-FFF2-40B4-BE49-F238E27FC236}">
                    <a16:creationId xmlns:a16="http://schemas.microsoft.com/office/drawing/2014/main" id="{3EC11295-7E44-5F53-BC31-0AE3AFFE6C70}"/>
                  </a:ext>
                </a:extLst>
              </p:cNvPr>
              <p:cNvSpPr txBox="1"/>
              <p:nvPr/>
            </p:nvSpPr>
            <p:spPr>
              <a:xfrm>
                <a:off x="40161" y="6433588"/>
                <a:ext cx="7954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dirty="0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GB" sz="2000" i="1" dirty="0" smtClean="0">
                          <a:latin typeface="Cambria Math" panose="02040503050406030204" pitchFamily="18" charset="0"/>
                        </a:rPr>
                        <m:t>/13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CasellaDiTesto 55">
                <a:extLst>
                  <a:ext uri="{FF2B5EF4-FFF2-40B4-BE49-F238E27FC236}">
                    <a16:creationId xmlns:a16="http://schemas.microsoft.com/office/drawing/2014/main" id="{3EC11295-7E44-5F53-BC31-0AE3AFFE6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1" y="6433588"/>
                <a:ext cx="795411" cy="400110"/>
              </a:xfrm>
              <a:prstGeom prst="rect">
                <a:avLst/>
              </a:prstGeom>
              <a:blipFill>
                <a:blip r:embed="rId7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684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e 51">
            <a:extLst>
              <a:ext uri="{FF2B5EF4-FFF2-40B4-BE49-F238E27FC236}">
                <a16:creationId xmlns:a16="http://schemas.microsoft.com/office/drawing/2014/main" id="{6FA717FD-7773-9EFC-1456-4EF2263257A0}"/>
              </a:ext>
            </a:extLst>
          </p:cNvPr>
          <p:cNvSpPr/>
          <p:nvPr/>
        </p:nvSpPr>
        <p:spPr>
          <a:xfrm>
            <a:off x="7287101" y="5834068"/>
            <a:ext cx="3325091" cy="4480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8CDF423-A9D2-FEDA-930B-EF7F343D45DE}"/>
              </a:ext>
            </a:extLst>
          </p:cNvPr>
          <p:cNvSpPr/>
          <p:nvPr/>
        </p:nvSpPr>
        <p:spPr>
          <a:xfrm>
            <a:off x="6624488" y="2641440"/>
            <a:ext cx="4765795" cy="1358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EF941728-7F69-C655-AC7D-756B41CC84EE}"/>
              </a:ext>
            </a:extLst>
          </p:cNvPr>
          <p:cNvSpPr/>
          <p:nvPr/>
        </p:nvSpPr>
        <p:spPr>
          <a:xfrm>
            <a:off x="1502253" y="5721024"/>
            <a:ext cx="2783144" cy="4480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6AFDBE3-BB7C-138B-ACDF-7373E9115C6E}"/>
              </a:ext>
            </a:extLst>
          </p:cNvPr>
          <p:cNvSpPr/>
          <p:nvPr/>
        </p:nvSpPr>
        <p:spPr>
          <a:xfrm>
            <a:off x="129767" y="2656189"/>
            <a:ext cx="5532718" cy="8035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7EBD0CA-6983-E8AE-F78A-AF981A852511}"/>
              </a:ext>
            </a:extLst>
          </p:cNvPr>
          <p:cNvSpPr txBox="1"/>
          <p:nvPr/>
        </p:nvSpPr>
        <p:spPr>
          <a:xfrm>
            <a:off x="129767" y="-28957"/>
            <a:ext cx="98842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rgbClr val="00B050"/>
                </a:solidFill>
              </a:rPr>
              <a:t>Waveform design algorithms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30FBDE2-90F5-0859-B24D-6ADC503FC3EA}"/>
              </a:ext>
            </a:extLst>
          </p:cNvPr>
          <p:cNvSpPr txBox="1"/>
          <p:nvPr/>
        </p:nvSpPr>
        <p:spPr>
          <a:xfrm>
            <a:off x="462764" y="791209"/>
            <a:ext cx="602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How to best choice the waveform parameters?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2227FE7-1D1E-606B-B374-C578BDA389C6}"/>
              </a:ext>
            </a:extLst>
          </p:cNvPr>
          <p:cNvSpPr txBox="1"/>
          <p:nvPr/>
        </p:nvSpPr>
        <p:spPr>
          <a:xfrm>
            <a:off x="1782305" y="1252874"/>
            <a:ext cx="2230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Range-profile analysis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8694A4A-5227-9FFC-F0CE-FCDAE6C2AC06}"/>
              </a:ext>
            </a:extLst>
          </p:cNvPr>
          <p:cNvSpPr txBox="1"/>
          <p:nvPr/>
        </p:nvSpPr>
        <p:spPr>
          <a:xfrm>
            <a:off x="7809789" y="1252874"/>
            <a:ext cx="216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Spectrogram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FA04D921-8473-2FB9-381E-6F65B139FE9B}"/>
                  </a:ext>
                </a:extLst>
              </p:cNvPr>
              <p:cNvSpPr/>
              <p:nvPr/>
            </p:nvSpPr>
            <p:spPr>
              <a:xfrm>
                <a:off x="1183865" y="1663745"/>
                <a:ext cx="3479771" cy="66157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Input drone, radar and resolution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i="1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i="1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𝑐𝑒𝑙𝑙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i="1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i="1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𝑐𝑒𝑙𝑙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</m:oMath>
                </a14:m>
                <a:endParaRPr lang="en-GB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FA04D921-8473-2FB9-381E-6F65B139FE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865" y="1663745"/>
                <a:ext cx="3479771" cy="661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E7E1E040-0C35-057D-4A21-A954C5F04966}"/>
              </a:ext>
            </a:extLst>
          </p:cNvPr>
          <p:cNvCxnSpPr>
            <a:cxnSpLocks/>
          </p:cNvCxnSpPr>
          <p:nvPr/>
        </p:nvCxnSpPr>
        <p:spPr>
          <a:xfrm>
            <a:off x="2892107" y="2311374"/>
            <a:ext cx="0" cy="287491"/>
          </a:xfrm>
          <a:prstGeom prst="straightConnector1">
            <a:avLst/>
          </a:prstGeom>
          <a:ln w="34925">
            <a:solidFill>
              <a:schemeClr val="accent4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78ECA7FC-6F4F-577C-6B7E-5578640309E5}"/>
                  </a:ext>
                </a:extLst>
              </p:cNvPr>
              <p:cNvSpPr txBox="1"/>
              <p:nvPr/>
            </p:nvSpPr>
            <p:spPr>
              <a:xfrm>
                <a:off x="225024" y="2721821"/>
                <a:ext cx="1943634" cy="5820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 smtClean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dirty="0" smtClean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000" b="0" i="1" dirty="0" smtClean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000" b="0" i="1" dirty="0" smtClean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𝑐h𝑖𝑟𝑝</m:t>
                        </m:r>
                      </m:sub>
                    </m:sSub>
                  </m:oMath>
                </a14:m>
                <a:r>
                  <a:rPr lang="en-GB" sz="2000" dirty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i="1" smtClean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 smtClean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GB" sz="2000" i="1" smtClean="0">
                                <a:effectLst>
                                  <a:outerShdw blurRad="50800" dist="38100" dir="2700000" algn="tl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effectLst>
                                  <a:outerShdw blurRad="50800" dist="38100" dir="2700000" algn="tl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sz="2000" b="0" i="1" smtClean="0">
                                <a:effectLst>
                                  <a:outerShdw blurRad="50800" dist="38100" dir="2700000" algn="tl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it-IT" sz="2000" b="0" i="1" smtClean="0">
                                <a:effectLst>
                                  <a:outerShdw blurRad="50800" dist="38100" dir="2700000" algn="tl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2000" b="0" i="1" smtClean="0">
                                <a:effectLst>
                                  <a:outerShdw blurRad="50800" dist="38100" dir="2700000" algn="tl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𝑐𝑒𝑙𝑙</m:t>
                            </m:r>
                          </m:sub>
                        </m:sSub>
                      </m:num>
                      <m:den>
                        <m:r>
                          <a:rPr lang="it-IT" sz="2000" b="0" i="1" smtClean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sz="2000" b="0" i="1" smtClean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m:rPr>
                            <m:sty m:val="p"/>
                          </m:rPr>
                          <a:rPr lang="el-GR" sz="2000" b="0" i="1" smtClean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den>
                    </m:f>
                  </m:oMath>
                </a14:m>
                <a:endParaRPr lang="en-GB" sz="20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78ECA7FC-6F4F-577C-6B7E-557864030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24" y="2721821"/>
                <a:ext cx="1943634" cy="582082"/>
              </a:xfrm>
              <a:prstGeom prst="rect">
                <a:avLst/>
              </a:prstGeom>
              <a:blipFill>
                <a:blip r:embed="rId3"/>
                <a:stretch>
                  <a:fillRect l="-2597" b="-85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444EEFB2-7E0E-8075-C2A4-A10DD7A384C6}"/>
                  </a:ext>
                </a:extLst>
              </p:cNvPr>
              <p:cNvSpPr txBox="1"/>
              <p:nvPr/>
            </p:nvSpPr>
            <p:spPr>
              <a:xfrm>
                <a:off x="1965180" y="2721821"/>
                <a:ext cx="2182070" cy="5679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 smtClean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dirty="0" smtClean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000" b="0" i="1" dirty="0" smtClean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000" b="0" i="1" dirty="0" smtClean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𝑐h𝑖𝑟𝑝</m:t>
                        </m:r>
                      </m:sub>
                    </m:sSub>
                  </m:oMath>
                </a14:m>
                <a:r>
                  <a:rPr lang="en-GB" sz="2000" dirty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&lt;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000" b="0" i="1" smtClean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it-IT" sz="2000" b="0" i="1" smtClean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it-IT" sz="2000" b="0" i="1" smtClean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en-GB" sz="2000" i="1" dirty="0" smtClean="0">
                                <a:solidFill>
                                  <a:schemeClr val="tx1"/>
                                </a:solidFill>
                                <a:effectLst>
                                  <a:outerShdw blurRad="50800" dist="38100" dir="2700000" algn="tl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dirty="0" smtClean="0">
                                <a:solidFill>
                                  <a:schemeClr val="tx1"/>
                                </a:solidFill>
                                <a:effectLst>
                                  <a:outerShdw blurRad="50800" dist="38100" dir="2700000" algn="tl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sz="2000" b="0" i="1" dirty="0" smtClean="0">
                                <a:solidFill>
                                  <a:schemeClr val="tx1"/>
                                </a:solidFill>
                                <a:effectLst>
                                  <a:outerShdw blurRad="50800" dist="38100" dir="2700000" algn="tl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l-GR" sz="2000" i="1" smtClean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sSub>
                          <m:sSubPr>
                            <m:ctrlPr>
                              <a:rPr lang="en-GB" sz="2000" i="1">
                                <a:effectLst>
                                  <a:outerShdw blurRad="50800" dist="38100" dir="2700000" algn="tl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effectLst>
                                  <a:outerShdw blurRad="50800" dist="38100" dir="2700000" algn="tl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sz="2000" b="0" i="1" smtClean="0">
                                <a:effectLst>
                                  <a:outerShdw blurRad="50800" dist="38100" dir="2700000" algn="tl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2000" i="1">
                                <a:effectLst>
                                  <a:outerShdw blurRad="50800" dist="38100" dir="2700000" algn="tl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2000" i="1">
                                <a:effectLst>
                                  <a:outerShdw blurRad="50800" dist="38100" dir="2700000" algn="tl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𝑐𝑒𝑙𝑙</m:t>
                            </m:r>
                          </m:sub>
                        </m:sSub>
                      </m:den>
                    </m:f>
                  </m:oMath>
                </a14:m>
                <a:endParaRPr lang="en-GB" sz="20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444EEFB2-7E0E-8075-C2A4-A10DD7A38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180" y="2721821"/>
                <a:ext cx="2182070" cy="567976"/>
              </a:xfrm>
              <a:prstGeom prst="rect">
                <a:avLst/>
              </a:prstGeom>
              <a:blipFill>
                <a:blip r:embed="rId4"/>
                <a:stretch>
                  <a:fillRect l="-2312" t="-2174" b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C7EE90F8-850A-1B56-F8F6-38A4ACCE6F19}"/>
                  </a:ext>
                </a:extLst>
              </p:cNvPr>
              <p:cNvSpPr txBox="1"/>
              <p:nvPr/>
            </p:nvSpPr>
            <p:spPr>
              <a:xfrm>
                <a:off x="3943772" y="2721821"/>
                <a:ext cx="1943634" cy="5681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 smtClean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dirty="0" smtClean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000" b="0" i="1" dirty="0" smtClean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000" b="0" i="1" dirty="0" smtClean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𝑑𝑤𝑒𝑙𝑙</m:t>
                        </m:r>
                      </m:sub>
                    </m:sSub>
                  </m:oMath>
                </a14:m>
                <a:r>
                  <a:rPr lang="en-GB" sz="2000" dirty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000" b="0" i="1" smtClean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it-IT" sz="2000" b="0" i="1" smtClean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it-IT" sz="2000" b="0" i="1" smtClean="0">
                                <a:solidFill>
                                  <a:schemeClr val="tx1"/>
                                </a:solidFill>
                                <a:effectLst>
                                  <a:outerShdw blurRad="50800" dist="38100" dir="2700000" algn="tl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solidFill>
                                  <a:schemeClr val="tx1"/>
                                </a:solidFill>
                                <a:effectLst>
                                  <a:outerShdw blurRad="50800" dist="38100" dir="2700000" algn="tl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it-IT" sz="2000" b="0" i="1" smtClean="0">
                                <a:solidFill>
                                  <a:schemeClr val="tx1"/>
                                </a:solidFill>
                                <a:effectLst>
                                  <a:outerShdw blurRad="50800" dist="38100" dir="2700000" algn="tl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chemeClr val="tx1"/>
                                </a:solidFill>
                                <a:effectLst>
                                  <a:outerShdw blurRad="50800" dist="38100" dir="2700000" algn="tl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𝐵𝐹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2000" i="1" dirty="0" smtClean="0">
                                <a:solidFill>
                                  <a:schemeClr val="tx1"/>
                                </a:solidFill>
                                <a:effectLst>
                                  <a:outerShdw blurRad="50800" dist="38100" dir="2700000" algn="tl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dirty="0" smtClean="0">
                                <a:solidFill>
                                  <a:schemeClr val="tx1"/>
                                </a:solidFill>
                                <a:effectLst>
                                  <a:outerShdw blurRad="50800" dist="38100" dir="2700000" algn="tl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sz="2000" b="0" i="1" dirty="0" smtClean="0">
                                <a:solidFill>
                                  <a:schemeClr val="tx1"/>
                                </a:solidFill>
                                <a:effectLst>
                                  <a:outerShdw blurRad="50800" dist="38100" dir="2700000" algn="tl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l-GR" sz="2000" i="1" smtClean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den>
                    </m:f>
                  </m:oMath>
                </a14:m>
                <a:endParaRPr lang="en-GB" sz="20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C7EE90F8-850A-1B56-F8F6-38A4ACCE6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772" y="2721821"/>
                <a:ext cx="1943634" cy="568169"/>
              </a:xfrm>
              <a:prstGeom prst="rect">
                <a:avLst/>
              </a:prstGeom>
              <a:blipFill>
                <a:blip r:embed="rId5"/>
                <a:stretch>
                  <a:fillRect l="-2597" t="-2174" b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F1F1FE11-836B-7660-3FF4-26030D8C8054}"/>
                  </a:ext>
                </a:extLst>
              </p:cNvPr>
              <p:cNvSpPr/>
              <p:nvPr/>
            </p:nvSpPr>
            <p:spPr>
              <a:xfrm>
                <a:off x="1183865" y="3905394"/>
                <a:ext cx="3479771" cy="66157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i="1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𝑐h𝑖𝑟𝑝</m:t>
                        </m:r>
                      </m:sub>
                    </m:sSub>
                  </m:oMath>
                </a14:m>
                <a:r>
                  <a:rPr lang="en-GB" dirty="0">
                    <a:ln w="0"/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 fixed in order to maximize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𝑐𝑒𝑙𝑙</m:t>
                        </m:r>
                      </m:sub>
                    </m:sSub>
                    <m:r>
                      <a:rPr lang="it-IT" i="1">
                        <a:ln w="0"/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𝑐𝑒𝑙𝑙</m:t>
                        </m:r>
                      </m:sub>
                    </m:sSub>
                  </m:oMath>
                </a14:m>
                <a:endParaRPr lang="en-GB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F1F1FE11-836B-7660-3FF4-26030D8C80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865" y="3905394"/>
                <a:ext cx="3479771" cy="6615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ttangolo 24">
            <a:extLst>
              <a:ext uri="{FF2B5EF4-FFF2-40B4-BE49-F238E27FC236}">
                <a16:creationId xmlns:a16="http://schemas.microsoft.com/office/drawing/2014/main" id="{06573D9D-E280-C885-0A3B-D42282A88C94}"/>
              </a:ext>
            </a:extLst>
          </p:cNvPr>
          <p:cNvSpPr/>
          <p:nvPr/>
        </p:nvSpPr>
        <p:spPr>
          <a:xfrm>
            <a:off x="1183864" y="4985923"/>
            <a:ext cx="3479771" cy="3650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i="0" dirty="0" err="1">
                <a:ln w="0"/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Final</a:t>
            </a:r>
            <a:r>
              <a:rPr lang="it-IT" i="0" dirty="0">
                <a:ln w="0"/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output </a:t>
            </a:r>
            <a:r>
              <a:rPr lang="it-IT" i="0" dirty="0" err="1">
                <a:ln w="0"/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parameters</a:t>
            </a:r>
            <a:endParaRPr lang="en-GB" dirty="0">
              <a:ln w="0"/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E4063965-45B6-092D-8713-B8C1B4A682F8}"/>
              </a:ext>
            </a:extLst>
          </p:cNvPr>
          <p:cNvCxnSpPr>
            <a:cxnSpLocks/>
          </p:cNvCxnSpPr>
          <p:nvPr/>
        </p:nvCxnSpPr>
        <p:spPr>
          <a:xfrm>
            <a:off x="2892107" y="4536334"/>
            <a:ext cx="0" cy="255846"/>
          </a:xfrm>
          <a:prstGeom prst="straightConnector1">
            <a:avLst/>
          </a:prstGeom>
          <a:ln w="34925">
            <a:solidFill>
              <a:schemeClr val="accent4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6E0F1B6C-92CE-65FC-42CB-93296A7F28C3}"/>
              </a:ext>
            </a:extLst>
          </p:cNvPr>
          <p:cNvCxnSpPr>
            <a:cxnSpLocks/>
          </p:cNvCxnSpPr>
          <p:nvPr/>
        </p:nvCxnSpPr>
        <p:spPr>
          <a:xfrm flipH="1">
            <a:off x="2893800" y="3421777"/>
            <a:ext cx="3682" cy="345645"/>
          </a:xfrm>
          <a:prstGeom prst="straightConnector1">
            <a:avLst/>
          </a:prstGeom>
          <a:ln w="34925">
            <a:solidFill>
              <a:schemeClr val="accent4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9812383A-F12C-2FAD-13DD-E69874E8D260}"/>
                  </a:ext>
                </a:extLst>
              </p:cNvPr>
              <p:cNvSpPr txBox="1"/>
              <p:nvPr/>
            </p:nvSpPr>
            <p:spPr>
              <a:xfrm>
                <a:off x="1573364" y="5721024"/>
                <a:ext cx="2898296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ln w="0"/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i="1" dirty="0">
                                <a:ln w="0"/>
                                <a:effectLst>
                                  <a:outerShdw blurRad="50800" dist="38100" dir="2700000" algn="tl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ln w="0"/>
                                <a:effectLst>
                                  <a:outerShdw blurRad="50800" dist="38100" dir="2700000" algn="tl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i="1" dirty="0">
                                <a:ln w="0"/>
                                <a:effectLst>
                                  <a:outerShdw blurRad="50800" dist="38100" dir="2700000" algn="tl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i="1" dirty="0">
                                <a:ln w="0"/>
                                <a:effectLst>
                                  <a:outerShdw blurRad="50800" dist="38100" dir="2700000" algn="tl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𝑐h𝑖𝑟𝑝</m:t>
                            </m:r>
                          </m:sub>
                        </m:sSub>
                        <m:r>
                          <a:rPr lang="it-IT" i="1" dirty="0" smtClean="0">
                            <a:ln w="0"/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GB" sz="1800" i="1" smtClean="0">
                            <a:ln w="0"/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it-IT" sz="1800" i="1" smtClean="0">
                            <a:ln w="0"/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𝑎𝑧</m:t>
                        </m:r>
                      </m:sub>
                    </m:sSub>
                  </m:oMath>
                </a14:m>
                <a:r>
                  <a:rPr lang="en-GB" sz="1800" dirty="0">
                    <a:ln w="0"/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lt"/>
                  </a:rPr>
                  <a:t>,  </a:t>
                </a:r>
                <a14:m>
                  <m:oMath xmlns:m="http://schemas.openxmlformats.org/officeDocument/2006/math">
                    <m:r>
                      <a:rPr lang="it-IT" sz="1800" i="1" smtClean="0">
                        <a:ln w="0"/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sz="1800" i="1" smtClean="0">
                        <a:ln w="0"/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sz="1800" i="1" smtClean="0">
                            <a:ln w="0"/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smtClean="0">
                            <a:ln w="0"/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it-IT" sz="1800" i="1" smtClean="0">
                            <a:ln w="0"/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1800" i="1" smtClean="0">
                            <a:ln w="0"/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it-IT" sz="1800" i="1" smtClean="0">
                        <a:ln w="0"/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sz="1800" i="1" smtClean="0">
                            <a:ln w="0"/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smtClean="0">
                            <a:ln w="0"/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it-IT" sz="1800" i="1" smtClean="0">
                            <a:ln w="0"/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sz="1800" i="1" smtClean="0">
                            <a:ln w="0"/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𝐴𝐷𝐶</m:t>
                        </m:r>
                      </m:sub>
                    </m:sSub>
                  </m:oMath>
                </a14:m>
                <a:endParaRPr lang="en-GB" dirty="0">
                  <a:ln w="0"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9812383A-F12C-2FAD-13DD-E69874E8D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364" y="5721024"/>
                <a:ext cx="2898296" cy="390748"/>
              </a:xfrm>
              <a:prstGeom prst="rect">
                <a:avLst/>
              </a:prstGeom>
              <a:blipFill>
                <a:blip r:embed="rId7"/>
                <a:stretch>
                  <a:fillRect l="-1304" t="-9375" b="-28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ttangolo 37">
                <a:extLst>
                  <a:ext uri="{FF2B5EF4-FFF2-40B4-BE49-F238E27FC236}">
                    <a16:creationId xmlns:a16="http://schemas.microsoft.com/office/drawing/2014/main" id="{D00E2BDB-E8D3-068D-D93F-735D04AD7E9C}"/>
                  </a:ext>
                </a:extLst>
              </p:cNvPr>
              <p:cNvSpPr/>
              <p:nvPr/>
            </p:nvSpPr>
            <p:spPr>
              <a:xfrm>
                <a:off x="7244507" y="1663745"/>
                <a:ext cx="3479771" cy="64762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Input drone, radar and resolution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,</a:t>
                </a:r>
                <a:r>
                  <a:rPr lang="it-IT" dirty="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it-IT" b="0" i="1" smtClean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</m:oMath>
                </a14:m>
                <a:endParaRPr lang="en-GB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8" name="Rettangolo 37">
                <a:extLst>
                  <a:ext uri="{FF2B5EF4-FFF2-40B4-BE49-F238E27FC236}">
                    <a16:creationId xmlns:a16="http://schemas.microsoft.com/office/drawing/2014/main" id="{D00E2BDB-E8D3-068D-D93F-735D04AD7E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507" y="1663745"/>
                <a:ext cx="3479771" cy="647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4E76C693-2606-6EDA-9954-4E42BBB4A3FD}"/>
              </a:ext>
            </a:extLst>
          </p:cNvPr>
          <p:cNvCxnSpPr>
            <a:cxnSpLocks/>
          </p:cNvCxnSpPr>
          <p:nvPr/>
        </p:nvCxnSpPr>
        <p:spPr>
          <a:xfrm flipH="1">
            <a:off x="9005651" y="2286502"/>
            <a:ext cx="1402" cy="259081"/>
          </a:xfrm>
          <a:prstGeom prst="straightConnector1">
            <a:avLst/>
          </a:prstGeom>
          <a:ln w="34925"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E3291521-DBA1-FA93-FAEE-0FC8B69C6859}"/>
                  </a:ext>
                </a:extLst>
              </p:cNvPr>
              <p:cNvSpPr txBox="1"/>
              <p:nvPr/>
            </p:nvSpPr>
            <p:spPr>
              <a:xfrm>
                <a:off x="9193834" y="2664945"/>
                <a:ext cx="1642786" cy="5681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000" b="0" i="1" smtClean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000" b="0" i="1" smtClean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𝑐h𝑖𝑟𝑝</m:t>
                        </m:r>
                      </m:sub>
                    </m:sSub>
                  </m:oMath>
                </a14:m>
                <a:r>
                  <a:rPr lang="en-GB" sz="2000" dirty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i="1" smtClean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000" b="0" i="1" smtClean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GB" sz="2000" i="1">
                                <a:effectLst>
                                  <a:outerShdw blurRad="50800" dist="38100" dir="2700000" algn="tl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effectLst>
                                  <a:outerShdw blurRad="50800" dist="38100" dir="2700000" algn="tl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2000" i="1">
                                <a:effectLst>
                                  <a:outerShdw blurRad="50800" dist="38100" dir="2700000" algn="tl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</m:oMath>
                </a14:m>
                <a:endParaRPr lang="en-GB" sz="28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E3291521-DBA1-FA93-FAEE-0FC8B69C6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3834" y="2664945"/>
                <a:ext cx="1642786" cy="568169"/>
              </a:xfrm>
              <a:prstGeom prst="rect">
                <a:avLst/>
              </a:prstGeom>
              <a:blipFill>
                <a:blip r:embed="rId9"/>
                <a:stretch>
                  <a:fillRect l="-2290" b="-13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E444A996-3307-EB2E-AAC8-B570D52CEA7F}"/>
                  </a:ext>
                </a:extLst>
              </p:cNvPr>
              <p:cNvSpPr txBox="1"/>
              <p:nvPr/>
            </p:nvSpPr>
            <p:spPr>
              <a:xfrm>
                <a:off x="7051390" y="2706750"/>
                <a:ext cx="1943634" cy="529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000" b="0" i="1" smtClean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000" b="0" i="1" smtClean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𝑐h𝑖𝑟𝑝</m:t>
                        </m:r>
                      </m:sub>
                    </m:sSub>
                  </m:oMath>
                </a14:m>
                <a:r>
                  <a:rPr lang="en-GB" sz="2000" dirty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 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0" smtClean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k</m:t>
                    </m:r>
                    <m:f>
                      <m:fPr>
                        <m:ctrlPr>
                          <a:rPr lang="en-GB" sz="2000" i="1" smtClean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GB" sz="2000" i="1" smtClean="0">
                                <a:effectLst>
                                  <a:outerShdw blurRad="50800" dist="38100" dir="2700000" algn="tl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effectLst>
                                  <a:outerShdw blurRad="50800" dist="38100" dir="2700000" algn="tl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it-IT" sz="2000" b="0" i="1" smtClean="0">
                                <a:effectLst>
                                  <a:outerShdw blurRad="50800" dist="38100" dir="2700000" algn="tl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r>
                          <a:rPr lang="it-IT" sz="2000" b="0" i="1" smtClean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GB" sz="20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E444A996-3307-EB2E-AAC8-B570D52CE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390" y="2706750"/>
                <a:ext cx="1943634" cy="529376"/>
              </a:xfrm>
              <a:prstGeom prst="rect">
                <a:avLst/>
              </a:prstGeom>
              <a:blipFill>
                <a:blip r:embed="rId10"/>
                <a:stretch>
                  <a:fillRect l="-2597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A2CBFAE3-6A61-0395-CD00-FEFD61455DB1}"/>
                  </a:ext>
                </a:extLst>
              </p:cNvPr>
              <p:cNvSpPr txBox="1"/>
              <p:nvPr/>
            </p:nvSpPr>
            <p:spPr>
              <a:xfrm>
                <a:off x="7108037" y="3327570"/>
                <a:ext cx="2007404" cy="5984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𝑐h𝑖𝑟𝑝</m:t>
                          </m:r>
                        </m:sub>
                      </m:sSub>
                      <m:r>
                        <a:rPr lang="en-GB" i="1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GB" i="1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it-IT" i="1">
                                  <a:effectLst>
                                    <a:outerShdw blurRad="50800" dist="38100" dir="2700000" algn="tl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effectLst>
                                    <a:outerShdw blurRad="50800" dist="38100" dir="2700000" algn="tl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effectLst>
                                    <a:outerShdw blurRad="50800" dist="38100" dir="2700000" algn="tl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𝑓𝑓𝑡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effectLst>
                                    <a:outerShdw blurRad="50800" dist="38100" dir="2700000" algn="tl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effectLst>
                                    <a:outerShdw blurRad="50800" dist="38100" dir="2700000" algn="tl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it-IT" b="0" i="1" smtClean="0">
                                  <a:effectLst>
                                    <a:outerShdw blurRad="50800" dist="38100" dir="2700000" algn="tl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effectLst>
                                    <a:outerShdw blurRad="50800" dist="38100" dir="2700000" algn="tl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𝑟𝑒𝑞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4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A2CBFAE3-6A61-0395-CD00-FEFD61455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037" y="3327570"/>
                <a:ext cx="2007404" cy="598497"/>
              </a:xfrm>
              <a:prstGeom prst="rect">
                <a:avLst/>
              </a:prstGeom>
              <a:blipFill>
                <a:blip r:embed="rId11"/>
                <a:stretch>
                  <a:fillRect t="-8333" b="-208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70A71709-7B9E-EF91-2AFF-8CB4C5436A53}"/>
                  </a:ext>
                </a:extLst>
              </p:cNvPr>
              <p:cNvSpPr txBox="1"/>
              <p:nvPr/>
            </p:nvSpPr>
            <p:spPr>
              <a:xfrm>
                <a:off x="9115441" y="3353327"/>
                <a:ext cx="2007404" cy="6055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𝑐h𝑖𝑟𝑝</m:t>
                          </m:r>
                        </m:sub>
                      </m:sSub>
                      <m:r>
                        <a:rPr lang="en-GB" i="1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GB" i="1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GB" i="1" smtClean="0">
                                  <a:effectLst>
                                    <a:outerShdw blurRad="50800" dist="38100" dir="2700000" algn="tl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effectLst>
                                    <a:outerShdw blurRad="50800" dist="38100" dir="2700000" algn="tl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it-IT" b="0" i="1" smtClean="0">
                                  <a:effectLst>
                                    <a:outerShdw blurRad="50800" dist="38100" dir="2700000" algn="tl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b="0" i="1" smtClean="0">
                                  <a:effectLst>
                                    <a:outerShdw blurRad="50800" dist="38100" dir="2700000" algn="tl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𝑟𝑒𝑞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i="1">
                                  <a:effectLst>
                                    <a:outerShdw blurRad="50800" dist="38100" dir="2700000" algn="tl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effectLst>
                                    <a:outerShdw blurRad="50800" dist="38100" dir="2700000" algn="tl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effectLst>
                                    <a:outerShdw blurRad="50800" dist="38100" dir="2700000" algn="tl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𝑓𝑓𝑡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4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70A71709-7B9E-EF91-2AFF-8CB4C5436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441" y="3353327"/>
                <a:ext cx="2007404" cy="605550"/>
              </a:xfrm>
              <a:prstGeom prst="rect">
                <a:avLst/>
              </a:prstGeom>
              <a:blipFill>
                <a:blip r:embed="rId12"/>
                <a:stretch>
                  <a:fillRect t="-4167" b="-229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ttangolo 44">
                <a:extLst>
                  <a:ext uri="{FF2B5EF4-FFF2-40B4-BE49-F238E27FC236}">
                    <a16:creationId xmlns:a16="http://schemas.microsoft.com/office/drawing/2014/main" id="{23DCD5EF-775C-FEF0-3593-E188837034C2}"/>
                  </a:ext>
                </a:extLst>
              </p:cNvPr>
              <p:cNvSpPr/>
              <p:nvPr/>
            </p:nvSpPr>
            <p:spPr>
              <a:xfrm>
                <a:off x="7004923" y="4325387"/>
                <a:ext cx="3980197" cy="56816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𝑓𝑓𝑡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 compatible fix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𝑐h𝑖𝑟𝑝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 in order to maximize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 smtClean="0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i="1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;</a:t>
                </a:r>
              </a:p>
              <a:p>
                <a:pPr algn="ctr"/>
                <a:endParaRPr lang="en-GB" dirty="0"/>
              </a:p>
            </p:txBody>
          </p:sp>
        </mc:Choice>
        <mc:Fallback xmlns="">
          <p:sp>
            <p:nvSpPr>
              <p:cNvPr id="45" name="Rettangolo 44">
                <a:extLst>
                  <a:ext uri="{FF2B5EF4-FFF2-40B4-BE49-F238E27FC236}">
                    <a16:creationId xmlns:a16="http://schemas.microsoft.com/office/drawing/2014/main" id="{23DCD5EF-775C-FEF0-3593-E188837034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923" y="4325387"/>
                <a:ext cx="3980197" cy="56816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tangolo 45">
                <a:extLst>
                  <a:ext uri="{FF2B5EF4-FFF2-40B4-BE49-F238E27FC236}">
                    <a16:creationId xmlns:a16="http://schemas.microsoft.com/office/drawing/2014/main" id="{A05E8ED8-4D60-994A-0D5F-1F3BA5CF6D4D}"/>
                  </a:ext>
                </a:extLst>
              </p:cNvPr>
              <p:cNvSpPr/>
              <p:nvPr/>
            </p:nvSpPr>
            <p:spPr>
              <a:xfrm>
                <a:off x="7098873" y="5258034"/>
                <a:ext cx="3792295" cy="36506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b="0" i="0" dirty="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Final output </a:t>
                </a:r>
                <a:r>
                  <a:rPr lang="it-IT" b="0" i="0" dirty="0" err="1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parameters</a:t>
                </a:r>
                <a:r>
                  <a:rPr lang="it-IT" b="0" i="0" dirty="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 for </a:t>
                </a:r>
                <a:r>
                  <a:rPr lang="it-IT" b="0" i="0" dirty="0" err="1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each</a:t>
                </a:r>
                <a:r>
                  <a:rPr lang="it-IT" b="0" i="0" dirty="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𝑓𝑓𝑡</m:t>
                        </m:r>
                      </m:sub>
                    </m:sSub>
                  </m:oMath>
                </a14:m>
                <a:r>
                  <a:rPr lang="it-IT" b="0" i="0" dirty="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endParaRPr lang="en-GB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6" name="Rettangolo 45">
                <a:extLst>
                  <a:ext uri="{FF2B5EF4-FFF2-40B4-BE49-F238E27FC236}">
                    <a16:creationId xmlns:a16="http://schemas.microsoft.com/office/drawing/2014/main" id="{A05E8ED8-4D60-994A-0D5F-1F3BA5CF6D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873" y="5258034"/>
                <a:ext cx="3792295" cy="36506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0DA960C5-0C85-06F1-13C7-14BC49C24F07}"/>
                  </a:ext>
                </a:extLst>
              </p:cNvPr>
              <p:cNvSpPr txBox="1"/>
              <p:nvPr/>
            </p:nvSpPr>
            <p:spPr>
              <a:xfrm>
                <a:off x="7321848" y="5858036"/>
                <a:ext cx="3325091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𝑐h𝑖𝑟𝑝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𝐴𝐷𝐶</m:t>
                        </m:r>
                      </m:sub>
                    </m:sSub>
                  </m:oMath>
                </a14:m>
                <a:r>
                  <a:rPr lang="en-GB" dirty="0">
                    <a:latin typeface="+mj-lt"/>
                  </a:rPr>
                  <a:t>,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𝑎𝑧</m:t>
                        </m:r>
                      </m:sub>
                    </m:sSub>
                  </m:oMath>
                </a14:m>
                <a:r>
                  <a:rPr lang="en-GB" dirty="0"/>
                  <a:t>, 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0DA960C5-0C85-06F1-13C7-14BC49C24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848" y="5858036"/>
                <a:ext cx="3325091" cy="390748"/>
              </a:xfrm>
              <a:prstGeom prst="rect">
                <a:avLst/>
              </a:prstGeom>
              <a:blipFill>
                <a:blip r:embed="rId15"/>
                <a:stretch>
                  <a:fillRect l="-760" t="-6250"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4C250061-2C10-1993-1305-75D5AB48C5C7}"/>
              </a:ext>
            </a:extLst>
          </p:cNvPr>
          <p:cNvCxnSpPr>
            <a:cxnSpLocks/>
          </p:cNvCxnSpPr>
          <p:nvPr/>
        </p:nvCxnSpPr>
        <p:spPr>
          <a:xfrm>
            <a:off x="2903142" y="5309628"/>
            <a:ext cx="0" cy="255846"/>
          </a:xfrm>
          <a:prstGeom prst="straightConnector1">
            <a:avLst/>
          </a:prstGeom>
          <a:ln w="34925">
            <a:solidFill>
              <a:schemeClr val="accent4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4919A778-1F82-2320-BDDC-C7E8C0638106}"/>
              </a:ext>
            </a:extLst>
          </p:cNvPr>
          <p:cNvCxnSpPr>
            <a:cxnSpLocks/>
          </p:cNvCxnSpPr>
          <p:nvPr/>
        </p:nvCxnSpPr>
        <p:spPr>
          <a:xfrm>
            <a:off x="9005651" y="3989159"/>
            <a:ext cx="0" cy="196206"/>
          </a:xfrm>
          <a:prstGeom prst="straightConnector1">
            <a:avLst/>
          </a:prstGeom>
          <a:ln w="34925"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755E27A4-101F-03C0-CD2C-7CE96393E47A}"/>
              </a:ext>
            </a:extLst>
          </p:cNvPr>
          <p:cNvCxnSpPr>
            <a:cxnSpLocks/>
          </p:cNvCxnSpPr>
          <p:nvPr/>
        </p:nvCxnSpPr>
        <p:spPr>
          <a:xfrm>
            <a:off x="9008420" y="4879923"/>
            <a:ext cx="0" cy="247391"/>
          </a:xfrm>
          <a:prstGeom prst="straightConnector1">
            <a:avLst/>
          </a:prstGeom>
          <a:ln w="34925"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A9B43417-6ABF-B5AF-5095-0A72F3F818B1}"/>
              </a:ext>
            </a:extLst>
          </p:cNvPr>
          <p:cNvCxnSpPr>
            <a:cxnSpLocks/>
          </p:cNvCxnSpPr>
          <p:nvPr/>
        </p:nvCxnSpPr>
        <p:spPr>
          <a:xfrm>
            <a:off x="9007456" y="5616375"/>
            <a:ext cx="0" cy="181310"/>
          </a:xfrm>
          <a:prstGeom prst="straightConnector1">
            <a:avLst/>
          </a:prstGeom>
          <a:ln w="34925"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06ABC678-084C-2EA0-EBC5-359BBA3DB586}"/>
              </a:ext>
            </a:extLst>
          </p:cNvPr>
          <p:cNvGrpSpPr/>
          <p:nvPr/>
        </p:nvGrpSpPr>
        <p:grpSpPr>
          <a:xfrm>
            <a:off x="10696328" y="2366854"/>
            <a:ext cx="1414072" cy="694373"/>
            <a:chOff x="10907843" y="927832"/>
            <a:chExt cx="1414072" cy="694373"/>
          </a:xfrm>
        </p:grpSpPr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FAE6C0FE-89CA-8B78-3A72-932F87F827C4}"/>
                </a:ext>
              </a:extLst>
            </p:cNvPr>
            <p:cNvSpPr/>
            <p:nvPr/>
          </p:nvSpPr>
          <p:spPr>
            <a:xfrm>
              <a:off x="10985119" y="975874"/>
              <a:ext cx="962041" cy="6463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95334FEE-0C29-6DFC-C767-68450319C071}"/>
                </a:ext>
              </a:extLst>
            </p:cNvPr>
            <p:cNvSpPr txBox="1"/>
            <p:nvPr/>
          </p:nvSpPr>
          <p:spPr>
            <a:xfrm>
              <a:off x="10907843" y="927832"/>
              <a:ext cx="1414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    </a:t>
              </a:r>
              <a:r>
                <a:rPr lang="en-GB" dirty="0"/>
                <a:t>Most</a:t>
              </a:r>
            </a:p>
            <a:p>
              <a:r>
                <a:rPr lang="en-GB" dirty="0"/>
                <a:t> stringent</a:t>
              </a:r>
            </a:p>
          </p:txBody>
        </p:sp>
      </p:grp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0597B804-C302-DA4D-150E-F85F9FAAD29B}"/>
              </a:ext>
            </a:extLst>
          </p:cNvPr>
          <p:cNvGrpSpPr/>
          <p:nvPr/>
        </p:nvGrpSpPr>
        <p:grpSpPr>
          <a:xfrm>
            <a:off x="0" y="6371389"/>
            <a:ext cx="12256655" cy="506385"/>
            <a:chOff x="-751478" y="6371389"/>
            <a:chExt cx="13008133" cy="506385"/>
          </a:xfrm>
        </p:grpSpPr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754A9CAE-C3A3-466C-A529-922BB2217DBD}"/>
                </a:ext>
              </a:extLst>
            </p:cNvPr>
            <p:cNvSpPr/>
            <p:nvPr/>
          </p:nvSpPr>
          <p:spPr>
            <a:xfrm rot="5400000">
              <a:off x="5493905" y="161904"/>
              <a:ext cx="452714" cy="1294347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B050"/>
                </a:solidFill>
              </a:endParaRPr>
            </a:p>
          </p:txBody>
        </p:sp>
        <p:pic>
          <p:nvPicPr>
            <p:cNvPr id="57" name="Immagine 56">
              <a:extLst>
                <a:ext uri="{FF2B5EF4-FFF2-40B4-BE49-F238E27FC236}">
                  <a16:creationId xmlns:a16="http://schemas.microsoft.com/office/drawing/2014/main" id="{21B1B74D-6AB1-721F-CC09-3AE264B72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1517745" y="6371389"/>
              <a:ext cx="738910" cy="506385"/>
            </a:xfrm>
            <a:prstGeom prst="rect">
              <a:avLst/>
            </a:prstGeom>
            <a:effectLst/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3FFA9A43-CD92-8B39-3069-4A34CBD43DC9}"/>
                  </a:ext>
                </a:extLst>
              </p:cNvPr>
              <p:cNvSpPr txBox="1"/>
              <p:nvPr/>
            </p:nvSpPr>
            <p:spPr>
              <a:xfrm>
                <a:off x="40161" y="6433588"/>
                <a:ext cx="7954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dirty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GB" sz="2000" i="1" dirty="0" smtClean="0">
                          <a:latin typeface="Cambria Math" panose="02040503050406030204" pitchFamily="18" charset="0"/>
                        </a:rPr>
                        <m:t>/13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3FFA9A43-CD92-8B39-3069-4A34CBD43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1" y="6433588"/>
                <a:ext cx="795410" cy="400110"/>
              </a:xfrm>
              <a:prstGeom prst="rect">
                <a:avLst/>
              </a:prstGeom>
              <a:blipFill>
                <a:blip r:embed="rId17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726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A7EBD0CA-6983-E8AE-F78A-AF981A852511}"/>
              </a:ext>
            </a:extLst>
          </p:cNvPr>
          <p:cNvSpPr txBox="1"/>
          <p:nvPr/>
        </p:nvSpPr>
        <p:spPr>
          <a:xfrm>
            <a:off x="153882" y="72101"/>
            <a:ext cx="98842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rgbClr val="00B050"/>
                </a:solidFill>
              </a:rPr>
              <a:t>Waveform design algorithms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47AF3BA-EA7C-3060-4D46-11F9B1DAF880}"/>
              </a:ext>
            </a:extLst>
          </p:cNvPr>
          <p:cNvSpPr txBox="1"/>
          <p:nvPr/>
        </p:nvSpPr>
        <p:spPr>
          <a:xfrm>
            <a:off x="152393" y="1131419"/>
            <a:ext cx="6996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Input radar, drone’s and desired resolution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FFA8637C-DBC0-8FF9-E7D9-B079A8889EC0}"/>
                  </a:ext>
                </a:extLst>
              </p:cNvPr>
              <p:cNvSpPr txBox="1"/>
              <p:nvPr/>
            </p:nvSpPr>
            <p:spPr>
              <a:xfrm>
                <a:off x="190343" y="4610577"/>
                <a:ext cx="10226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FFA8637C-DBC0-8FF9-E7D9-B079A8889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43" y="4610577"/>
                <a:ext cx="102262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1D27BF7-AA00-57CA-761F-A1C81FB49474}"/>
              </a:ext>
            </a:extLst>
          </p:cNvPr>
          <p:cNvSpPr txBox="1"/>
          <p:nvPr/>
        </p:nvSpPr>
        <p:spPr>
          <a:xfrm>
            <a:off x="153882" y="4081768"/>
            <a:ext cx="2118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 err="1">
                <a:latin typeface="+mj-lt"/>
              </a:rPr>
              <a:t>Desired</a:t>
            </a:r>
            <a:r>
              <a:rPr lang="it-IT" b="0" i="0" dirty="0">
                <a:latin typeface="+mj-lt"/>
              </a:rPr>
              <a:t> </a:t>
            </a:r>
            <a:r>
              <a:rPr lang="it-IT" b="0" i="0" dirty="0" err="1">
                <a:latin typeface="+mj-lt"/>
              </a:rPr>
              <a:t>resolutions</a:t>
            </a:r>
            <a:r>
              <a:rPr lang="it-IT" b="0" i="0" dirty="0">
                <a:latin typeface="+mj-lt"/>
              </a:rPr>
              <a:t>:</a:t>
            </a:r>
            <a:endParaRPr lang="en-GB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161E8014-A295-EFA2-9870-CAF079F1D614}"/>
              </a:ext>
            </a:extLst>
          </p:cNvPr>
          <p:cNvSpPr txBox="1"/>
          <p:nvPr/>
        </p:nvSpPr>
        <p:spPr>
          <a:xfrm>
            <a:off x="153882" y="1938281"/>
            <a:ext cx="1901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+mj-lt"/>
              </a:rPr>
              <a:t>R</a:t>
            </a:r>
            <a:r>
              <a:rPr lang="en-GB" i="0" dirty="0">
                <a:latin typeface="+mj-lt"/>
              </a:rPr>
              <a:t>adar parameters:</a:t>
            </a:r>
            <a:endParaRPr lang="en-GB" dirty="0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704B2D2E-8921-33A1-2806-35E32C5A7F7F}"/>
              </a:ext>
            </a:extLst>
          </p:cNvPr>
          <p:cNvSpPr txBox="1"/>
          <p:nvPr/>
        </p:nvSpPr>
        <p:spPr>
          <a:xfrm>
            <a:off x="5692254" y="1932650"/>
            <a:ext cx="539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0" i="0" dirty="0" err="1">
                <a:latin typeface="+mj-lt"/>
              </a:rPr>
              <a:t>Generic</a:t>
            </a:r>
            <a:r>
              <a:rPr lang="it-IT" b="0" i="0" dirty="0">
                <a:latin typeface="+mj-lt"/>
              </a:rPr>
              <a:t> </a:t>
            </a:r>
            <a:r>
              <a:rPr lang="it-IT" b="0" i="0" dirty="0" err="1">
                <a:latin typeface="+mj-lt"/>
              </a:rPr>
              <a:t>Helicopter</a:t>
            </a:r>
            <a:r>
              <a:rPr lang="it-IT" b="0" i="0" dirty="0">
                <a:latin typeface="+mj-lt"/>
              </a:rPr>
              <a:t> and </a:t>
            </a:r>
            <a:r>
              <a:rPr lang="it-IT" b="0" i="0" dirty="0" err="1">
                <a:latin typeface="+mj-lt"/>
              </a:rPr>
              <a:t>Quadcopter</a:t>
            </a:r>
            <a:r>
              <a:rPr lang="it-IT" b="0" i="0" dirty="0">
                <a:latin typeface="+mj-lt"/>
              </a:rPr>
              <a:t> </a:t>
            </a:r>
            <a:r>
              <a:rPr lang="it-IT" b="0" i="0" dirty="0" err="1">
                <a:latin typeface="+mj-lt"/>
              </a:rPr>
              <a:t>drone′s</a:t>
            </a:r>
            <a:r>
              <a:rPr lang="it-IT" b="0" i="0" dirty="0">
                <a:latin typeface="+mj-lt"/>
              </a:rPr>
              <a:t> parameters</a:t>
            </a:r>
            <a:r>
              <a:rPr lang="en-GB" i="0" dirty="0">
                <a:latin typeface="+mj-lt"/>
              </a:rPr>
              <a:t>:</a:t>
            </a:r>
            <a:endParaRPr lang="en-GB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060A5164-DC79-7A34-A9EE-0225BF0D7704}"/>
              </a:ext>
            </a:extLst>
          </p:cNvPr>
          <p:cNvSpPr txBox="1"/>
          <p:nvPr/>
        </p:nvSpPr>
        <p:spPr>
          <a:xfrm>
            <a:off x="5719186" y="4081768"/>
            <a:ext cx="28980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latin typeface="+mj-lt"/>
              </a:rPr>
              <a:t>RCS </a:t>
            </a:r>
            <a:r>
              <a:rPr lang="it-IT" b="0" i="0" dirty="0" err="1">
                <a:latin typeface="+mj-lt"/>
              </a:rPr>
              <a:t>drone′s</a:t>
            </a:r>
            <a:r>
              <a:rPr lang="it-IT" b="0" i="0" dirty="0">
                <a:latin typeface="+mj-lt"/>
              </a:rPr>
              <a:t> </a:t>
            </a:r>
            <a:r>
              <a:rPr lang="it-IT" b="0" i="0" dirty="0" err="1">
                <a:latin typeface="+mj-lt"/>
              </a:rPr>
              <a:t>parameters</a:t>
            </a:r>
            <a:r>
              <a:rPr lang="it-IT" b="0" i="0" dirty="0">
                <a:latin typeface="+mj-lt"/>
              </a:rPr>
              <a:t>:</a:t>
            </a:r>
            <a:endParaRPr lang="en-GB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a 9">
                <a:extLst>
                  <a:ext uri="{FF2B5EF4-FFF2-40B4-BE49-F238E27FC236}">
                    <a16:creationId xmlns:a16="http://schemas.microsoft.com/office/drawing/2014/main" id="{875E5372-98E2-D274-0145-5B200B1993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4252508"/>
                  </p:ext>
                </p:extLst>
              </p:nvPr>
            </p:nvGraphicFramePr>
            <p:xfrm>
              <a:off x="180814" y="2337988"/>
              <a:ext cx="5068953" cy="146304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3581508">
                      <a:extLst>
                        <a:ext uri="{9D8B030D-6E8A-4147-A177-3AD203B41FA5}">
                          <a16:colId xmlns:a16="http://schemas.microsoft.com/office/drawing/2014/main" val="4091917682"/>
                        </a:ext>
                      </a:extLst>
                    </a:gridCol>
                    <a:gridCol w="1487445">
                      <a:extLst>
                        <a:ext uri="{9D8B030D-6E8A-4147-A177-3AD203B41FA5}">
                          <a16:colId xmlns:a16="http://schemas.microsoft.com/office/drawing/2014/main" val="319523664"/>
                        </a:ext>
                      </a:extLst>
                    </a:gridCol>
                  </a:tblGrid>
                  <a:tr h="3283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solidFill>
                                <a:schemeClr val="tx1"/>
                              </a:solidFill>
                            </a:rPr>
                            <a:t>Frequency (f)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9 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𝐺𝐻𝑧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1343477"/>
                      </a:ext>
                    </a:extLst>
                  </a:tr>
                  <a:tr h="3537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Range Resolution (</a:t>
                          </a:r>
                          <a14:m>
                            <m:oMath xmlns:m="http://schemas.openxmlformats.org/officeDocument/2006/math">
                              <m:r>
                                <a:rPr lang="el-G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r>
                            <a:rPr lang="en-GB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1 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5666925"/>
                      </a:ext>
                    </a:extLst>
                  </a:tr>
                  <a:tr h="3537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Maximum Range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it-IT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1000 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3417236"/>
                      </a:ext>
                    </a:extLst>
                  </a:tr>
                  <a:tr h="3537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Update Time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it-IT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𝑟𝑒𝑛𝑒𝑤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74392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a 9">
                <a:extLst>
                  <a:ext uri="{FF2B5EF4-FFF2-40B4-BE49-F238E27FC236}">
                    <a16:creationId xmlns:a16="http://schemas.microsoft.com/office/drawing/2014/main" id="{875E5372-98E2-D274-0145-5B200B1993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4252508"/>
                  </p:ext>
                </p:extLst>
              </p:nvPr>
            </p:nvGraphicFramePr>
            <p:xfrm>
              <a:off x="180814" y="2337988"/>
              <a:ext cx="5068953" cy="146304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3581508">
                      <a:extLst>
                        <a:ext uri="{9D8B030D-6E8A-4147-A177-3AD203B41FA5}">
                          <a16:colId xmlns:a16="http://schemas.microsoft.com/office/drawing/2014/main" val="4091917682"/>
                        </a:ext>
                      </a:extLst>
                    </a:gridCol>
                    <a:gridCol w="1487445">
                      <a:extLst>
                        <a:ext uri="{9D8B030D-6E8A-4147-A177-3AD203B41FA5}">
                          <a16:colId xmlns:a16="http://schemas.microsoft.com/office/drawing/2014/main" val="31952366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solidFill>
                                <a:schemeClr val="tx1"/>
                              </a:solidFill>
                            </a:rPr>
                            <a:t>Frequency (f)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444" t="-10345" r="-5983" b="-3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134347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60" t="-110345" r="-43816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444" t="-110345" r="-5983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566692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60" t="-210345" r="-43816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444" t="-210345" r="-5983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34172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60" t="-310345" r="-43816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444" t="-310345" r="-5983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74392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ella 12">
                <a:extLst>
                  <a:ext uri="{FF2B5EF4-FFF2-40B4-BE49-F238E27FC236}">
                    <a16:creationId xmlns:a16="http://schemas.microsoft.com/office/drawing/2014/main" id="{F261556D-6C97-E979-1E42-C712B2F0B6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9400735"/>
                  </p:ext>
                </p:extLst>
              </p:nvPr>
            </p:nvGraphicFramePr>
            <p:xfrm>
              <a:off x="5692254" y="2301982"/>
              <a:ext cx="6274567" cy="111252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1301080">
                      <a:extLst>
                        <a:ext uri="{9D8B030D-6E8A-4147-A177-3AD203B41FA5}">
                          <a16:colId xmlns:a16="http://schemas.microsoft.com/office/drawing/2014/main" val="2354015197"/>
                        </a:ext>
                      </a:extLst>
                    </a:gridCol>
                    <a:gridCol w="1072818">
                      <a:extLst>
                        <a:ext uri="{9D8B030D-6E8A-4147-A177-3AD203B41FA5}">
                          <a16:colId xmlns:a16="http://schemas.microsoft.com/office/drawing/2014/main" val="3449554618"/>
                        </a:ext>
                      </a:extLst>
                    </a:gridCol>
                    <a:gridCol w="1180618">
                      <a:extLst>
                        <a:ext uri="{9D8B030D-6E8A-4147-A177-3AD203B41FA5}">
                          <a16:colId xmlns:a16="http://schemas.microsoft.com/office/drawing/2014/main" val="1765817562"/>
                        </a:ext>
                      </a:extLst>
                    </a:gridCol>
                    <a:gridCol w="1435261">
                      <a:extLst>
                        <a:ext uri="{9D8B030D-6E8A-4147-A177-3AD203B41FA5}">
                          <a16:colId xmlns:a16="http://schemas.microsoft.com/office/drawing/2014/main" val="1011522313"/>
                        </a:ext>
                      </a:extLst>
                    </a:gridCol>
                    <a:gridCol w="767180">
                      <a:extLst>
                        <a:ext uri="{9D8B030D-6E8A-4147-A177-3AD203B41FA5}">
                          <a16:colId xmlns:a16="http://schemas.microsoft.com/office/drawing/2014/main" val="340817273"/>
                        </a:ext>
                      </a:extLst>
                    </a:gridCol>
                    <a:gridCol w="517610">
                      <a:extLst>
                        <a:ext uri="{9D8B030D-6E8A-4147-A177-3AD203B41FA5}">
                          <a16:colId xmlns:a16="http://schemas.microsoft.com/office/drawing/2014/main" val="18712128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𝛀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62185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Helicopter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𝑚𝑚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600 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𝑚𝑚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25 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𝑟𝑒𝑣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778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Quadcopter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𝑚𝑚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100 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𝑚𝑚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100 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𝑟𝑒𝑣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9600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ella 12">
                <a:extLst>
                  <a:ext uri="{FF2B5EF4-FFF2-40B4-BE49-F238E27FC236}">
                    <a16:creationId xmlns:a16="http://schemas.microsoft.com/office/drawing/2014/main" id="{F261556D-6C97-E979-1E42-C712B2F0B6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9400735"/>
                  </p:ext>
                </p:extLst>
              </p:nvPr>
            </p:nvGraphicFramePr>
            <p:xfrm>
              <a:off x="5692254" y="2301982"/>
              <a:ext cx="6274567" cy="111252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1301080">
                      <a:extLst>
                        <a:ext uri="{9D8B030D-6E8A-4147-A177-3AD203B41FA5}">
                          <a16:colId xmlns:a16="http://schemas.microsoft.com/office/drawing/2014/main" val="2354015197"/>
                        </a:ext>
                      </a:extLst>
                    </a:gridCol>
                    <a:gridCol w="1072818">
                      <a:extLst>
                        <a:ext uri="{9D8B030D-6E8A-4147-A177-3AD203B41FA5}">
                          <a16:colId xmlns:a16="http://schemas.microsoft.com/office/drawing/2014/main" val="3449554618"/>
                        </a:ext>
                      </a:extLst>
                    </a:gridCol>
                    <a:gridCol w="1180618">
                      <a:extLst>
                        <a:ext uri="{9D8B030D-6E8A-4147-A177-3AD203B41FA5}">
                          <a16:colId xmlns:a16="http://schemas.microsoft.com/office/drawing/2014/main" val="1765817562"/>
                        </a:ext>
                      </a:extLst>
                    </a:gridCol>
                    <a:gridCol w="1435261">
                      <a:extLst>
                        <a:ext uri="{9D8B030D-6E8A-4147-A177-3AD203B41FA5}">
                          <a16:colId xmlns:a16="http://schemas.microsoft.com/office/drawing/2014/main" val="1011522313"/>
                        </a:ext>
                      </a:extLst>
                    </a:gridCol>
                    <a:gridCol w="767180">
                      <a:extLst>
                        <a:ext uri="{9D8B030D-6E8A-4147-A177-3AD203B41FA5}">
                          <a16:colId xmlns:a16="http://schemas.microsoft.com/office/drawing/2014/main" val="340817273"/>
                        </a:ext>
                      </a:extLst>
                    </a:gridCol>
                    <a:gridCol w="517610">
                      <a:extLst>
                        <a:ext uri="{9D8B030D-6E8A-4147-A177-3AD203B41FA5}">
                          <a16:colId xmlns:a16="http://schemas.microsoft.com/office/drawing/2014/main" val="18712128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6190" t="-10345" r="-375000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4301" t="-10345" r="-238710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8246" t="-10345" r="-94737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61667" t="-10345" r="-80000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14634" t="-10345" r="-17073" b="-2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62185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Helicopter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6190" t="-106667" r="-375000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4301" t="-106667" r="-238710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8246" t="-106667" r="-94737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61667" t="-106667" r="-80000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14634" t="-106667" r="-17073" b="-1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778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Quadcopter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6190" t="-213793" r="-375000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4301" t="-213793" r="-238710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8246" t="-213793" r="-9473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61667" t="-213793" r="-80000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14634" t="-213793" r="-17073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9600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ella 13">
                <a:extLst>
                  <a:ext uri="{FF2B5EF4-FFF2-40B4-BE49-F238E27FC236}">
                    <a16:creationId xmlns:a16="http://schemas.microsoft.com/office/drawing/2014/main" id="{C1D9D0C5-D422-6CEB-8A14-82AFDE878C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5736778"/>
                  </p:ext>
                </p:extLst>
              </p:nvPr>
            </p:nvGraphicFramePr>
            <p:xfrm>
              <a:off x="5813801" y="4450676"/>
              <a:ext cx="6031472" cy="113265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1507868">
                      <a:extLst>
                        <a:ext uri="{9D8B030D-6E8A-4147-A177-3AD203B41FA5}">
                          <a16:colId xmlns:a16="http://schemas.microsoft.com/office/drawing/2014/main" val="3873545647"/>
                        </a:ext>
                      </a:extLst>
                    </a:gridCol>
                    <a:gridCol w="1507868">
                      <a:extLst>
                        <a:ext uri="{9D8B030D-6E8A-4147-A177-3AD203B41FA5}">
                          <a16:colId xmlns:a16="http://schemas.microsoft.com/office/drawing/2014/main" val="3307859025"/>
                        </a:ext>
                      </a:extLst>
                    </a:gridCol>
                    <a:gridCol w="1507868">
                      <a:extLst>
                        <a:ext uri="{9D8B030D-6E8A-4147-A177-3AD203B41FA5}">
                          <a16:colId xmlns:a16="http://schemas.microsoft.com/office/drawing/2014/main" val="586035818"/>
                        </a:ext>
                      </a:extLst>
                    </a:gridCol>
                    <a:gridCol w="1507868">
                      <a:extLst>
                        <a:ext uri="{9D8B030D-6E8A-4147-A177-3AD203B41FA5}">
                          <a16:colId xmlns:a16="http://schemas.microsoft.com/office/drawing/2014/main" val="42358167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𝛔</m:t>
                                </m:r>
                              </m:oMath>
                            </m:oMathPara>
                          </a14:m>
                          <a:endParaRPr lang="en-GB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𝛔</m:t>
                                    </m:r>
                                  </m:e>
                                  <m:sub>
                                    <m:r>
                                      <a:rPr lang="it-IT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𝐛𝐥𝐚𝐝𝐞</m:t>
                                    </m:r>
                                    <m:r>
                                      <a:rPr lang="it-IT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it-IT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𝛔</m:t>
                                    </m:r>
                                  </m:e>
                                  <m:sub>
                                    <m:r>
                                      <a:rPr lang="it-IT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𝐛𝐨𝐝𝐲</m:t>
                                    </m:r>
                                    <m:r>
                                      <a:rPr lang="it-IT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4082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Helicopter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0.03 </m:t>
                                </m:r>
                                <m:sSup>
                                  <m:sSup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0.75</m:t>
                                </m:r>
                                <m:r>
                                  <a:rPr lang="it-I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0.25</m:t>
                                </m:r>
                                <m:r>
                                  <a:rPr lang="it-I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4290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Quadcopter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0.01 </m:t>
                                </m:r>
                                <m:sSup>
                                  <m:sSup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0.75</m:t>
                                </m:r>
                                <m:r>
                                  <a:rPr lang="it-I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0.25</m:t>
                                </m:r>
                                <m:r>
                                  <a:rPr lang="it-I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42811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ella 13">
                <a:extLst>
                  <a:ext uri="{FF2B5EF4-FFF2-40B4-BE49-F238E27FC236}">
                    <a16:creationId xmlns:a16="http://schemas.microsoft.com/office/drawing/2014/main" id="{C1D9D0C5-D422-6CEB-8A14-82AFDE878C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5736778"/>
                  </p:ext>
                </p:extLst>
              </p:nvPr>
            </p:nvGraphicFramePr>
            <p:xfrm>
              <a:off x="5813801" y="4450676"/>
              <a:ext cx="6031472" cy="113265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1507868">
                      <a:extLst>
                        <a:ext uri="{9D8B030D-6E8A-4147-A177-3AD203B41FA5}">
                          <a16:colId xmlns:a16="http://schemas.microsoft.com/office/drawing/2014/main" val="3873545647"/>
                        </a:ext>
                      </a:extLst>
                    </a:gridCol>
                    <a:gridCol w="1507868">
                      <a:extLst>
                        <a:ext uri="{9D8B030D-6E8A-4147-A177-3AD203B41FA5}">
                          <a16:colId xmlns:a16="http://schemas.microsoft.com/office/drawing/2014/main" val="3307859025"/>
                        </a:ext>
                      </a:extLst>
                    </a:gridCol>
                    <a:gridCol w="1507868">
                      <a:extLst>
                        <a:ext uri="{9D8B030D-6E8A-4147-A177-3AD203B41FA5}">
                          <a16:colId xmlns:a16="http://schemas.microsoft.com/office/drawing/2014/main" val="586035818"/>
                        </a:ext>
                      </a:extLst>
                    </a:gridCol>
                    <a:gridCol w="1507868">
                      <a:extLst>
                        <a:ext uri="{9D8B030D-6E8A-4147-A177-3AD203B41FA5}">
                          <a16:colId xmlns:a16="http://schemas.microsoft.com/office/drawing/2014/main" val="4235816778"/>
                        </a:ext>
                      </a:extLst>
                    </a:gridCol>
                  </a:tblGrid>
                  <a:tr h="390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681" t="-6452" r="-205882" b="-2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1681" t="-6452" r="-105882" b="-2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1681" t="-6452" r="-5882" b="-21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4082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Helicopter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681" t="-110000" r="-205882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1681" t="-110000" r="-105882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1681" t="-110000" r="-5882" b="-1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4290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Quadcopter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681" t="-217241" r="-205882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1681" t="-217241" r="-105882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1681" t="-217241" r="-5882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428110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2" name="Gruppo 31">
            <a:extLst>
              <a:ext uri="{FF2B5EF4-FFF2-40B4-BE49-F238E27FC236}">
                <a16:creationId xmlns:a16="http://schemas.microsoft.com/office/drawing/2014/main" id="{6E184DC2-8546-C33A-8B24-DC8DF9ADE22A}"/>
              </a:ext>
            </a:extLst>
          </p:cNvPr>
          <p:cNvGrpSpPr/>
          <p:nvPr/>
        </p:nvGrpSpPr>
        <p:grpSpPr>
          <a:xfrm>
            <a:off x="0" y="6371389"/>
            <a:ext cx="12256655" cy="506385"/>
            <a:chOff x="-751478" y="6371389"/>
            <a:chExt cx="13008133" cy="506385"/>
          </a:xfrm>
        </p:grpSpPr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DD40EC54-7920-3185-7137-D39BF3B18404}"/>
                </a:ext>
              </a:extLst>
            </p:cNvPr>
            <p:cNvSpPr/>
            <p:nvPr/>
          </p:nvSpPr>
          <p:spPr>
            <a:xfrm rot="5400000">
              <a:off x="5493905" y="161904"/>
              <a:ext cx="452714" cy="1294347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B050"/>
                </a:solidFill>
              </a:endParaRPr>
            </a:p>
          </p:txBody>
        </p:sp>
        <p:pic>
          <p:nvPicPr>
            <p:cNvPr id="34" name="Immagine 33">
              <a:extLst>
                <a:ext uri="{FF2B5EF4-FFF2-40B4-BE49-F238E27FC236}">
                  <a16:creationId xmlns:a16="http://schemas.microsoft.com/office/drawing/2014/main" id="{54AB2944-FC77-1000-3116-D4145B549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517745" y="6371389"/>
              <a:ext cx="738910" cy="506385"/>
            </a:xfrm>
            <a:prstGeom prst="rect">
              <a:avLst/>
            </a:prstGeom>
            <a:effectLst/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BF442262-67FF-7ADE-C2E4-9A640BFB98EA}"/>
                  </a:ext>
                </a:extLst>
              </p:cNvPr>
              <p:cNvSpPr txBox="1"/>
              <p:nvPr/>
            </p:nvSpPr>
            <p:spPr>
              <a:xfrm>
                <a:off x="1630958" y="4594641"/>
                <a:ext cx="1745181" cy="391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𝑐𝑒𝑙𝑙</m:t>
                        </m:r>
                      </m:sub>
                    </m:sSub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+mj-lt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+mj-lt"/>
                  </a:rPr>
                  <a:t>= 5</a:t>
                </a:r>
                <a:endParaRPr lang="en-GB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BF442262-67FF-7ADE-C2E4-9A640BFB9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958" y="4594641"/>
                <a:ext cx="1745181" cy="391582"/>
              </a:xfrm>
              <a:prstGeom prst="rect">
                <a:avLst/>
              </a:prstGeom>
              <a:blipFill>
                <a:blip r:embed="rId7"/>
                <a:stretch>
                  <a:fillRect l="-1449" t="-6250"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D503D390-DC4A-1349-4E33-89B3C8AFA784}"/>
                  </a:ext>
                </a:extLst>
              </p:cNvPr>
              <p:cNvSpPr txBox="1"/>
              <p:nvPr/>
            </p:nvSpPr>
            <p:spPr>
              <a:xfrm>
                <a:off x="3650627" y="4571883"/>
                <a:ext cx="18252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𝑐𝑒𝑙𝑙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= 5</a:t>
                </a: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D503D390-DC4A-1349-4E33-89B3C8AFA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627" y="4571883"/>
                <a:ext cx="1825229" cy="369332"/>
              </a:xfrm>
              <a:prstGeom prst="rect">
                <a:avLst/>
              </a:prstGeom>
              <a:blipFill>
                <a:blip r:embed="rId8"/>
                <a:stretch>
                  <a:fillRect l="-1379" t="-6667" b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5F5668E0-4F2B-F348-CFDD-DA33E322D5F5}"/>
                  </a:ext>
                </a:extLst>
              </p:cNvPr>
              <p:cNvSpPr txBox="1"/>
              <p:nvPr/>
            </p:nvSpPr>
            <p:spPr>
              <a:xfrm>
                <a:off x="40161" y="6433588"/>
                <a:ext cx="7954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dirty="0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GB" sz="2000" i="1" dirty="0" smtClean="0">
                          <a:latin typeface="Cambria Math" panose="02040503050406030204" pitchFamily="18" charset="0"/>
                        </a:rPr>
                        <m:t>/13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5F5668E0-4F2B-F348-CFDD-DA33E322D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1" y="6433588"/>
                <a:ext cx="795410" cy="400110"/>
              </a:xfrm>
              <a:prstGeom prst="rect">
                <a:avLst/>
              </a:prstGeom>
              <a:blipFill>
                <a:blip r:embed="rId9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3916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D5FE55EA-58CD-4CE3-875C-0C12C94144C0}"/>
              </a:ext>
            </a:extLst>
          </p:cNvPr>
          <p:cNvSpPr txBox="1"/>
          <p:nvPr/>
        </p:nvSpPr>
        <p:spPr>
          <a:xfrm>
            <a:off x="2389061" y="2505670"/>
            <a:ext cx="7413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 err="1">
                <a:solidFill>
                  <a:schemeClr val="accent6"/>
                </a:solidFill>
              </a:rPr>
              <a:t>Results</a:t>
            </a:r>
            <a:r>
              <a:rPr lang="it-IT" sz="5400" dirty="0">
                <a:solidFill>
                  <a:schemeClr val="accent6"/>
                </a:solidFill>
              </a:rPr>
              <a:t> and performances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D217359D-BA9B-0BC3-54FC-FA0B950A4B15}"/>
              </a:ext>
            </a:extLst>
          </p:cNvPr>
          <p:cNvGrpSpPr/>
          <p:nvPr/>
        </p:nvGrpSpPr>
        <p:grpSpPr>
          <a:xfrm>
            <a:off x="0" y="6371389"/>
            <a:ext cx="12256655" cy="506385"/>
            <a:chOff x="-751478" y="6371389"/>
            <a:chExt cx="13008133" cy="506385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B7D9B520-5C78-AA4B-09E5-ACA77FD8F045}"/>
                </a:ext>
              </a:extLst>
            </p:cNvPr>
            <p:cNvSpPr/>
            <p:nvPr/>
          </p:nvSpPr>
          <p:spPr>
            <a:xfrm rot="5400000">
              <a:off x="5493905" y="161904"/>
              <a:ext cx="452714" cy="1294347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B050"/>
                </a:solidFill>
              </a:endParaRPr>
            </a:p>
          </p:txBody>
        </p:sp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5384FDD1-3F0C-C4D6-312A-C42AB9625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17745" y="6371389"/>
              <a:ext cx="738910" cy="506385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693703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A7EBD0CA-6983-E8AE-F78A-AF981A852511}"/>
              </a:ext>
            </a:extLst>
          </p:cNvPr>
          <p:cNvSpPr txBox="1"/>
          <p:nvPr/>
        </p:nvSpPr>
        <p:spPr>
          <a:xfrm>
            <a:off x="146797" y="91585"/>
            <a:ext cx="98842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rgbClr val="00B050"/>
                </a:solidFill>
              </a:rPr>
              <a:t>Unique waveform for Range-Time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ella 23">
                <a:extLst>
                  <a:ext uri="{FF2B5EF4-FFF2-40B4-BE49-F238E27FC236}">
                    <a16:creationId xmlns:a16="http://schemas.microsoft.com/office/drawing/2014/main" id="{B273BD2B-D326-28DB-6BD2-6ACA310B2B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7475207"/>
                  </p:ext>
                </p:extLst>
              </p:nvPr>
            </p:nvGraphicFramePr>
            <p:xfrm>
              <a:off x="284646" y="1296239"/>
              <a:ext cx="7857866" cy="757809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1631114">
                      <a:extLst>
                        <a:ext uri="{9D8B030D-6E8A-4147-A177-3AD203B41FA5}">
                          <a16:colId xmlns:a16="http://schemas.microsoft.com/office/drawing/2014/main" val="3864135254"/>
                        </a:ext>
                      </a:extLst>
                    </a:gridCol>
                    <a:gridCol w="1631114">
                      <a:extLst>
                        <a:ext uri="{9D8B030D-6E8A-4147-A177-3AD203B41FA5}">
                          <a16:colId xmlns:a16="http://schemas.microsoft.com/office/drawing/2014/main" val="1998640302"/>
                        </a:ext>
                      </a:extLst>
                    </a:gridCol>
                    <a:gridCol w="1631114">
                      <a:extLst>
                        <a:ext uri="{9D8B030D-6E8A-4147-A177-3AD203B41FA5}">
                          <a16:colId xmlns:a16="http://schemas.microsoft.com/office/drawing/2014/main" val="2788036776"/>
                        </a:ext>
                      </a:extLst>
                    </a:gridCol>
                    <a:gridCol w="1482262">
                      <a:extLst>
                        <a:ext uri="{9D8B030D-6E8A-4147-A177-3AD203B41FA5}">
                          <a16:colId xmlns:a16="http://schemas.microsoft.com/office/drawing/2014/main" val="4014227680"/>
                        </a:ext>
                      </a:extLst>
                    </a:gridCol>
                    <a:gridCol w="1482262">
                      <a:extLst>
                        <a:ext uri="{9D8B030D-6E8A-4147-A177-3AD203B41FA5}">
                          <a16:colId xmlns:a16="http://schemas.microsoft.com/office/drawing/2014/main" val="211172599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it-IT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𝑑𝑤𝑒𝑙𝑙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it-IT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𝑐h𝑖𝑟𝑝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i="1" dirty="0">
                              <a:solidFill>
                                <a:schemeClr val="tx1"/>
                              </a:solidFill>
                            </a:rPr>
                            <a:t>Slope (</a:t>
                          </a:r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GB" b="0" i="1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𝐴𝐷𝐶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it-IT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879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0.04 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1.3 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119.91 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𝐺𝐻𝑧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</m:oMath>
                          </a14:m>
                          <a:r>
                            <a:rPr lang="en-GB" dirty="0"/>
                            <a:t>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dirty="0" smtClean="0">
                                    <a:latin typeface="Cambria Math" panose="02040503050406030204" pitchFamily="18" charset="0"/>
                                  </a:rPr>
                                  <m:t>1.60 </m:t>
                                </m:r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6.32 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97992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ella 23">
                <a:extLst>
                  <a:ext uri="{FF2B5EF4-FFF2-40B4-BE49-F238E27FC236}">
                    <a16:creationId xmlns:a16="http://schemas.microsoft.com/office/drawing/2014/main" id="{B273BD2B-D326-28DB-6BD2-6ACA310B2B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7475207"/>
                  </p:ext>
                </p:extLst>
              </p:nvPr>
            </p:nvGraphicFramePr>
            <p:xfrm>
              <a:off x="284646" y="1296239"/>
              <a:ext cx="7857866" cy="757809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1631114">
                      <a:extLst>
                        <a:ext uri="{9D8B030D-6E8A-4147-A177-3AD203B41FA5}">
                          <a16:colId xmlns:a16="http://schemas.microsoft.com/office/drawing/2014/main" val="3864135254"/>
                        </a:ext>
                      </a:extLst>
                    </a:gridCol>
                    <a:gridCol w="1631114">
                      <a:extLst>
                        <a:ext uri="{9D8B030D-6E8A-4147-A177-3AD203B41FA5}">
                          <a16:colId xmlns:a16="http://schemas.microsoft.com/office/drawing/2014/main" val="1998640302"/>
                        </a:ext>
                      </a:extLst>
                    </a:gridCol>
                    <a:gridCol w="1631114">
                      <a:extLst>
                        <a:ext uri="{9D8B030D-6E8A-4147-A177-3AD203B41FA5}">
                          <a16:colId xmlns:a16="http://schemas.microsoft.com/office/drawing/2014/main" val="2788036776"/>
                        </a:ext>
                      </a:extLst>
                    </a:gridCol>
                    <a:gridCol w="1482262">
                      <a:extLst>
                        <a:ext uri="{9D8B030D-6E8A-4147-A177-3AD203B41FA5}">
                          <a16:colId xmlns:a16="http://schemas.microsoft.com/office/drawing/2014/main" val="4014227680"/>
                        </a:ext>
                      </a:extLst>
                    </a:gridCol>
                    <a:gridCol w="1482262">
                      <a:extLst>
                        <a:ext uri="{9D8B030D-6E8A-4147-A177-3AD203B41FA5}">
                          <a16:colId xmlns:a16="http://schemas.microsoft.com/office/drawing/2014/main" val="2111725997"/>
                        </a:ext>
                      </a:extLst>
                    </a:gridCol>
                  </a:tblGrid>
                  <a:tr h="386969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26" t="-9677" r="-386047" b="-1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125" t="-9677" r="-289063" b="-1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550" t="-9677" r="-186822" b="-1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2479" t="-9677" r="-105983" b="-1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32479" t="-9677" r="-5983" b="-1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879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26" t="-117241" r="-38604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125" t="-117241" r="-289063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550" t="-117241" r="-186822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2479" t="-117241" r="-105983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32479" t="-117241" r="-5983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97992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92649E1-AD82-3282-879D-70E43CF0B3B0}"/>
              </a:ext>
            </a:extLst>
          </p:cNvPr>
          <p:cNvSpPr txBox="1"/>
          <p:nvPr/>
        </p:nvSpPr>
        <p:spPr>
          <a:xfrm>
            <a:off x="158672" y="902565"/>
            <a:ext cx="2564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Waveform Design Output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07D8B85-850C-A2AC-4896-4F2053263194}"/>
              </a:ext>
            </a:extLst>
          </p:cNvPr>
          <p:cNvSpPr txBox="1"/>
          <p:nvPr/>
        </p:nvSpPr>
        <p:spPr>
          <a:xfrm>
            <a:off x="8803254" y="958789"/>
            <a:ext cx="210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Antenna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ella 23">
                <a:extLst>
                  <a:ext uri="{FF2B5EF4-FFF2-40B4-BE49-F238E27FC236}">
                    <a16:creationId xmlns:a16="http://schemas.microsoft.com/office/drawing/2014/main" id="{F6B530EB-3085-DE7B-C1D6-8D1F5714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8087924"/>
                  </p:ext>
                </p:extLst>
              </p:nvPr>
            </p:nvGraphicFramePr>
            <p:xfrm>
              <a:off x="8891244" y="1331180"/>
              <a:ext cx="2963005" cy="74168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1046472">
                      <a:extLst>
                        <a:ext uri="{9D8B030D-6E8A-4147-A177-3AD203B41FA5}">
                          <a16:colId xmlns:a16="http://schemas.microsoft.com/office/drawing/2014/main" val="3864135254"/>
                        </a:ext>
                      </a:extLst>
                    </a:gridCol>
                    <a:gridCol w="1046472">
                      <a:extLst>
                        <a:ext uri="{9D8B030D-6E8A-4147-A177-3AD203B41FA5}">
                          <a16:colId xmlns:a16="http://schemas.microsoft.com/office/drawing/2014/main" val="1998640302"/>
                        </a:ext>
                      </a:extLst>
                    </a:gridCol>
                    <a:gridCol w="870061">
                      <a:extLst>
                        <a:ext uri="{9D8B030D-6E8A-4147-A177-3AD203B41FA5}">
                          <a16:colId xmlns:a16="http://schemas.microsoft.com/office/drawing/2014/main" val="27880367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it-IT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it-IT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i="1" dirty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endParaRPr lang="en-GB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879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7.2°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60°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0.3 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97992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ella 23">
                <a:extLst>
                  <a:ext uri="{FF2B5EF4-FFF2-40B4-BE49-F238E27FC236}">
                    <a16:creationId xmlns:a16="http://schemas.microsoft.com/office/drawing/2014/main" id="{F6B530EB-3085-DE7B-C1D6-8D1F5714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8087924"/>
                  </p:ext>
                </p:extLst>
              </p:nvPr>
            </p:nvGraphicFramePr>
            <p:xfrm>
              <a:off x="8891244" y="1331180"/>
              <a:ext cx="2963005" cy="74168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1046472">
                      <a:extLst>
                        <a:ext uri="{9D8B030D-6E8A-4147-A177-3AD203B41FA5}">
                          <a16:colId xmlns:a16="http://schemas.microsoft.com/office/drawing/2014/main" val="3864135254"/>
                        </a:ext>
                      </a:extLst>
                    </a:gridCol>
                    <a:gridCol w="1046472">
                      <a:extLst>
                        <a:ext uri="{9D8B030D-6E8A-4147-A177-3AD203B41FA5}">
                          <a16:colId xmlns:a16="http://schemas.microsoft.com/office/drawing/2014/main" val="1998640302"/>
                        </a:ext>
                      </a:extLst>
                    </a:gridCol>
                    <a:gridCol w="870061">
                      <a:extLst>
                        <a:ext uri="{9D8B030D-6E8A-4147-A177-3AD203B41FA5}">
                          <a16:colId xmlns:a16="http://schemas.microsoft.com/office/drawing/2014/main" val="27880367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14" t="-6667" r="-190361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4878" t="-6667" r="-92683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i="1" dirty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endParaRPr lang="en-GB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879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14" t="-106667" r="-190361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4878" t="-106667" r="-92683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3478" t="-106667" r="-10145" b="-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979921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9" name="Immagine 28">
            <a:extLst>
              <a:ext uri="{FF2B5EF4-FFF2-40B4-BE49-F238E27FC236}">
                <a16:creationId xmlns:a16="http://schemas.microsoft.com/office/drawing/2014/main" id="{AA96B8BF-07BE-2F50-3457-F423152AD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" y="2226326"/>
            <a:ext cx="5485235" cy="4071152"/>
          </a:xfrm>
          <a:prstGeom prst="rect">
            <a:avLst/>
          </a:prstGeom>
        </p:spPr>
      </p:pic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B3D34F77-781E-C4C3-EAE6-5DB8D03EBCF0}"/>
              </a:ext>
            </a:extLst>
          </p:cNvPr>
          <p:cNvCxnSpPr>
            <a:cxnSpLocks/>
          </p:cNvCxnSpPr>
          <p:nvPr/>
        </p:nvCxnSpPr>
        <p:spPr>
          <a:xfrm flipH="1">
            <a:off x="5118657" y="4974278"/>
            <a:ext cx="89956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D43D0581-74E2-6AF3-DBF4-200FF04C227A}"/>
              </a:ext>
            </a:extLst>
          </p:cNvPr>
          <p:cNvSpPr txBox="1"/>
          <p:nvPr/>
        </p:nvSpPr>
        <p:spPr>
          <a:xfrm>
            <a:off x="5040149" y="5037156"/>
            <a:ext cx="1211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Helicopter Range Profile</a:t>
            </a:r>
          </a:p>
        </p:txBody>
      </p:sp>
      <p:pic>
        <p:nvPicPr>
          <p:cNvPr id="35" name="Immagine 34">
            <a:extLst>
              <a:ext uri="{FF2B5EF4-FFF2-40B4-BE49-F238E27FC236}">
                <a16:creationId xmlns:a16="http://schemas.microsoft.com/office/drawing/2014/main" id="{F6653BC0-A5CA-729A-64A1-E0717E3CEB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9069" y="2277021"/>
            <a:ext cx="5512664" cy="4071152"/>
          </a:xfrm>
          <a:prstGeom prst="rect">
            <a:avLst/>
          </a:prstGeom>
        </p:spPr>
      </p:pic>
      <p:grpSp>
        <p:nvGrpSpPr>
          <p:cNvPr id="40" name="Gruppo 39">
            <a:extLst>
              <a:ext uri="{FF2B5EF4-FFF2-40B4-BE49-F238E27FC236}">
                <a16:creationId xmlns:a16="http://schemas.microsoft.com/office/drawing/2014/main" id="{79B306F1-D697-F61E-ABF8-E0E71A2483E1}"/>
              </a:ext>
            </a:extLst>
          </p:cNvPr>
          <p:cNvGrpSpPr/>
          <p:nvPr/>
        </p:nvGrpSpPr>
        <p:grpSpPr>
          <a:xfrm>
            <a:off x="0" y="6371389"/>
            <a:ext cx="12256655" cy="506385"/>
            <a:chOff x="-751478" y="6371389"/>
            <a:chExt cx="13008133" cy="506385"/>
          </a:xfrm>
        </p:grpSpPr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03C434D6-725F-B476-BB21-E245A1C3A378}"/>
                </a:ext>
              </a:extLst>
            </p:cNvPr>
            <p:cNvSpPr/>
            <p:nvPr/>
          </p:nvSpPr>
          <p:spPr>
            <a:xfrm rot="5400000">
              <a:off x="5493905" y="161904"/>
              <a:ext cx="452714" cy="1294347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B050"/>
                </a:solidFill>
              </a:endParaRPr>
            </a:p>
          </p:txBody>
        </p:sp>
        <p:pic>
          <p:nvPicPr>
            <p:cNvPr id="42" name="Immagine 41">
              <a:extLst>
                <a:ext uri="{FF2B5EF4-FFF2-40B4-BE49-F238E27FC236}">
                  <a16:creationId xmlns:a16="http://schemas.microsoft.com/office/drawing/2014/main" id="{0CBA9405-AE40-B13D-9333-A909F0184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517745" y="6371389"/>
              <a:ext cx="738910" cy="506385"/>
            </a:xfrm>
            <a:prstGeom prst="rect">
              <a:avLst/>
            </a:prstGeom>
            <a:effectLst/>
          </p:spPr>
        </p:pic>
      </p:grp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D6DA9872-4B2A-8E83-0519-8CC31C293FB0}"/>
              </a:ext>
            </a:extLst>
          </p:cNvPr>
          <p:cNvCxnSpPr/>
          <p:nvPr/>
        </p:nvCxnSpPr>
        <p:spPr>
          <a:xfrm>
            <a:off x="5805200" y="3464634"/>
            <a:ext cx="98583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FC6AA615-1090-B818-3BC0-A6BE2DAE5D66}"/>
              </a:ext>
            </a:extLst>
          </p:cNvPr>
          <p:cNvSpPr txBox="1"/>
          <p:nvPr/>
        </p:nvSpPr>
        <p:spPr>
          <a:xfrm>
            <a:off x="5754343" y="2480954"/>
            <a:ext cx="1384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Quadcopter Range Profile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CAE5507-E460-22D0-95A3-E29F22E41E65}"/>
                  </a:ext>
                </a:extLst>
              </p:cNvPr>
              <p:cNvSpPr txBox="1"/>
              <p:nvPr/>
            </p:nvSpPr>
            <p:spPr>
              <a:xfrm>
                <a:off x="2366774" y="5465376"/>
                <a:ext cx="155863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it-IT" b="1" i="1" smtClean="0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1" i="1" smtClean="0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𝒄𝒆𝒍𝒍</m:t>
                        </m:r>
                        <m:r>
                          <a:rPr lang="it-IT" b="1" i="1" smtClean="0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GB" b="1" dirty="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CAE5507-E460-22D0-95A3-E29F22E41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774" y="5465376"/>
                <a:ext cx="1558635" cy="369332"/>
              </a:xfrm>
              <a:prstGeom prst="rect">
                <a:avLst/>
              </a:prstGeom>
              <a:blipFill>
                <a:blip r:embed="rId7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7C3DDAA-831C-0759-715D-C73DD9EE5011}"/>
                  </a:ext>
                </a:extLst>
              </p:cNvPr>
              <p:cNvSpPr txBox="1"/>
              <p:nvPr/>
            </p:nvSpPr>
            <p:spPr>
              <a:xfrm>
                <a:off x="3194669" y="4228728"/>
                <a:ext cx="13255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chemeClr val="tx1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solidFill>
                                <a:schemeClr val="tx1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chemeClr val="tx1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it-IT" b="1" i="1">
                              <a:solidFill>
                                <a:schemeClr val="tx1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1" i="1">
                              <a:solidFill>
                                <a:schemeClr val="tx1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it-IT" b="1" i="1">
                              <a:solidFill>
                                <a:schemeClr val="tx1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GB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7C3DDAA-831C-0759-715D-C73DD9EE5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69" y="4228728"/>
                <a:ext cx="1325561" cy="369332"/>
              </a:xfrm>
              <a:prstGeom prst="rect">
                <a:avLst/>
              </a:prstGeom>
              <a:blipFill>
                <a:blip r:embed="rId8"/>
                <a:stretch>
                  <a:fillRect b="-275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0A41C555-6893-F935-02E0-0CDE04F090AF}"/>
              </a:ext>
            </a:extLst>
          </p:cNvPr>
          <p:cNvCxnSpPr>
            <a:cxnSpLocks/>
          </p:cNvCxnSpPr>
          <p:nvPr/>
        </p:nvCxnSpPr>
        <p:spPr>
          <a:xfrm>
            <a:off x="2450133" y="5412858"/>
            <a:ext cx="890154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CC9AFCB4-3FA7-EAAD-D7D5-DA15613D3293}"/>
              </a:ext>
            </a:extLst>
          </p:cNvPr>
          <p:cNvCxnSpPr>
            <a:cxnSpLocks/>
          </p:cNvCxnSpPr>
          <p:nvPr/>
        </p:nvCxnSpPr>
        <p:spPr>
          <a:xfrm flipV="1">
            <a:off x="3194669" y="3598021"/>
            <a:ext cx="0" cy="1702642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672693A8-6669-1050-0499-35FF00C2E15C}"/>
                  </a:ext>
                </a:extLst>
              </p:cNvPr>
              <p:cNvSpPr txBox="1"/>
              <p:nvPr/>
            </p:nvSpPr>
            <p:spPr>
              <a:xfrm>
                <a:off x="9118784" y="4589047"/>
                <a:ext cx="8901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it-IT" b="1" i="1" smtClean="0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1" i="1" smtClean="0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𝒄𝒆𝒍𝒍</m:t>
                        </m:r>
                        <m:r>
                          <a:rPr lang="it-IT" b="1" i="1" smtClean="0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GB" b="1" dirty="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672693A8-6669-1050-0499-35FF00C2E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784" y="4589047"/>
                <a:ext cx="890154" cy="369332"/>
              </a:xfrm>
              <a:prstGeom prst="rect">
                <a:avLst/>
              </a:prstGeom>
              <a:blipFill>
                <a:blip r:embed="rId9"/>
                <a:stretch>
                  <a:fillRect r="-4225" b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944F1E07-4CEF-A5B8-8B92-2EDA36F0A6C0}"/>
                  </a:ext>
                </a:extLst>
              </p:cNvPr>
              <p:cNvSpPr txBox="1"/>
              <p:nvPr/>
            </p:nvSpPr>
            <p:spPr>
              <a:xfrm>
                <a:off x="10008938" y="3952975"/>
                <a:ext cx="13255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chemeClr val="tx1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solidFill>
                                <a:schemeClr val="tx1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chemeClr val="tx1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it-IT" b="1" i="1">
                              <a:solidFill>
                                <a:schemeClr val="tx1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1" i="1">
                              <a:solidFill>
                                <a:schemeClr val="tx1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it-IT" b="1" i="1">
                              <a:solidFill>
                                <a:schemeClr val="tx1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GB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944F1E07-4CEF-A5B8-8B92-2EDA36F0A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8938" y="3952975"/>
                <a:ext cx="1325561" cy="369332"/>
              </a:xfrm>
              <a:prstGeom prst="rect">
                <a:avLst/>
              </a:prstGeom>
              <a:blipFill>
                <a:blip r:embed="rId10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0BBD60AA-DAEC-C0BC-4F97-DE1533CD22A1}"/>
              </a:ext>
            </a:extLst>
          </p:cNvPr>
          <p:cNvCxnSpPr>
            <a:cxnSpLocks/>
          </p:cNvCxnSpPr>
          <p:nvPr/>
        </p:nvCxnSpPr>
        <p:spPr>
          <a:xfrm>
            <a:off x="9202142" y="4536529"/>
            <a:ext cx="890154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42CAE45F-9FF2-A945-BCD2-EDC0FB927A9F}"/>
              </a:ext>
            </a:extLst>
          </p:cNvPr>
          <p:cNvCxnSpPr>
            <a:cxnSpLocks/>
          </p:cNvCxnSpPr>
          <p:nvPr/>
        </p:nvCxnSpPr>
        <p:spPr>
          <a:xfrm flipV="1">
            <a:off x="9946678" y="3721731"/>
            <a:ext cx="0" cy="728749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F575CFFE-D607-CE0B-C906-D46DE0D66AB6}"/>
                  </a:ext>
                </a:extLst>
              </p:cNvPr>
              <p:cNvSpPr txBox="1"/>
              <p:nvPr/>
            </p:nvSpPr>
            <p:spPr>
              <a:xfrm>
                <a:off x="40161" y="6433588"/>
                <a:ext cx="9380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sz="20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2000" i="1" dirty="0" smtClean="0">
                          <a:latin typeface="Cambria Math" panose="02040503050406030204" pitchFamily="18" charset="0"/>
                        </a:rPr>
                        <m:t>/13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F575CFFE-D607-CE0B-C906-D46DE0D66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1" y="6433588"/>
                <a:ext cx="938077" cy="400110"/>
              </a:xfrm>
              <a:prstGeom prst="rect">
                <a:avLst/>
              </a:prstGeom>
              <a:blipFill>
                <a:blip r:embed="rId11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426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2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7C320A94-FA5E-3993-F5D4-F6C446462C49}"/>
              </a:ext>
            </a:extLst>
          </p:cNvPr>
          <p:cNvSpPr txBox="1"/>
          <p:nvPr/>
        </p:nvSpPr>
        <p:spPr>
          <a:xfrm>
            <a:off x="342455" y="152267"/>
            <a:ext cx="11263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rgbClr val="00B050"/>
                </a:solidFill>
              </a:rPr>
              <a:t>Unique Waveform for Frequency-Time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ella 23">
                <a:extLst>
                  <a:ext uri="{FF2B5EF4-FFF2-40B4-BE49-F238E27FC236}">
                    <a16:creationId xmlns:a16="http://schemas.microsoft.com/office/drawing/2014/main" id="{FE0E6953-4C6D-8C30-1F2E-ABD45F5BC1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6354255"/>
                  </p:ext>
                </p:extLst>
              </p:nvPr>
            </p:nvGraphicFramePr>
            <p:xfrm>
              <a:off x="284646" y="1296239"/>
              <a:ext cx="7873700" cy="758635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997889">
                      <a:extLst>
                        <a:ext uri="{9D8B030D-6E8A-4147-A177-3AD203B41FA5}">
                          <a16:colId xmlns:a16="http://schemas.microsoft.com/office/drawing/2014/main" val="3864135254"/>
                        </a:ext>
                      </a:extLst>
                    </a:gridCol>
                    <a:gridCol w="1128156">
                      <a:extLst>
                        <a:ext uri="{9D8B030D-6E8A-4147-A177-3AD203B41FA5}">
                          <a16:colId xmlns:a16="http://schemas.microsoft.com/office/drawing/2014/main" val="1998640302"/>
                        </a:ext>
                      </a:extLst>
                    </a:gridCol>
                    <a:gridCol w="1745673">
                      <a:extLst>
                        <a:ext uri="{9D8B030D-6E8A-4147-A177-3AD203B41FA5}">
                          <a16:colId xmlns:a16="http://schemas.microsoft.com/office/drawing/2014/main" val="2788036776"/>
                        </a:ext>
                      </a:extLst>
                    </a:gridCol>
                    <a:gridCol w="1460665">
                      <a:extLst>
                        <a:ext uri="{9D8B030D-6E8A-4147-A177-3AD203B41FA5}">
                          <a16:colId xmlns:a16="http://schemas.microsoft.com/office/drawing/2014/main" val="4014227680"/>
                        </a:ext>
                      </a:extLst>
                    </a:gridCol>
                    <a:gridCol w="1413163">
                      <a:extLst>
                        <a:ext uri="{9D8B030D-6E8A-4147-A177-3AD203B41FA5}">
                          <a16:colId xmlns:a16="http://schemas.microsoft.com/office/drawing/2014/main" val="2111725997"/>
                        </a:ext>
                      </a:extLst>
                    </a:gridCol>
                    <a:gridCol w="1128154">
                      <a:extLst>
                        <a:ext uri="{9D8B030D-6E8A-4147-A177-3AD203B41FA5}">
                          <a16:colId xmlns:a16="http://schemas.microsoft.com/office/drawing/2014/main" val="35131968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it-IT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𝑑𝑤𝑒𝑙𝑙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it-IT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𝑐h𝑖𝑟𝑝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i="1" dirty="0">
                              <a:solidFill>
                                <a:schemeClr val="tx1"/>
                              </a:solidFill>
                            </a:rPr>
                            <a:t>Slope</a:t>
                          </a:r>
                          <a:r>
                            <a:rPr lang="en-GB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GB" b="0" i="1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GB" b="0" i="1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𝐴𝐷𝐶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it-IT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it-IT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𝑓𝑓𝑡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879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0.04 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66.7</m:t>
                                </m:r>
                                <m:r>
                                  <a:rPr lang="en-GB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sty m:val="p"/>
                                  </m:rPr>
                                  <a:rPr lang="it-IT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2247.31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𝐺𝐻𝑧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</m:oMath>
                          </a14:m>
                          <a:r>
                            <a:rPr lang="en-GB" dirty="0"/>
                            <a:t>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dirty="0" smtClean="0">
                                    <a:latin typeface="Cambria Math" panose="02040503050406030204" pitchFamily="18" charset="0"/>
                                  </a:rPr>
                                  <m:t>30 </m:t>
                                </m:r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10.27 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97992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ella 23">
                <a:extLst>
                  <a:ext uri="{FF2B5EF4-FFF2-40B4-BE49-F238E27FC236}">
                    <a16:creationId xmlns:a16="http://schemas.microsoft.com/office/drawing/2014/main" id="{FE0E6953-4C6D-8C30-1F2E-ABD45F5BC1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6354255"/>
                  </p:ext>
                </p:extLst>
              </p:nvPr>
            </p:nvGraphicFramePr>
            <p:xfrm>
              <a:off x="284646" y="1296239"/>
              <a:ext cx="7873700" cy="758635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997889">
                      <a:extLst>
                        <a:ext uri="{9D8B030D-6E8A-4147-A177-3AD203B41FA5}">
                          <a16:colId xmlns:a16="http://schemas.microsoft.com/office/drawing/2014/main" val="3864135254"/>
                        </a:ext>
                      </a:extLst>
                    </a:gridCol>
                    <a:gridCol w="1128156">
                      <a:extLst>
                        <a:ext uri="{9D8B030D-6E8A-4147-A177-3AD203B41FA5}">
                          <a16:colId xmlns:a16="http://schemas.microsoft.com/office/drawing/2014/main" val="1998640302"/>
                        </a:ext>
                      </a:extLst>
                    </a:gridCol>
                    <a:gridCol w="1745673">
                      <a:extLst>
                        <a:ext uri="{9D8B030D-6E8A-4147-A177-3AD203B41FA5}">
                          <a16:colId xmlns:a16="http://schemas.microsoft.com/office/drawing/2014/main" val="2788036776"/>
                        </a:ext>
                      </a:extLst>
                    </a:gridCol>
                    <a:gridCol w="1460665">
                      <a:extLst>
                        <a:ext uri="{9D8B030D-6E8A-4147-A177-3AD203B41FA5}">
                          <a16:colId xmlns:a16="http://schemas.microsoft.com/office/drawing/2014/main" val="4014227680"/>
                        </a:ext>
                      </a:extLst>
                    </a:gridCol>
                    <a:gridCol w="1413163">
                      <a:extLst>
                        <a:ext uri="{9D8B030D-6E8A-4147-A177-3AD203B41FA5}">
                          <a16:colId xmlns:a16="http://schemas.microsoft.com/office/drawing/2014/main" val="2111725997"/>
                        </a:ext>
                      </a:extLst>
                    </a:gridCol>
                    <a:gridCol w="1128154">
                      <a:extLst>
                        <a:ext uri="{9D8B030D-6E8A-4147-A177-3AD203B41FA5}">
                          <a16:colId xmlns:a16="http://schemas.microsoft.com/office/drawing/2014/main" val="3513196822"/>
                        </a:ext>
                      </a:extLst>
                    </a:gridCol>
                  </a:tblGrid>
                  <a:tr h="38779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97" t="-9677" r="-694937" b="-1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2135" t="-9677" r="-516854" b="-1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4818" t="-9677" r="-235766" b="-1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5517" t="-9677" r="-178448" b="-1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1982" t="-9677" r="-86486" b="-1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1124" t="-9677" r="-7865" b="-1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879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97" t="-117241" r="-69493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2135" t="-117241" r="-51685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4818" t="-117241" r="-235766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5517" t="-117241" r="-178448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1982" t="-117241" r="-86486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1124" t="-117241" r="-7865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97992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CA02F6A-4ACE-DEA9-D9A1-ED9ABED2882B}"/>
              </a:ext>
            </a:extLst>
          </p:cNvPr>
          <p:cNvSpPr txBox="1"/>
          <p:nvPr/>
        </p:nvSpPr>
        <p:spPr>
          <a:xfrm>
            <a:off x="158672" y="902565"/>
            <a:ext cx="2564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Waveform Design Output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B1FE44E1-D4A0-D9D4-DD8A-0AA7AF44961B}"/>
              </a:ext>
            </a:extLst>
          </p:cNvPr>
          <p:cNvSpPr txBox="1"/>
          <p:nvPr/>
        </p:nvSpPr>
        <p:spPr>
          <a:xfrm>
            <a:off x="8803254" y="958789"/>
            <a:ext cx="210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Antenna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Tabella 23">
                <a:extLst>
                  <a:ext uri="{FF2B5EF4-FFF2-40B4-BE49-F238E27FC236}">
                    <a16:creationId xmlns:a16="http://schemas.microsoft.com/office/drawing/2014/main" id="{78660D29-C259-B654-1C1F-1477528D55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0311740"/>
                  </p:ext>
                </p:extLst>
              </p:nvPr>
            </p:nvGraphicFramePr>
            <p:xfrm>
              <a:off x="8891244" y="1308477"/>
              <a:ext cx="2963005" cy="76944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1046472">
                      <a:extLst>
                        <a:ext uri="{9D8B030D-6E8A-4147-A177-3AD203B41FA5}">
                          <a16:colId xmlns:a16="http://schemas.microsoft.com/office/drawing/2014/main" val="3864135254"/>
                        </a:ext>
                      </a:extLst>
                    </a:gridCol>
                    <a:gridCol w="1046472">
                      <a:extLst>
                        <a:ext uri="{9D8B030D-6E8A-4147-A177-3AD203B41FA5}">
                          <a16:colId xmlns:a16="http://schemas.microsoft.com/office/drawing/2014/main" val="1998640302"/>
                        </a:ext>
                      </a:extLst>
                    </a:gridCol>
                    <a:gridCol w="870061">
                      <a:extLst>
                        <a:ext uri="{9D8B030D-6E8A-4147-A177-3AD203B41FA5}">
                          <a16:colId xmlns:a16="http://schemas.microsoft.com/office/drawing/2014/main" val="2788036776"/>
                        </a:ext>
                      </a:extLst>
                    </a:gridCol>
                  </a:tblGrid>
                  <a:tr h="3847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it-IT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it-IT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i="1" dirty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endParaRPr lang="en-GB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879099"/>
                      </a:ext>
                    </a:extLst>
                  </a:tr>
                  <a:tr h="3847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7.2°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60°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0.3 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97992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Tabella 23">
                <a:extLst>
                  <a:ext uri="{FF2B5EF4-FFF2-40B4-BE49-F238E27FC236}">
                    <a16:creationId xmlns:a16="http://schemas.microsoft.com/office/drawing/2014/main" id="{78660D29-C259-B654-1C1F-1477528D55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0311740"/>
                  </p:ext>
                </p:extLst>
              </p:nvPr>
            </p:nvGraphicFramePr>
            <p:xfrm>
              <a:off x="8891244" y="1308477"/>
              <a:ext cx="2963005" cy="76944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1046472">
                      <a:extLst>
                        <a:ext uri="{9D8B030D-6E8A-4147-A177-3AD203B41FA5}">
                          <a16:colId xmlns:a16="http://schemas.microsoft.com/office/drawing/2014/main" val="3864135254"/>
                        </a:ext>
                      </a:extLst>
                    </a:gridCol>
                    <a:gridCol w="1046472">
                      <a:extLst>
                        <a:ext uri="{9D8B030D-6E8A-4147-A177-3AD203B41FA5}">
                          <a16:colId xmlns:a16="http://schemas.microsoft.com/office/drawing/2014/main" val="1998640302"/>
                        </a:ext>
                      </a:extLst>
                    </a:gridCol>
                    <a:gridCol w="870061">
                      <a:extLst>
                        <a:ext uri="{9D8B030D-6E8A-4147-A177-3AD203B41FA5}">
                          <a16:colId xmlns:a16="http://schemas.microsoft.com/office/drawing/2014/main" val="2788036776"/>
                        </a:ext>
                      </a:extLst>
                    </a:gridCol>
                  </a:tblGrid>
                  <a:tr h="38472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14" t="-9677" r="-190361" b="-1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4878" t="-9677" r="-92683" b="-1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i="1" dirty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endParaRPr lang="en-GB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879099"/>
                      </a:ext>
                    </a:extLst>
                  </a:tr>
                  <a:tr h="38472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14" t="-113333" r="-190361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4878" t="-113333" r="-92683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3478" t="-113333" r="-10145" b="-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979921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7D4C5A9A-5685-A223-EBDE-6D433B948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491" y="2209372"/>
            <a:ext cx="5506192" cy="4129644"/>
          </a:xfrm>
          <a:prstGeom prst="rect">
            <a:avLst/>
          </a:prstGeom>
        </p:spPr>
      </p:pic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F672624D-8AF7-1D04-C38C-01A25A84391C}"/>
              </a:ext>
            </a:extLst>
          </p:cNvPr>
          <p:cNvSpPr txBox="1"/>
          <p:nvPr/>
        </p:nvSpPr>
        <p:spPr>
          <a:xfrm>
            <a:off x="5078493" y="5126030"/>
            <a:ext cx="1940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Helicopter Spectrogram</a:t>
            </a: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D2B59D0B-CA27-4CA2-5D72-D6268ACABBF4}"/>
              </a:ext>
            </a:extLst>
          </p:cNvPr>
          <p:cNvCxnSpPr>
            <a:cxnSpLocks/>
          </p:cNvCxnSpPr>
          <p:nvPr/>
        </p:nvCxnSpPr>
        <p:spPr>
          <a:xfrm flipH="1">
            <a:off x="5148937" y="5806496"/>
            <a:ext cx="89956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>
            <a:extLst>
              <a:ext uri="{FF2B5EF4-FFF2-40B4-BE49-F238E27FC236}">
                <a16:creationId xmlns:a16="http://schemas.microsoft.com/office/drawing/2014/main" id="{B6DBA091-8301-9640-C347-1EF6B9F4A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0334" y="2208821"/>
            <a:ext cx="5301666" cy="4111262"/>
          </a:xfrm>
          <a:prstGeom prst="rect">
            <a:avLst/>
          </a:prstGeom>
        </p:spPr>
      </p:pic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64011D60-167F-8DA2-33D9-A30B6FE27BEE}"/>
              </a:ext>
            </a:extLst>
          </p:cNvPr>
          <p:cNvSpPr txBox="1"/>
          <p:nvPr/>
        </p:nvSpPr>
        <p:spPr>
          <a:xfrm>
            <a:off x="5796384" y="2404942"/>
            <a:ext cx="1367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Quadcopter Spectrogram</a:t>
            </a:r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8F522984-0471-995A-9B5A-7C9B3590A9AA}"/>
              </a:ext>
            </a:extLst>
          </p:cNvPr>
          <p:cNvCxnSpPr/>
          <p:nvPr/>
        </p:nvCxnSpPr>
        <p:spPr>
          <a:xfrm>
            <a:off x="5904497" y="3051273"/>
            <a:ext cx="98583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A39AC44E-A9B5-A45E-0849-E601B64DD5D4}"/>
              </a:ext>
            </a:extLst>
          </p:cNvPr>
          <p:cNvGrpSpPr/>
          <p:nvPr/>
        </p:nvGrpSpPr>
        <p:grpSpPr>
          <a:xfrm>
            <a:off x="0" y="6371389"/>
            <a:ext cx="12256655" cy="506385"/>
            <a:chOff x="-751478" y="6371389"/>
            <a:chExt cx="13008133" cy="506385"/>
          </a:xfrm>
        </p:grpSpPr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0AC09437-2F02-5A01-9132-F32762BD8D06}"/>
                </a:ext>
              </a:extLst>
            </p:cNvPr>
            <p:cNvSpPr/>
            <p:nvPr/>
          </p:nvSpPr>
          <p:spPr>
            <a:xfrm rot="5400000">
              <a:off x="5493905" y="161904"/>
              <a:ext cx="452714" cy="1294347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B050"/>
                </a:solidFill>
              </a:endParaRPr>
            </a:p>
          </p:txBody>
        </p:sp>
        <p:pic>
          <p:nvPicPr>
            <p:cNvPr id="47" name="Immagine 46">
              <a:extLst>
                <a:ext uri="{FF2B5EF4-FFF2-40B4-BE49-F238E27FC236}">
                  <a16:creationId xmlns:a16="http://schemas.microsoft.com/office/drawing/2014/main" id="{70D2A61C-64C3-4D22-6A05-78C8750F4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517745" y="6371389"/>
              <a:ext cx="738910" cy="506385"/>
            </a:xfrm>
            <a:prstGeom prst="rect">
              <a:avLst/>
            </a:prstGeom>
            <a:effectLst/>
          </p:spPr>
        </p:pic>
      </p:grpSp>
      <p:sp>
        <p:nvSpPr>
          <p:cNvPr id="3" name="Ovale 2">
            <a:extLst>
              <a:ext uri="{FF2B5EF4-FFF2-40B4-BE49-F238E27FC236}">
                <a16:creationId xmlns:a16="http://schemas.microsoft.com/office/drawing/2014/main" id="{EB45B2F7-7B73-F7C6-C68F-2448F6865A1C}"/>
              </a:ext>
            </a:extLst>
          </p:cNvPr>
          <p:cNvSpPr/>
          <p:nvPr/>
        </p:nvSpPr>
        <p:spPr>
          <a:xfrm>
            <a:off x="2402183" y="1249052"/>
            <a:ext cx="1819313" cy="915370"/>
          </a:xfrm>
          <a:prstGeom prst="ellipse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DFC5A47E-BEF5-112E-82C2-0F2AECE6E23E}"/>
              </a:ext>
            </a:extLst>
          </p:cNvPr>
          <p:cNvSpPr/>
          <p:nvPr/>
        </p:nvSpPr>
        <p:spPr>
          <a:xfrm>
            <a:off x="3977071" y="1250401"/>
            <a:ext cx="1819313" cy="915370"/>
          </a:xfrm>
          <a:prstGeom prst="ellipse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7BBBECA5-AAD0-89FA-EFB2-73A729CF70AC}"/>
              </a:ext>
            </a:extLst>
          </p:cNvPr>
          <p:cNvSpPr/>
          <p:nvPr/>
        </p:nvSpPr>
        <p:spPr>
          <a:xfrm>
            <a:off x="5358603" y="1249052"/>
            <a:ext cx="1819313" cy="915370"/>
          </a:xfrm>
          <a:prstGeom prst="ellipse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864149EF-126A-C16A-217F-A6D473E1094B}"/>
                  </a:ext>
                </a:extLst>
              </p:cNvPr>
              <p:cNvSpPr txBox="1"/>
              <p:nvPr/>
            </p:nvSpPr>
            <p:spPr>
              <a:xfrm>
                <a:off x="2891462" y="5206290"/>
                <a:ext cx="6267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it-IT" b="1" i="1" smtClean="0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GB" b="1" dirty="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864149EF-126A-C16A-217F-A6D473E10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462" y="5206290"/>
                <a:ext cx="626766" cy="369332"/>
              </a:xfrm>
              <a:prstGeom prst="rect">
                <a:avLst/>
              </a:prstGeom>
              <a:blipFill>
                <a:blip r:embed="rId7"/>
                <a:stretch>
                  <a:fillRect b="-225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52F66222-B59A-C00F-269E-C2584FC39BF4}"/>
                  </a:ext>
                </a:extLst>
              </p:cNvPr>
              <p:cNvSpPr txBox="1"/>
              <p:nvPr/>
            </p:nvSpPr>
            <p:spPr>
              <a:xfrm>
                <a:off x="2402184" y="3286370"/>
                <a:ext cx="626766" cy="395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chemeClr val="tx1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chemeClr val="tx1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chemeClr val="tx1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it-IT" b="1" i="1">
                              <a:solidFill>
                                <a:schemeClr val="tx1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GB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52F66222-B59A-C00F-269E-C2584FC39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184" y="3286370"/>
                <a:ext cx="626766" cy="395558"/>
              </a:xfrm>
              <a:prstGeom prst="rect">
                <a:avLst/>
              </a:prstGeom>
              <a:blipFill>
                <a:blip r:embed="rId8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7F6A76F3-58B2-1363-D450-60CEF415FA35}"/>
              </a:ext>
            </a:extLst>
          </p:cNvPr>
          <p:cNvCxnSpPr>
            <a:cxnSpLocks/>
          </p:cNvCxnSpPr>
          <p:nvPr/>
        </p:nvCxnSpPr>
        <p:spPr>
          <a:xfrm>
            <a:off x="2174809" y="5578805"/>
            <a:ext cx="1802262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C80EB884-9039-7944-351D-674C2109ED39}"/>
              </a:ext>
            </a:extLst>
          </p:cNvPr>
          <p:cNvCxnSpPr>
            <a:cxnSpLocks/>
          </p:cNvCxnSpPr>
          <p:nvPr/>
        </p:nvCxnSpPr>
        <p:spPr>
          <a:xfrm flipV="1">
            <a:off x="2402183" y="2655663"/>
            <a:ext cx="0" cy="1702642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2DD08C86-761B-2131-2040-418C3D30F021}"/>
                  </a:ext>
                </a:extLst>
              </p:cNvPr>
              <p:cNvSpPr txBox="1"/>
              <p:nvPr/>
            </p:nvSpPr>
            <p:spPr>
              <a:xfrm>
                <a:off x="8987155" y="4985016"/>
                <a:ext cx="6267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it-IT" b="1" i="1" smtClean="0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GB" b="1" dirty="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2DD08C86-761B-2131-2040-418C3D30F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7155" y="4985016"/>
                <a:ext cx="626766" cy="369332"/>
              </a:xfrm>
              <a:prstGeom prst="rect">
                <a:avLst/>
              </a:prstGeom>
              <a:blipFill>
                <a:blip r:embed="rId9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DBB55719-4AE3-C7A4-1CF3-808E6092EA19}"/>
                  </a:ext>
                </a:extLst>
              </p:cNvPr>
              <p:cNvSpPr txBox="1"/>
              <p:nvPr/>
            </p:nvSpPr>
            <p:spPr>
              <a:xfrm>
                <a:off x="9175443" y="3550425"/>
                <a:ext cx="626766" cy="395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chemeClr val="tx1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chemeClr val="tx1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chemeClr val="tx1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it-IT" b="1" i="1">
                              <a:solidFill>
                                <a:schemeClr val="tx1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GB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DBB55719-4AE3-C7A4-1CF3-808E6092E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443" y="3550425"/>
                <a:ext cx="626766" cy="395558"/>
              </a:xfrm>
              <a:prstGeom prst="rect">
                <a:avLst/>
              </a:prstGeom>
              <a:blipFill>
                <a:blip r:embed="rId10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A0D13779-1424-1A8A-9F33-6493D3C8F35A}"/>
              </a:ext>
            </a:extLst>
          </p:cNvPr>
          <p:cNvCxnSpPr>
            <a:cxnSpLocks/>
          </p:cNvCxnSpPr>
          <p:nvPr/>
        </p:nvCxnSpPr>
        <p:spPr>
          <a:xfrm>
            <a:off x="8853212" y="4945336"/>
            <a:ext cx="583225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0AA3EB80-2BDD-401C-5BF3-CFD5D55E245A}"/>
              </a:ext>
            </a:extLst>
          </p:cNvPr>
          <p:cNvCxnSpPr>
            <a:cxnSpLocks/>
          </p:cNvCxnSpPr>
          <p:nvPr/>
        </p:nvCxnSpPr>
        <p:spPr>
          <a:xfrm flipV="1">
            <a:off x="9163049" y="3257223"/>
            <a:ext cx="0" cy="981963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102F178C-5AF8-7FF1-7159-83AD51B4B840}"/>
                  </a:ext>
                </a:extLst>
              </p:cNvPr>
              <p:cNvSpPr txBox="1"/>
              <p:nvPr/>
            </p:nvSpPr>
            <p:spPr>
              <a:xfrm>
                <a:off x="40161" y="6433588"/>
                <a:ext cx="9380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sz="20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2000" i="1" dirty="0" smtClean="0">
                          <a:latin typeface="Cambria Math" panose="02040503050406030204" pitchFamily="18" charset="0"/>
                        </a:rPr>
                        <m:t>/13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102F178C-5AF8-7FF1-7159-83AD51B4B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1" y="6433588"/>
                <a:ext cx="938077" cy="400110"/>
              </a:xfrm>
              <a:prstGeom prst="rect">
                <a:avLst/>
              </a:prstGeom>
              <a:blipFill>
                <a:blip r:embed="rId11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97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19" grpId="0" animBg="1"/>
      <p:bldP spid="20" grpId="0"/>
      <p:bldP spid="21" grpId="0"/>
      <p:bldP spid="25" grpId="0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A070FA73-B442-3059-3614-775C92A7AF48}"/>
              </a:ext>
            </a:extLst>
          </p:cNvPr>
          <p:cNvSpPr txBox="1"/>
          <p:nvPr/>
        </p:nvSpPr>
        <p:spPr>
          <a:xfrm>
            <a:off x="267353" y="10743"/>
            <a:ext cx="9797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rgbClr val="00B050"/>
                </a:solidFill>
              </a:rPr>
              <a:t>Result for the Range Time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826D1854-BC42-B5E9-5692-5E0124EB636D}"/>
                  </a:ext>
                </a:extLst>
              </p:cNvPr>
              <p:cNvSpPr txBox="1"/>
              <p:nvPr/>
            </p:nvSpPr>
            <p:spPr>
              <a:xfrm>
                <a:off x="2879239" y="5917770"/>
                <a:ext cx="31433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3 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r>
                  <a:rPr lang="en-GB" sz="2000" dirty="0"/>
                  <a:t> error on blade length </a:t>
                </a:r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826D1854-BC42-B5E9-5692-5E0124EB6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239" y="5917770"/>
                <a:ext cx="3143361" cy="400110"/>
              </a:xfrm>
              <a:prstGeom prst="rect">
                <a:avLst/>
              </a:prstGeom>
              <a:blipFill>
                <a:blip r:embed="rId3"/>
                <a:stretch>
                  <a:fillRect t="-9375" r="-803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84F965DF-D676-F857-FC35-97365C94B054}"/>
                  </a:ext>
                </a:extLst>
              </p:cNvPr>
              <p:cNvSpPr txBox="1"/>
              <p:nvPr/>
            </p:nvSpPr>
            <p:spPr>
              <a:xfrm>
                <a:off x="347478" y="5887753"/>
                <a:ext cx="2353465" cy="423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4 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</a:rPr>
                  <a:t> error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𝑡𝑖𝑝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chemeClr val="tx1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84F965DF-D676-F857-FC35-97365C94B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8" y="5887753"/>
                <a:ext cx="2353465" cy="423770"/>
              </a:xfrm>
              <a:prstGeom prst="rect">
                <a:avLst/>
              </a:prstGeom>
              <a:blipFill>
                <a:blip r:embed="rId4"/>
                <a:stretch>
                  <a:fillRect t="-8824" b="-205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413D53F5-D775-4095-F2A2-8195079DD01B}"/>
                  </a:ext>
                </a:extLst>
              </p:cNvPr>
              <p:cNvSpPr txBox="1"/>
              <p:nvPr/>
            </p:nvSpPr>
            <p:spPr>
              <a:xfrm>
                <a:off x="9032977" y="5897366"/>
                <a:ext cx="31417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7 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𝑚𝑚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error on blade length </a:t>
                </a:r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413D53F5-D775-4095-F2A2-8195079DD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977" y="5897366"/>
                <a:ext cx="3141758" cy="400110"/>
              </a:xfrm>
              <a:prstGeom prst="rect">
                <a:avLst/>
              </a:prstGeom>
              <a:blipFill>
                <a:blip r:embed="rId5"/>
                <a:stretch>
                  <a:fillRect t="-9375" r="-1210" b="-28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0E2A22FF-4614-5A0A-63CB-60264B2C8B1B}"/>
                  </a:ext>
                </a:extLst>
              </p:cNvPr>
              <p:cNvSpPr txBox="1"/>
              <p:nvPr/>
            </p:nvSpPr>
            <p:spPr>
              <a:xfrm>
                <a:off x="6661354" y="5882280"/>
                <a:ext cx="2106602" cy="423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1.6 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</a:rPr>
                  <a:t>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𝑡𝑖𝑝</m:t>
                        </m:r>
                      </m:sub>
                    </m:sSub>
                  </m:oMath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0E2A22FF-4614-5A0A-63CB-60264B2C8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354" y="5882280"/>
                <a:ext cx="2106602" cy="423770"/>
              </a:xfrm>
              <a:prstGeom prst="rect">
                <a:avLst/>
              </a:prstGeom>
              <a:blipFill>
                <a:blip r:embed="rId6"/>
                <a:stretch>
                  <a:fillRect t="-8824" b="-205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>
            <a:extLst>
              <a:ext uri="{FF2B5EF4-FFF2-40B4-BE49-F238E27FC236}">
                <a16:creationId xmlns:a16="http://schemas.microsoft.com/office/drawing/2014/main" id="{D89C2BD0-411B-65F0-CF5D-4FEDA4EC61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571" y="1053295"/>
            <a:ext cx="5897211" cy="4909102"/>
          </a:xfrm>
          <a:prstGeom prst="rect">
            <a:avLst/>
          </a:prstGeom>
          <a:effectLst>
            <a:glow rad="63500">
              <a:schemeClr val="bg1">
                <a:alpha val="40000"/>
              </a:schemeClr>
            </a:glow>
          </a:effectLst>
        </p:spPr>
      </p:pic>
      <p:pic>
        <p:nvPicPr>
          <p:cNvPr id="27" name="Immagine 26" descr="Immagine che contiene trasporto, elicottero&#10;&#10;Descrizione generata automaticamente">
            <a:extLst>
              <a:ext uri="{FF2B5EF4-FFF2-40B4-BE49-F238E27FC236}">
                <a16:creationId xmlns:a16="http://schemas.microsoft.com/office/drawing/2014/main" id="{4761DB0C-E340-EDEB-57EE-9B3996C992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354" y="1239620"/>
            <a:ext cx="1735418" cy="1205607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B674CD08-4C87-97F8-48FD-3436C238DEBE}"/>
                  </a:ext>
                </a:extLst>
              </p:cNvPr>
              <p:cNvSpPr txBox="1"/>
              <p:nvPr/>
            </p:nvSpPr>
            <p:spPr>
              <a:xfrm>
                <a:off x="267353" y="868629"/>
                <a:ext cx="15586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𝑅𝑒𝑥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500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B674CD08-4C87-97F8-48FD-3436C238D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53" y="868629"/>
                <a:ext cx="1558636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C904583D-72A6-17EE-981F-800C55B73B5D}"/>
                  </a:ext>
                </a:extLst>
              </p:cNvPr>
              <p:cNvSpPr txBox="1"/>
              <p:nvPr/>
            </p:nvSpPr>
            <p:spPr>
              <a:xfrm>
                <a:off x="2579813" y="4311155"/>
                <a:ext cx="155863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it-IT" b="1" i="1" smtClean="0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1" i="1" smtClean="0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𝒄𝒆𝒍𝒍</m:t>
                        </m:r>
                        <m:r>
                          <a:rPr lang="it-IT" b="1" i="1" smtClean="0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GB" b="1" dirty="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= 10 </a:t>
                </a: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C904583D-72A6-17EE-981F-800C55B73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813" y="4311155"/>
                <a:ext cx="1558635" cy="369332"/>
              </a:xfrm>
              <a:prstGeom prst="rect">
                <a:avLst/>
              </a:prstGeom>
              <a:blipFill>
                <a:blip r:embed="rId10"/>
                <a:stretch>
                  <a:fillRect t="-10000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C5ADD7BC-2554-EF46-3D03-E99E44638AD7}"/>
                  </a:ext>
                </a:extLst>
              </p:cNvPr>
              <p:cNvSpPr txBox="1"/>
              <p:nvPr/>
            </p:nvSpPr>
            <p:spPr>
              <a:xfrm>
                <a:off x="3641255" y="3280273"/>
                <a:ext cx="13255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it-IT" b="1" i="1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1" i="1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𝒄𝒆𝒍𝒍</m:t>
                        </m:r>
                        <m:r>
                          <a:rPr lang="it-IT" b="1" i="1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GB" b="1" dirty="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= 8</a:t>
                </a:r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C5ADD7BC-2554-EF46-3D03-E99E44638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255" y="3280273"/>
                <a:ext cx="1325561" cy="369332"/>
              </a:xfrm>
              <a:prstGeom prst="rect">
                <a:avLst/>
              </a:prstGeom>
              <a:blipFill>
                <a:blip r:embed="rId11"/>
                <a:stretch>
                  <a:fillRect t="-10000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Immagine 62">
            <a:extLst>
              <a:ext uri="{FF2B5EF4-FFF2-40B4-BE49-F238E27FC236}">
                <a16:creationId xmlns:a16="http://schemas.microsoft.com/office/drawing/2014/main" id="{B767BA3E-2A09-234F-1283-93FF8415DDD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63531" y="1053295"/>
            <a:ext cx="5897211" cy="4876596"/>
          </a:xfrm>
          <a:prstGeom prst="rect">
            <a:avLst/>
          </a:prstGeom>
        </p:spPr>
      </p:pic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2DF423B5-9AB1-34D2-3C5D-7056829BF4E4}"/>
              </a:ext>
            </a:extLst>
          </p:cNvPr>
          <p:cNvCxnSpPr>
            <a:cxnSpLocks/>
          </p:cNvCxnSpPr>
          <p:nvPr/>
        </p:nvCxnSpPr>
        <p:spPr>
          <a:xfrm>
            <a:off x="8553326" y="4817320"/>
            <a:ext cx="776534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A01E0D33-478E-E79E-FE24-EE8C5F2954E3}"/>
                  </a:ext>
                </a:extLst>
              </p:cNvPr>
              <p:cNvSpPr txBox="1"/>
              <p:nvPr/>
            </p:nvSpPr>
            <p:spPr>
              <a:xfrm>
                <a:off x="8253659" y="4816447"/>
                <a:ext cx="1558635" cy="36933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𝒄𝒆𝒍𝒍</m:t>
                        </m:r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GB" b="1" dirty="0">
                    <a:solidFill>
                      <a:schemeClr val="tx1"/>
                    </a:solidFill>
                  </a:rPr>
                  <a:t>= 4 </a:t>
                </a:r>
              </a:p>
            </p:txBody>
          </p:sp>
        </mc:Choice>
        <mc:Fallback xmlns="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A01E0D33-478E-E79E-FE24-EE8C5F295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659" y="4816447"/>
                <a:ext cx="155863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E37D336E-3B8B-6044-37B0-544329D99711}"/>
              </a:ext>
            </a:extLst>
          </p:cNvPr>
          <p:cNvCxnSpPr>
            <a:cxnSpLocks/>
          </p:cNvCxnSpPr>
          <p:nvPr/>
        </p:nvCxnSpPr>
        <p:spPr>
          <a:xfrm flipV="1">
            <a:off x="8687743" y="3515096"/>
            <a:ext cx="0" cy="704215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53160172-22D8-C910-D7A0-289340EC6947}"/>
                  </a:ext>
                </a:extLst>
              </p:cNvPr>
              <p:cNvSpPr txBox="1"/>
              <p:nvPr/>
            </p:nvSpPr>
            <p:spPr>
              <a:xfrm>
                <a:off x="7433494" y="3785155"/>
                <a:ext cx="1325561" cy="36933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it-IT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𝒄𝒆𝒍𝒍</m:t>
                        </m:r>
                        <m:r>
                          <a:rPr lang="it-IT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GB" b="1" dirty="0">
                    <a:solidFill>
                      <a:schemeClr val="tx1"/>
                    </a:solidFill>
                  </a:rPr>
                  <a:t>= 4</a:t>
                </a:r>
              </a:p>
            </p:txBody>
          </p:sp>
        </mc:Choice>
        <mc:Fallback xmlns="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53160172-22D8-C910-D7A0-289340EC6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494" y="3785155"/>
                <a:ext cx="132556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Immagine 67" descr="Immagine che contiene cielo, aria&#10;&#10;Descrizione generata automaticamente">
            <a:extLst>
              <a:ext uri="{FF2B5EF4-FFF2-40B4-BE49-F238E27FC236}">
                <a16:creationId xmlns:a16="http://schemas.microsoft.com/office/drawing/2014/main" id="{ADD4D860-0F75-87A3-D8BF-B9604E55CB8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44916" y="1230565"/>
            <a:ext cx="1725308" cy="1194061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8BD2B4EE-F06B-976F-98E7-CA5BFBAF131C}"/>
                  </a:ext>
                </a:extLst>
              </p:cNvPr>
              <p:cNvSpPr txBox="1"/>
              <p:nvPr/>
            </p:nvSpPr>
            <p:spPr>
              <a:xfrm>
                <a:off x="6396633" y="834180"/>
                <a:ext cx="18218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𝐷𝐽𝐼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𝑀𝑎𝑣𝑖𝑐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𝐴𝑖𝑟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8BD2B4EE-F06B-976F-98E7-CA5BFBAF1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633" y="834180"/>
                <a:ext cx="1821873" cy="369332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uppo 69">
            <a:extLst>
              <a:ext uri="{FF2B5EF4-FFF2-40B4-BE49-F238E27FC236}">
                <a16:creationId xmlns:a16="http://schemas.microsoft.com/office/drawing/2014/main" id="{B13062BE-40BD-862A-674E-96466DEC492F}"/>
              </a:ext>
            </a:extLst>
          </p:cNvPr>
          <p:cNvGrpSpPr/>
          <p:nvPr/>
        </p:nvGrpSpPr>
        <p:grpSpPr>
          <a:xfrm>
            <a:off x="0" y="6371389"/>
            <a:ext cx="12256655" cy="506385"/>
            <a:chOff x="-751478" y="6371389"/>
            <a:chExt cx="13008133" cy="506385"/>
          </a:xfrm>
        </p:grpSpPr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47CF6AC8-80AC-7CE1-87B3-9F02689E321A}"/>
                </a:ext>
              </a:extLst>
            </p:cNvPr>
            <p:cNvSpPr/>
            <p:nvPr/>
          </p:nvSpPr>
          <p:spPr>
            <a:xfrm rot="5400000">
              <a:off x="5493905" y="161904"/>
              <a:ext cx="452714" cy="1294347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B050"/>
                </a:solidFill>
              </a:endParaRPr>
            </a:p>
          </p:txBody>
        </p:sp>
        <p:pic>
          <p:nvPicPr>
            <p:cNvPr id="72" name="Immagine 71">
              <a:extLst>
                <a:ext uri="{FF2B5EF4-FFF2-40B4-BE49-F238E27FC236}">
                  <a16:creationId xmlns:a16="http://schemas.microsoft.com/office/drawing/2014/main" id="{6488F809-3AFB-8637-D23B-3F9F7B06D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1517745" y="6371389"/>
              <a:ext cx="738910" cy="506385"/>
            </a:xfrm>
            <a:prstGeom prst="rect">
              <a:avLst/>
            </a:prstGeom>
            <a:effectLst/>
          </p:spPr>
        </p:pic>
      </p:grp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CD36F053-7BD4-CB49-48D3-AB27F67E3A14}"/>
              </a:ext>
            </a:extLst>
          </p:cNvPr>
          <p:cNvCxnSpPr>
            <a:cxnSpLocks/>
          </p:cNvCxnSpPr>
          <p:nvPr/>
        </p:nvCxnSpPr>
        <p:spPr>
          <a:xfrm>
            <a:off x="2751101" y="4186964"/>
            <a:ext cx="890154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E723D541-89E4-90CD-641B-9C6575A17C3A}"/>
              </a:ext>
            </a:extLst>
          </p:cNvPr>
          <p:cNvCxnSpPr>
            <a:cxnSpLocks/>
          </p:cNvCxnSpPr>
          <p:nvPr/>
        </p:nvCxnSpPr>
        <p:spPr>
          <a:xfrm flipV="1">
            <a:off x="3653159" y="2866932"/>
            <a:ext cx="0" cy="1233054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4F46998E-174E-54CA-A9DE-B344544311C7}"/>
                  </a:ext>
                </a:extLst>
              </p:cNvPr>
              <p:cNvSpPr txBox="1"/>
              <p:nvPr/>
            </p:nvSpPr>
            <p:spPr>
              <a:xfrm>
                <a:off x="40161" y="6433588"/>
                <a:ext cx="9380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sz="20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000" i="1" dirty="0" smtClean="0">
                          <a:latin typeface="Cambria Math" panose="02040503050406030204" pitchFamily="18" charset="0"/>
                        </a:rPr>
                        <m:t>/13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4F46998E-174E-54CA-A9DE-B34454431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1" y="6433588"/>
                <a:ext cx="938077" cy="400110"/>
              </a:xfrm>
              <a:prstGeom prst="rect">
                <a:avLst/>
              </a:prstGeom>
              <a:blipFill>
                <a:blip r:embed="rId18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4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45" grpId="0"/>
      <p:bldP spid="46" grpId="0"/>
      <p:bldP spid="32" grpId="0"/>
      <p:bldP spid="34" grpId="0"/>
      <p:bldP spid="65" grpId="0"/>
      <p:bldP spid="6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38A3F5C0-81A1-3D1C-0EA3-80A740078EAF}"/>
              </a:ext>
            </a:extLst>
          </p:cNvPr>
          <p:cNvSpPr txBox="1"/>
          <p:nvPr/>
        </p:nvSpPr>
        <p:spPr>
          <a:xfrm>
            <a:off x="406400" y="50373"/>
            <a:ext cx="9797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rgbClr val="00B050"/>
                </a:solidFill>
              </a:rPr>
              <a:t>Conclusion and Future Works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B9CACFE-CC0D-064B-E959-0F5D3C2C80C9}"/>
              </a:ext>
            </a:extLst>
          </p:cNvPr>
          <p:cNvSpPr txBox="1"/>
          <p:nvPr/>
        </p:nvSpPr>
        <p:spPr>
          <a:xfrm>
            <a:off x="406400" y="964268"/>
            <a:ext cx="4269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What goals have been achieved?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35596A9-F7B4-7EF7-48DB-B5EC28A0358E}"/>
              </a:ext>
            </a:extLst>
          </p:cNvPr>
          <p:cNvSpPr txBox="1"/>
          <p:nvPr/>
        </p:nvSpPr>
        <p:spPr>
          <a:xfrm>
            <a:off x="509200" y="1617059"/>
            <a:ext cx="71051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The range profile analysis offers almost the same </a:t>
            </a:r>
            <a:r>
              <a:rPr lang="en-GB" sz="2000" b="1" dirty="0">
                <a:latin typeface="+mj-lt"/>
              </a:rPr>
              <a:t>precision</a:t>
            </a:r>
            <a:r>
              <a:rPr lang="en-GB" sz="2000" dirty="0">
                <a:latin typeface="+mj-lt"/>
              </a:rPr>
              <a:t> of spectrogram with: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Lower </a:t>
            </a:r>
            <a:r>
              <a:rPr lang="en-GB" sz="2000" b="1" dirty="0">
                <a:latin typeface="+mj-lt"/>
              </a:rPr>
              <a:t>cost</a:t>
            </a:r>
            <a:r>
              <a:rPr lang="en-GB" sz="2000" dirty="0">
                <a:latin typeface="+mj-lt"/>
              </a:rPr>
              <a:t>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+mj-lt"/>
              </a:rPr>
              <a:t>Sampling frequency </a:t>
            </a:r>
            <a:r>
              <a:rPr lang="en-GB" sz="2000" dirty="0">
                <a:latin typeface="+mj-lt"/>
              </a:rPr>
              <a:t>and</a:t>
            </a:r>
            <a:r>
              <a:rPr lang="en-GB" sz="2000" b="1" dirty="0">
                <a:latin typeface="+mj-lt"/>
              </a:rPr>
              <a:t> frequency slope </a:t>
            </a:r>
            <a:r>
              <a:rPr lang="en-GB" sz="2000" dirty="0">
                <a:latin typeface="+mj-lt"/>
              </a:rPr>
              <a:t>20 times lower,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Almost half</a:t>
            </a:r>
            <a:r>
              <a:rPr lang="en-GB" sz="2000" b="1" dirty="0">
                <a:latin typeface="+mj-lt"/>
              </a:rPr>
              <a:t> transmitted power,</a:t>
            </a:r>
            <a:endParaRPr lang="en-GB" sz="2000" dirty="0">
              <a:latin typeface="+mj-lt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47CE93F-02FF-FC74-A938-E3B550B9C628}"/>
              </a:ext>
            </a:extLst>
          </p:cNvPr>
          <p:cNvSpPr txBox="1"/>
          <p:nvPr/>
        </p:nvSpPr>
        <p:spPr>
          <a:xfrm>
            <a:off x="509200" y="3143469"/>
            <a:ext cx="7105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Lower</a:t>
            </a:r>
            <a:r>
              <a:rPr lang="en-GB" sz="2000" b="1" i="1" dirty="0">
                <a:latin typeface="+mj-lt"/>
              </a:rPr>
              <a:t> </a:t>
            </a:r>
            <a:r>
              <a:rPr lang="en-GB" sz="2000" b="1" dirty="0">
                <a:latin typeface="+mj-lt"/>
              </a:rPr>
              <a:t>processing time,</a:t>
            </a:r>
            <a:endParaRPr lang="en-GB" sz="2000" dirty="0">
              <a:latin typeface="+mj-lt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4C6AE3A-A888-93F8-3805-E6F791BB19D4}"/>
              </a:ext>
            </a:extLst>
          </p:cNvPr>
          <p:cNvSpPr txBox="1"/>
          <p:nvPr/>
        </p:nvSpPr>
        <p:spPr>
          <a:xfrm>
            <a:off x="509200" y="4023918"/>
            <a:ext cx="7105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+mj-lt"/>
              </a:rPr>
              <a:t>A math model </a:t>
            </a:r>
            <a:r>
              <a:rPr lang="en-GB" sz="2000" dirty="0">
                <a:latin typeface="+mj-lt"/>
              </a:rPr>
              <a:t>compatible with those established in the literature to describe micro-Doppler effect;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03D7CB3-97B9-AD41-F238-80CD380362C8}"/>
              </a:ext>
            </a:extLst>
          </p:cNvPr>
          <p:cNvSpPr txBox="1"/>
          <p:nvPr/>
        </p:nvSpPr>
        <p:spPr>
          <a:xfrm>
            <a:off x="509200" y="5163153"/>
            <a:ext cx="7105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In any cases it is possible to </a:t>
            </a:r>
            <a:r>
              <a:rPr lang="en-GB" sz="2000" b="1" dirty="0">
                <a:latin typeface="+mj-lt"/>
              </a:rPr>
              <a:t>distinguish drones </a:t>
            </a:r>
            <a:r>
              <a:rPr lang="en-GB" sz="2000" dirty="0">
                <a:latin typeface="+mj-lt"/>
              </a:rPr>
              <a:t>from objects without rotating parts. 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5C935E5-9496-4EAC-AB1B-C674A00B1819}"/>
              </a:ext>
            </a:extLst>
          </p:cNvPr>
          <p:cNvSpPr txBox="1"/>
          <p:nvPr/>
        </p:nvSpPr>
        <p:spPr>
          <a:xfrm>
            <a:off x="7876180" y="1966804"/>
            <a:ext cx="380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What could be future works?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7833B03-0241-A15C-E562-2DD1304F8423}"/>
              </a:ext>
            </a:extLst>
          </p:cNvPr>
          <p:cNvSpPr txBox="1"/>
          <p:nvPr/>
        </p:nvSpPr>
        <p:spPr>
          <a:xfrm>
            <a:off x="7876180" y="2587116"/>
            <a:ext cx="4762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Compare Range-Profile analysis with others low cost techniques that also  works in Doppler ambiguity (</a:t>
            </a:r>
            <a:r>
              <a:rPr lang="en-GB" sz="2000" b="1" i="1" dirty="0">
                <a:latin typeface="+mj-lt"/>
              </a:rPr>
              <a:t>HERM spectral analysis</a:t>
            </a:r>
            <a:r>
              <a:rPr lang="en-GB" sz="2000" dirty="0">
                <a:latin typeface="+mj-lt"/>
              </a:rPr>
              <a:t>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C696C9A-DC7E-9759-A728-8D8E0202BEEC}"/>
              </a:ext>
            </a:extLst>
          </p:cNvPr>
          <p:cNvSpPr txBox="1"/>
          <p:nvPr/>
        </p:nvSpPr>
        <p:spPr>
          <a:xfrm>
            <a:off x="7876180" y="3995024"/>
            <a:ext cx="476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+mj-lt"/>
              </a:rPr>
              <a:t>Trials on field </a:t>
            </a:r>
            <a:r>
              <a:rPr lang="en-GB" sz="2000" dirty="0">
                <a:latin typeface="+mj-lt"/>
              </a:rPr>
              <a:t>with radar prototype</a:t>
            </a: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7A656F3B-C04A-7295-15DC-1BD14BFBCC67}"/>
              </a:ext>
            </a:extLst>
          </p:cNvPr>
          <p:cNvGrpSpPr/>
          <p:nvPr/>
        </p:nvGrpSpPr>
        <p:grpSpPr>
          <a:xfrm>
            <a:off x="0" y="6371389"/>
            <a:ext cx="12256655" cy="506385"/>
            <a:chOff x="-751478" y="6371389"/>
            <a:chExt cx="13008133" cy="506385"/>
          </a:xfrm>
        </p:grpSpPr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07EDDE12-00A3-DDEC-31E1-200CECD9DA62}"/>
                </a:ext>
              </a:extLst>
            </p:cNvPr>
            <p:cNvSpPr/>
            <p:nvPr/>
          </p:nvSpPr>
          <p:spPr>
            <a:xfrm rot="5400000">
              <a:off x="5493905" y="161904"/>
              <a:ext cx="452714" cy="1294347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B050"/>
                </a:solidFill>
              </a:endParaRPr>
            </a:p>
          </p:txBody>
        </p:sp>
        <p:pic>
          <p:nvPicPr>
            <p:cNvPr id="21" name="Immagine 20">
              <a:extLst>
                <a:ext uri="{FF2B5EF4-FFF2-40B4-BE49-F238E27FC236}">
                  <a16:creationId xmlns:a16="http://schemas.microsoft.com/office/drawing/2014/main" id="{E9F3A074-FA33-ED5C-0FAE-59230897D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17745" y="6371389"/>
              <a:ext cx="738910" cy="506385"/>
            </a:xfrm>
            <a:prstGeom prst="rect">
              <a:avLst/>
            </a:prstGeom>
            <a:effectLst/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412ED7F-E0FB-AF26-8B15-83046D0132DD}"/>
                  </a:ext>
                </a:extLst>
              </p:cNvPr>
              <p:cNvSpPr txBox="1"/>
              <p:nvPr/>
            </p:nvSpPr>
            <p:spPr>
              <a:xfrm>
                <a:off x="40161" y="6433588"/>
                <a:ext cx="9380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sz="20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2000" i="1" dirty="0" smtClean="0">
                          <a:latin typeface="Cambria Math" panose="02040503050406030204" pitchFamily="18" charset="0"/>
                        </a:rPr>
                        <m:t>/13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412ED7F-E0FB-AF26-8B15-83046D013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1" y="6433588"/>
                <a:ext cx="938077" cy="400110"/>
              </a:xfrm>
              <a:prstGeom prst="rect">
                <a:avLst/>
              </a:prstGeom>
              <a:blipFill>
                <a:blip r:embed="rId3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939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D5FE55EA-58CD-4CE3-875C-0C12C94144C0}"/>
              </a:ext>
            </a:extLst>
          </p:cNvPr>
          <p:cNvSpPr txBox="1"/>
          <p:nvPr/>
        </p:nvSpPr>
        <p:spPr>
          <a:xfrm>
            <a:off x="346697" y="192150"/>
            <a:ext cx="83602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rgbClr val="00B050"/>
                </a:solidFill>
              </a:rPr>
              <a:t>Outline</a:t>
            </a:r>
            <a:endParaRPr lang="en-GB" sz="3600" dirty="0">
              <a:solidFill>
                <a:srgbClr val="00B050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E936846-8148-532F-5DC3-EF3FC722F1B6}"/>
              </a:ext>
            </a:extLst>
          </p:cNvPr>
          <p:cNvSpPr txBox="1"/>
          <p:nvPr/>
        </p:nvSpPr>
        <p:spPr>
          <a:xfrm>
            <a:off x="346697" y="1536174"/>
            <a:ext cx="80892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400" dirty="0" err="1">
                <a:latin typeface="+mj-lt"/>
              </a:rPr>
              <a:t>Introduction</a:t>
            </a:r>
            <a:r>
              <a:rPr lang="it-IT" sz="2400" dirty="0">
                <a:latin typeface="+mj-lt"/>
              </a:rPr>
              <a:t> and Common </a:t>
            </a:r>
            <a:r>
              <a:rPr lang="it-IT" sz="2400" dirty="0" err="1">
                <a:latin typeface="+mj-lt"/>
              </a:rPr>
              <a:t>solutions</a:t>
            </a:r>
            <a:r>
              <a:rPr lang="it-IT" sz="2400" dirty="0">
                <a:latin typeface="+mj-lt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endParaRPr lang="it-IT" sz="24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400" dirty="0" err="1">
                <a:latin typeface="+mj-lt"/>
              </a:rPr>
              <a:t>Proposed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solution</a:t>
            </a:r>
            <a:r>
              <a:rPr lang="it-IT" sz="2400" dirty="0">
                <a:latin typeface="+mj-lt"/>
              </a:rPr>
              <a:t>: FMCW radar for micro-Doppler </a:t>
            </a:r>
            <a:r>
              <a:rPr lang="it-IT" sz="2400" dirty="0" err="1">
                <a:latin typeface="+mj-lt"/>
              </a:rPr>
              <a:t>analysis</a:t>
            </a:r>
            <a:r>
              <a:rPr lang="it-IT" sz="2400" dirty="0">
                <a:latin typeface="+mj-lt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endParaRPr lang="it-IT" sz="24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400" dirty="0" err="1">
                <a:latin typeface="+mj-lt"/>
              </a:rPr>
              <a:t>Received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signal</a:t>
            </a:r>
            <a:r>
              <a:rPr lang="it-IT" sz="2400" dirty="0">
                <a:latin typeface="+mj-lt"/>
              </a:rPr>
              <a:t> model and </a:t>
            </a:r>
            <a:r>
              <a:rPr lang="it-IT" sz="2400" dirty="0" err="1">
                <a:latin typeface="+mj-lt"/>
              </a:rPr>
              <a:t>Waveform</a:t>
            </a:r>
            <a:r>
              <a:rPr lang="it-IT" sz="2400" dirty="0">
                <a:latin typeface="+mj-lt"/>
              </a:rPr>
              <a:t> design;</a:t>
            </a:r>
          </a:p>
          <a:p>
            <a:pPr marL="457200" indent="-457200">
              <a:buFont typeface="+mj-lt"/>
              <a:buAutoNum type="arabicPeriod"/>
            </a:pPr>
            <a:endParaRPr lang="it-IT" sz="24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400" dirty="0" err="1">
                <a:latin typeface="+mj-lt"/>
              </a:rPr>
              <a:t>Results</a:t>
            </a:r>
            <a:r>
              <a:rPr lang="it-IT" sz="2400" dirty="0">
                <a:latin typeface="+mj-lt"/>
              </a:rPr>
              <a:t> and performances;</a:t>
            </a:r>
          </a:p>
          <a:p>
            <a:pPr marL="457200" indent="-457200">
              <a:buFont typeface="+mj-lt"/>
              <a:buAutoNum type="arabicPeriod"/>
            </a:pPr>
            <a:endParaRPr lang="it-IT" sz="24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400" dirty="0" err="1">
                <a:latin typeface="+mj-lt"/>
              </a:rPr>
              <a:t>Conclusions</a:t>
            </a:r>
            <a:r>
              <a:rPr lang="it-IT" sz="2400" dirty="0">
                <a:latin typeface="+mj-lt"/>
              </a:rPr>
              <a:t> and Future works;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1B4BCCD5-5FA4-5F90-4C2B-DF92F9B98A75}"/>
              </a:ext>
            </a:extLst>
          </p:cNvPr>
          <p:cNvGrpSpPr/>
          <p:nvPr/>
        </p:nvGrpSpPr>
        <p:grpSpPr>
          <a:xfrm>
            <a:off x="0" y="6371389"/>
            <a:ext cx="12256655" cy="506385"/>
            <a:chOff x="-751478" y="6371389"/>
            <a:chExt cx="13008133" cy="506385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589E49A5-244E-F1A0-F85D-04104DBA92E8}"/>
                </a:ext>
              </a:extLst>
            </p:cNvPr>
            <p:cNvSpPr/>
            <p:nvPr/>
          </p:nvSpPr>
          <p:spPr>
            <a:xfrm rot="5400000">
              <a:off x="5493905" y="161904"/>
              <a:ext cx="452714" cy="1294347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B050"/>
                </a:solidFill>
              </a:endParaRPr>
            </a:p>
          </p:txBody>
        </p:sp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C19F640F-EFD2-4E56-600F-383FCF298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17745" y="6371389"/>
              <a:ext cx="738910" cy="506385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134793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38A3F5C0-81A1-3D1C-0EA3-80A740078EAF}"/>
              </a:ext>
            </a:extLst>
          </p:cNvPr>
          <p:cNvSpPr txBox="1"/>
          <p:nvPr/>
        </p:nvSpPr>
        <p:spPr>
          <a:xfrm>
            <a:off x="3140404" y="2659559"/>
            <a:ext cx="59111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rgbClr val="00B050"/>
                </a:solidFill>
              </a:rPr>
              <a:t>Thanks for the Attention!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8409FB0D-F504-E4EF-F80D-12CD82FF1B21}"/>
              </a:ext>
            </a:extLst>
          </p:cNvPr>
          <p:cNvGrpSpPr/>
          <p:nvPr/>
        </p:nvGrpSpPr>
        <p:grpSpPr>
          <a:xfrm>
            <a:off x="0" y="6371389"/>
            <a:ext cx="12256655" cy="506385"/>
            <a:chOff x="-751478" y="6371389"/>
            <a:chExt cx="13008133" cy="506385"/>
          </a:xfrm>
        </p:grpSpPr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739261BF-A721-0C22-34E4-0932508B98F9}"/>
                </a:ext>
              </a:extLst>
            </p:cNvPr>
            <p:cNvSpPr/>
            <p:nvPr/>
          </p:nvSpPr>
          <p:spPr>
            <a:xfrm rot="5400000">
              <a:off x="5493905" y="161904"/>
              <a:ext cx="452714" cy="1294347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B050"/>
                </a:solidFill>
              </a:endParaRPr>
            </a:p>
          </p:txBody>
        </p:sp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32A70B22-B055-76EE-BD7C-5DF935757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17745" y="6371389"/>
              <a:ext cx="738910" cy="506385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278684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01DBB89-92AA-5C4B-3BB4-9A3220D356AB}"/>
              </a:ext>
            </a:extLst>
          </p:cNvPr>
          <p:cNvSpPr/>
          <p:nvPr/>
        </p:nvSpPr>
        <p:spPr>
          <a:xfrm rot="5400000">
            <a:off x="5836508" y="502508"/>
            <a:ext cx="518984" cy="12192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50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077B568-8FDA-17DE-0353-F19C225E7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499" y="6297477"/>
            <a:ext cx="675501" cy="560523"/>
          </a:xfrm>
          <a:prstGeom prst="rect">
            <a:avLst/>
          </a:prstGeom>
          <a:effectLst/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7EBD0CA-6983-E8AE-F78A-AF981A852511}"/>
              </a:ext>
            </a:extLst>
          </p:cNvPr>
          <p:cNvSpPr txBox="1"/>
          <p:nvPr/>
        </p:nvSpPr>
        <p:spPr>
          <a:xfrm>
            <a:off x="180814" y="86927"/>
            <a:ext cx="98842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rgbClr val="00B050"/>
                </a:solidFill>
              </a:rPr>
              <a:t>Waveform design algorithms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2227FE7-1D1E-606B-B374-C578BDA389C6}"/>
              </a:ext>
            </a:extLst>
          </p:cNvPr>
          <p:cNvSpPr txBox="1"/>
          <p:nvPr/>
        </p:nvSpPr>
        <p:spPr>
          <a:xfrm>
            <a:off x="1151625" y="1476811"/>
            <a:ext cx="2230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Range-profile analysis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8694A4A-5227-9FFC-F0CE-FCDAE6C2AC06}"/>
              </a:ext>
            </a:extLst>
          </p:cNvPr>
          <p:cNvSpPr txBox="1"/>
          <p:nvPr/>
        </p:nvSpPr>
        <p:spPr>
          <a:xfrm>
            <a:off x="7927160" y="1406538"/>
            <a:ext cx="216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Spectrogram analysis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47AF3BA-EA7C-3060-4D46-11F9B1DAF880}"/>
              </a:ext>
            </a:extLst>
          </p:cNvPr>
          <p:cNvSpPr txBox="1"/>
          <p:nvPr/>
        </p:nvSpPr>
        <p:spPr>
          <a:xfrm>
            <a:off x="180814" y="935757"/>
            <a:ext cx="8447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Result obtained for the generic Helicopter and Quadcopter drones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BA78C2A-320F-A41A-D4D6-30D088C2598C}"/>
              </a:ext>
            </a:extLst>
          </p:cNvPr>
          <p:cNvSpPr txBox="1"/>
          <p:nvPr/>
        </p:nvSpPr>
        <p:spPr>
          <a:xfrm>
            <a:off x="1108648" y="4074366"/>
            <a:ext cx="278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Resulting radar parameter: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625957E4-F8DF-041F-498F-53619E71963D}"/>
              </a:ext>
            </a:extLst>
          </p:cNvPr>
          <p:cNvSpPr txBox="1"/>
          <p:nvPr/>
        </p:nvSpPr>
        <p:spPr>
          <a:xfrm>
            <a:off x="7551641" y="4082770"/>
            <a:ext cx="278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Resulting radar parameters: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a 9">
                <a:extLst>
                  <a:ext uri="{FF2B5EF4-FFF2-40B4-BE49-F238E27FC236}">
                    <a16:creationId xmlns:a16="http://schemas.microsoft.com/office/drawing/2014/main" id="{8E8A8C2B-35D2-5582-5DC6-7249EF24B1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2860998"/>
                  </p:ext>
                </p:extLst>
              </p:nvPr>
            </p:nvGraphicFramePr>
            <p:xfrm>
              <a:off x="522447" y="1906481"/>
              <a:ext cx="3943764" cy="19252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3226">
                      <a:extLst>
                        <a:ext uri="{9D8B030D-6E8A-4147-A177-3AD203B41FA5}">
                          <a16:colId xmlns:a16="http://schemas.microsoft.com/office/drawing/2014/main" val="281764530"/>
                        </a:ext>
                      </a:extLst>
                    </a:gridCol>
                    <a:gridCol w="1274618">
                      <a:extLst>
                        <a:ext uri="{9D8B030D-6E8A-4147-A177-3AD203B41FA5}">
                          <a16:colId xmlns:a16="http://schemas.microsoft.com/office/drawing/2014/main" val="1296689124"/>
                        </a:ext>
                      </a:extLst>
                    </a:gridCol>
                    <a:gridCol w="1445920">
                      <a:extLst>
                        <a:ext uri="{9D8B030D-6E8A-4147-A177-3AD203B41FA5}">
                          <a16:colId xmlns:a16="http://schemas.microsoft.com/office/drawing/2014/main" val="86296235"/>
                        </a:ext>
                      </a:extLst>
                    </a:gridCol>
                  </a:tblGrid>
                  <a:tr h="376097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b="0" dirty="0"/>
                            <a:t>Helicopter</a:t>
                          </a:r>
                          <a:endParaRPr lang="en-GB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b="0" dirty="0"/>
                            <a:t>Quadcopter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0234516"/>
                      </a:ext>
                    </a:extLst>
                  </a:tr>
                  <a:tr h="3760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it-IT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𝑑𝑤𝑒𝑙𝑙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0.1 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0.025 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8038751"/>
                      </a:ext>
                    </a:extLst>
                  </a:tr>
                  <a:tr h="39790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it-IT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𝑐h𝑖𝑟𝑝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2 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1.3 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168165"/>
                      </a:ext>
                    </a:extLst>
                  </a:tr>
                  <a:tr h="3990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it-IT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𝑟𝑎𝑛𝑔𝑒</m:t>
                                    </m:r>
                                    <m:r>
                                      <a:rPr lang="it-IT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t-IT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𝑐𝑒𝑙𝑙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3371025"/>
                      </a:ext>
                    </a:extLst>
                  </a:tr>
                  <a:tr h="3760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it-IT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𝑡𝑖𝑚𝑒</m:t>
                                    </m:r>
                                    <m:r>
                                      <a:rPr lang="it-IT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t-IT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𝑐𝑒𝑙𝑙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02400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a 9">
                <a:extLst>
                  <a:ext uri="{FF2B5EF4-FFF2-40B4-BE49-F238E27FC236}">
                    <a16:creationId xmlns:a16="http://schemas.microsoft.com/office/drawing/2014/main" id="{8E8A8C2B-35D2-5582-5DC6-7249EF24B1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2860998"/>
                  </p:ext>
                </p:extLst>
              </p:nvPr>
            </p:nvGraphicFramePr>
            <p:xfrm>
              <a:off x="522447" y="1906481"/>
              <a:ext cx="3943764" cy="19252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3226">
                      <a:extLst>
                        <a:ext uri="{9D8B030D-6E8A-4147-A177-3AD203B41FA5}">
                          <a16:colId xmlns:a16="http://schemas.microsoft.com/office/drawing/2014/main" val="281764530"/>
                        </a:ext>
                      </a:extLst>
                    </a:gridCol>
                    <a:gridCol w="1274618">
                      <a:extLst>
                        <a:ext uri="{9D8B030D-6E8A-4147-A177-3AD203B41FA5}">
                          <a16:colId xmlns:a16="http://schemas.microsoft.com/office/drawing/2014/main" val="1296689124"/>
                        </a:ext>
                      </a:extLst>
                    </a:gridCol>
                    <a:gridCol w="1445920">
                      <a:extLst>
                        <a:ext uri="{9D8B030D-6E8A-4147-A177-3AD203B41FA5}">
                          <a16:colId xmlns:a16="http://schemas.microsoft.com/office/drawing/2014/main" val="86296235"/>
                        </a:ext>
                      </a:extLst>
                    </a:gridCol>
                  </a:tblGrid>
                  <a:tr h="376097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b="0" dirty="0"/>
                            <a:t>Helicopter</a:t>
                          </a:r>
                          <a:endParaRPr lang="en-GB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b="0" dirty="0"/>
                            <a:t>Quadcopter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0234516"/>
                      </a:ext>
                    </a:extLst>
                  </a:tr>
                  <a:tr h="376097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42" t="-113793" r="-226042" b="-3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96040" t="-113793" r="-114851" b="-3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73684" t="-113793" r="-1754" b="-3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8038751"/>
                      </a:ext>
                    </a:extLst>
                  </a:tr>
                  <a:tr h="39790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42" t="-193750" r="-226042" b="-1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96040" t="-193750" r="-114851" b="-1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73684" t="-193750" r="-1754" b="-1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3168165"/>
                      </a:ext>
                    </a:extLst>
                  </a:tr>
                  <a:tr h="39908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42" t="-303226" r="-22604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96040" t="-303226" r="-114851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73684" t="-303226" r="-1754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371025"/>
                      </a:ext>
                    </a:extLst>
                  </a:tr>
                  <a:tr h="376097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42" t="-416667" r="-226042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96040" t="-416667" r="-114851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73684" t="-416667" r="-1754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24005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" name="Tabella 9">
                <a:extLst>
                  <a:ext uri="{FF2B5EF4-FFF2-40B4-BE49-F238E27FC236}">
                    <a16:creationId xmlns:a16="http://schemas.microsoft.com/office/drawing/2014/main" id="{7DBBB625-2E72-0150-FF5D-8E05D85D0E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6105502"/>
                  </p:ext>
                </p:extLst>
              </p:nvPr>
            </p:nvGraphicFramePr>
            <p:xfrm>
              <a:off x="300977" y="4464466"/>
              <a:ext cx="4401299" cy="23935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9745">
                      <a:extLst>
                        <a:ext uri="{9D8B030D-6E8A-4147-A177-3AD203B41FA5}">
                          <a16:colId xmlns:a16="http://schemas.microsoft.com/office/drawing/2014/main" val="281764530"/>
                        </a:ext>
                      </a:extLst>
                    </a:gridCol>
                    <a:gridCol w="1754547">
                      <a:extLst>
                        <a:ext uri="{9D8B030D-6E8A-4147-A177-3AD203B41FA5}">
                          <a16:colId xmlns:a16="http://schemas.microsoft.com/office/drawing/2014/main" val="1296689124"/>
                        </a:ext>
                      </a:extLst>
                    </a:gridCol>
                    <a:gridCol w="1747007">
                      <a:extLst>
                        <a:ext uri="{9D8B030D-6E8A-4147-A177-3AD203B41FA5}">
                          <a16:colId xmlns:a16="http://schemas.microsoft.com/office/drawing/2014/main" val="86296235"/>
                        </a:ext>
                      </a:extLst>
                    </a:gridCol>
                  </a:tblGrid>
                  <a:tr h="376822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dirty="0"/>
                            <a:t>Helicopter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dirty="0"/>
                            <a:t>Quadcopter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0234516"/>
                      </a:ext>
                    </a:extLst>
                  </a:tr>
                  <a:tr h="4033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it-IT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81.79 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24 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8038751"/>
                      </a:ext>
                    </a:extLst>
                  </a:tr>
                  <a:tr h="4033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74.94 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119.91 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168165"/>
                      </a:ext>
                    </a:extLst>
                  </a:tr>
                  <a:tr h="4033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𝐴𝐷𝐶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dirty="0" smtClean="0">
                                    <a:latin typeface="Cambria Math" panose="02040503050406030204" pitchFamily="18" charset="0"/>
                                  </a:rPr>
                                  <m:t>1.01 </m:t>
                                </m:r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dirty="0" smtClean="0">
                                    <a:latin typeface="Cambria Math" panose="02040503050406030204" pitchFamily="18" charset="0"/>
                                  </a:rPr>
                                  <m:t>1.60 </m:t>
                                </m:r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3371025"/>
                      </a:ext>
                    </a:extLst>
                  </a:tr>
                  <a:tr h="4033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0.12 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0.48 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0240054"/>
                      </a:ext>
                    </a:extLst>
                  </a:tr>
                  <a:tr h="4033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18°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4.5 °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0643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9" name="Tabella 9">
                <a:extLst>
                  <a:ext uri="{FF2B5EF4-FFF2-40B4-BE49-F238E27FC236}">
                    <a16:creationId xmlns:a16="http://schemas.microsoft.com/office/drawing/2014/main" id="{7DBBB625-2E72-0150-FF5D-8E05D85D0E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6105502"/>
                  </p:ext>
                </p:extLst>
              </p:nvPr>
            </p:nvGraphicFramePr>
            <p:xfrm>
              <a:off x="300977" y="4464466"/>
              <a:ext cx="4401299" cy="23935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9745">
                      <a:extLst>
                        <a:ext uri="{9D8B030D-6E8A-4147-A177-3AD203B41FA5}">
                          <a16:colId xmlns:a16="http://schemas.microsoft.com/office/drawing/2014/main" val="281764530"/>
                        </a:ext>
                      </a:extLst>
                    </a:gridCol>
                    <a:gridCol w="1754547">
                      <a:extLst>
                        <a:ext uri="{9D8B030D-6E8A-4147-A177-3AD203B41FA5}">
                          <a16:colId xmlns:a16="http://schemas.microsoft.com/office/drawing/2014/main" val="1296689124"/>
                        </a:ext>
                      </a:extLst>
                    </a:gridCol>
                    <a:gridCol w="1747007">
                      <a:extLst>
                        <a:ext uri="{9D8B030D-6E8A-4147-A177-3AD203B41FA5}">
                          <a16:colId xmlns:a16="http://schemas.microsoft.com/office/drawing/2014/main" val="86296235"/>
                        </a:ext>
                      </a:extLst>
                    </a:gridCol>
                  </a:tblGrid>
                  <a:tr h="376822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dirty="0"/>
                            <a:t>Helicopter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dirty="0"/>
                            <a:t>Quadcopter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0234516"/>
                      </a:ext>
                    </a:extLst>
                  </a:tr>
                  <a:tr h="40334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t="-100000" r="-392958" b="-4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51079" t="-100000" r="-100719" b="-4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152174" t="-100000" r="-1449" b="-4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8038751"/>
                      </a:ext>
                    </a:extLst>
                  </a:tr>
                  <a:tr h="40334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t="-206452" r="-392958" b="-3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51079" t="-206452" r="-100719" b="-3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152174" t="-206452" r="-1449" b="-31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3168165"/>
                      </a:ext>
                    </a:extLst>
                  </a:tr>
                  <a:tr h="40334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t="-296875" r="-392958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51079" t="-296875" r="-100719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152174" t="-296875" r="-1449" b="-20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371025"/>
                      </a:ext>
                    </a:extLst>
                  </a:tr>
                  <a:tr h="40334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t="-396875" r="-392958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51079" t="-396875" r="-100719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152174" t="-396875" r="-1449" b="-10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240054"/>
                      </a:ext>
                    </a:extLst>
                  </a:tr>
                  <a:tr h="40334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t="-496875" r="-392958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51079" t="-496875" r="-100719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152174" t="-496875" r="-1449" b="-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06432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Tabella 9">
                <a:extLst>
                  <a:ext uri="{FF2B5EF4-FFF2-40B4-BE49-F238E27FC236}">
                    <a16:creationId xmlns:a16="http://schemas.microsoft.com/office/drawing/2014/main" id="{4B1EB50C-4ACC-0BAA-3981-AA6A1D8E07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5303378"/>
                  </p:ext>
                </p:extLst>
              </p:nvPr>
            </p:nvGraphicFramePr>
            <p:xfrm>
              <a:off x="7075337" y="1752238"/>
              <a:ext cx="3943764" cy="22378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3226">
                      <a:extLst>
                        <a:ext uri="{9D8B030D-6E8A-4147-A177-3AD203B41FA5}">
                          <a16:colId xmlns:a16="http://schemas.microsoft.com/office/drawing/2014/main" val="281764530"/>
                        </a:ext>
                      </a:extLst>
                    </a:gridCol>
                    <a:gridCol w="1274618">
                      <a:extLst>
                        <a:ext uri="{9D8B030D-6E8A-4147-A177-3AD203B41FA5}">
                          <a16:colId xmlns:a16="http://schemas.microsoft.com/office/drawing/2014/main" val="1296689124"/>
                        </a:ext>
                      </a:extLst>
                    </a:gridCol>
                    <a:gridCol w="1445920">
                      <a:extLst>
                        <a:ext uri="{9D8B030D-6E8A-4147-A177-3AD203B41FA5}">
                          <a16:colId xmlns:a16="http://schemas.microsoft.com/office/drawing/2014/main" val="86296235"/>
                        </a:ext>
                      </a:extLst>
                    </a:gridCol>
                  </a:tblGrid>
                  <a:tr h="342085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b="0" dirty="0"/>
                            <a:t>Helicopter</a:t>
                          </a:r>
                          <a:endParaRPr lang="en-GB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b="0" dirty="0"/>
                            <a:t>Quadcopter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0234516"/>
                      </a:ext>
                    </a:extLst>
                  </a:tr>
                  <a:tr h="3420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it-IT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𝑑𝑤𝑒𝑙𝑙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0.1 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0.025 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8038751"/>
                      </a:ext>
                    </a:extLst>
                  </a:tr>
                  <a:tr h="3619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it-IT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𝑐h𝑖𝑟𝑝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88.35 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66.7 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168165"/>
                      </a:ext>
                    </a:extLst>
                  </a:tr>
                  <a:tr h="362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it-IT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𝑓𝑓𝑡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8675340"/>
                      </a:ext>
                    </a:extLst>
                  </a:tr>
                  <a:tr h="3540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943.13</m:t>
                              </m:r>
                            </m:oMath>
                          </a14:m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𝐻𝑧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1249.37 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3371025"/>
                      </a:ext>
                    </a:extLst>
                  </a:tr>
                  <a:tr h="3420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0.5 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0.4 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02400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Tabella 9">
                <a:extLst>
                  <a:ext uri="{FF2B5EF4-FFF2-40B4-BE49-F238E27FC236}">
                    <a16:creationId xmlns:a16="http://schemas.microsoft.com/office/drawing/2014/main" id="{4B1EB50C-4ACC-0BAA-3981-AA6A1D8E07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5303378"/>
                  </p:ext>
                </p:extLst>
              </p:nvPr>
            </p:nvGraphicFramePr>
            <p:xfrm>
              <a:off x="7075337" y="1752238"/>
              <a:ext cx="3943764" cy="22378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3226">
                      <a:extLst>
                        <a:ext uri="{9D8B030D-6E8A-4147-A177-3AD203B41FA5}">
                          <a16:colId xmlns:a16="http://schemas.microsoft.com/office/drawing/2014/main" val="281764530"/>
                        </a:ext>
                      </a:extLst>
                    </a:gridCol>
                    <a:gridCol w="1274618">
                      <a:extLst>
                        <a:ext uri="{9D8B030D-6E8A-4147-A177-3AD203B41FA5}">
                          <a16:colId xmlns:a16="http://schemas.microsoft.com/office/drawing/2014/main" val="1296689124"/>
                        </a:ext>
                      </a:extLst>
                    </a:gridCol>
                    <a:gridCol w="1445920">
                      <a:extLst>
                        <a:ext uri="{9D8B030D-6E8A-4147-A177-3AD203B41FA5}">
                          <a16:colId xmlns:a16="http://schemas.microsoft.com/office/drawing/2014/main" val="8629623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b="0" dirty="0"/>
                            <a:t>Helicopter</a:t>
                          </a:r>
                          <a:endParaRPr lang="en-GB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b="0" dirty="0"/>
                            <a:t>Quadcopter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02345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1042" t="-106897" r="-226042" b="-4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96040" t="-106897" r="-114851" b="-4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173684" t="-106897" r="-1754" b="-4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8038751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1042" t="-193548" r="-226042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96040" t="-193548" r="-114851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173684" t="-193548" r="-1754" b="-3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3168165"/>
                      </a:ext>
                    </a:extLst>
                  </a:tr>
                  <a:tr h="38779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1042" t="-293548" r="-226042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867534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1042" t="-420690" r="-226042" b="-1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96040" t="-420690" r="-114851" b="-1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173684" t="-420690" r="-1754" b="-1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37102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1042" t="-520690" r="-226042" b="-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96040" t="-520690" r="-114851" b="-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173684" t="-520690" r="-1754" b="-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24005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1" name="Tabella 9">
                <a:extLst>
                  <a:ext uri="{FF2B5EF4-FFF2-40B4-BE49-F238E27FC236}">
                    <a16:creationId xmlns:a16="http://schemas.microsoft.com/office/drawing/2014/main" id="{CB7D6F5E-CDFD-0E58-3D6F-88B2C06DFD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9397750"/>
                  </p:ext>
                </p:extLst>
              </p:nvPr>
            </p:nvGraphicFramePr>
            <p:xfrm>
              <a:off x="6808216" y="4534730"/>
              <a:ext cx="4401299" cy="2323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9745">
                      <a:extLst>
                        <a:ext uri="{9D8B030D-6E8A-4147-A177-3AD203B41FA5}">
                          <a16:colId xmlns:a16="http://schemas.microsoft.com/office/drawing/2014/main" val="281764530"/>
                        </a:ext>
                      </a:extLst>
                    </a:gridCol>
                    <a:gridCol w="1754547">
                      <a:extLst>
                        <a:ext uri="{9D8B030D-6E8A-4147-A177-3AD203B41FA5}">
                          <a16:colId xmlns:a16="http://schemas.microsoft.com/office/drawing/2014/main" val="1296689124"/>
                        </a:ext>
                      </a:extLst>
                    </a:gridCol>
                    <a:gridCol w="1747007">
                      <a:extLst>
                        <a:ext uri="{9D8B030D-6E8A-4147-A177-3AD203B41FA5}">
                          <a16:colId xmlns:a16="http://schemas.microsoft.com/office/drawing/2014/main" val="86296235"/>
                        </a:ext>
                      </a:extLst>
                    </a:gridCol>
                  </a:tblGrid>
                  <a:tr h="314328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dirty="0"/>
                            <a:t>Helicopter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dirty="0"/>
                            <a:t>Quadcopter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0234516"/>
                      </a:ext>
                    </a:extLst>
                  </a:tr>
                  <a:tr h="39150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it-IT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154.29 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38.32 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8038751"/>
                      </a:ext>
                    </a:extLst>
                  </a:tr>
                  <a:tr h="39150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1696.46 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2247.31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168165"/>
                      </a:ext>
                    </a:extLst>
                  </a:tr>
                  <a:tr h="39150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𝐴𝐷𝐶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dirty="0" smtClean="0">
                                    <a:latin typeface="Cambria Math" panose="02040503050406030204" pitchFamily="18" charset="0"/>
                                  </a:rPr>
                                  <m:t>22.64 </m:t>
                                </m:r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dirty="0" smtClean="0">
                                    <a:latin typeface="Cambria Math" panose="02040503050406030204" pitchFamily="18" charset="0"/>
                                  </a:rPr>
                                  <m:t>29.99 </m:t>
                                </m:r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3371025"/>
                      </a:ext>
                    </a:extLst>
                  </a:tr>
                  <a:tr h="39150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0.12 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0.48 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0240054"/>
                      </a:ext>
                    </a:extLst>
                  </a:tr>
                  <a:tr h="39150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18°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4.5 °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0643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1" name="Tabella 9">
                <a:extLst>
                  <a:ext uri="{FF2B5EF4-FFF2-40B4-BE49-F238E27FC236}">
                    <a16:creationId xmlns:a16="http://schemas.microsoft.com/office/drawing/2014/main" id="{CB7D6F5E-CDFD-0E58-3D6F-88B2C06DFD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9397750"/>
                  </p:ext>
                </p:extLst>
              </p:nvPr>
            </p:nvGraphicFramePr>
            <p:xfrm>
              <a:off x="6808216" y="4534730"/>
              <a:ext cx="4401299" cy="2323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9745">
                      <a:extLst>
                        <a:ext uri="{9D8B030D-6E8A-4147-A177-3AD203B41FA5}">
                          <a16:colId xmlns:a16="http://schemas.microsoft.com/office/drawing/2014/main" val="281764530"/>
                        </a:ext>
                      </a:extLst>
                    </a:gridCol>
                    <a:gridCol w="1754547">
                      <a:extLst>
                        <a:ext uri="{9D8B030D-6E8A-4147-A177-3AD203B41FA5}">
                          <a16:colId xmlns:a16="http://schemas.microsoft.com/office/drawing/2014/main" val="1296689124"/>
                        </a:ext>
                      </a:extLst>
                    </a:gridCol>
                    <a:gridCol w="1747007">
                      <a:extLst>
                        <a:ext uri="{9D8B030D-6E8A-4147-A177-3AD203B41FA5}">
                          <a16:colId xmlns:a16="http://schemas.microsoft.com/office/drawing/2014/main" val="8629623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dirty="0"/>
                            <a:t>Helicopter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dirty="0"/>
                            <a:t>Quadcopter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0234516"/>
                      </a:ext>
                    </a:extLst>
                  </a:tr>
                  <a:tr h="39150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6"/>
                          <a:stretch>
                            <a:fillRect l="-1408" t="-103226" r="-391549" b="-4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6"/>
                          <a:stretch>
                            <a:fillRect l="-52174" t="-103226" r="-101449" b="-4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6"/>
                          <a:stretch>
                            <a:fillRect l="-152174" t="-103226" r="-1449" b="-4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8038751"/>
                      </a:ext>
                    </a:extLst>
                  </a:tr>
                  <a:tr h="39150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6"/>
                          <a:stretch>
                            <a:fillRect l="-1408" t="-210000" r="-39154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6"/>
                          <a:stretch>
                            <a:fillRect l="-52174" t="-210000" r="-10144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6"/>
                          <a:stretch>
                            <a:fillRect l="-152174" t="-210000" r="-1449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3168165"/>
                      </a:ext>
                    </a:extLst>
                  </a:tr>
                  <a:tr h="39150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6"/>
                          <a:stretch>
                            <a:fillRect l="-1408" t="-300000" r="-391549" b="-2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6"/>
                          <a:stretch>
                            <a:fillRect l="-52174" t="-300000" r="-101449" b="-2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6"/>
                          <a:stretch>
                            <a:fillRect l="-152174" t="-300000" r="-1449" b="-2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371025"/>
                      </a:ext>
                    </a:extLst>
                  </a:tr>
                  <a:tr h="39150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6"/>
                          <a:stretch>
                            <a:fillRect l="-1408" t="-400000" r="-391549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6"/>
                          <a:stretch>
                            <a:fillRect l="-52174" t="-400000" r="-101449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6"/>
                          <a:stretch>
                            <a:fillRect l="-152174" t="-400000" r="-1449" b="-1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240054"/>
                      </a:ext>
                    </a:extLst>
                  </a:tr>
                  <a:tr h="39150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6"/>
                          <a:stretch>
                            <a:fillRect l="-1408" t="-500000" r="-391549" b="-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6"/>
                          <a:stretch>
                            <a:fillRect l="-52174" t="-500000" r="-101449" b="-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6"/>
                          <a:stretch>
                            <a:fillRect l="-152174" t="-500000" r="-1449" b="-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0643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28E3DD4C-FAB7-608A-1F2C-0DB6F19A4484}"/>
              </a:ext>
            </a:extLst>
          </p:cNvPr>
          <p:cNvSpPr txBox="1"/>
          <p:nvPr/>
        </p:nvSpPr>
        <p:spPr>
          <a:xfrm>
            <a:off x="10376938" y="334318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Due </a:t>
            </a:r>
            <a:r>
              <a:rPr lang="en-GB" dirty="0" err="1"/>
              <a:t>blocchi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6644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01DBB89-92AA-5C4B-3BB4-9A3220D356AB}"/>
              </a:ext>
            </a:extLst>
          </p:cNvPr>
          <p:cNvSpPr/>
          <p:nvPr/>
        </p:nvSpPr>
        <p:spPr>
          <a:xfrm rot="5400000">
            <a:off x="5836508" y="502508"/>
            <a:ext cx="518984" cy="12192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B050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077B568-8FDA-17DE-0353-F19C225E7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499" y="6297477"/>
            <a:ext cx="675501" cy="560523"/>
          </a:xfrm>
          <a:prstGeom prst="rect">
            <a:avLst/>
          </a:prstGeom>
          <a:effectLst/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070FA73-B442-3059-3614-775C92A7AF48}"/>
              </a:ext>
            </a:extLst>
          </p:cNvPr>
          <p:cNvSpPr txBox="1"/>
          <p:nvPr/>
        </p:nvSpPr>
        <p:spPr>
          <a:xfrm>
            <a:off x="179409" y="37246"/>
            <a:ext cx="9797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rgbClr val="00B050"/>
                </a:solidFill>
              </a:rPr>
              <a:t>Result for the Range Time Analysis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1117C6A-5E97-B34F-AFD3-39DE7CFD8254}"/>
              </a:ext>
            </a:extLst>
          </p:cNvPr>
          <p:cNvSpPr txBox="1"/>
          <p:nvPr/>
        </p:nvSpPr>
        <p:spPr>
          <a:xfrm>
            <a:off x="97529" y="931162"/>
            <a:ext cx="8985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What happens by applying the unique waveform to real drone models?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ella 6">
                <a:extLst>
                  <a:ext uri="{FF2B5EF4-FFF2-40B4-BE49-F238E27FC236}">
                    <a16:creationId xmlns:a16="http://schemas.microsoft.com/office/drawing/2014/main" id="{F5362161-2124-674F-A2F9-1A90022019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5488951"/>
                  </p:ext>
                </p:extLst>
              </p:nvPr>
            </p:nvGraphicFramePr>
            <p:xfrm>
              <a:off x="334135" y="1706960"/>
              <a:ext cx="11403713" cy="7612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97237">
                      <a:extLst>
                        <a:ext uri="{9D8B030D-6E8A-4147-A177-3AD203B41FA5}">
                          <a16:colId xmlns:a16="http://schemas.microsoft.com/office/drawing/2014/main" val="2872815747"/>
                        </a:ext>
                      </a:extLst>
                    </a:gridCol>
                    <a:gridCol w="1503645">
                      <a:extLst>
                        <a:ext uri="{9D8B030D-6E8A-4147-A177-3AD203B41FA5}">
                          <a16:colId xmlns:a16="http://schemas.microsoft.com/office/drawing/2014/main" val="2499729387"/>
                        </a:ext>
                      </a:extLst>
                    </a:gridCol>
                    <a:gridCol w="1300608">
                      <a:extLst>
                        <a:ext uri="{9D8B030D-6E8A-4147-A177-3AD203B41FA5}">
                          <a16:colId xmlns:a16="http://schemas.microsoft.com/office/drawing/2014/main" val="609501374"/>
                        </a:ext>
                      </a:extLst>
                    </a:gridCol>
                    <a:gridCol w="1824801">
                      <a:extLst>
                        <a:ext uri="{9D8B030D-6E8A-4147-A177-3AD203B41FA5}">
                          <a16:colId xmlns:a16="http://schemas.microsoft.com/office/drawing/2014/main" val="552882442"/>
                        </a:ext>
                      </a:extLst>
                    </a:gridCol>
                    <a:gridCol w="1687318">
                      <a:extLst>
                        <a:ext uri="{9D8B030D-6E8A-4147-A177-3AD203B41FA5}">
                          <a16:colId xmlns:a16="http://schemas.microsoft.com/office/drawing/2014/main" val="1731805712"/>
                        </a:ext>
                      </a:extLst>
                    </a:gridCol>
                    <a:gridCol w="1637321">
                      <a:extLst>
                        <a:ext uri="{9D8B030D-6E8A-4147-A177-3AD203B41FA5}">
                          <a16:colId xmlns:a16="http://schemas.microsoft.com/office/drawing/2014/main" val="4166724035"/>
                        </a:ext>
                      </a:extLst>
                    </a:gridCol>
                    <a:gridCol w="1552783">
                      <a:extLst>
                        <a:ext uri="{9D8B030D-6E8A-4147-A177-3AD203B41FA5}">
                          <a16:colId xmlns:a16="http://schemas.microsoft.com/office/drawing/2014/main" val="2815720504"/>
                        </a:ext>
                      </a:extLst>
                    </a:gridCol>
                  </a:tblGrid>
                  <a:tr h="33960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𝐻𝑒𝑙𝑖𝑐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𝐷𝑟𝑜𝑛𝑒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4200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𝑅𝑒𝑥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500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57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𝑚𝑚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470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𝑚𝑚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46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𝑟𝑒𝑣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90613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ella 6">
                <a:extLst>
                  <a:ext uri="{FF2B5EF4-FFF2-40B4-BE49-F238E27FC236}">
                    <a16:creationId xmlns:a16="http://schemas.microsoft.com/office/drawing/2014/main" id="{F5362161-2124-674F-A2F9-1A90022019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5488951"/>
                  </p:ext>
                </p:extLst>
              </p:nvPr>
            </p:nvGraphicFramePr>
            <p:xfrm>
              <a:off x="334135" y="1706960"/>
              <a:ext cx="11403713" cy="7612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97237">
                      <a:extLst>
                        <a:ext uri="{9D8B030D-6E8A-4147-A177-3AD203B41FA5}">
                          <a16:colId xmlns:a16="http://schemas.microsoft.com/office/drawing/2014/main" val="2872815747"/>
                        </a:ext>
                      </a:extLst>
                    </a:gridCol>
                    <a:gridCol w="1503645">
                      <a:extLst>
                        <a:ext uri="{9D8B030D-6E8A-4147-A177-3AD203B41FA5}">
                          <a16:colId xmlns:a16="http://schemas.microsoft.com/office/drawing/2014/main" val="2499729387"/>
                        </a:ext>
                      </a:extLst>
                    </a:gridCol>
                    <a:gridCol w="1300608">
                      <a:extLst>
                        <a:ext uri="{9D8B030D-6E8A-4147-A177-3AD203B41FA5}">
                          <a16:colId xmlns:a16="http://schemas.microsoft.com/office/drawing/2014/main" val="609501374"/>
                        </a:ext>
                      </a:extLst>
                    </a:gridCol>
                    <a:gridCol w="1824801">
                      <a:extLst>
                        <a:ext uri="{9D8B030D-6E8A-4147-A177-3AD203B41FA5}">
                          <a16:colId xmlns:a16="http://schemas.microsoft.com/office/drawing/2014/main" val="552882442"/>
                        </a:ext>
                      </a:extLst>
                    </a:gridCol>
                    <a:gridCol w="1687318">
                      <a:extLst>
                        <a:ext uri="{9D8B030D-6E8A-4147-A177-3AD203B41FA5}">
                          <a16:colId xmlns:a16="http://schemas.microsoft.com/office/drawing/2014/main" val="1731805712"/>
                        </a:ext>
                      </a:extLst>
                    </a:gridCol>
                    <a:gridCol w="1637321">
                      <a:extLst>
                        <a:ext uri="{9D8B030D-6E8A-4147-A177-3AD203B41FA5}">
                          <a16:colId xmlns:a16="http://schemas.microsoft.com/office/drawing/2014/main" val="4166724035"/>
                        </a:ext>
                      </a:extLst>
                    </a:gridCol>
                    <a:gridCol w="1552783">
                      <a:extLst>
                        <a:ext uri="{9D8B030D-6E8A-4147-A177-3AD203B41FA5}">
                          <a16:colId xmlns:a16="http://schemas.microsoft.com/office/drawing/2014/main" val="2815720504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667" t="-3226" r="-500667" b="-1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27966" t="-3226" r="-536441" b="-1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61165" t="-3226" r="-514563" b="-1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60140" t="-3226" r="-270629" b="-1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84328" t="-3226" r="-188806" b="-1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503101" t="-3226" r="-96124" b="-1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637705" t="-3226" r="-1639" b="-1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4200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667" t="-106667" r="-500667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27966" t="-106667" r="-536441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61165" t="-106667" r="-514563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60140" t="-106667" r="-270629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84328" t="-106667" r="-188806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503101" t="-106667" r="-96124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637705" t="-106667" r="-1639" b="-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90613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a 6">
                <a:extLst>
                  <a:ext uri="{FF2B5EF4-FFF2-40B4-BE49-F238E27FC236}">
                    <a16:creationId xmlns:a16="http://schemas.microsoft.com/office/drawing/2014/main" id="{2A9F922F-A671-7189-E56D-82B2FB6B50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5781527"/>
                  </p:ext>
                </p:extLst>
              </p:nvPr>
            </p:nvGraphicFramePr>
            <p:xfrm>
              <a:off x="221903" y="2726090"/>
              <a:ext cx="11632346" cy="7612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1220">
                      <a:extLst>
                        <a:ext uri="{9D8B030D-6E8A-4147-A177-3AD203B41FA5}">
                          <a16:colId xmlns:a16="http://schemas.microsoft.com/office/drawing/2014/main" val="2872815747"/>
                        </a:ext>
                      </a:extLst>
                    </a:gridCol>
                    <a:gridCol w="1073180">
                      <a:extLst>
                        <a:ext uri="{9D8B030D-6E8A-4147-A177-3AD203B41FA5}">
                          <a16:colId xmlns:a16="http://schemas.microsoft.com/office/drawing/2014/main" val="2499729387"/>
                        </a:ext>
                      </a:extLst>
                    </a:gridCol>
                    <a:gridCol w="1399021">
                      <a:extLst>
                        <a:ext uri="{9D8B030D-6E8A-4147-A177-3AD203B41FA5}">
                          <a16:colId xmlns:a16="http://schemas.microsoft.com/office/drawing/2014/main" val="609501374"/>
                        </a:ext>
                      </a:extLst>
                    </a:gridCol>
                    <a:gridCol w="1761857">
                      <a:extLst>
                        <a:ext uri="{9D8B030D-6E8A-4147-A177-3AD203B41FA5}">
                          <a16:colId xmlns:a16="http://schemas.microsoft.com/office/drawing/2014/main" val="552882442"/>
                        </a:ext>
                      </a:extLst>
                    </a:gridCol>
                    <a:gridCol w="1072682">
                      <a:extLst>
                        <a:ext uri="{9D8B030D-6E8A-4147-A177-3AD203B41FA5}">
                          <a16:colId xmlns:a16="http://schemas.microsoft.com/office/drawing/2014/main" val="1731805712"/>
                        </a:ext>
                      </a:extLst>
                    </a:gridCol>
                    <a:gridCol w="1472013">
                      <a:extLst>
                        <a:ext uri="{9D8B030D-6E8A-4147-A177-3AD203B41FA5}">
                          <a16:colId xmlns:a16="http://schemas.microsoft.com/office/drawing/2014/main" val="4166724035"/>
                        </a:ext>
                      </a:extLst>
                    </a:gridCol>
                    <a:gridCol w="1423352">
                      <a:extLst>
                        <a:ext uri="{9D8B030D-6E8A-4147-A177-3AD203B41FA5}">
                          <a16:colId xmlns:a16="http://schemas.microsoft.com/office/drawing/2014/main" val="2815720504"/>
                        </a:ext>
                      </a:extLst>
                    </a:gridCol>
                    <a:gridCol w="1399021">
                      <a:extLst>
                        <a:ext uri="{9D8B030D-6E8A-4147-A177-3AD203B41FA5}">
                          <a16:colId xmlns:a16="http://schemas.microsoft.com/office/drawing/2014/main" val="1132506239"/>
                        </a:ext>
                      </a:extLst>
                    </a:gridCol>
                  </a:tblGrid>
                  <a:tr h="38854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𝑄𝑢𝑎𝑑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𝐷𝑟𝑜𝑛𝑒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𝜹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dirty="0"/>
                                      <m:t> 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𝒎𝒂𝒙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4200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𝐷𝐽𝐼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𝑀𝑎𝑣𝑖𝑐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𝐴𝑖𝑟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𝑚𝑚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70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𝑚𝑚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91.6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𝑟𝑒𝑣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125mm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90613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a 6">
                <a:extLst>
                  <a:ext uri="{FF2B5EF4-FFF2-40B4-BE49-F238E27FC236}">
                    <a16:creationId xmlns:a16="http://schemas.microsoft.com/office/drawing/2014/main" id="{2A9F922F-A671-7189-E56D-82B2FB6B50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5781527"/>
                  </p:ext>
                </p:extLst>
              </p:nvPr>
            </p:nvGraphicFramePr>
            <p:xfrm>
              <a:off x="221903" y="2726090"/>
              <a:ext cx="11632346" cy="7612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1220">
                      <a:extLst>
                        <a:ext uri="{9D8B030D-6E8A-4147-A177-3AD203B41FA5}">
                          <a16:colId xmlns:a16="http://schemas.microsoft.com/office/drawing/2014/main" val="2872815747"/>
                        </a:ext>
                      </a:extLst>
                    </a:gridCol>
                    <a:gridCol w="1073180">
                      <a:extLst>
                        <a:ext uri="{9D8B030D-6E8A-4147-A177-3AD203B41FA5}">
                          <a16:colId xmlns:a16="http://schemas.microsoft.com/office/drawing/2014/main" val="2499729387"/>
                        </a:ext>
                      </a:extLst>
                    </a:gridCol>
                    <a:gridCol w="1399021">
                      <a:extLst>
                        <a:ext uri="{9D8B030D-6E8A-4147-A177-3AD203B41FA5}">
                          <a16:colId xmlns:a16="http://schemas.microsoft.com/office/drawing/2014/main" val="609501374"/>
                        </a:ext>
                      </a:extLst>
                    </a:gridCol>
                    <a:gridCol w="1761857">
                      <a:extLst>
                        <a:ext uri="{9D8B030D-6E8A-4147-A177-3AD203B41FA5}">
                          <a16:colId xmlns:a16="http://schemas.microsoft.com/office/drawing/2014/main" val="552882442"/>
                        </a:ext>
                      </a:extLst>
                    </a:gridCol>
                    <a:gridCol w="1072682">
                      <a:extLst>
                        <a:ext uri="{9D8B030D-6E8A-4147-A177-3AD203B41FA5}">
                          <a16:colId xmlns:a16="http://schemas.microsoft.com/office/drawing/2014/main" val="1731805712"/>
                        </a:ext>
                      </a:extLst>
                    </a:gridCol>
                    <a:gridCol w="1472013">
                      <a:extLst>
                        <a:ext uri="{9D8B030D-6E8A-4147-A177-3AD203B41FA5}">
                          <a16:colId xmlns:a16="http://schemas.microsoft.com/office/drawing/2014/main" val="4166724035"/>
                        </a:ext>
                      </a:extLst>
                    </a:gridCol>
                    <a:gridCol w="1423352">
                      <a:extLst>
                        <a:ext uri="{9D8B030D-6E8A-4147-A177-3AD203B41FA5}">
                          <a16:colId xmlns:a16="http://schemas.microsoft.com/office/drawing/2014/main" val="2815720504"/>
                        </a:ext>
                      </a:extLst>
                    </a:gridCol>
                    <a:gridCol w="1399021">
                      <a:extLst>
                        <a:ext uri="{9D8B030D-6E8A-4147-A177-3AD203B41FA5}">
                          <a16:colId xmlns:a16="http://schemas.microsoft.com/office/drawing/2014/main" val="1132506239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625" t="-3226" r="-474375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189412" t="-3226" r="-792941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223636" t="-3226" r="-512727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256115" t="-3226" r="-305755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589286" t="-3226" r="-405952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494872" t="-3226" r="-191453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621429" t="-3226" r="-10000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734545" t="-3226" r="-1818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4200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625" t="-106667" r="-474375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189412" t="-106667" r="-79294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223636" t="-106667" r="-512727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256115" t="-106667" r="-305755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589286" t="-106667" r="-405952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494872" t="-106667" r="-191453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621429" t="-106667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125mm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90613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FC55A41-CD4B-E4C2-A34C-BC403C5BC573}"/>
              </a:ext>
            </a:extLst>
          </p:cNvPr>
          <p:cNvSpPr txBox="1"/>
          <p:nvPr/>
        </p:nvSpPr>
        <p:spPr>
          <a:xfrm>
            <a:off x="491193" y="4152437"/>
            <a:ext cx="4212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Features extracted from the Range Profile: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1900665-F542-F23C-20F4-88F99C71B47E}"/>
                  </a:ext>
                </a:extLst>
              </p:cNvPr>
              <p:cNvSpPr txBox="1"/>
              <p:nvPr/>
            </p:nvSpPr>
            <p:spPr>
              <a:xfrm>
                <a:off x="8539072" y="5689228"/>
                <a:ext cx="1831334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𝑡𝑖𝑝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1900665-F542-F23C-20F4-88F99C71B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072" y="5689228"/>
                <a:ext cx="1831334" cy="390748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BE929412-88D1-0DD0-C4AF-8CFABF58CBB1}"/>
                  </a:ext>
                </a:extLst>
              </p:cNvPr>
              <p:cNvSpPr txBox="1"/>
              <p:nvPr/>
            </p:nvSpPr>
            <p:spPr>
              <a:xfrm>
                <a:off x="7779890" y="4906064"/>
                <a:ext cx="1518364" cy="5252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𝑚𝑖𝑔𝑟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𝑡𝑖𝑝</m:t>
                              </m:r>
                            </m:sub>
                          </m:sSub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BE929412-88D1-0DD0-C4AF-8CFABF58C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890" y="4906064"/>
                <a:ext cx="1518364" cy="525272"/>
              </a:xfrm>
              <a:prstGeom prst="rect">
                <a:avLst/>
              </a:prstGeom>
              <a:blipFill>
                <a:blip r:embed="rId6"/>
                <a:stretch>
                  <a:fillRect l="-2500" t="-19048" r="-2500" b="-2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B7AED3B0-82BE-8998-9209-9627AB709F6C}"/>
                  </a:ext>
                </a:extLst>
              </p:cNvPr>
              <p:cNvSpPr txBox="1"/>
              <p:nvPr/>
            </p:nvSpPr>
            <p:spPr>
              <a:xfrm>
                <a:off x="9815034" y="4852973"/>
                <a:ext cx="1174809" cy="567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𝐵𝐹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B7AED3B0-82BE-8998-9209-9627AB709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034" y="4852973"/>
                <a:ext cx="1174809" cy="567207"/>
              </a:xfrm>
              <a:prstGeom prst="rect">
                <a:avLst/>
              </a:prstGeom>
              <a:blipFill>
                <a:blip r:embed="rId7"/>
                <a:stretch>
                  <a:fillRect l="-4255" t="-4444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0B9C7B70-D40E-4BE3-7092-5CCB7F3BEE9B}"/>
              </a:ext>
            </a:extLst>
          </p:cNvPr>
          <p:cNvSpPr txBox="1"/>
          <p:nvPr/>
        </p:nvSpPr>
        <p:spPr>
          <a:xfrm>
            <a:off x="7773027" y="4042146"/>
            <a:ext cx="305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Drone parameters relations: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C8EFADD8-6DB9-3DC7-1F9A-D731F46E0FD1}"/>
                  </a:ext>
                </a:extLst>
              </p:cNvPr>
              <p:cNvSpPr txBox="1"/>
              <p:nvPr/>
            </p:nvSpPr>
            <p:spPr>
              <a:xfrm>
                <a:off x="491193" y="5383544"/>
                <a:ext cx="1894557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𝑚𝑖𝑔𝑟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C8EFADD8-6DB9-3DC7-1F9A-D731F46E0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93" y="5383544"/>
                <a:ext cx="1894557" cy="299569"/>
              </a:xfrm>
              <a:prstGeom prst="rect">
                <a:avLst/>
              </a:prstGeom>
              <a:blipFill>
                <a:blip r:embed="rId8"/>
                <a:stretch>
                  <a:fillRect l="-2000" r="-1333" b="-2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1DB8B9EC-54D5-F16A-D396-9EDF028AA74A}"/>
                  </a:ext>
                </a:extLst>
              </p:cNvPr>
              <p:cNvSpPr txBox="1"/>
              <p:nvPr/>
            </p:nvSpPr>
            <p:spPr>
              <a:xfrm>
                <a:off x="3132389" y="5383544"/>
                <a:ext cx="17276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𝑐𝑒𝑙𝑙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1DB8B9EC-54D5-F16A-D396-9EDF028AA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389" y="5383544"/>
                <a:ext cx="1727666" cy="369332"/>
              </a:xfrm>
              <a:prstGeom prst="rect">
                <a:avLst/>
              </a:prstGeom>
              <a:blipFill>
                <a:blip r:embed="rId9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D2CE7B07-CACB-4B0E-5A92-F71F35E16C9C}"/>
                  </a:ext>
                </a:extLst>
              </p:cNvPr>
              <p:cNvSpPr txBox="1"/>
              <p:nvPr/>
            </p:nvSpPr>
            <p:spPr>
              <a:xfrm>
                <a:off x="1232634" y="4694456"/>
                <a:ext cx="10598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D2CE7B07-CACB-4B0E-5A92-F71F35E16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634" y="4694456"/>
                <a:ext cx="1059873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B3F84885-B985-26E6-0FC5-71E9B8A5920B}"/>
                  </a:ext>
                </a:extLst>
              </p:cNvPr>
              <p:cNvSpPr txBox="1"/>
              <p:nvPr/>
            </p:nvSpPr>
            <p:spPr>
              <a:xfrm>
                <a:off x="2788647" y="4709344"/>
                <a:ext cx="8797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B3F84885-B985-26E6-0FC5-71E9B8A59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647" y="4709344"/>
                <a:ext cx="879764" cy="369332"/>
              </a:xfrm>
              <a:prstGeom prst="rect">
                <a:avLst/>
              </a:prstGeom>
              <a:blipFill>
                <a:blip r:embed="rId11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sellaDiTesto 1">
            <a:extLst>
              <a:ext uri="{FF2B5EF4-FFF2-40B4-BE49-F238E27FC236}">
                <a16:creationId xmlns:a16="http://schemas.microsoft.com/office/drawing/2014/main" id="{8CBAB090-54D8-BFEF-FFA4-CB8F7E285BA0}"/>
              </a:ext>
            </a:extLst>
          </p:cNvPr>
          <p:cNvSpPr txBox="1"/>
          <p:nvPr/>
        </p:nvSpPr>
        <p:spPr>
          <a:xfrm>
            <a:off x="9829344" y="1009677"/>
            <a:ext cx="2158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Figure </a:t>
            </a:r>
            <a:r>
              <a:rPr lang="en-GB" dirty="0" err="1"/>
              <a:t>dei</a:t>
            </a:r>
            <a:r>
              <a:rPr lang="en-GB" dirty="0"/>
              <a:t> due </a:t>
            </a:r>
            <a:r>
              <a:rPr lang="en-GB" dirty="0" err="1"/>
              <a:t>droni</a:t>
            </a:r>
            <a:endParaRPr lang="en-GB" dirty="0"/>
          </a:p>
          <a:p>
            <a:r>
              <a:rPr lang="en-GB" dirty="0"/>
              <a:t>Al </a:t>
            </a:r>
            <a:r>
              <a:rPr lang="en-GB" dirty="0" err="1"/>
              <a:t>posto</a:t>
            </a:r>
            <a:r>
              <a:rPr lang="en-GB" dirty="0"/>
              <a:t>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tabelle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3745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01DBB89-92AA-5C4B-3BB4-9A3220D356AB}"/>
              </a:ext>
            </a:extLst>
          </p:cNvPr>
          <p:cNvSpPr/>
          <p:nvPr/>
        </p:nvSpPr>
        <p:spPr>
          <a:xfrm rot="5400000">
            <a:off x="5836508" y="502508"/>
            <a:ext cx="518984" cy="12192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50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077B568-8FDA-17DE-0353-F19C225E7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499" y="6297477"/>
            <a:ext cx="675501" cy="560523"/>
          </a:xfrm>
          <a:prstGeom prst="rect">
            <a:avLst/>
          </a:prstGeom>
          <a:effectLst/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7EBD0CA-6983-E8AE-F78A-AF981A852511}"/>
              </a:ext>
            </a:extLst>
          </p:cNvPr>
          <p:cNvSpPr txBox="1"/>
          <p:nvPr/>
        </p:nvSpPr>
        <p:spPr>
          <a:xfrm>
            <a:off x="217536" y="160934"/>
            <a:ext cx="98842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rgbClr val="00B050"/>
                </a:solidFill>
              </a:rPr>
              <a:t>Actual Solutions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071CAA5-5CD4-C156-6A36-31DCF85196B0}"/>
              </a:ext>
            </a:extLst>
          </p:cNvPr>
          <p:cNvSpPr txBox="1"/>
          <p:nvPr/>
        </p:nvSpPr>
        <p:spPr>
          <a:xfrm>
            <a:off x="217536" y="1103454"/>
            <a:ext cx="8394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But how it is possible to observe the target’s time-frequency map?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BA355F1-0984-9AB1-F72D-64C12119C599}"/>
              </a:ext>
            </a:extLst>
          </p:cNvPr>
          <p:cNvSpPr txBox="1"/>
          <p:nvPr/>
        </p:nvSpPr>
        <p:spPr>
          <a:xfrm>
            <a:off x="9080652" y="1041899"/>
            <a:ext cx="2042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accent6"/>
                </a:solidFill>
              </a:rPr>
              <a:t>Spectrogram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774E863-1610-A885-253C-2932E04B83D5}"/>
              </a:ext>
            </a:extLst>
          </p:cNvPr>
          <p:cNvSpPr txBox="1"/>
          <p:nvPr/>
        </p:nvSpPr>
        <p:spPr>
          <a:xfrm>
            <a:off x="217535" y="1951696"/>
            <a:ext cx="7369513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If</a:t>
            </a:r>
            <a:r>
              <a:rPr lang="it-IT" sz="20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it-IT" sz="2000" dirty="0" err="1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we</a:t>
            </a:r>
            <a:r>
              <a:rPr lang="it-IT" sz="20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it-IT" sz="2000" dirty="0" err="1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perform</a:t>
            </a:r>
            <a:r>
              <a:rPr lang="it-IT" sz="20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 a </a:t>
            </a:r>
            <a:r>
              <a:rPr lang="it-IT" sz="2000" i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Fourier </a:t>
            </a:r>
            <a:r>
              <a:rPr lang="it-IT" sz="2000" i="1" dirty="0" err="1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Transform</a:t>
            </a:r>
            <a:r>
              <a:rPr lang="it-IT" sz="2000" i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it-IT" sz="2000" i="1" dirty="0" err="1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each</a:t>
            </a:r>
            <a:r>
              <a:rPr lang="it-IT" sz="2000" i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 limited time </a:t>
            </a:r>
            <a:r>
              <a:rPr lang="it-IT" sz="2000" i="1" dirty="0" err="1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interval</a:t>
            </a:r>
            <a:r>
              <a:rPr lang="it-IT" sz="2000" i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it-IT" sz="20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on the </a:t>
            </a:r>
            <a:r>
              <a:rPr lang="it-IT" sz="2000" dirty="0" err="1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received</a:t>
            </a:r>
            <a:r>
              <a:rPr lang="it-IT" sz="20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it-IT" sz="2000" dirty="0" err="1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signal</a:t>
            </a:r>
            <a:r>
              <a:rPr lang="it-IT" sz="20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it-IT" sz="2000" dirty="0" err="1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we</a:t>
            </a:r>
            <a:r>
              <a:rPr lang="it-IT" sz="20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it-IT" sz="2000" dirty="0" err="1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obtain</a:t>
            </a:r>
            <a:r>
              <a:rPr lang="it-IT" sz="20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 the time-frequency </a:t>
            </a:r>
            <a:r>
              <a:rPr lang="it-IT" sz="2000" dirty="0" err="1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variations</a:t>
            </a:r>
            <a:endParaRPr lang="it-IT" sz="2000" dirty="0">
              <a:solidFill>
                <a:schemeClr val="tx1"/>
              </a:solidFill>
              <a:latin typeface="+mj-lt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sz="2000" dirty="0">
              <a:latin typeface="+mj-lt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tx1"/>
              </a:solidFill>
              <a:latin typeface="+mj-lt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The choice of a </a:t>
            </a:r>
            <a:r>
              <a:rPr lang="en-GB" sz="2000" i="1" dirty="0">
                <a:latin typeface="+mj-lt"/>
              </a:rPr>
              <a:t>suitable window length </a:t>
            </a:r>
            <a:r>
              <a:rPr lang="en-GB" sz="2000" dirty="0">
                <a:latin typeface="+mj-lt"/>
              </a:rPr>
              <a:t>is critical for time and frequency resolution, usually Hamming window is used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tx1"/>
              </a:solidFill>
              <a:latin typeface="+mj-lt"/>
              <a:cs typeface="Calibri" panose="020F0502020204030204" pitchFamily="34" charset="0"/>
            </a:endParaRPr>
          </a:p>
          <a:p>
            <a:pPr algn="l"/>
            <a:endParaRPr lang="it-IT" sz="2000" dirty="0">
              <a:solidFill>
                <a:schemeClr val="tx1"/>
              </a:solidFill>
              <a:latin typeface="+mj-lt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tx1"/>
              </a:solidFill>
              <a:latin typeface="+mj-lt"/>
              <a:cs typeface="Calibri" panose="020F0502020204030204" pitchFamily="34" charset="0"/>
            </a:endParaRPr>
          </a:p>
          <a:p>
            <a:pPr algn="l"/>
            <a:endParaRPr lang="it-IT" sz="2000" dirty="0">
              <a:latin typeface="+mj-lt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>
                <a:latin typeface="+mj-lt"/>
                <a:cs typeface="Calibri" panose="020F0502020204030204" pitchFamily="34" charset="0"/>
              </a:rPr>
              <a:t>The </a:t>
            </a:r>
            <a:r>
              <a:rPr lang="it-IT" sz="2000" dirty="0" err="1">
                <a:latin typeface="+mj-lt"/>
                <a:cs typeface="Calibri" panose="020F0502020204030204" pitchFamily="34" charset="0"/>
              </a:rPr>
              <a:t>typical</a:t>
            </a:r>
            <a:r>
              <a:rPr lang="it-IT" sz="2000" dirty="0">
                <a:latin typeface="+mj-lt"/>
                <a:cs typeface="Calibri" panose="020F0502020204030204" pitchFamily="34" charset="0"/>
              </a:rPr>
              <a:t> </a:t>
            </a:r>
            <a:r>
              <a:rPr lang="it-IT" sz="2000" dirty="0" err="1">
                <a:latin typeface="+mj-lt"/>
                <a:cs typeface="Calibri" panose="020F0502020204030204" pitchFamily="34" charset="0"/>
              </a:rPr>
              <a:t>spectrogram</a:t>
            </a:r>
            <a:r>
              <a:rPr lang="it-IT" sz="2000" dirty="0">
                <a:latin typeface="+mj-lt"/>
                <a:cs typeface="Calibri" panose="020F0502020204030204" pitchFamily="34" charset="0"/>
              </a:rPr>
              <a:t> of </a:t>
            </a:r>
            <a:r>
              <a:rPr lang="it-IT" sz="2000" dirty="0" err="1">
                <a:latin typeface="+mj-lt"/>
                <a:cs typeface="Calibri" panose="020F0502020204030204" pitchFamily="34" charset="0"/>
              </a:rPr>
              <a:t>helicopter</a:t>
            </a:r>
            <a:r>
              <a:rPr lang="it-IT" sz="2000" dirty="0">
                <a:latin typeface="+mj-lt"/>
                <a:cs typeface="Calibri" panose="020F0502020204030204" pitchFamily="34" charset="0"/>
              </a:rPr>
              <a:t> drone build with </a:t>
            </a:r>
            <a:r>
              <a:rPr lang="it-IT" sz="2000" dirty="0" err="1">
                <a:latin typeface="+mj-lt"/>
                <a:cs typeface="Calibri" panose="020F0502020204030204" pitchFamily="34" charset="0"/>
              </a:rPr>
              <a:t>this</a:t>
            </a:r>
            <a:r>
              <a:rPr lang="it-IT" sz="2000" dirty="0">
                <a:latin typeface="+mj-lt"/>
                <a:cs typeface="Calibri" panose="020F0502020204030204" pitchFamily="34" charset="0"/>
              </a:rPr>
              <a:t> procedure </a:t>
            </a:r>
            <a:r>
              <a:rPr lang="it-IT" sz="2000" dirty="0" err="1">
                <a:latin typeface="+mj-lt"/>
                <a:cs typeface="Calibri" panose="020F0502020204030204" pitchFamily="34" charset="0"/>
              </a:rPr>
              <a:t>clearly</a:t>
            </a:r>
            <a:r>
              <a:rPr lang="it-IT" sz="2000" dirty="0">
                <a:latin typeface="+mj-lt"/>
                <a:cs typeface="Calibri" panose="020F0502020204030204" pitchFamily="34" charset="0"/>
              </a:rPr>
              <a:t> show </a:t>
            </a:r>
            <a:r>
              <a:rPr lang="it-IT" sz="2000" i="1" dirty="0">
                <a:latin typeface="+mj-lt"/>
                <a:cs typeface="Calibri" panose="020F0502020204030204" pitchFamily="34" charset="0"/>
              </a:rPr>
              <a:t>the </a:t>
            </a:r>
            <a:r>
              <a:rPr lang="it-IT" sz="2000" i="1" dirty="0" err="1">
                <a:latin typeface="+mj-lt"/>
                <a:cs typeface="Calibri" panose="020F0502020204030204" pitchFamily="34" charset="0"/>
              </a:rPr>
              <a:t>sinusoidal</a:t>
            </a:r>
            <a:r>
              <a:rPr lang="it-IT" sz="2000" i="1" dirty="0">
                <a:latin typeface="+mj-lt"/>
                <a:cs typeface="Calibri" panose="020F0502020204030204" pitchFamily="34" charset="0"/>
              </a:rPr>
              <a:t> frequency </a:t>
            </a:r>
            <a:r>
              <a:rPr lang="it-IT" sz="2000" i="1" dirty="0" err="1">
                <a:latin typeface="+mj-lt"/>
                <a:cs typeface="Calibri" panose="020F0502020204030204" pitchFamily="34" charset="0"/>
              </a:rPr>
              <a:t>modulation</a:t>
            </a:r>
            <a:r>
              <a:rPr lang="it-IT" sz="2000" i="1" dirty="0">
                <a:latin typeface="+mj-lt"/>
                <a:cs typeface="Calibri" panose="020F0502020204030204" pitchFamily="34" charset="0"/>
              </a:rPr>
              <a:t> </a:t>
            </a:r>
            <a:r>
              <a:rPr lang="it-IT" sz="2000" dirty="0" err="1">
                <a:latin typeface="+mj-lt"/>
                <a:cs typeface="Calibri" panose="020F0502020204030204" pitchFamily="34" charset="0"/>
              </a:rPr>
              <a:t>induced</a:t>
            </a:r>
            <a:r>
              <a:rPr lang="it-IT" sz="2000" dirty="0">
                <a:latin typeface="+mj-lt"/>
                <a:cs typeface="Calibri" panose="020F0502020204030204" pitchFamily="34" charset="0"/>
              </a:rPr>
              <a:t> by the </a:t>
            </a:r>
            <a:r>
              <a:rPr lang="it-IT" sz="2000" dirty="0" err="1">
                <a:latin typeface="+mj-lt"/>
                <a:cs typeface="Calibri" panose="020F0502020204030204" pitchFamily="34" charset="0"/>
              </a:rPr>
              <a:t>rotor</a:t>
            </a:r>
            <a:endParaRPr lang="it-IT" sz="2000" dirty="0">
              <a:solidFill>
                <a:schemeClr val="tx1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2C0B7122-553C-AEAB-16AB-E15083015114}"/>
              </a:ext>
            </a:extLst>
          </p:cNvPr>
          <p:cNvCxnSpPr>
            <a:cxnSpLocks/>
          </p:cNvCxnSpPr>
          <p:nvPr/>
        </p:nvCxnSpPr>
        <p:spPr>
          <a:xfrm>
            <a:off x="6530869" y="6149932"/>
            <a:ext cx="690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0ED1B4EF-A51B-8A0B-1F57-1869DD69BA80}"/>
              </a:ext>
            </a:extLst>
          </p:cNvPr>
          <p:cNvSpPr txBox="1"/>
          <p:nvPr/>
        </p:nvSpPr>
        <p:spPr>
          <a:xfrm>
            <a:off x="580226" y="3869784"/>
            <a:ext cx="6838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+mj-lt"/>
              </a:rPr>
              <a:t>Wide window –&gt; </a:t>
            </a:r>
            <a:r>
              <a:rPr lang="en-GB" sz="2000" dirty="0">
                <a:solidFill>
                  <a:srgbClr val="FF0000"/>
                </a:solidFill>
                <a:latin typeface="+mj-lt"/>
              </a:rPr>
              <a:t>Lower time res </a:t>
            </a:r>
            <a:r>
              <a:rPr lang="en-GB" sz="2000" dirty="0">
                <a:latin typeface="+mj-lt"/>
              </a:rPr>
              <a:t>and </a:t>
            </a:r>
            <a:r>
              <a:rPr lang="en-GB" sz="2000" dirty="0">
                <a:solidFill>
                  <a:schemeClr val="accent6"/>
                </a:solidFill>
                <a:latin typeface="+mj-lt"/>
              </a:rPr>
              <a:t>Higher freq. res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642F178E-40F9-2B2C-666F-E57D0E706658}"/>
              </a:ext>
            </a:extLst>
          </p:cNvPr>
          <p:cNvSpPr txBox="1"/>
          <p:nvPr/>
        </p:nvSpPr>
        <p:spPr>
          <a:xfrm>
            <a:off x="580226" y="4258922"/>
            <a:ext cx="6838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+mj-lt"/>
              </a:rPr>
              <a:t>Narrow window –&gt; </a:t>
            </a:r>
            <a:r>
              <a:rPr lang="en-GB" sz="2000" dirty="0">
                <a:solidFill>
                  <a:schemeClr val="accent6"/>
                </a:solidFill>
                <a:latin typeface="+mj-lt"/>
              </a:rPr>
              <a:t>Higher time res </a:t>
            </a:r>
            <a:r>
              <a:rPr lang="en-GB" sz="2000" dirty="0">
                <a:latin typeface="+mj-lt"/>
              </a:rPr>
              <a:t>and </a:t>
            </a:r>
            <a:r>
              <a:rPr lang="en-GB" sz="2000" dirty="0">
                <a:solidFill>
                  <a:srgbClr val="FF0000"/>
                </a:solidFill>
                <a:latin typeface="+mj-lt"/>
              </a:rPr>
              <a:t>Lower freq. res</a:t>
            </a:r>
          </a:p>
        </p:txBody>
      </p:sp>
    </p:spTree>
    <p:extLst>
      <p:ext uri="{BB962C8B-B14F-4D97-AF65-F5344CB8AC3E}">
        <p14:creationId xmlns:p14="http://schemas.microsoft.com/office/powerpoint/2010/main" val="209862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01DBB89-92AA-5C4B-3BB4-9A3220D356AB}"/>
              </a:ext>
            </a:extLst>
          </p:cNvPr>
          <p:cNvSpPr/>
          <p:nvPr/>
        </p:nvSpPr>
        <p:spPr>
          <a:xfrm rot="5400000">
            <a:off x="5836508" y="502508"/>
            <a:ext cx="518984" cy="12192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50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077B568-8FDA-17DE-0353-F19C225E7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499" y="6297477"/>
            <a:ext cx="675501" cy="560523"/>
          </a:xfrm>
          <a:prstGeom prst="rect">
            <a:avLst/>
          </a:prstGeom>
          <a:effectLst/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7EBD0CA-6983-E8AE-F78A-AF981A852511}"/>
              </a:ext>
            </a:extLst>
          </p:cNvPr>
          <p:cNvSpPr txBox="1"/>
          <p:nvPr/>
        </p:nvSpPr>
        <p:spPr>
          <a:xfrm>
            <a:off x="264560" y="82690"/>
            <a:ext cx="98842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rgbClr val="00B050"/>
                </a:solidFill>
              </a:rPr>
              <a:t>Proposed Solutions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22AC244-932C-0521-3CF9-BF62D6C305CB}"/>
              </a:ext>
            </a:extLst>
          </p:cNvPr>
          <p:cNvSpPr txBox="1"/>
          <p:nvPr/>
        </p:nvSpPr>
        <p:spPr>
          <a:xfrm>
            <a:off x="328747" y="864786"/>
            <a:ext cx="4413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When does cell migration occur?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90775A1-DB5E-4B36-8DE6-4F8F5EB3FF5E}"/>
              </a:ext>
            </a:extLst>
          </p:cNvPr>
          <p:cNvSpPr txBox="1"/>
          <p:nvPr/>
        </p:nvSpPr>
        <p:spPr>
          <a:xfrm>
            <a:off x="328747" y="1367990"/>
            <a:ext cx="8236158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Computing the </a:t>
            </a:r>
            <a:r>
              <a:rPr lang="it-IT" dirty="0" err="1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received</a:t>
            </a:r>
            <a:r>
              <a:rPr lang="it-IT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signal</a:t>
            </a:r>
            <a:r>
              <a:rPr lang="it-IT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 frequency from target, </a:t>
            </a:r>
            <a:r>
              <a:rPr lang="it-IT" dirty="0" err="1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we</a:t>
            </a:r>
            <a:r>
              <a:rPr lang="it-IT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have</a:t>
            </a:r>
            <a:r>
              <a:rPr lang="it-IT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two</a:t>
            </a:r>
            <a:r>
              <a:rPr lang="it-IT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terms</a:t>
            </a:r>
            <a:r>
              <a:rPr lang="it-IT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, the first </a:t>
            </a:r>
            <a:r>
              <a:rPr lang="it-IT" dirty="0" err="1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contains</a:t>
            </a:r>
            <a:r>
              <a:rPr lang="it-IT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 the range information, </a:t>
            </a:r>
            <a:r>
              <a:rPr lang="it-IT" dirty="0">
                <a:latin typeface="+mj-lt"/>
                <a:cs typeface="Calibri" panose="020F0502020204030204" pitchFamily="34" charset="0"/>
              </a:rPr>
              <a:t>the second </a:t>
            </a:r>
            <a:r>
              <a:rPr lang="it-IT" dirty="0" err="1">
                <a:latin typeface="+mj-lt"/>
                <a:cs typeface="Calibri" panose="020F0502020204030204" pitchFamily="34" charset="0"/>
              </a:rPr>
              <a:t>is</a:t>
            </a:r>
            <a:r>
              <a:rPr lang="it-IT" dirty="0">
                <a:latin typeface="+mj-lt"/>
                <a:cs typeface="Calibri" panose="020F0502020204030204" pitchFamily="34" charset="0"/>
              </a:rPr>
              <a:t> the Doppler frequency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dirty="0">
              <a:solidFill>
                <a:schemeClr val="tx1"/>
              </a:solidFill>
              <a:latin typeface="+mj-lt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>
                <a:latin typeface="+mj-lt"/>
                <a:cs typeface="Calibri" panose="020F0502020204030204" pitchFamily="34" charset="0"/>
              </a:rPr>
              <a:t>By </a:t>
            </a:r>
            <a:r>
              <a:rPr lang="it-IT" dirty="0" err="1">
                <a:latin typeface="+mj-lt"/>
                <a:cs typeface="Calibri" panose="020F0502020204030204" pitchFamily="34" charset="0"/>
              </a:rPr>
              <a:t>limiting</a:t>
            </a:r>
            <a:r>
              <a:rPr lang="it-IT" dirty="0">
                <a:latin typeface="+mj-lt"/>
                <a:cs typeface="Calibri" panose="020F0502020204030204" pitchFamily="34" charset="0"/>
              </a:rPr>
              <a:t> the second </a:t>
            </a:r>
            <a:r>
              <a:rPr lang="it-IT" dirty="0" err="1">
                <a:latin typeface="+mj-lt"/>
                <a:cs typeface="Calibri" panose="020F0502020204030204" pitchFamily="34" charset="0"/>
              </a:rPr>
              <a:t>term</a:t>
            </a:r>
            <a:r>
              <a:rPr lang="it-IT" dirty="0">
                <a:latin typeface="+mj-lt"/>
                <a:cs typeface="Calibri" panose="020F0502020204030204" pitchFamily="34" charset="0"/>
              </a:rPr>
              <a:t> of range </a:t>
            </a:r>
            <a:r>
              <a:rPr lang="it-IT" dirty="0" err="1">
                <a:latin typeface="+mj-lt"/>
                <a:cs typeface="Calibri" panose="020F0502020204030204" pitchFamily="34" charset="0"/>
              </a:rPr>
              <a:t>variations</a:t>
            </a:r>
            <a:r>
              <a:rPr lang="it-IT" dirty="0">
                <a:latin typeface="+mj-lt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+mj-lt"/>
                <a:cs typeface="Calibri" panose="020F0502020204030204" pitchFamily="34" charset="0"/>
              </a:rPr>
              <a:t>we</a:t>
            </a:r>
            <a:r>
              <a:rPr lang="it-IT" dirty="0">
                <a:latin typeface="+mj-lt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+mj-lt"/>
                <a:cs typeface="Calibri" panose="020F0502020204030204" pitchFamily="34" charset="0"/>
              </a:rPr>
              <a:t>obtain</a:t>
            </a:r>
            <a:r>
              <a:rPr lang="it-IT" dirty="0">
                <a:latin typeface="+mj-lt"/>
                <a:cs typeface="Calibri" panose="020F0502020204030204" pitchFamily="34" charset="0"/>
              </a:rPr>
              <a:t> the </a:t>
            </a:r>
            <a:r>
              <a:rPr lang="it-IT" dirty="0" err="1">
                <a:latin typeface="+mj-lt"/>
                <a:cs typeface="Calibri" panose="020F0502020204030204" pitchFamily="34" charset="0"/>
              </a:rPr>
              <a:t>dependancy</a:t>
            </a:r>
            <a:r>
              <a:rPr lang="it-IT" dirty="0">
                <a:latin typeface="+mj-lt"/>
                <a:cs typeface="Calibri" panose="020F0502020204030204" pitchFamily="34" charset="0"/>
              </a:rPr>
              <a:t> on chirp duration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dirty="0">
              <a:latin typeface="+mj-lt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Simulating</a:t>
            </a:r>
            <a:r>
              <a:rPr lang="it-IT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 the range </a:t>
            </a:r>
            <a:r>
              <a:rPr lang="it-IT" dirty="0" err="1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variation</a:t>
            </a:r>
            <a:r>
              <a:rPr lang="it-IT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equation</a:t>
            </a:r>
            <a:r>
              <a:rPr lang="it-IT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it’s</a:t>
            </a:r>
            <a:r>
              <a:rPr lang="it-IT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possible</a:t>
            </a:r>
            <a:r>
              <a:rPr lang="it-IT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 to </a:t>
            </a:r>
            <a:r>
              <a:rPr lang="it-IT" dirty="0" err="1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extract</a:t>
            </a:r>
            <a:r>
              <a:rPr lang="it-IT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 the </a:t>
            </a:r>
            <a:r>
              <a:rPr lang="it-IT" dirty="0" err="1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same</a:t>
            </a:r>
            <a:r>
              <a:rPr lang="it-IT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drone’s</a:t>
            </a:r>
            <a:r>
              <a:rPr lang="it-IT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 features </a:t>
            </a:r>
            <a:r>
              <a:rPr lang="it-IT" dirty="0" err="1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extracted</a:t>
            </a:r>
            <a:r>
              <a:rPr lang="it-IT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 in </a:t>
            </a:r>
            <a:r>
              <a:rPr lang="it-IT" dirty="0">
                <a:latin typeface="+mj-lt"/>
                <a:cs typeface="Calibri" panose="020F0502020204030204" pitchFamily="34" charset="0"/>
              </a:rPr>
              <a:t>frequency-time </a:t>
            </a:r>
            <a:r>
              <a:rPr lang="it-IT" dirty="0" err="1">
                <a:latin typeface="+mj-lt"/>
                <a:cs typeface="Calibri" panose="020F0502020204030204" pitchFamily="34" charset="0"/>
              </a:rPr>
              <a:t>map</a:t>
            </a:r>
            <a:endParaRPr lang="it-IT" dirty="0">
              <a:solidFill>
                <a:schemeClr val="tx1"/>
              </a:solidFill>
              <a:latin typeface="+mj-lt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it-IT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Immagine 9" descr="Immagine che contiene orologio, antenna, calibro&#10;&#10;Descrizione generata automaticamente">
            <a:extLst>
              <a:ext uri="{FF2B5EF4-FFF2-40B4-BE49-F238E27FC236}">
                <a16:creationId xmlns:a16="http://schemas.microsoft.com/office/drawing/2014/main" id="{3F50B258-40BF-53EB-0F09-43E399DBD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9799" y="191781"/>
            <a:ext cx="2806700" cy="977900"/>
          </a:xfrm>
          <a:prstGeom prst="rect">
            <a:avLst/>
          </a:prstGeom>
        </p:spPr>
      </p:pic>
      <p:pic>
        <p:nvPicPr>
          <p:cNvPr id="25" name="Immagine 24" descr="Immagine che contiene testo&#10;&#10;Descrizione generata automaticamente">
            <a:extLst>
              <a:ext uri="{FF2B5EF4-FFF2-40B4-BE49-F238E27FC236}">
                <a16:creationId xmlns:a16="http://schemas.microsoft.com/office/drawing/2014/main" id="{519656A2-9457-CA03-F17D-ABA0C53FA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8406" y="1527889"/>
            <a:ext cx="2540000" cy="965200"/>
          </a:xfrm>
          <a:prstGeom prst="rect">
            <a:avLst/>
          </a:prstGeom>
        </p:spPr>
      </p:pic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444BE091-EDA9-464A-F22D-B7E3BB0AA86A}"/>
              </a:ext>
            </a:extLst>
          </p:cNvPr>
          <p:cNvCxnSpPr>
            <a:cxnSpLocks/>
          </p:cNvCxnSpPr>
          <p:nvPr/>
        </p:nvCxnSpPr>
        <p:spPr>
          <a:xfrm>
            <a:off x="8933935" y="1073241"/>
            <a:ext cx="0" cy="46166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A4E98A3D-34B7-A9A3-1B5A-545C845E4D02}"/>
                  </a:ext>
                </a:extLst>
              </p:cNvPr>
              <p:cNvSpPr txBox="1"/>
              <p:nvPr/>
            </p:nvSpPr>
            <p:spPr>
              <a:xfrm>
                <a:off x="9699117" y="3494280"/>
                <a:ext cx="2143023" cy="793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𝑐h𝑖𝑟𝑝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&lt; 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A4E98A3D-34B7-A9A3-1B5A-545C845E4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117" y="3494280"/>
                <a:ext cx="2143023" cy="793872"/>
              </a:xfrm>
              <a:prstGeom prst="rect">
                <a:avLst/>
              </a:prstGeom>
              <a:blipFill>
                <a:blip r:embed="rId5"/>
                <a:stretch>
                  <a:fillRect b="-206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B23F880E-7B70-4A83-7FA9-610850BC1B63}"/>
              </a:ext>
            </a:extLst>
          </p:cNvPr>
          <p:cNvCxnSpPr>
            <a:cxnSpLocks/>
          </p:cNvCxnSpPr>
          <p:nvPr/>
        </p:nvCxnSpPr>
        <p:spPr>
          <a:xfrm>
            <a:off x="10865708" y="2608549"/>
            <a:ext cx="0" cy="46166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magine 34">
            <a:extLst>
              <a:ext uri="{FF2B5EF4-FFF2-40B4-BE49-F238E27FC236}">
                <a16:creationId xmlns:a16="http://schemas.microsoft.com/office/drawing/2014/main" id="{78B9801A-223B-1A8C-0AA6-E224B65B9D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647" y="3588674"/>
            <a:ext cx="6928635" cy="3240316"/>
          </a:xfrm>
          <a:prstGeom prst="rect">
            <a:avLst/>
          </a:prstGeom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7B819E87-B5B2-FAC2-1E9B-35EBDDC58E76}"/>
              </a:ext>
            </a:extLst>
          </p:cNvPr>
          <p:cNvSpPr txBox="1"/>
          <p:nvPr/>
        </p:nvSpPr>
        <p:spPr>
          <a:xfrm>
            <a:off x="9659213" y="3116603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 avoid cell </a:t>
            </a:r>
            <a:r>
              <a:rPr lang="en-GB" dirty="0" err="1"/>
              <a:t>migr</a:t>
            </a:r>
            <a:r>
              <a:rPr lang="en-GB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5822291A-0520-1965-AFCB-21239F2D15CF}"/>
                  </a:ext>
                </a:extLst>
              </p:cNvPr>
              <p:cNvSpPr txBox="1"/>
              <p:nvPr/>
            </p:nvSpPr>
            <p:spPr>
              <a:xfrm>
                <a:off x="9720230" y="4814639"/>
                <a:ext cx="2305952" cy="793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𝑐h𝑖𝑟𝑝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5822291A-0520-1965-AFCB-21239F2D1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230" y="4814639"/>
                <a:ext cx="2305952" cy="793872"/>
              </a:xfrm>
              <a:prstGeom prst="rect">
                <a:avLst/>
              </a:prstGeom>
              <a:blipFill>
                <a:blip r:embed="rId7"/>
                <a:stretch>
                  <a:fillRect b="-206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D9716101-B87C-B417-9441-FF2AB81775F5}"/>
              </a:ext>
            </a:extLst>
          </p:cNvPr>
          <p:cNvSpPr txBox="1"/>
          <p:nvPr/>
        </p:nvSpPr>
        <p:spPr>
          <a:xfrm>
            <a:off x="9659213" y="4436962"/>
            <a:ext cx="233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 emphasize cell </a:t>
            </a:r>
            <a:r>
              <a:rPr lang="en-GB" dirty="0" err="1"/>
              <a:t>migr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823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D5FE55EA-58CD-4CE3-875C-0C12C94144C0}"/>
              </a:ext>
            </a:extLst>
          </p:cNvPr>
          <p:cNvSpPr txBox="1"/>
          <p:nvPr/>
        </p:nvSpPr>
        <p:spPr>
          <a:xfrm>
            <a:off x="863224" y="2505670"/>
            <a:ext cx="10465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 err="1">
                <a:solidFill>
                  <a:schemeClr val="accent6"/>
                </a:solidFill>
              </a:rPr>
              <a:t>Introduction</a:t>
            </a:r>
            <a:r>
              <a:rPr lang="it-IT" sz="5400" dirty="0">
                <a:solidFill>
                  <a:schemeClr val="accent6"/>
                </a:solidFill>
              </a:rPr>
              <a:t> and Common Solutions</a:t>
            </a:r>
            <a:endParaRPr lang="en-GB" sz="4400" dirty="0">
              <a:solidFill>
                <a:schemeClr val="accent6"/>
              </a:solidFill>
            </a:endParaRP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D217359D-BA9B-0BC3-54FC-FA0B950A4B15}"/>
              </a:ext>
            </a:extLst>
          </p:cNvPr>
          <p:cNvGrpSpPr/>
          <p:nvPr/>
        </p:nvGrpSpPr>
        <p:grpSpPr>
          <a:xfrm>
            <a:off x="0" y="6371389"/>
            <a:ext cx="12256655" cy="506385"/>
            <a:chOff x="-751478" y="6371389"/>
            <a:chExt cx="13008133" cy="506385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B7D9B520-5C78-AA4B-09E5-ACA77FD8F045}"/>
                </a:ext>
              </a:extLst>
            </p:cNvPr>
            <p:cNvSpPr/>
            <p:nvPr/>
          </p:nvSpPr>
          <p:spPr>
            <a:xfrm rot="5400000">
              <a:off x="5493905" y="161904"/>
              <a:ext cx="452714" cy="1294347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B050"/>
                </a:solidFill>
              </a:endParaRPr>
            </a:p>
          </p:txBody>
        </p:sp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5384FDD1-3F0C-C4D6-312A-C42AB9625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17745" y="6371389"/>
              <a:ext cx="738910" cy="506385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4057331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D5FE55EA-58CD-4CE3-875C-0C12C94144C0}"/>
              </a:ext>
            </a:extLst>
          </p:cNvPr>
          <p:cNvSpPr txBox="1"/>
          <p:nvPr/>
        </p:nvSpPr>
        <p:spPr>
          <a:xfrm>
            <a:off x="257653" y="121325"/>
            <a:ext cx="10842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0B050"/>
                </a:solidFill>
              </a:rPr>
              <a:t>Drone Detection and Identification</a:t>
            </a:r>
            <a:endParaRPr lang="en-GB" sz="3600" dirty="0">
              <a:solidFill>
                <a:srgbClr val="00B050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99B4198-4498-2237-9F55-C3EC4FA5642B}"/>
              </a:ext>
            </a:extLst>
          </p:cNvPr>
          <p:cNvSpPr txBox="1"/>
          <p:nvPr/>
        </p:nvSpPr>
        <p:spPr>
          <a:xfrm>
            <a:off x="261809" y="1003720"/>
            <a:ext cx="7624892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cs typeface="Calibri" panose="020F0502020204030204" pitchFamily="34" charset="0"/>
              </a:rPr>
              <a:t>Commercial mass-market </a:t>
            </a:r>
            <a:r>
              <a:rPr lang="it-IT" sz="2400" dirty="0" err="1">
                <a:cs typeface="Calibri" panose="020F0502020204030204" pitchFamily="34" charset="0"/>
              </a:rPr>
              <a:t>drones</a:t>
            </a:r>
            <a:r>
              <a:rPr lang="it-IT" sz="2400" dirty="0">
                <a:cs typeface="Calibri" panose="020F0502020204030204" pitchFamily="34" charset="0"/>
              </a:rPr>
              <a:t> </a:t>
            </a:r>
            <a:r>
              <a:rPr lang="it-IT" sz="2400" dirty="0" err="1">
                <a:cs typeface="Calibri" panose="020F0502020204030204" pitchFamily="34" charset="0"/>
              </a:rPr>
              <a:t>available</a:t>
            </a:r>
            <a:r>
              <a:rPr lang="it-IT" sz="2400" dirty="0">
                <a:cs typeface="Calibri" panose="020F0502020204030204" pitchFamily="34" charset="0"/>
              </a:rPr>
              <a:t> </a:t>
            </a:r>
            <a:r>
              <a:rPr lang="it-IT" sz="2400" dirty="0" err="1">
                <a:cs typeface="Calibri" panose="020F0502020204030204" pitchFamily="34" charset="0"/>
              </a:rPr>
              <a:t>at</a:t>
            </a:r>
            <a:r>
              <a:rPr lang="it-IT" sz="2400" dirty="0">
                <a:cs typeface="Calibri" panose="020F0502020204030204" pitchFamily="34" charset="0"/>
              </a:rPr>
              <a:t> </a:t>
            </a:r>
            <a:r>
              <a:rPr lang="it-IT" sz="2400" b="1" dirty="0">
                <a:cs typeface="Calibri" panose="020F0502020204030204" pitchFamily="34" charset="0"/>
              </a:rPr>
              <a:t>low cost</a:t>
            </a:r>
            <a:r>
              <a:rPr lang="it-IT" sz="2400" dirty="0">
                <a:cs typeface="Calibri" panose="020F0502020204030204" pitchFamily="34" charset="0"/>
              </a:rPr>
              <a:t> and </a:t>
            </a:r>
            <a:r>
              <a:rPr lang="it-IT" sz="2400" b="1" dirty="0">
                <a:cs typeface="Calibri" panose="020F0502020204030204" pitchFamily="34" charset="0"/>
              </a:rPr>
              <a:t>easy to use</a:t>
            </a:r>
            <a:r>
              <a:rPr lang="it-IT" sz="2400" dirty="0">
                <a:cs typeface="Calibri" panose="020F0502020204030204" pitchFamily="34" charset="0"/>
              </a:rPr>
              <a:t>;</a:t>
            </a:r>
          </a:p>
          <a:p>
            <a:endParaRPr lang="en-GB" dirty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cs typeface="Calibri" panose="020F0502020204030204" pitchFamily="34" charset="0"/>
              </a:rPr>
              <a:t>Unbalance between drone </a:t>
            </a:r>
            <a:r>
              <a:rPr lang="en-GB" sz="2400" b="1" dirty="0">
                <a:cs typeface="Calibri" panose="020F0502020204030204" pitchFamily="34" charset="0"/>
              </a:rPr>
              <a:t>capability </a:t>
            </a:r>
            <a:r>
              <a:rPr lang="en-GB" sz="2400" dirty="0">
                <a:cs typeface="Calibri" panose="020F0502020204030204" pitchFamily="34" charset="0"/>
              </a:rPr>
              <a:t>and</a:t>
            </a:r>
            <a:r>
              <a:rPr lang="en-GB" sz="2400" b="1" dirty="0">
                <a:cs typeface="Calibri" panose="020F0502020204030204" pitchFamily="34" charset="0"/>
              </a:rPr>
              <a:t> availability</a:t>
            </a:r>
            <a:r>
              <a:rPr lang="en-GB" sz="2400" dirty="0">
                <a:cs typeface="Calibri" panose="020F0502020204030204" pitchFamily="34" charset="0"/>
              </a:rPr>
              <a:t> Vs </a:t>
            </a:r>
            <a:r>
              <a:rPr lang="en-GB" sz="2400" b="1" dirty="0">
                <a:cs typeface="Calibri" panose="020F0502020204030204" pitchFamily="34" charset="0"/>
              </a:rPr>
              <a:t>security </a:t>
            </a:r>
            <a:r>
              <a:rPr lang="en-GB" sz="2400" dirty="0">
                <a:cs typeface="Calibri" panose="020F0502020204030204" pitchFamily="34" charset="0"/>
              </a:rPr>
              <a:t>and</a:t>
            </a:r>
            <a:r>
              <a:rPr lang="en-GB" sz="2400" b="1" dirty="0">
                <a:cs typeface="Calibri" panose="020F0502020204030204" pitchFamily="34" charset="0"/>
              </a:rPr>
              <a:t> control;</a:t>
            </a:r>
          </a:p>
          <a:p>
            <a:endParaRPr lang="en-GB" dirty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cs typeface="Calibri" panose="020F0502020204030204" pitchFamily="34" charset="0"/>
              </a:rPr>
              <a:t>Growth of </a:t>
            </a:r>
            <a:r>
              <a:rPr lang="en-GB" sz="2400" b="1" dirty="0">
                <a:cs typeface="Calibri" panose="020F0502020204030204" pitchFamily="34" charset="0"/>
              </a:rPr>
              <a:t>incidents </a:t>
            </a:r>
            <a:r>
              <a:rPr lang="en-GB" sz="2400" dirty="0">
                <a:cs typeface="Calibri" panose="020F0502020204030204" pitchFamily="34" charset="0"/>
              </a:rPr>
              <a:t>due to unauthorized drones in last months;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cs typeface="Calibri" panose="020F0502020204030204" pitchFamily="34" charset="0"/>
              </a:rPr>
              <a:t>Civil context </a:t>
            </a:r>
            <a:r>
              <a:rPr lang="en-GB" sz="2400" dirty="0">
                <a:cs typeface="Calibri" panose="020F0502020204030204" pitchFamily="34" charset="0"/>
              </a:rPr>
              <a:t>as private areas, i.e. houses or boats, public areas, crowded squares, public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cs typeface="Calibri" panose="020F0502020204030204" pitchFamily="34" charset="0"/>
              </a:rPr>
              <a:t>Drone </a:t>
            </a:r>
            <a:r>
              <a:rPr lang="en-GB" sz="2400" b="1" dirty="0">
                <a:cs typeface="Calibri" panose="020F0502020204030204" pitchFamily="34" charset="0"/>
              </a:rPr>
              <a:t>monitoring</a:t>
            </a:r>
            <a:r>
              <a:rPr lang="en-GB" sz="2400" dirty="0">
                <a:cs typeface="Calibri" panose="020F0502020204030204" pitchFamily="34" charset="0"/>
              </a:rPr>
              <a:t> </a:t>
            </a:r>
            <a:r>
              <a:rPr lang="en-GB" sz="2400" b="1" dirty="0">
                <a:cs typeface="Calibri" panose="020F0502020204030204" pitchFamily="34" charset="0"/>
              </a:rPr>
              <a:t>tools</a:t>
            </a:r>
            <a:r>
              <a:rPr lang="en-GB" sz="2400" dirty="0">
                <a:cs typeface="Calibri" panose="020F0502020204030204" pitchFamily="34" charset="0"/>
              </a:rPr>
              <a:t> requirements: low cost, portable and scalable;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00" dirty="0"/>
          </a:p>
        </p:txBody>
      </p:sp>
      <p:pic>
        <p:nvPicPr>
          <p:cNvPr id="14" name="Immagine 13" descr="Immagine che contiene mappa&#10;&#10;Descrizione generata automaticamente">
            <a:extLst>
              <a:ext uri="{FF2B5EF4-FFF2-40B4-BE49-F238E27FC236}">
                <a16:creationId xmlns:a16="http://schemas.microsoft.com/office/drawing/2014/main" id="{5604C1CC-4ED9-C3E0-5DFC-79A64A1A5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649" y="3090887"/>
            <a:ext cx="3617284" cy="17721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8270F5F-577F-F8C0-049B-56E6B961D54A}"/>
              </a:ext>
            </a:extLst>
          </p:cNvPr>
          <p:cNvSpPr txBox="1"/>
          <p:nvPr/>
        </p:nvSpPr>
        <p:spPr>
          <a:xfrm>
            <a:off x="8102649" y="4904530"/>
            <a:ext cx="356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Worldwide Drone </a:t>
            </a:r>
            <a:r>
              <a:rPr lang="it-IT" dirty="0" err="1"/>
              <a:t>Incidents</a:t>
            </a:r>
            <a:r>
              <a:rPr lang="it-IT" dirty="0"/>
              <a:t> </a:t>
            </a:r>
            <a:r>
              <a:rPr lang="en-GB" dirty="0"/>
              <a:t>map [1]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DA8A3079-DD6C-6AB5-ACA3-3D2808B9780E}"/>
              </a:ext>
            </a:extLst>
          </p:cNvPr>
          <p:cNvGrpSpPr/>
          <p:nvPr/>
        </p:nvGrpSpPr>
        <p:grpSpPr>
          <a:xfrm>
            <a:off x="8102649" y="1726595"/>
            <a:ext cx="1015951" cy="953421"/>
            <a:chOff x="7874000" y="1943100"/>
            <a:chExt cx="812800" cy="800100"/>
          </a:xfrm>
        </p:grpSpPr>
        <p:pic>
          <p:nvPicPr>
            <p:cNvPr id="16" name="Elemento grafico 15" descr="Pesi irregolari con riempimento a tinta unita">
              <a:extLst>
                <a:ext uri="{FF2B5EF4-FFF2-40B4-BE49-F238E27FC236}">
                  <a16:creationId xmlns:a16="http://schemas.microsoft.com/office/drawing/2014/main" id="{153DBC5C-D96D-12CC-DA4D-0D05E55BC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49538" y="2074581"/>
              <a:ext cx="648921" cy="578379"/>
            </a:xfrm>
            <a:prstGeom prst="rect">
              <a:avLst/>
            </a:prstGeom>
          </p:spPr>
        </p:pic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E639EA8C-F7F4-4167-DFF4-0F4E7B694188}"/>
                </a:ext>
              </a:extLst>
            </p:cNvPr>
            <p:cNvSpPr/>
            <p:nvPr/>
          </p:nvSpPr>
          <p:spPr>
            <a:xfrm>
              <a:off x="7874000" y="1943100"/>
              <a:ext cx="812800" cy="800100"/>
            </a:xfrm>
            <a:prstGeom prst="rect">
              <a:avLst/>
            </a:prstGeom>
            <a:noFill/>
            <a:ln w="9525" cap="rnd" cmpd="sng" algn="ctr">
              <a:solidFill>
                <a:schemeClr val="dk1"/>
              </a:solidFill>
              <a:prstDash val="solid"/>
              <a:beve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21" name="Immagine 20" descr="Immagine che contiene cielo, aria&#10;&#10;Descrizione generata automaticamente">
            <a:extLst>
              <a:ext uri="{FF2B5EF4-FFF2-40B4-BE49-F238E27FC236}">
                <a16:creationId xmlns:a16="http://schemas.microsoft.com/office/drawing/2014/main" id="{71489031-7F1B-36B6-1952-1DB7EED74E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0226" y="280845"/>
            <a:ext cx="2140709" cy="1445750"/>
          </a:xfrm>
          <a:prstGeom prst="rect">
            <a:avLst/>
          </a:prstGeom>
        </p:spPr>
      </p:pic>
      <p:grpSp>
        <p:nvGrpSpPr>
          <p:cNvPr id="22" name="Gruppo 21">
            <a:extLst>
              <a:ext uri="{FF2B5EF4-FFF2-40B4-BE49-F238E27FC236}">
                <a16:creationId xmlns:a16="http://schemas.microsoft.com/office/drawing/2014/main" id="{AD6AB222-EE35-1C11-65B2-572FC905735A}"/>
              </a:ext>
            </a:extLst>
          </p:cNvPr>
          <p:cNvGrpSpPr/>
          <p:nvPr/>
        </p:nvGrpSpPr>
        <p:grpSpPr>
          <a:xfrm>
            <a:off x="0" y="6371389"/>
            <a:ext cx="12256655" cy="506385"/>
            <a:chOff x="-751478" y="6371389"/>
            <a:chExt cx="13008133" cy="506385"/>
          </a:xfrm>
        </p:grpSpPr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64A232A2-8021-4BDD-89E6-5C31A471E00F}"/>
                </a:ext>
              </a:extLst>
            </p:cNvPr>
            <p:cNvSpPr/>
            <p:nvPr/>
          </p:nvSpPr>
          <p:spPr>
            <a:xfrm rot="5400000">
              <a:off x="5493905" y="161904"/>
              <a:ext cx="452714" cy="1294347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B050"/>
                </a:solidFill>
              </a:endParaRPr>
            </a:p>
          </p:txBody>
        </p:sp>
        <p:pic>
          <p:nvPicPr>
            <p:cNvPr id="24" name="Immagine 23">
              <a:extLst>
                <a:ext uri="{FF2B5EF4-FFF2-40B4-BE49-F238E27FC236}">
                  <a16:creationId xmlns:a16="http://schemas.microsoft.com/office/drawing/2014/main" id="{AC86C551-50C7-5ED1-9C69-15BD02120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517745" y="6371389"/>
              <a:ext cx="738910" cy="506385"/>
            </a:xfrm>
            <a:prstGeom prst="rect">
              <a:avLst/>
            </a:prstGeom>
            <a:effectLst/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80CCD226-34DC-BBD0-BA5E-647311C751D0}"/>
                  </a:ext>
                </a:extLst>
              </p:cNvPr>
              <p:cNvSpPr txBox="1"/>
              <p:nvPr/>
            </p:nvSpPr>
            <p:spPr>
              <a:xfrm>
                <a:off x="40161" y="6433588"/>
                <a:ext cx="7954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dirty="0" smtClean="0">
                          <a:latin typeface="Cambria Math" panose="02040503050406030204" pitchFamily="18" charset="0"/>
                        </a:rPr>
                        <m:t>1/13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80CCD226-34DC-BBD0-BA5E-647311C75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1" y="6433588"/>
                <a:ext cx="795410" cy="400110"/>
              </a:xfrm>
              <a:prstGeom prst="rect">
                <a:avLst/>
              </a:prstGeom>
              <a:blipFill>
                <a:blip r:embed="rId7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046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D5FE55EA-58CD-4CE3-875C-0C12C94144C0}"/>
              </a:ext>
            </a:extLst>
          </p:cNvPr>
          <p:cNvSpPr txBox="1"/>
          <p:nvPr/>
        </p:nvSpPr>
        <p:spPr>
          <a:xfrm>
            <a:off x="174915" y="134222"/>
            <a:ext cx="8360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0B050"/>
                </a:solidFill>
              </a:rPr>
              <a:t>Currently Available Solutions</a:t>
            </a:r>
            <a:endParaRPr lang="en-GB" sz="3200" dirty="0">
              <a:solidFill>
                <a:srgbClr val="00B050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5386498E-2A15-D201-C3F1-58A9D346D906}"/>
              </a:ext>
            </a:extLst>
          </p:cNvPr>
          <p:cNvSpPr txBox="1"/>
          <p:nvPr/>
        </p:nvSpPr>
        <p:spPr>
          <a:xfrm>
            <a:off x="8104099" y="842108"/>
            <a:ext cx="3668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The most complete solution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8BF977B5-B783-B9AE-7052-A9D066105EDE}"/>
              </a:ext>
            </a:extLst>
          </p:cNvPr>
          <p:cNvCxnSpPr>
            <a:cxnSpLocks/>
          </p:cNvCxnSpPr>
          <p:nvPr/>
        </p:nvCxnSpPr>
        <p:spPr>
          <a:xfrm>
            <a:off x="9972650" y="1371397"/>
            <a:ext cx="0" cy="517043"/>
          </a:xfrm>
          <a:prstGeom prst="straightConnector1">
            <a:avLst/>
          </a:prstGeom>
          <a:ln w="412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12671558-1706-9D21-8001-58BB0F10DE91}"/>
              </a:ext>
            </a:extLst>
          </p:cNvPr>
          <p:cNvSpPr txBox="1"/>
          <p:nvPr/>
        </p:nvSpPr>
        <p:spPr>
          <a:xfrm>
            <a:off x="8559528" y="1945661"/>
            <a:ext cx="2358766" cy="469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Radar technology</a:t>
            </a:r>
            <a:endParaRPr lang="en-GB" dirty="0"/>
          </a:p>
        </p:txBody>
      </p:sp>
      <p:pic>
        <p:nvPicPr>
          <p:cNvPr id="58" name="Elemento grafico 57" descr="Segno di spunta contorno">
            <a:extLst>
              <a:ext uri="{FF2B5EF4-FFF2-40B4-BE49-F238E27FC236}">
                <a16:creationId xmlns:a16="http://schemas.microsoft.com/office/drawing/2014/main" id="{DB8E42F0-39A9-9C0D-AA74-4BABCDD88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17488" y="1698091"/>
            <a:ext cx="834089" cy="8340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334F7326-0F9E-5847-20E5-C98247C68A9A}"/>
              </a:ext>
            </a:extLst>
          </p:cNvPr>
          <p:cNvSpPr txBox="1"/>
          <p:nvPr/>
        </p:nvSpPr>
        <p:spPr>
          <a:xfrm>
            <a:off x="433125" y="4256152"/>
            <a:ext cx="5891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 </a:t>
            </a:r>
            <a:r>
              <a:rPr lang="it-IT" sz="2400" dirty="0" err="1"/>
              <a:t>Hybrid</a:t>
            </a:r>
            <a:r>
              <a:rPr lang="it-IT" sz="2400" dirty="0"/>
              <a:t> is the most complete system</a:t>
            </a:r>
          </a:p>
        </p:txBody>
      </p:sp>
      <p:graphicFrame>
        <p:nvGraphicFramePr>
          <p:cNvPr id="3" name="Tabella 5">
            <a:extLst>
              <a:ext uri="{FF2B5EF4-FFF2-40B4-BE49-F238E27FC236}">
                <a16:creationId xmlns:a16="http://schemas.microsoft.com/office/drawing/2014/main" id="{20C8D124-6E6E-201B-C538-C08D04816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867281"/>
              </p:ext>
            </p:extLst>
          </p:nvPr>
        </p:nvGraphicFramePr>
        <p:xfrm>
          <a:off x="99408" y="1280683"/>
          <a:ext cx="7704467" cy="186558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687020">
                  <a:extLst>
                    <a:ext uri="{9D8B030D-6E8A-4147-A177-3AD203B41FA5}">
                      <a16:colId xmlns:a16="http://schemas.microsoft.com/office/drawing/2014/main" val="2917442093"/>
                    </a:ext>
                  </a:extLst>
                </a:gridCol>
                <a:gridCol w="2687020">
                  <a:extLst>
                    <a:ext uri="{9D8B030D-6E8A-4147-A177-3AD203B41FA5}">
                      <a16:colId xmlns:a16="http://schemas.microsoft.com/office/drawing/2014/main" val="1439480643"/>
                    </a:ext>
                  </a:extLst>
                </a:gridCol>
                <a:gridCol w="2330427">
                  <a:extLst>
                    <a:ext uri="{9D8B030D-6E8A-4147-A177-3AD203B41FA5}">
                      <a16:colId xmlns:a16="http://schemas.microsoft.com/office/drawing/2014/main" val="2055282800"/>
                    </a:ext>
                  </a:extLst>
                </a:gridCol>
              </a:tblGrid>
              <a:tr h="38222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Devices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Measurement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Drowbacks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753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Optic</a:t>
                      </a:r>
                      <a:r>
                        <a:rPr lang="it-IT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/IR </a:t>
                      </a:r>
                      <a:r>
                        <a:rPr lang="it-IT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cameras</a:t>
                      </a:r>
                      <a:endParaRPr lang="it-IT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Heat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rgbClr val="FF0000"/>
                          </a:solidFill>
                        </a:rPr>
                        <a:t>Privacy, Range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70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 scanner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RF messages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>
                          <a:solidFill>
                            <a:srgbClr val="FF0000"/>
                          </a:solidFill>
                        </a:rPr>
                        <a:t>Autonomous</a:t>
                      </a:r>
                      <a:r>
                        <a:rPr lang="it-IT" sz="18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it-IT" sz="1800" dirty="0" err="1">
                          <a:solidFill>
                            <a:srgbClr val="FF0000"/>
                          </a:solidFill>
                        </a:rPr>
                        <a:t>flight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946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Acoustic </a:t>
                      </a:r>
                      <a:r>
                        <a:rPr lang="it-IT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sensors</a:t>
                      </a:r>
                      <a:endParaRPr lang="it-IT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Noise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>
                          <a:solidFill>
                            <a:srgbClr val="FF0000"/>
                          </a:solidFill>
                        </a:rPr>
                        <a:t>Noisy</a:t>
                      </a:r>
                      <a:r>
                        <a:rPr lang="it-IT" sz="18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it-IT" sz="1800" dirty="0" err="1">
                          <a:solidFill>
                            <a:srgbClr val="FF0000"/>
                          </a:solidFill>
                        </a:rPr>
                        <a:t>environment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061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Radar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EM signals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Identification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124584"/>
                  </a:ext>
                </a:extLst>
              </a:tr>
            </a:tbl>
          </a:graphicData>
        </a:graphic>
      </p:graphicFrame>
      <p:grpSp>
        <p:nvGrpSpPr>
          <p:cNvPr id="11" name="Gruppo 10">
            <a:extLst>
              <a:ext uri="{FF2B5EF4-FFF2-40B4-BE49-F238E27FC236}">
                <a16:creationId xmlns:a16="http://schemas.microsoft.com/office/drawing/2014/main" id="{639F2B5C-2CDC-5E1C-0A67-908936DAAE99}"/>
              </a:ext>
            </a:extLst>
          </p:cNvPr>
          <p:cNvGrpSpPr/>
          <p:nvPr/>
        </p:nvGrpSpPr>
        <p:grpSpPr>
          <a:xfrm>
            <a:off x="7930992" y="2768987"/>
            <a:ext cx="4161600" cy="389337"/>
            <a:chOff x="8030400" y="2473663"/>
            <a:chExt cx="4161600" cy="389337"/>
          </a:xfrm>
        </p:grpSpPr>
        <p:sp>
          <p:nvSpPr>
            <p:cNvPr id="59" name="CasellaDiTesto 58">
              <a:extLst>
                <a:ext uri="{FF2B5EF4-FFF2-40B4-BE49-F238E27FC236}">
                  <a16:creationId xmlns:a16="http://schemas.microsoft.com/office/drawing/2014/main" id="{3B310059-EF2E-A570-5C50-FF7A90B7F730}"/>
                </a:ext>
              </a:extLst>
            </p:cNvPr>
            <p:cNvSpPr txBox="1"/>
            <p:nvPr/>
          </p:nvSpPr>
          <p:spPr>
            <a:xfrm>
              <a:off x="8030400" y="2473663"/>
              <a:ext cx="416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6"/>
                  </a:solidFill>
                </a:rPr>
                <a:t>Longer range, Auto pilot, No privacy issues</a:t>
              </a:r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179E676A-7AA9-BBDA-02BD-9A69D7948BB6}"/>
                </a:ext>
              </a:extLst>
            </p:cNvPr>
            <p:cNvSpPr/>
            <p:nvPr/>
          </p:nvSpPr>
          <p:spPr>
            <a:xfrm>
              <a:off x="8030400" y="2486633"/>
              <a:ext cx="4058563" cy="3763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0B2208A-FFA8-17CB-3236-DBB43D50B4B2}"/>
              </a:ext>
            </a:extLst>
          </p:cNvPr>
          <p:cNvGrpSpPr/>
          <p:nvPr/>
        </p:nvGrpSpPr>
        <p:grpSpPr>
          <a:xfrm>
            <a:off x="0" y="6371389"/>
            <a:ext cx="12256655" cy="506385"/>
            <a:chOff x="-751478" y="6371389"/>
            <a:chExt cx="13008133" cy="506385"/>
          </a:xfrm>
        </p:grpSpPr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E7A6AA8B-5D92-FE60-53AA-5FF23905B32E}"/>
                </a:ext>
              </a:extLst>
            </p:cNvPr>
            <p:cNvSpPr/>
            <p:nvPr/>
          </p:nvSpPr>
          <p:spPr>
            <a:xfrm rot="5400000">
              <a:off x="5493905" y="161904"/>
              <a:ext cx="452714" cy="1294347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B050"/>
                </a:solidFill>
              </a:endParaRPr>
            </a:p>
          </p:txBody>
        </p:sp>
        <p:pic>
          <p:nvPicPr>
            <p:cNvPr id="42" name="Immagine 41">
              <a:extLst>
                <a:ext uri="{FF2B5EF4-FFF2-40B4-BE49-F238E27FC236}">
                  <a16:creationId xmlns:a16="http://schemas.microsoft.com/office/drawing/2014/main" id="{E3CD393A-7882-5661-DBE4-6805B9E17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517745" y="6371389"/>
              <a:ext cx="738910" cy="506385"/>
            </a:xfrm>
            <a:prstGeom prst="rect">
              <a:avLst/>
            </a:prstGeom>
            <a:effectLst/>
          </p:spPr>
        </p:pic>
      </p:grp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7B5AF24-7345-6FE7-CF4A-8EA0B9C50C7C}"/>
              </a:ext>
            </a:extLst>
          </p:cNvPr>
          <p:cNvSpPr txBox="1"/>
          <p:nvPr/>
        </p:nvSpPr>
        <p:spPr>
          <a:xfrm>
            <a:off x="433125" y="5115296"/>
            <a:ext cx="6039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>
                <a:sym typeface="Wingdings" pitchFamily="2" charset="2"/>
              </a:rPr>
              <a:t>Also</a:t>
            </a:r>
            <a:r>
              <a:rPr lang="it-IT" sz="2400" dirty="0">
                <a:sym typeface="Wingdings" pitchFamily="2" charset="2"/>
              </a:rPr>
              <a:t> </a:t>
            </a:r>
            <a:r>
              <a:rPr lang="it-IT" sz="2400" dirty="0"/>
              <a:t>single radar system can be complete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EC902DB-E098-1206-4279-EDD28893BE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4099" y="3332692"/>
            <a:ext cx="3416538" cy="2770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AEDD985-A756-64AF-7D59-64148814EB04}"/>
              </a:ext>
            </a:extLst>
          </p:cNvPr>
          <p:cNvSpPr txBox="1"/>
          <p:nvPr/>
        </p:nvSpPr>
        <p:spPr>
          <a:xfrm>
            <a:off x="8104099" y="6102942"/>
            <a:ext cx="172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IRIS Robin Radar</a:t>
            </a: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ECF5EEA1-771D-5B41-1527-06D2D6C8F9FD}"/>
              </a:ext>
            </a:extLst>
          </p:cNvPr>
          <p:cNvCxnSpPr>
            <a:cxnSpLocks/>
          </p:cNvCxnSpPr>
          <p:nvPr/>
        </p:nvCxnSpPr>
        <p:spPr>
          <a:xfrm>
            <a:off x="6607156" y="5346128"/>
            <a:ext cx="722332" cy="0"/>
          </a:xfrm>
          <a:prstGeom prst="straightConnector1">
            <a:avLst/>
          </a:prstGeom>
          <a:ln w="444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3DF44F53-C477-1D9D-AD0A-D5E044E1C090}"/>
                  </a:ext>
                </a:extLst>
              </p:cNvPr>
              <p:cNvSpPr txBox="1"/>
              <p:nvPr/>
            </p:nvSpPr>
            <p:spPr>
              <a:xfrm>
                <a:off x="40161" y="6433588"/>
                <a:ext cx="7954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000" i="1" dirty="0" smtClean="0">
                          <a:latin typeface="Cambria Math" panose="02040503050406030204" pitchFamily="18" charset="0"/>
                        </a:rPr>
                        <m:t>/13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3DF44F53-C477-1D9D-AD0A-D5E044E1C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1" y="6433588"/>
                <a:ext cx="795410" cy="400110"/>
              </a:xfrm>
              <a:prstGeom prst="rect">
                <a:avLst/>
              </a:prstGeom>
              <a:blipFill>
                <a:blip r:embed="rId7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12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po 38">
            <a:extLst>
              <a:ext uri="{FF2B5EF4-FFF2-40B4-BE49-F238E27FC236}">
                <a16:creationId xmlns:a16="http://schemas.microsoft.com/office/drawing/2014/main" id="{A574AE79-C7C7-0363-41B3-6F044D479EEA}"/>
              </a:ext>
            </a:extLst>
          </p:cNvPr>
          <p:cNvGrpSpPr/>
          <p:nvPr/>
        </p:nvGrpSpPr>
        <p:grpSpPr>
          <a:xfrm>
            <a:off x="0" y="6368625"/>
            <a:ext cx="12256655" cy="506385"/>
            <a:chOff x="-751479" y="6371389"/>
            <a:chExt cx="13008134" cy="506385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E01DBB89-92AA-5C4B-3BB4-9A3220D356AB}"/>
                </a:ext>
              </a:extLst>
            </p:cNvPr>
            <p:cNvSpPr/>
            <p:nvPr/>
          </p:nvSpPr>
          <p:spPr>
            <a:xfrm rot="5400000">
              <a:off x="5493904" y="161904"/>
              <a:ext cx="452714" cy="1294348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B050"/>
                </a:solidFill>
              </a:endParaRPr>
            </a:p>
          </p:txBody>
        </p:sp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1077B568-8FDA-17DE-0353-F19C225E7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17745" y="6371389"/>
              <a:ext cx="738910" cy="506385"/>
            </a:xfrm>
            <a:prstGeom prst="rect">
              <a:avLst/>
            </a:prstGeom>
            <a:effectLst/>
          </p:spPr>
        </p:pic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7EBD0CA-6983-E8AE-F78A-AF981A852511}"/>
              </a:ext>
            </a:extLst>
          </p:cNvPr>
          <p:cNvSpPr txBox="1"/>
          <p:nvPr/>
        </p:nvSpPr>
        <p:spPr>
          <a:xfrm>
            <a:off x="198231" y="80420"/>
            <a:ext cx="98842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rgbClr val="00B050"/>
                </a:solidFill>
              </a:rPr>
              <a:t>Radar Solutions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071CAA5-5CD4-C156-6A36-31DCF85196B0}"/>
              </a:ext>
            </a:extLst>
          </p:cNvPr>
          <p:cNvSpPr txBox="1"/>
          <p:nvPr/>
        </p:nvSpPr>
        <p:spPr>
          <a:xfrm>
            <a:off x="198231" y="874856"/>
            <a:ext cx="7827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How a radar can distinguish a drone from other targets/birds?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BA355F1-0984-9AB1-F72D-64C12119C599}"/>
              </a:ext>
            </a:extLst>
          </p:cNvPr>
          <p:cNvSpPr txBox="1"/>
          <p:nvPr/>
        </p:nvSpPr>
        <p:spPr>
          <a:xfrm>
            <a:off x="9021766" y="842246"/>
            <a:ext cx="2318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accent6"/>
                </a:solidFill>
              </a:rPr>
              <a:t>Micro-Doppler</a:t>
            </a:r>
            <a:endParaRPr lang="en-GB" sz="2400" dirty="0">
              <a:solidFill>
                <a:schemeClr val="accent6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774E863-1610-A885-253C-2932E04B83D5}"/>
              </a:ext>
            </a:extLst>
          </p:cNvPr>
          <p:cNvSpPr txBox="1"/>
          <p:nvPr/>
        </p:nvSpPr>
        <p:spPr>
          <a:xfrm>
            <a:off x="120069" y="1651717"/>
            <a:ext cx="70217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tx1"/>
                </a:solidFill>
                <a:cs typeface="Calibri" panose="020F0502020204030204" pitchFamily="34" charset="0"/>
              </a:rPr>
              <a:t>Rotating</a:t>
            </a:r>
            <a:r>
              <a:rPr lang="it-IT" sz="2000" dirty="0">
                <a:solidFill>
                  <a:schemeClr val="tx1"/>
                </a:solidFill>
                <a:cs typeface="Calibri" panose="020F0502020204030204" pitchFamily="34" charset="0"/>
              </a:rPr>
              <a:t> or </a:t>
            </a:r>
            <a:r>
              <a:rPr lang="it-IT" sz="2000" dirty="0" err="1">
                <a:solidFill>
                  <a:schemeClr val="tx1"/>
                </a:solidFill>
                <a:cs typeface="Calibri" panose="020F0502020204030204" pitchFamily="34" charset="0"/>
              </a:rPr>
              <a:t>vibrating</a:t>
            </a:r>
            <a:r>
              <a:rPr lang="it-IT" sz="2000" dirty="0">
                <a:solidFill>
                  <a:schemeClr val="tx1"/>
                </a:solidFill>
                <a:cs typeface="Calibri" panose="020F0502020204030204" pitchFamily="34" charset="0"/>
              </a:rPr>
              <a:t> part </a:t>
            </a:r>
            <a:r>
              <a:rPr lang="it-IT" sz="2000" dirty="0" err="1">
                <a:solidFill>
                  <a:schemeClr val="tx1"/>
                </a:solidFill>
                <a:cs typeface="Calibri" panose="020F0502020204030204" pitchFamily="34" charset="0"/>
              </a:rPr>
              <a:t>add</a:t>
            </a:r>
            <a:r>
              <a:rPr lang="it-IT" sz="20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it-IT" sz="2000" dirty="0">
                <a:cs typeface="Calibri" panose="020F0502020204030204" pitchFamily="34" charset="0"/>
              </a:rPr>
              <a:t>a </a:t>
            </a:r>
            <a:r>
              <a:rPr lang="it-IT" sz="2000" dirty="0" err="1">
                <a:cs typeface="Calibri" panose="020F0502020204030204" pitchFamily="34" charset="0"/>
              </a:rPr>
              <a:t>further</a:t>
            </a:r>
            <a:r>
              <a:rPr lang="it-IT" sz="2000" dirty="0">
                <a:cs typeface="Calibri" panose="020F0502020204030204" pitchFamily="34" charset="0"/>
              </a:rPr>
              <a:t> frequency shift </a:t>
            </a:r>
            <a:r>
              <a:rPr lang="it-IT" sz="2000" dirty="0">
                <a:solidFill>
                  <a:schemeClr val="tx1"/>
                </a:solidFill>
                <a:cs typeface="Calibri" panose="020F0502020204030204" pitchFamily="34" charset="0"/>
              </a:rPr>
              <a:t>to the </a:t>
            </a:r>
            <a:r>
              <a:rPr lang="it-IT" sz="2000" dirty="0" err="1">
                <a:solidFill>
                  <a:schemeClr val="tx1"/>
                </a:solidFill>
                <a:cs typeface="Calibri" panose="020F0502020204030204" pitchFamily="34" charset="0"/>
              </a:rPr>
              <a:t>usual</a:t>
            </a:r>
            <a:r>
              <a:rPr lang="it-IT" sz="20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it-IT" sz="2000" b="1" dirty="0">
                <a:solidFill>
                  <a:schemeClr val="tx1"/>
                </a:solidFill>
                <a:cs typeface="Calibri" panose="020F0502020204030204" pitchFamily="34" charset="0"/>
              </a:rPr>
              <a:t>Doppler frequency</a:t>
            </a:r>
          </a:p>
          <a:p>
            <a:pPr algn="l"/>
            <a:endParaRPr lang="it-IT" sz="2800" dirty="0">
              <a:latin typeface="+mj-lt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 err="1">
                <a:cs typeface="Calibri" panose="020F0502020204030204" pitchFamily="34" charset="0"/>
              </a:rPr>
              <a:t>We</a:t>
            </a:r>
            <a:r>
              <a:rPr lang="it-IT" sz="2000" dirty="0">
                <a:cs typeface="Calibri" panose="020F0502020204030204" pitchFamily="34" charset="0"/>
              </a:rPr>
              <a:t> </a:t>
            </a:r>
            <a:r>
              <a:rPr lang="it-IT" sz="2000" dirty="0" err="1">
                <a:cs typeface="Calibri" panose="020F0502020204030204" pitchFamily="34" charset="0"/>
              </a:rPr>
              <a:t>have</a:t>
            </a:r>
            <a:r>
              <a:rPr lang="it-IT" sz="2000" dirty="0">
                <a:cs typeface="Calibri" panose="020F0502020204030204" pitchFamily="34" charset="0"/>
              </a:rPr>
              <a:t> </a:t>
            </a:r>
            <a:r>
              <a:rPr lang="it-IT" sz="2000" dirty="0" err="1">
                <a:cs typeface="Calibri" panose="020F0502020204030204" pitchFamily="34" charset="0"/>
              </a:rPr>
              <a:t>two</a:t>
            </a:r>
            <a:r>
              <a:rPr lang="it-IT" sz="2000" dirty="0">
                <a:cs typeface="Calibri" panose="020F0502020204030204" pitchFamily="34" charset="0"/>
              </a:rPr>
              <a:t> Doppler </a:t>
            </a:r>
            <a:r>
              <a:rPr lang="it-IT" sz="2000" dirty="0" err="1">
                <a:cs typeface="Calibri" panose="020F0502020204030204" pitchFamily="34" charset="0"/>
              </a:rPr>
              <a:t>terms</a:t>
            </a:r>
            <a:r>
              <a:rPr lang="it-IT" sz="2000" dirty="0">
                <a:cs typeface="Calibri" panose="020F0502020204030204" pitchFamily="34" charset="0"/>
              </a:rPr>
              <a:t>, the </a:t>
            </a:r>
            <a:r>
              <a:rPr lang="it-IT" sz="2000" dirty="0" err="1">
                <a:cs typeface="Calibri" panose="020F0502020204030204" pitchFamily="34" charset="0"/>
              </a:rPr>
              <a:t>classical</a:t>
            </a:r>
            <a:r>
              <a:rPr lang="it-IT" sz="2000" dirty="0">
                <a:cs typeface="Calibri" panose="020F0502020204030204" pitchFamily="34" charset="0"/>
              </a:rPr>
              <a:t> one due to the </a:t>
            </a:r>
            <a:r>
              <a:rPr lang="it-IT" sz="2000" b="1" dirty="0" err="1">
                <a:cs typeface="Calibri" panose="020F0502020204030204" pitchFamily="34" charset="0"/>
              </a:rPr>
              <a:t>radial</a:t>
            </a:r>
            <a:r>
              <a:rPr lang="it-IT" sz="2000" dirty="0">
                <a:cs typeface="Calibri" panose="020F0502020204030204" pitchFamily="34" charset="0"/>
              </a:rPr>
              <a:t> </a:t>
            </a:r>
            <a:r>
              <a:rPr lang="it-IT" sz="2000" dirty="0" err="1">
                <a:cs typeface="Calibri" panose="020F0502020204030204" pitchFamily="34" charset="0"/>
              </a:rPr>
              <a:t>velocity</a:t>
            </a:r>
            <a:r>
              <a:rPr lang="it-IT" sz="2000" dirty="0">
                <a:cs typeface="Calibri" panose="020F0502020204030204" pitchFamily="34" charset="0"/>
              </a:rPr>
              <a:t> and the one due to the </a:t>
            </a:r>
            <a:r>
              <a:rPr lang="it-IT" sz="2000" b="1" dirty="0" err="1">
                <a:cs typeface="Calibri" panose="020F0502020204030204" pitchFamily="34" charset="0"/>
              </a:rPr>
              <a:t>rotational</a:t>
            </a:r>
            <a:r>
              <a:rPr lang="it-IT" sz="2000" dirty="0">
                <a:cs typeface="Calibri" panose="020F0502020204030204" pitchFamily="34" charset="0"/>
              </a:rPr>
              <a:t> part:</a:t>
            </a:r>
          </a:p>
        </p:txBody>
      </p:sp>
      <p:pic>
        <p:nvPicPr>
          <p:cNvPr id="12" name="Immagine 11" descr="Immagine che contiene cielo, esterni, veivolo, aria&#10;&#10;Descrizione generata automaticamente">
            <a:extLst>
              <a:ext uri="{FF2B5EF4-FFF2-40B4-BE49-F238E27FC236}">
                <a16:creationId xmlns:a16="http://schemas.microsoft.com/office/drawing/2014/main" id="{9F37C36D-2BA9-02ED-62E4-7F4938DDF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9775" y="1481173"/>
            <a:ext cx="1621614" cy="1621614"/>
          </a:xfrm>
          <a:prstGeom prst="rect">
            <a:avLst/>
          </a:prstGeom>
        </p:spPr>
      </p:pic>
      <p:pic>
        <p:nvPicPr>
          <p:cNvPr id="13" name="Immagine 12" descr="Immagine che contiene veivolo, elicottero, vecchio, girocottero&#10;&#10;Descrizione generata automaticamente">
            <a:extLst>
              <a:ext uri="{FF2B5EF4-FFF2-40B4-BE49-F238E27FC236}">
                <a16:creationId xmlns:a16="http://schemas.microsoft.com/office/drawing/2014/main" id="{77044B1A-203A-3474-BC87-F6460AB71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0845" y="1751196"/>
            <a:ext cx="1933992" cy="1289328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A712EC8-A160-8430-1AFF-D7D0150EAA61}"/>
              </a:ext>
            </a:extLst>
          </p:cNvPr>
          <p:cNvSpPr txBox="1"/>
          <p:nvPr/>
        </p:nvSpPr>
        <p:spPr>
          <a:xfrm>
            <a:off x="7740234" y="1446054"/>
            <a:ext cx="1789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Helicopter Drone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17431001-76C9-253A-165C-C47E0AEBB86F}"/>
              </a:ext>
            </a:extLst>
          </p:cNvPr>
          <p:cNvCxnSpPr>
            <a:cxnSpLocks/>
          </p:cNvCxnSpPr>
          <p:nvPr/>
        </p:nvCxnSpPr>
        <p:spPr>
          <a:xfrm>
            <a:off x="6302403" y="5148695"/>
            <a:ext cx="690371" cy="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8391E3C-9EAD-60CB-A43A-3F93CC808B50}"/>
              </a:ext>
            </a:extLst>
          </p:cNvPr>
          <p:cNvSpPr txBox="1"/>
          <p:nvPr/>
        </p:nvSpPr>
        <p:spPr>
          <a:xfrm>
            <a:off x="10243586" y="1415773"/>
            <a:ext cx="193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Quadcopter Drone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3A406DF9-1ECD-81B6-78D7-42052C2590DE}"/>
                  </a:ext>
                </a:extLst>
              </p:cNvPr>
              <p:cNvSpPr txBox="1"/>
              <p:nvPr/>
            </p:nvSpPr>
            <p:spPr>
              <a:xfrm>
                <a:off x="198231" y="4794752"/>
                <a:ext cx="64135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 Short Time Fourier Transform analysis  the </a:t>
                </a:r>
                <a:r>
                  <a:rPr lang="en-GB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Spectrogram</a:t>
                </a:r>
                <a:r>
                  <a:rPr lang="en-GB" sz="2000" i="1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obtained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𝑚𝐷</m:t>
                        </m:r>
                      </m:sub>
                    </m:sSub>
                  </m:oMath>
                </a14:m>
                <a:r>
                  <a:rPr lang="en-GB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can be measured</a:t>
                </a:r>
                <a:endParaRPr lang="en-GB" sz="2000" i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3A406DF9-1ECD-81B6-78D7-42052C259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31" y="4794752"/>
                <a:ext cx="6413585" cy="707886"/>
              </a:xfrm>
              <a:prstGeom prst="rect">
                <a:avLst/>
              </a:prstGeom>
              <a:blipFill>
                <a:blip r:embed="rId9"/>
                <a:stretch>
                  <a:fillRect l="-791" t="-5263" b="-14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14328D65-3DC8-2696-F6FB-D8A5843BD300}"/>
              </a:ext>
            </a:extLst>
          </p:cNvPr>
          <p:cNvSpPr txBox="1"/>
          <p:nvPr/>
        </p:nvSpPr>
        <p:spPr>
          <a:xfrm>
            <a:off x="1316564" y="5639308"/>
            <a:ext cx="3407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Only under specific conditions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23F9DDB2-1993-3869-BBE6-2D61A2C95839}"/>
              </a:ext>
            </a:extLst>
          </p:cNvPr>
          <p:cNvCxnSpPr/>
          <p:nvPr/>
        </p:nvCxnSpPr>
        <p:spPr>
          <a:xfrm>
            <a:off x="9500412" y="2043986"/>
            <a:ext cx="89936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13D57917-5409-CA9B-1CE5-B91F9D9A530B}"/>
                  </a:ext>
                </a:extLst>
              </p:cNvPr>
              <p:cNvSpPr txBox="1"/>
              <p:nvPr/>
            </p:nvSpPr>
            <p:spPr>
              <a:xfrm>
                <a:off x="809835" y="3731320"/>
                <a:ext cx="1984947" cy="8959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/>
                            <m:t>Trans</m:t>
                          </m:r>
                          <m:r>
                            <m:rPr>
                              <m:nor/>
                            </m:rPr>
                            <a:rPr lang="en-US" i="1"/>
                            <m:t> 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it-IT" b="1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13D57917-5409-CA9B-1CE5-B91F9D9A5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35" y="3731320"/>
                <a:ext cx="1984947" cy="89595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F01602E-21D4-AE1E-D98D-E03696724A54}"/>
                  </a:ext>
                </a:extLst>
              </p:cNvPr>
              <p:cNvSpPr txBox="1"/>
              <p:nvPr/>
            </p:nvSpPr>
            <p:spPr>
              <a:xfrm>
                <a:off x="3744986" y="3721239"/>
                <a:ext cx="1958741" cy="8036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𝑚𝐷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]⋅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it-IT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F01602E-21D4-AE1E-D98D-E03696724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986" y="3721239"/>
                <a:ext cx="1958741" cy="803618"/>
              </a:xfrm>
              <a:prstGeom prst="rect">
                <a:avLst/>
              </a:prstGeom>
              <a:blipFill>
                <a:blip r:embed="rId14"/>
                <a:stretch>
                  <a:fillRect l="-3846" t="-3077" r="-12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941BFA08-558A-8F42-9F0A-D2DDFD0B07E5}"/>
                  </a:ext>
                </a:extLst>
              </p:cNvPr>
              <p:cNvSpPr txBox="1"/>
              <p:nvPr/>
            </p:nvSpPr>
            <p:spPr>
              <a:xfrm>
                <a:off x="40161" y="6433588"/>
                <a:ext cx="7954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2000" i="1" dirty="0" smtClean="0">
                          <a:latin typeface="Cambria Math" panose="02040503050406030204" pitchFamily="18" charset="0"/>
                        </a:rPr>
                        <m:t>/13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941BFA08-558A-8F42-9F0A-D2DDFD0B0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1" y="6433588"/>
                <a:ext cx="795410" cy="400110"/>
              </a:xfrm>
              <a:prstGeom prst="rect">
                <a:avLst/>
              </a:prstGeom>
              <a:blipFill>
                <a:blip r:embed="rId1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Immagine 44">
            <a:extLst>
              <a:ext uri="{FF2B5EF4-FFF2-40B4-BE49-F238E27FC236}">
                <a16:creationId xmlns:a16="http://schemas.microsoft.com/office/drawing/2014/main" id="{12505D79-EB7E-8BB3-AD2E-2FF739E5C92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18494" y="3058592"/>
            <a:ext cx="4290049" cy="3354229"/>
          </a:xfrm>
          <a:prstGeom prst="rect">
            <a:avLst/>
          </a:prstGeom>
        </p:spPr>
      </p:pic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EA76B7AD-E448-AF47-9E7C-E4ADD01E4D23}"/>
              </a:ext>
            </a:extLst>
          </p:cNvPr>
          <p:cNvCxnSpPr>
            <a:cxnSpLocks/>
          </p:cNvCxnSpPr>
          <p:nvPr/>
        </p:nvCxnSpPr>
        <p:spPr>
          <a:xfrm>
            <a:off x="9284933" y="3589880"/>
            <a:ext cx="0" cy="1062051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88B7AFE9-251A-6013-73E1-FB90773CF4AE}"/>
              </a:ext>
            </a:extLst>
          </p:cNvPr>
          <p:cNvCxnSpPr>
            <a:cxnSpLocks/>
          </p:cNvCxnSpPr>
          <p:nvPr/>
        </p:nvCxnSpPr>
        <p:spPr>
          <a:xfrm>
            <a:off x="8492925" y="5282429"/>
            <a:ext cx="764203" cy="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41417523-F2F3-75F7-117E-1B6B02E9A953}"/>
              </a:ext>
            </a:extLst>
          </p:cNvPr>
          <p:cNvCxnSpPr>
            <a:cxnSpLocks/>
          </p:cNvCxnSpPr>
          <p:nvPr/>
        </p:nvCxnSpPr>
        <p:spPr>
          <a:xfrm flipV="1">
            <a:off x="8171430" y="5716680"/>
            <a:ext cx="2856868" cy="18641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D76C35B2-634C-764B-07DD-FD9731D338BF}"/>
                  </a:ext>
                </a:extLst>
              </p:cNvPr>
              <p:cNvSpPr txBox="1"/>
              <p:nvPr/>
            </p:nvSpPr>
            <p:spPr>
              <a:xfrm>
                <a:off x="8897192" y="3189770"/>
                <a:ext cx="8663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𝒎𝒂𝒙</m:t>
                          </m:r>
                        </m:sub>
                      </m:sSub>
                    </m:oMath>
                  </m:oMathPara>
                </a14:m>
                <a:endParaRPr lang="en-GB" sz="2000" b="1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D76C35B2-634C-764B-07DD-FD9731D33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192" y="3189770"/>
                <a:ext cx="866326" cy="400110"/>
              </a:xfrm>
              <a:prstGeom prst="rect">
                <a:avLst/>
              </a:prstGeom>
              <a:blipFill>
                <a:blip r:embed="rId17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9016A60D-175F-D172-D6AA-750E9FE249A7}"/>
                  </a:ext>
                </a:extLst>
              </p:cNvPr>
              <p:cNvSpPr txBox="1"/>
              <p:nvPr/>
            </p:nvSpPr>
            <p:spPr>
              <a:xfrm>
                <a:off x="9189270" y="5698466"/>
                <a:ext cx="821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𝑑𝑤𝑒𝑙𝑙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9016A60D-175F-D172-D6AA-750E9FE24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9270" y="5698466"/>
                <a:ext cx="821187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3DC5ED34-3EE6-147B-C06E-A13F23A8DA00}"/>
                  </a:ext>
                </a:extLst>
              </p:cNvPr>
              <p:cNvSpPr txBox="1"/>
              <p:nvPr/>
            </p:nvSpPr>
            <p:spPr>
              <a:xfrm>
                <a:off x="8621538" y="5293236"/>
                <a:ext cx="585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𝐵𝐹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3DC5ED34-3EE6-147B-C06E-A13F23A8D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538" y="5293236"/>
                <a:ext cx="58554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875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D5FE55EA-58CD-4CE3-875C-0C12C94144C0}"/>
              </a:ext>
            </a:extLst>
          </p:cNvPr>
          <p:cNvSpPr txBox="1"/>
          <p:nvPr/>
        </p:nvSpPr>
        <p:spPr>
          <a:xfrm>
            <a:off x="863224" y="2551837"/>
            <a:ext cx="104655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 err="1">
                <a:solidFill>
                  <a:schemeClr val="accent6"/>
                </a:solidFill>
              </a:rPr>
              <a:t>Proposed</a:t>
            </a:r>
            <a:r>
              <a:rPr lang="it-IT" sz="5400" dirty="0">
                <a:solidFill>
                  <a:schemeClr val="accent6"/>
                </a:solidFill>
              </a:rPr>
              <a:t> </a:t>
            </a:r>
            <a:r>
              <a:rPr lang="it-IT" sz="5400" dirty="0" err="1">
                <a:solidFill>
                  <a:schemeClr val="accent6"/>
                </a:solidFill>
              </a:rPr>
              <a:t>solution</a:t>
            </a:r>
            <a:r>
              <a:rPr lang="it-IT" sz="5400" dirty="0">
                <a:solidFill>
                  <a:schemeClr val="accent6"/>
                </a:solidFill>
              </a:rPr>
              <a:t>: FMCW radar for micro-Doppler </a:t>
            </a:r>
            <a:r>
              <a:rPr lang="it-IT" sz="5400" dirty="0" err="1">
                <a:solidFill>
                  <a:schemeClr val="accent6"/>
                </a:solidFill>
              </a:rPr>
              <a:t>analysis</a:t>
            </a:r>
            <a:endParaRPr lang="en-GB" sz="4400" dirty="0">
              <a:solidFill>
                <a:schemeClr val="accent6"/>
              </a:solidFill>
            </a:endParaRP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D217359D-BA9B-0BC3-54FC-FA0B950A4B15}"/>
              </a:ext>
            </a:extLst>
          </p:cNvPr>
          <p:cNvGrpSpPr/>
          <p:nvPr/>
        </p:nvGrpSpPr>
        <p:grpSpPr>
          <a:xfrm>
            <a:off x="0" y="6371389"/>
            <a:ext cx="12256655" cy="506385"/>
            <a:chOff x="-751478" y="6371389"/>
            <a:chExt cx="13008133" cy="506385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B7D9B520-5C78-AA4B-09E5-ACA77FD8F045}"/>
                </a:ext>
              </a:extLst>
            </p:cNvPr>
            <p:cNvSpPr/>
            <p:nvPr/>
          </p:nvSpPr>
          <p:spPr>
            <a:xfrm rot="5400000">
              <a:off x="5493905" y="161904"/>
              <a:ext cx="452714" cy="1294347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B050"/>
                </a:solidFill>
              </a:endParaRPr>
            </a:p>
          </p:txBody>
        </p:sp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5384FDD1-3F0C-C4D6-312A-C42AB9625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17745" y="6371389"/>
              <a:ext cx="738910" cy="506385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804603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D5FE55EA-58CD-4CE3-875C-0C12C94144C0}"/>
              </a:ext>
            </a:extLst>
          </p:cNvPr>
          <p:cNvSpPr txBox="1"/>
          <p:nvPr/>
        </p:nvSpPr>
        <p:spPr>
          <a:xfrm>
            <a:off x="208500" y="51422"/>
            <a:ext cx="8360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0B050"/>
                </a:solidFill>
              </a:rPr>
              <a:t>Radar Solutions</a:t>
            </a:r>
            <a:endParaRPr lang="en-GB" sz="3200" dirty="0">
              <a:solidFill>
                <a:srgbClr val="00B050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7A9BB0B-924C-B143-B261-69B2E3C68DA5}"/>
              </a:ext>
            </a:extLst>
          </p:cNvPr>
          <p:cNvSpPr txBox="1"/>
          <p:nvPr/>
        </p:nvSpPr>
        <p:spPr>
          <a:xfrm>
            <a:off x="362192" y="2459730"/>
            <a:ext cx="9363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Why FMCW is more suitable for our case? </a:t>
            </a:r>
            <a:r>
              <a:rPr lang="en-GB" sz="20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Simpler processing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0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lower energy and cost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C2AF61E-7CD3-913F-32E1-3BE4EF3B97CD}"/>
              </a:ext>
            </a:extLst>
          </p:cNvPr>
          <p:cNvSpPr txBox="1"/>
          <p:nvPr/>
        </p:nvSpPr>
        <p:spPr>
          <a:xfrm>
            <a:off x="362192" y="3054526"/>
            <a:ext cx="4650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FMCW block diagram and Tx/Rx signals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510FEE0-0644-C465-BAF7-A2E5A9BF3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692" y="424960"/>
            <a:ext cx="4008989" cy="2049396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E6A4FF8B-C972-944D-B300-C9E500677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9536" y="658101"/>
            <a:ext cx="4134156" cy="1671494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01EA668-8149-2BFC-6958-81F81A9B4293}"/>
              </a:ext>
            </a:extLst>
          </p:cNvPr>
          <p:cNvSpPr txBox="1"/>
          <p:nvPr/>
        </p:nvSpPr>
        <p:spPr>
          <a:xfrm>
            <a:off x="5417737" y="240294"/>
            <a:ext cx="135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Pulsed radar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E0EA608-A33D-89E1-2CA1-82D5A16968AA}"/>
              </a:ext>
            </a:extLst>
          </p:cNvPr>
          <p:cNvSpPr txBox="1"/>
          <p:nvPr/>
        </p:nvSpPr>
        <p:spPr>
          <a:xfrm>
            <a:off x="9354312" y="240294"/>
            <a:ext cx="1367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FMCW radar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E24A3BF-0791-1A67-ADB8-A7B1EBC32041}"/>
              </a:ext>
            </a:extLst>
          </p:cNvPr>
          <p:cNvSpPr txBox="1"/>
          <p:nvPr/>
        </p:nvSpPr>
        <p:spPr>
          <a:xfrm>
            <a:off x="362192" y="1070801"/>
            <a:ext cx="3332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Pulsed radar, CW and FMCW radars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41688E96-B695-D0B1-1372-47B1CEB6FF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7" y="3667257"/>
            <a:ext cx="5499034" cy="2513073"/>
          </a:xfrm>
          <a:prstGeom prst="rect">
            <a:avLst/>
          </a:prstGeom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A67A9C1-B05E-A83C-1F6F-BC43E076B4E2}"/>
              </a:ext>
            </a:extLst>
          </p:cNvPr>
          <p:cNvSpPr txBox="1"/>
          <p:nvPr/>
        </p:nvSpPr>
        <p:spPr>
          <a:xfrm>
            <a:off x="8641940" y="5929975"/>
            <a:ext cx="2707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Cell Migration Effect</a:t>
            </a:r>
          </a:p>
        </p:txBody>
      </p: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19B56C67-ADAE-29B1-7DC8-62966B812387}"/>
              </a:ext>
            </a:extLst>
          </p:cNvPr>
          <p:cNvGrpSpPr/>
          <p:nvPr/>
        </p:nvGrpSpPr>
        <p:grpSpPr>
          <a:xfrm>
            <a:off x="0" y="6371389"/>
            <a:ext cx="12256655" cy="506385"/>
            <a:chOff x="-751478" y="6371389"/>
            <a:chExt cx="13008133" cy="506385"/>
          </a:xfrm>
        </p:grpSpPr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37A50F59-C9D0-B2E0-C8BA-A2C21B8C3E37}"/>
                </a:ext>
              </a:extLst>
            </p:cNvPr>
            <p:cNvSpPr/>
            <p:nvPr/>
          </p:nvSpPr>
          <p:spPr>
            <a:xfrm rot="5400000">
              <a:off x="5493905" y="161904"/>
              <a:ext cx="452714" cy="1294347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B050"/>
                </a:solidFill>
              </a:endParaRPr>
            </a:p>
          </p:txBody>
        </p:sp>
        <p:pic>
          <p:nvPicPr>
            <p:cNvPr id="34" name="Immagine 33">
              <a:extLst>
                <a:ext uri="{FF2B5EF4-FFF2-40B4-BE49-F238E27FC236}">
                  <a16:creationId xmlns:a16="http://schemas.microsoft.com/office/drawing/2014/main" id="{51821254-E58A-93D1-D07C-42326E9C6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517745" y="6371389"/>
              <a:ext cx="738910" cy="506385"/>
            </a:xfrm>
            <a:prstGeom prst="rect">
              <a:avLst/>
            </a:prstGeom>
            <a:effectLst/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3E8DB3F6-2C5B-218A-632D-B32F1DA4A4F9}"/>
                  </a:ext>
                </a:extLst>
              </p:cNvPr>
              <p:cNvSpPr txBox="1"/>
              <p:nvPr/>
            </p:nvSpPr>
            <p:spPr>
              <a:xfrm>
                <a:off x="5673317" y="3571102"/>
                <a:ext cx="4387934" cy="8302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rect</m:t>
                      </m:r>
                      <m:d>
                        <m:d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60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sSup>
                                <m:sSupPr>
                                  <m:ctrlP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it-IT" sz="16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3E8DB3F6-2C5B-218A-632D-B32F1DA4A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317" y="3571102"/>
                <a:ext cx="4387934" cy="8302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78B6057F-47AE-5F7E-3207-DF0D1D56E787}"/>
                  </a:ext>
                </a:extLst>
              </p:cNvPr>
              <p:cNvSpPr txBox="1"/>
              <p:nvPr/>
            </p:nvSpPr>
            <p:spPr>
              <a:xfrm>
                <a:off x="5766719" y="4201695"/>
                <a:ext cx="6414358" cy="10697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60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6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rect</m:t>
                      </m:r>
                      <m:d>
                        <m:dPr>
                          <m:ctrlPr>
                            <a:rPr lang="it-IT" sz="1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60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it-IT" sz="1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60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it-IT" sz="1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it-IT" sz="1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1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it-IT" sz="16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60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it-IT" sz="1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sSup>
                                <m:sSupPr>
                                  <m:ctrlPr>
                                    <a:rPr lang="it-IT" sz="1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sz="16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6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it-IT" sz="16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num>
                                        <m:den>
                                          <m:r>
                                            <a:rPr lang="en-US" sz="16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60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it-IT" sz="1600" dirty="0">
                  <a:solidFill>
                    <a:schemeClr val="accent1"/>
                  </a:solidFill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78B6057F-47AE-5F7E-3207-DF0D1D56E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719" y="4201695"/>
                <a:ext cx="6414358" cy="10697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9041330A-D50D-090E-BA53-1177045A3366}"/>
                  </a:ext>
                </a:extLst>
              </p:cNvPr>
              <p:cNvSpPr txBox="1"/>
              <p:nvPr/>
            </p:nvSpPr>
            <p:spPr>
              <a:xfrm>
                <a:off x="5908355" y="5119457"/>
                <a:ext cx="5946682" cy="8302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16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rect</m:t>
                      </m:r>
                      <m:d>
                        <m:dPr>
                          <m:ctrlPr>
                            <a:rPr lang="it-IT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6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it-IT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6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it-IT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it-IT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t-IT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  <m: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𝑅𝑡</m:t>
                              </m:r>
                              <m: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t-IT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it-IT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6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it-IT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𝜋𝜇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it-IT" sz="16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p>
                                <m:sSupPr>
                                  <m:ctrlPr>
                                    <a:rPr lang="it-IT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6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it-IT" sz="16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9041330A-D50D-090E-BA53-1177045A3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355" y="5119457"/>
                <a:ext cx="5946682" cy="8302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e 41">
            <a:extLst>
              <a:ext uri="{FF2B5EF4-FFF2-40B4-BE49-F238E27FC236}">
                <a16:creationId xmlns:a16="http://schemas.microsoft.com/office/drawing/2014/main" id="{6D2B51D9-ACED-7E4B-2FFD-662B9F54E28D}"/>
              </a:ext>
            </a:extLst>
          </p:cNvPr>
          <p:cNvSpPr/>
          <p:nvPr/>
        </p:nvSpPr>
        <p:spPr>
          <a:xfrm>
            <a:off x="7465240" y="5399919"/>
            <a:ext cx="568452" cy="369332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47ED8B96-B7F8-7EC6-556A-E78A842E0114}"/>
              </a:ext>
            </a:extLst>
          </p:cNvPr>
          <p:cNvSpPr/>
          <p:nvPr/>
        </p:nvSpPr>
        <p:spPr>
          <a:xfrm>
            <a:off x="8984960" y="5016871"/>
            <a:ext cx="848383" cy="824624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0E279653-2971-F287-8FA5-A8C631A73CF2}"/>
              </a:ext>
            </a:extLst>
          </p:cNvPr>
          <p:cNvSpPr/>
          <p:nvPr/>
        </p:nvSpPr>
        <p:spPr>
          <a:xfrm>
            <a:off x="9833343" y="5034644"/>
            <a:ext cx="837608" cy="83723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1CF5DFA2-1E64-29A7-A043-610BCEDD4D2F}"/>
              </a:ext>
            </a:extLst>
          </p:cNvPr>
          <p:cNvGrpSpPr/>
          <p:nvPr/>
        </p:nvGrpSpPr>
        <p:grpSpPr>
          <a:xfrm>
            <a:off x="3038795" y="3695865"/>
            <a:ext cx="814489" cy="417687"/>
            <a:chOff x="3085047" y="3825915"/>
            <a:chExt cx="869947" cy="4052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asellaDiTesto 34">
                  <a:extLst>
                    <a:ext uri="{FF2B5EF4-FFF2-40B4-BE49-F238E27FC236}">
                      <a16:creationId xmlns:a16="http://schemas.microsoft.com/office/drawing/2014/main" id="{5C206029-C0BE-7749-2D32-FA500787EB96}"/>
                    </a:ext>
                  </a:extLst>
                </p:cNvPr>
                <p:cNvSpPr txBox="1"/>
                <p:nvPr/>
              </p:nvSpPr>
              <p:spPr>
                <a:xfrm>
                  <a:off x="3085047" y="3825915"/>
                  <a:ext cx="86994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5" name="CasellaDiTesto 34">
                  <a:extLst>
                    <a:ext uri="{FF2B5EF4-FFF2-40B4-BE49-F238E27FC236}">
                      <a16:creationId xmlns:a16="http://schemas.microsoft.com/office/drawing/2014/main" id="{5C206029-C0BE-7749-2D32-FA500787EB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5047" y="3825915"/>
                  <a:ext cx="869947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e 53">
              <a:extLst>
                <a:ext uri="{FF2B5EF4-FFF2-40B4-BE49-F238E27FC236}">
                  <a16:creationId xmlns:a16="http://schemas.microsoft.com/office/drawing/2014/main" id="{7611BD50-278B-304D-DB31-366B80469DF0}"/>
                </a:ext>
              </a:extLst>
            </p:cNvPr>
            <p:cNvSpPr/>
            <p:nvPr/>
          </p:nvSpPr>
          <p:spPr>
            <a:xfrm>
              <a:off x="3200400" y="3825916"/>
              <a:ext cx="620486" cy="405228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391E0582-257B-57FA-3E9F-7A8EBB92E88D}"/>
              </a:ext>
            </a:extLst>
          </p:cNvPr>
          <p:cNvGrpSpPr/>
          <p:nvPr/>
        </p:nvGrpSpPr>
        <p:grpSpPr>
          <a:xfrm>
            <a:off x="4902129" y="5387584"/>
            <a:ext cx="982436" cy="482453"/>
            <a:chOff x="5052906" y="5265917"/>
            <a:chExt cx="982436" cy="4824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sellaDiTesto 38">
                  <a:extLst>
                    <a:ext uri="{FF2B5EF4-FFF2-40B4-BE49-F238E27FC236}">
                      <a16:creationId xmlns:a16="http://schemas.microsoft.com/office/drawing/2014/main" id="{E907A029-37A7-FD60-A7CA-8949DD8CEF8F}"/>
                    </a:ext>
                  </a:extLst>
                </p:cNvPr>
                <p:cNvSpPr txBox="1"/>
                <p:nvPr/>
              </p:nvSpPr>
              <p:spPr>
                <a:xfrm>
                  <a:off x="5052906" y="5278252"/>
                  <a:ext cx="98243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8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18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9" name="CasellaDiTesto 38">
                  <a:extLst>
                    <a:ext uri="{FF2B5EF4-FFF2-40B4-BE49-F238E27FC236}">
                      <a16:creationId xmlns:a16="http://schemas.microsoft.com/office/drawing/2014/main" id="{E907A029-37A7-FD60-A7CA-8949DD8CEF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2906" y="5278252"/>
                  <a:ext cx="98243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e 55">
              <a:extLst>
                <a:ext uri="{FF2B5EF4-FFF2-40B4-BE49-F238E27FC236}">
                  <a16:creationId xmlns:a16="http://schemas.microsoft.com/office/drawing/2014/main" id="{DFF9E973-7859-AF85-4579-D5BC88BE3433}"/>
                </a:ext>
              </a:extLst>
            </p:cNvPr>
            <p:cNvSpPr/>
            <p:nvPr/>
          </p:nvSpPr>
          <p:spPr>
            <a:xfrm>
              <a:off x="5272646" y="5265917"/>
              <a:ext cx="551448" cy="482453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60" name="Gruppo 59">
            <a:extLst>
              <a:ext uri="{FF2B5EF4-FFF2-40B4-BE49-F238E27FC236}">
                <a16:creationId xmlns:a16="http://schemas.microsoft.com/office/drawing/2014/main" id="{E56D1B13-5885-9470-9B66-9AE42516C361}"/>
              </a:ext>
            </a:extLst>
          </p:cNvPr>
          <p:cNvGrpSpPr/>
          <p:nvPr/>
        </p:nvGrpSpPr>
        <p:grpSpPr>
          <a:xfrm>
            <a:off x="3085047" y="4660870"/>
            <a:ext cx="814489" cy="417687"/>
            <a:chOff x="3085047" y="3825915"/>
            <a:chExt cx="869947" cy="4052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asellaDiTesto 60">
                  <a:extLst>
                    <a:ext uri="{FF2B5EF4-FFF2-40B4-BE49-F238E27FC236}">
                      <a16:creationId xmlns:a16="http://schemas.microsoft.com/office/drawing/2014/main" id="{99DAFEC0-4A88-C1F5-CE08-8AFF4C6036DA}"/>
                    </a:ext>
                  </a:extLst>
                </p:cNvPr>
                <p:cNvSpPr txBox="1"/>
                <p:nvPr/>
              </p:nvSpPr>
              <p:spPr>
                <a:xfrm>
                  <a:off x="3085047" y="3825915"/>
                  <a:ext cx="86994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1" name="CasellaDiTesto 60">
                  <a:extLst>
                    <a:ext uri="{FF2B5EF4-FFF2-40B4-BE49-F238E27FC236}">
                      <a16:creationId xmlns:a16="http://schemas.microsoft.com/office/drawing/2014/main" id="{99DAFEC0-4A88-C1F5-CE08-8AFF4C6036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5047" y="3825915"/>
                  <a:ext cx="869947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Ovale 61">
              <a:extLst>
                <a:ext uri="{FF2B5EF4-FFF2-40B4-BE49-F238E27FC236}">
                  <a16:creationId xmlns:a16="http://schemas.microsoft.com/office/drawing/2014/main" id="{6D426D44-B909-E9F8-34CC-DCACEEB19D8E}"/>
                </a:ext>
              </a:extLst>
            </p:cNvPr>
            <p:cNvSpPr/>
            <p:nvPr/>
          </p:nvSpPr>
          <p:spPr>
            <a:xfrm>
              <a:off x="3200400" y="3825916"/>
              <a:ext cx="620486" cy="405228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3EDB0B96-5087-6D35-55D9-7844EB11B4F8}"/>
              </a:ext>
            </a:extLst>
          </p:cNvPr>
          <p:cNvGrpSpPr/>
          <p:nvPr/>
        </p:nvGrpSpPr>
        <p:grpSpPr>
          <a:xfrm>
            <a:off x="1071052" y="4651937"/>
            <a:ext cx="1156607" cy="447796"/>
            <a:chOff x="1225365" y="4713367"/>
            <a:chExt cx="1156607" cy="4477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sellaDiTesto 40">
                  <a:extLst>
                    <a:ext uri="{FF2B5EF4-FFF2-40B4-BE49-F238E27FC236}">
                      <a16:creationId xmlns:a16="http://schemas.microsoft.com/office/drawing/2014/main" id="{12AA8DA3-4229-112C-0181-134893780C48}"/>
                    </a:ext>
                  </a:extLst>
                </p:cNvPr>
                <p:cNvSpPr txBox="1"/>
                <p:nvPr/>
              </p:nvSpPr>
              <p:spPr>
                <a:xfrm>
                  <a:off x="1225365" y="4730401"/>
                  <a:ext cx="115660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8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18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8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" name="CasellaDiTesto 40">
                  <a:extLst>
                    <a:ext uri="{FF2B5EF4-FFF2-40B4-BE49-F238E27FC236}">
                      <a16:creationId xmlns:a16="http://schemas.microsoft.com/office/drawing/2014/main" id="{12AA8DA3-4229-112C-0181-134893780C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5365" y="4730401"/>
                  <a:ext cx="1156607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Ovale 62">
              <a:extLst>
                <a:ext uri="{FF2B5EF4-FFF2-40B4-BE49-F238E27FC236}">
                  <a16:creationId xmlns:a16="http://schemas.microsoft.com/office/drawing/2014/main" id="{6F34019F-EF14-D532-2638-6F944FC75D18}"/>
                </a:ext>
              </a:extLst>
            </p:cNvPr>
            <p:cNvSpPr/>
            <p:nvPr/>
          </p:nvSpPr>
          <p:spPr>
            <a:xfrm>
              <a:off x="1506237" y="4713367"/>
              <a:ext cx="594862" cy="447796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5" name="Elemento grafico 4" descr="Chiudi contorno">
            <a:extLst>
              <a:ext uri="{FF2B5EF4-FFF2-40B4-BE49-F238E27FC236}">
                <a16:creationId xmlns:a16="http://schemas.microsoft.com/office/drawing/2014/main" id="{1BF38AD2-B84B-358B-A89D-65C1099CFC0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659631" y="4955637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323DB8BF-D5B5-E27D-25C2-DDB0AAB67F63}"/>
                  </a:ext>
                </a:extLst>
              </p:cNvPr>
              <p:cNvSpPr txBox="1"/>
              <p:nvPr/>
            </p:nvSpPr>
            <p:spPr>
              <a:xfrm>
                <a:off x="40161" y="6433588"/>
                <a:ext cx="7954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sz="2000" i="1" dirty="0" smtClean="0">
                          <a:latin typeface="Cambria Math" panose="02040503050406030204" pitchFamily="18" charset="0"/>
                        </a:rPr>
                        <m:t>/13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323DB8BF-D5B5-E27D-25C2-DDB0AAB67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1" y="6433588"/>
                <a:ext cx="795410" cy="400110"/>
              </a:xfrm>
              <a:prstGeom prst="rect">
                <a:avLst/>
              </a:prstGeom>
              <a:blipFill>
                <a:blip r:embed="rId16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47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2" grpId="0"/>
      <p:bldP spid="20" grpId="0"/>
      <p:bldP spid="22" grpId="0"/>
      <p:bldP spid="42" grpId="0" animBg="1"/>
      <p:bldP spid="45" grpId="0" animBg="1"/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A7EBD0CA-6983-E8AE-F78A-AF981A852511}"/>
              </a:ext>
            </a:extLst>
          </p:cNvPr>
          <p:cNvSpPr txBox="1"/>
          <p:nvPr/>
        </p:nvSpPr>
        <p:spPr>
          <a:xfrm>
            <a:off x="191783" y="69332"/>
            <a:ext cx="98842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rgbClr val="00B050"/>
                </a:solidFill>
              </a:rPr>
              <a:t>Proposed Solutions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22AC244-932C-0521-3CF9-BF62D6C305CB}"/>
              </a:ext>
            </a:extLst>
          </p:cNvPr>
          <p:cNvSpPr txBox="1"/>
          <p:nvPr/>
        </p:nvSpPr>
        <p:spPr>
          <a:xfrm>
            <a:off x="264038" y="969758"/>
            <a:ext cx="7783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The spectrogram is the only way to extract </a:t>
            </a:r>
            <a:r>
              <a:rPr lang="en-GB" sz="2400" dirty="0" err="1">
                <a:solidFill>
                  <a:schemeClr val="accent1"/>
                </a:solidFill>
              </a:rPr>
              <a:t>mD</a:t>
            </a:r>
            <a:r>
              <a:rPr lang="en-GB" sz="2400" dirty="0">
                <a:solidFill>
                  <a:schemeClr val="accent1"/>
                </a:solidFill>
              </a:rPr>
              <a:t> </a:t>
            </a:r>
            <a:r>
              <a:rPr lang="en-GB" sz="2400" dirty="0" err="1">
                <a:solidFill>
                  <a:schemeClr val="accent1"/>
                </a:solidFill>
              </a:rPr>
              <a:t>informations</a:t>
            </a:r>
            <a:r>
              <a:rPr lang="en-GB" sz="2400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D039150-7CFE-19AE-DA51-73C75E5DDB4C}"/>
              </a:ext>
            </a:extLst>
          </p:cNvPr>
          <p:cNvSpPr txBox="1"/>
          <p:nvPr/>
        </p:nvSpPr>
        <p:spPr>
          <a:xfrm>
            <a:off x="8534353" y="927674"/>
            <a:ext cx="2110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accent6"/>
                </a:solidFill>
              </a:rPr>
              <a:t>Range Profile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90775A1-DB5E-4B36-8DE6-4F8F5EB3FF5E}"/>
              </a:ext>
            </a:extLst>
          </p:cNvPr>
          <p:cNvSpPr txBox="1"/>
          <p:nvPr/>
        </p:nvSpPr>
        <p:spPr>
          <a:xfrm>
            <a:off x="191783" y="1663201"/>
            <a:ext cx="71011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it-IT" sz="2000" dirty="0">
              <a:solidFill>
                <a:schemeClr val="tx1"/>
              </a:solidFill>
              <a:latin typeface="+mj-lt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  <a:cs typeface="Calibri" panose="020F0502020204030204" pitchFamily="34" charset="0"/>
              </a:rPr>
              <a:t>A </a:t>
            </a:r>
            <a:r>
              <a:rPr lang="it-IT" sz="2000" dirty="0" err="1">
                <a:solidFill>
                  <a:schemeClr val="tx1"/>
                </a:solidFill>
                <a:cs typeface="Calibri" panose="020F0502020204030204" pitchFamily="34" charset="0"/>
              </a:rPr>
              <a:t>problem</a:t>
            </a:r>
            <a:r>
              <a:rPr lang="it-IT" sz="2000" dirty="0">
                <a:solidFill>
                  <a:schemeClr val="tx1"/>
                </a:solidFill>
                <a:cs typeface="Calibri" panose="020F0502020204030204" pitchFamily="34" charset="0"/>
              </a:rPr>
              <a:t> can be </a:t>
            </a:r>
            <a:r>
              <a:rPr lang="it-IT" sz="2000" dirty="0" err="1">
                <a:solidFill>
                  <a:schemeClr val="tx1"/>
                </a:solidFill>
                <a:cs typeface="Calibri" panose="020F0502020204030204" pitchFamily="34" charset="0"/>
              </a:rPr>
              <a:t>exploited</a:t>
            </a:r>
            <a:r>
              <a:rPr lang="it-IT" sz="20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it-IT" sz="2000" dirty="0" err="1">
                <a:solidFill>
                  <a:schemeClr val="tx1"/>
                </a:solidFill>
                <a:cs typeface="Calibri" panose="020F0502020204030204" pitchFamily="34" charset="0"/>
              </a:rPr>
              <a:t>as</a:t>
            </a:r>
            <a:r>
              <a:rPr lang="it-IT" sz="2000" dirty="0">
                <a:solidFill>
                  <a:schemeClr val="tx1"/>
                </a:solidFill>
                <a:cs typeface="Calibri" panose="020F0502020204030204" pitchFamily="34" charset="0"/>
              </a:rPr>
              <a:t> a </a:t>
            </a:r>
            <a:r>
              <a:rPr lang="it-IT" sz="2000" b="1" dirty="0">
                <a:solidFill>
                  <a:schemeClr val="tx1"/>
                </a:solidFill>
                <a:cs typeface="Calibri" panose="020F0502020204030204" pitchFamily="34" charset="0"/>
              </a:rPr>
              <a:t>benefit</a:t>
            </a:r>
            <a:r>
              <a:rPr lang="it-IT" sz="2000" dirty="0">
                <a:solidFill>
                  <a:schemeClr val="tx1"/>
                </a:solidFill>
                <a:cs typeface="Calibri" panose="020F0502020204030204" pitchFamily="34" charset="0"/>
              </a:rPr>
              <a:t>:</a:t>
            </a:r>
          </a:p>
        </p:txBody>
      </p:sp>
      <p:graphicFrame>
        <p:nvGraphicFramePr>
          <p:cNvPr id="14" name="Tabella 14">
            <a:extLst>
              <a:ext uri="{FF2B5EF4-FFF2-40B4-BE49-F238E27FC236}">
                <a16:creationId xmlns:a16="http://schemas.microsoft.com/office/drawing/2014/main" id="{17633396-56B9-3AB8-9F8F-D121CBD2B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139412"/>
              </p:ext>
            </p:extLst>
          </p:nvPr>
        </p:nvGraphicFramePr>
        <p:xfrm>
          <a:off x="7332534" y="2141594"/>
          <a:ext cx="2028076" cy="222611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83495">
                  <a:extLst>
                    <a:ext uri="{9D8B030D-6E8A-4147-A177-3AD203B41FA5}">
                      <a16:colId xmlns:a16="http://schemas.microsoft.com/office/drawing/2014/main" val="2861542912"/>
                    </a:ext>
                  </a:extLst>
                </a:gridCol>
                <a:gridCol w="707746">
                  <a:extLst>
                    <a:ext uri="{9D8B030D-6E8A-4147-A177-3AD203B41FA5}">
                      <a16:colId xmlns:a16="http://schemas.microsoft.com/office/drawing/2014/main" val="460188237"/>
                    </a:ext>
                  </a:extLst>
                </a:gridCol>
                <a:gridCol w="636835">
                  <a:extLst>
                    <a:ext uri="{9D8B030D-6E8A-4147-A177-3AD203B41FA5}">
                      <a16:colId xmlns:a16="http://schemas.microsoft.com/office/drawing/2014/main" val="219305931"/>
                    </a:ext>
                  </a:extLst>
                </a:gridCol>
              </a:tblGrid>
              <a:tr h="44033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375533"/>
                  </a:ext>
                </a:extLst>
              </a:tr>
              <a:tr h="44644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851993"/>
                  </a:ext>
                </a:extLst>
              </a:tr>
              <a:tr h="44644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169780"/>
                  </a:ext>
                </a:extLst>
              </a:tr>
              <a:tr h="44644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429325"/>
                  </a:ext>
                </a:extLst>
              </a:tr>
              <a:tr h="44644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940543"/>
                  </a:ext>
                </a:extLst>
              </a:tr>
            </a:tbl>
          </a:graphicData>
        </a:graphic>
      </p:graphicFrame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696C0FA5-F9A3-850C-FFE6-904AFAF29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213700"/>
              </p:ext>
            </p:extLst>
          </p:nvPr>
        </p:nvGraphicFramePr>
        <p:xfrm>
          <a:off x="9940459" y="2137068"/>
          <a:ext cx="2110771" cy="222611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11365">
                  <a:extLst>
                    <a:ext uri="{9D8B030D-6E8A-4147-A177-3AD203B41FA5}">
                      <a16:colId xmlns:a16="http://schemas.microsoft.com/office/drawing/2014/main" val="2861542912"/>
                    </a:ext>
                  </a:extLst>
                </a:gridCol>
                <a:gridCol w="736604">
                  <a:extLst>
                    <a:ext uri="{9D8B030D-6E8A-4147-A177-3AD203B41FA5}">
                      <a16:colId xmlns:a16="http://schemas.microsoft.com/office/drawing/2014/main" val="460188237"/>
                    </a:ext>
                  </a:extLst>
                </a:gridCol>
                <a:gridCol w="662802">
                  <a:extLst>
                    <a:ext uri="{9D8B030D-6E8A-4147-A177-3AD203B41FA5}">
                      <a16:colId xmlns:a16="http://schemas.microsoft.com/office/drawing/2014/main" val="219305931"/>
                    </a:ext>
                  </a:extLst>
                </a:gridCol>
              </a:tblGrid>
              <a:tr h="4452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375533"/>
                  </a:ext>
                </a:extLst>
              </a:tr>
              <a:tr h="4452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851993"/>
                  </a:ext>
                </a:extLst>
              </a:tr>
              <a:tr h="4452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169780"/>
                  </a:ext>
                </a:extLst>
              </a:tr>
              <a:tr h="4452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429325"/>
                  </a:ext>
                </a:extLst>
              </a:tr>
              <a:tr h="4452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940543"/>
                  </a:ext>
                </a:extLst>
              </a:tr>
            </a:tbl>
          </a:graphicData>
        </a:graphic>
      </p:graphicFrame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C1C7C4B-765D-C3FC-1F39-6EF790E5FB13}"/>
              </a:ext>
            </a:extLst>
          </p:cNvPr>
          <p:cNvSpPr txBox="1"/>
          <p:nvPr/>
        </p:nvSpPr>
        <p:spPr>
          <a:xfrm>
            <a:off x="7769491" y="4485220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Range-cell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9041EF5-C13E-30C7-1DE1-EA95412D0373}"/>
              </a:ext>
            </a:extLst>
          </p:cNvPr>
          <p:cNvSpPr txBox="1"/>
          <p:nvPr/>
        </p:nvSpPr>
        <p:spPr>
          <a:xfrm>
            <a:off x="10485925" y="4457438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Range-cell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8489930-B4D5-CD55-6A01-4C9578BA4583}"/>
              </a:ext>
            </a:extLst>
          </p:cNvPr>
          <p:cNvSpPr txBox="1"/>
          <p:nvPr/>
        </p:nvSpPr>
        <p:spPr>
          <a:xfrm>
            <a:off x="9360610" y="305966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9434EFA-7D39-310E-3E64-19925989363C}"/>
              </a:ext>
            </a:extLst>
          </p:cNvPr>
          <p:cNvSpPr txBox="1"/>
          <p:nvPr/>
        </p:nvSpPr>
        <p:spPr>
          <a:xfrm>
            <a:off x="6707342" y="3136360"/>
            <a:ext cx="906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C74D419A-250B-C7CE-8B9E-DD60D37F56F9}"/>
              </a:ext>
            </a:extLst>
          </p:cNvPr>
          <p:cNvSpPr txBox="1"/>
          <p:nvPr/>
        </p:nvSpPr>
        <p:spPr>
          <a:xfrm>
            <a:off x="7598553" y="1824699"/>
            <a:ext cx="148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Cell migration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48E9A48-A500-FA39-3758-9D01FC6DE2E1}"/>
              </a:ext>
            </a:extLst>
          </p:cNvPr>
          <p:cNvSpPr txBox="1"/>
          <p:nvPr/>
        </p:nvSpPr>
        <p:spPr>
          <a:xfrm>
            <a:off x="10076012" y="1818809"/>
            <a:ext cx="180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 Cell migration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32D7B4BF-4696-3F75-AE86-9A15F97E1F73}"/>
              </a:ext>
            </a:extLst>
          </p:cNvPr>
          <p:cNvSpPr/>
          <p:nvPr/>
        </p:nvSpPr>
        <p:spPr>
          <a:xfrm>
            <a:off x="10878413" y="259971"/>
            <a:ext cx="471995" cy="384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FE465D8-DE9A-C548-5F39-9643545014E2}"/>
              </a:ext>
            </a:extLst>
          </p:cNvPr>
          <p:cNvSpPr txBox="1"/>
          <p:nvPr/>
        </p:nvSpPr>
        <p:spPr>
          <a:xfrm>
            <a:off x="11410827" y="275359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Target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87D4F02B-3AC6-18FC-B699-066D46CA9776}"/>
              </a:ext>
            </a:extLst>
          </p:cNvPr>
          <p:cNvCxnSpPr>
            <a:cxnSpLocks/>
          </p:cNvCxnSpPr>
          <p:nvPr/>
        </p:nvCxnSpPr>
        <p:spPr>
          <a:xfrm flipH="1">
            <a:off x="7217237" y="3548949"/>
            <a:ext cx="1" cy="847932"/>
          </a:xfrm>
          <a:prstGeom prst="straightConnector1">
            <a:avLst/>
          </a:prstGeom>
          <a:ln w="3492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CE967268-F710-F6A8-A2B9-4335EA72B351}"/>
              </a:ext>
            </a:extLst>
          </p:cNvPr>
          <p:cNvCxnSpPr/>
          <p:nvPr/>
        </p:nvCxnSpPr>
        <p:spPr>
          <a:xfrm flipH="1">
            <a:off x="9727831" y="3548949"/>
            <a:ext cx="1" cy="847932"/>
          </a:xfrm>
          <a:prstGeom prst="straightConnector1">
            <a:avLst/>
          </a:prstGeom>
          <a:ln w="3492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A313EB64-32A5-EAE8-A0FA-57DBDAA9EFD7}"/>
              </a:ext>
            </a:extLst>
          </p:cNvPr>
          <p:cNvCxnSpPr/>
          <p:nvPr/>
        </p:nvCxnSpPr>
        <p:spPr>
          <a:xfrm>
            <a:off x="7859420" y="4456609"/>
            <a:ext cx="974307" cy="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8C6C7195-B367-B7FF-07A4-0FDCFF71FA9E}"/>
              </a:ext>
            </a:extLst>
          </p:cNvPr>
          <p:cNvCxnSpPr/>
          <p:nvPr/>
        </p:nvCxnSpPr>
        <p:spPr>
          <a:xfrm>
            <a:off x="10542192" y="4456609"/>
            <a:ext cx="974307" cy="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6C1EA85D-723A-7A23-1F22-3D9F31E0254E}"/>
                  </a:ext>
                </a:extLst>
              </p:cNvPr>
              <p:cNvSpPr txBox="1"/>
              <p:nvPr/>
            </p:nvSpPr>
            <p:spPr>
              <a:xfrm>
                <a:off x="3726517" y="3245278"/>
                <a:ext cx="2131369" cy="79387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𝑐h𝑖𝑟𝑝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&lt; 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6C1EA85D-723A-7A23-1F22-3D9F31E02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517" y="3245278"/>
                <a:ext cx="2131369" cy="7938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0FEA4B1-A304-F42B-51CC-53E7377822D9}"/>
              </a:ext>
            </a:extLst>
          </p:cNvPr>
          <p:cNvSpPr txBox="1"/>
          <p:nvPr/>
        </p:nvSpPr>
        <p:spPr>
          <a:xfrm>
            <a:off x="3676732" y="4096083"/>
            <a:ext cx="191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 avoid migration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BC7E2C2B-9CCF-8077-654A-57D543290FF4}"/>
                  </a:ext>
                </a:extLst>
              </p:cNvPr>
              <p:cNvSpPr txBox="1"/>
              <p:nvPr/>
            </p:nvSpPr>
            <p:spPr>
              <a:xfrm>
                <a:off x="443821" y="3233312"/>
                <a:ext cx="2305952" cy="79387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𝑐h𝑖𝑟𝑝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BC7E2C2B-9CCF-8077-654A-57D543290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21" y="3233312"/>
                <a:ext cx="2305952" cy="7938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FC24422-0456-8F17-5AE8-8BFA758169FA}"/>
              </a:ext>
            </a:extLst>
          </p:cNvPr>
          <p:cNvSpPr txBox="1"/>
          <p:nvPr/>
        </p:nvSpPr>
        <p:spPr>
          <a:xfrm>
            <a:off x="414710" y="4103731"/>
            <a:ext cx="2405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 emphasize migration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55EF39B-40CE-95E2-52B1-BB8C2B12B724}"/>
              </a:ext>
            </a:extLst>
          </p:cNvPr>
          <p:cNvSpPr txBox="1"/>
          <p:nvPr/>
        </p:nvSpPr>
        <p:spPr>
          <a:xfrm>
            <a:off x="447578" y="2712697"/>
            <a:ext cx="3229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With choice of chirp duration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ECDFAEB-A81D-0556-73A2-43569F225867}"/>
              </a:ext>
            </a:extLst>
          </p:cNvPr>
          <p:cNvSpPr txBox="1"/>
          <p:nvPr/>
        </p:nvSpPr>
        <p:spPr>
          <a:xfrm>
            <a:off x="10301591" y="5743644"/>
            <a:ext cx="1515415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2000" dirty="0"/>
              <a:t>Spectrogram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B448C4E-288B-A2DC-97D5-3893BC0F2855}"/>
              </a:ext>
            </a:extLst>
          </p:cNvPr>
          <p:cNvSpPr txBox="1"/>
          <p:nvPr/>
        </p:nvSpPr>
        <p:spPr>
          <a:xfrm>
            <a:off x="7571533" y="5735817"/>
            <a:ext cx="1566647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2000" dirty="0"/>
              <a:t>Range profile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FE2E45D8-F97A-5CC1-5A4E-575F2B749F2B}"/>
              </a:ext>
            </a:extLst>
          </p:cNvPr>
          <p:cNvSpPr txBox="1"/>
          <p:nvPr/>
        </p:nvSpPr>
        <p:spPr>
          <a:xfrm>
            <a:off x="223695" y="5837534"/>
            <a:ext cx="7037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need</a:t>
            </a:r>
            <a:r>
              <a:rPr lang="it-IT" sz="2000" dirty="0"/>
              <a:t> a </a:t>
            </a:r>
            <a:r>
              <a:rPr lang="it-IT" sz="2000" b="1" dirty="0"/>
              <a:t>drone</a:t>
            </a:r>
            <a:r>
              <a:rPr lang="it-IT" sz="2000" dirty="0"/>
              <a:t> </a:t>
            </a:r>
            <a:r>
              <a:rPr lang="it-IT" sz="2000" b="1" dirty="0" err="1"/>
              <a:t>math</a:t>
            </a:r>
            <a:r>
              <a:rPr lang="it-IT" sz="2000" b="1" dirty="0"/>
              <a:t> model </a:t>
            </a:r>
            <a:r>
              <a:rPr lang="it-IT" sz="2000" dirty="0"/>
              <a:t>to </a:t>
            </a:r>
            <a:r>
              <a:rPr lang="it-IT" sz="2000" dirty="0" err="1"/>
              <a:t>verify</a:t>
            </a:r>
            <a:r>
              <a:rPr lang="it-IT" sz="2000" dirty="0"/>
              <a:t> the best </a:t>
            </a:r>
            <a:r>
              <a:rPr lang="it-IT" sz="2000" dirty="0" err="1"/>
              <a:t>solution</a:t>
            </a:r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D26722A-272D-22E5-494A-608665A1FAF8}"/>
                  </a:ext>
                </a:extLst>
              </p:cNvPr>
              <p:cNvSpPr txBox="1"/>
              <p:nvPr/>
            </p:nvSpPr>
            <p:spPr>
              <a:xfrm>
                <a:off x="5186782" y="1787556"/>
                <a:ext cx="1020216" cy="10369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𝑐𝑓</m:t>
                          </m:r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</m:oMath>
                  </m:oMathPara>
                </a14:m>
                <a:endParaRPr lang="it-IT" sz="24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D26722A-272D-22E5-494A-608665A1F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782" y="1787556"/>
                <a:ext cx="1020216" cy="1036951"/>
              </a:xfrm>
              <a:prstGeom prst="rect">
                <a:avLst/>
              </a:prstGeom>
              <a:blipFill>
                <a:blip r:embed="rId4"/>
                <a:stretch>
                  <a:fillRect l="-6173" t="-2410" r="-86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Elemento grafico 42" descr="Freccia: diritta contorno">
            <a:extLst>
              <a:ext uri="{FF2B5EF4-FFF2-40B4-BE49-F238E27FC236}">
                <a16:creationId xmlns:a16="http://schemas.microsoft.com/office/drawing/2014/main" id="{86199BF2-1AAE-CCBD-7E5C-CD811954E8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7897657" y="4778651"/>
            <a:ext cx="914400" cy="914400"/>
          </a:xfrm>
          <a:prstGeom prst="rect">
            <a:avLst/>
          </a:prstGeom>
        </p:spPr>
      </p:pic>
      <p:pic>
        <p:nvPicPr>
          <p:cNvPr id="44" name="Elemento grafico 43" descr="Freccia: diritta contorno">
            <a:extLst>
              <a:ext uri="{FF2B5EF4-FFF2-40B4-BE49-F238E27FC236}">
                <a16:creationId xmlns:a16="http://schemas.microsoft.com/office/drawing/2014/main" id="{518E031E-33DF-1635-57E3-2659A41F33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10602099" y="4788712"/>
            <a:ext cx="914400" cy="914400"/>
          </a:xfrm>
          <a:prstGeom prst="rect">
            <a:avLst/>
          </a:prstGeom>
        </p:spPr>
      </p:pic>
      <p:grpSp>
        <p:nvGrpSpPr>
          <p:cNvPr id="45" name="Gruppo 44">
            <a:extLst>
              <a:ext uri="{FF2B5EF4-FFF2-40B4-BE49-F238E27FC236}">
                <a16:creationId xmlns:a16="http://schemas.microsoft.com/office/drawing/2014/main" id="{4AC9C380-B332-6E05-0121-548E6A52C811}"/>
              </a:ext>
            </a:extLst>
          </p:cNvPr>
          <p:cNvGrpSpPr/>
          <p:nvPr/>
        </p:nvGrpSpPr>
        <p:grpSpPr>
          <a:xfrm>
            <a:off x="0" y="6371389"/>
            <a:ext cx="12256655" cy="506385"/>
            <a:chOff x="-751478" y="6371389"/>
            <a:chExt cx="13008133" cy="506385"/>
          </a:xfrm>
        </p:grpSpPr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270B465A-8E8B-F534-07E9-DE5E3C4DA3D6}"/>
                </a:ext>
              </a:extLst>
            </p:cNvPr>
            <p:cNvSpPr/>
            <p:nvPr/>
          </p:nvSpPr>
          <p:spPr>
            <a:xfrm rot="5400000">
              <a:off x="5493905" y="161904"/>
              <a:ext cx="452714" cy="1294347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B050"/>
                </a:solidFill>
              </a:endParaRPr>
            </a:p>
          </p:txBody>
        </p:sp>
        <p:pic>
          <p:nvPicPr>
            <p:cNvPr id="47" name="Immagine 46">
              <a:extLst>
                <a:ext uri="{FF2B5EF4-FFF2-40B4-BE49-F238E27FC236}">
                  <a16:creationId xmlns:a16="http://schemas.microsoft.com/office/drawing/2014/main" id="{D7857BBF-5D3F-2EC5-C898-BD7DACAF0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517745" y="6371389"/>
              <a:ext cx="738910" cy="506385"/>
            </a:xfrm>
            <a:prstGeom prst="rect">
              <a:avLst/>
            </a:prstGeom>
            <a:effectLst/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73CB97AA-AE08-BC72-E63A-3F53199C8C14}"/>
                  </a:ext>
                </a:extLst>
              </p:cNvPr>
              <p:cNvSpPr txBox="1"/>
              <p:nvPr/>
            </p:nvSpPr>
            <p:spPr>
              <a:xfrm>
                <a:off x="191783" y="4881907"/>
                <a:ext cx="545318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Drone features  </a:t>
                </a:r>
                <a:r>
                  <a:rPr lang="it-IT" sz="2000" dirty="0" err="1"/>
                  <a:t>extractable</a:t>
                </a:r>
                <a:r>
                  <a:rPr lang="it-IT" sz="2000" dirty="0"/>
                  <a:t> on Range-</a:t>
                </a:r>
                <a:r>
                  <a:rPr lang="it-IT" sz="2000" dirty="0" err="1"/>
                  <a:t>Profile</a:t>
                </a:r>
                <a:r>
                  <a:rPr lang="it-IT" sz="20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  <m:r>
                      <a:rPr lang="it-IT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  -&gt;  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sz="20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73CB97AA-AE08-BC72-E63A-3F53199C8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83" y="4881907"/>
                <a:ext cx="5453189" cy="707886"/>
              </a:xfrm>
              <a:prstGeom prst="rect">
                <a:avLst/>
              </a:prstGeom>
              <a:blipFill>
                <a:blip r:embed="rId8"/>
                <a:stretch>
                  <a:fillRect l="-696" t="-5263" b="-14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DDB696B4-CC4D-1D8F-A324-F9CE47EE1481}"/>
                  </a:ext>
                </a:extLst>
              </p:cNvPr>
              <p:cNvSpPr txBox="1"/>
              <p:nvPr/>
            </p:nvSpPr>
            <p:spPr>
              <a:xfrm>
                <a:off x="40161" y="6433588"/>
                <a:ext cx="7954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sz="2000" i="1" dirty="0" smtClean="0">
                          <a:latin typeface="Cambria Math" panose="02040503050406030204" pitchFamily="18" charset="0"/>
                        </a:rPr>
                        <m:t>/13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DDB696B4-CC4D-1D8F-A324-F9CE47EE1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1" y="6433588"/>
                <a:ext cx="795410" cy="400110"/>
              </a:xfrm>
              <a:prstGeom prst="rect">
                <a:avLst/>
              </a:prstGeom>
              <a:blipFill>
                <a:blip r:embed="rId9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3283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19542</TotalTime>
  <Words>1576</Words>
  <Application>Microsoft Macintosh PowerPoint</Application>
  <PresentationFormat>Widescreen</PresentationFormat>
  <Paragraphs>447</Paragraphs>
  <Slides>24</Slides>
  <Notes>6</Notes>
  <HiddenSlides>4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ivan riolo</dc:creator>
  <cp:lastModifiedBy>ivan riolo</cp:lastModifiedBy>
  <cp:revision>43</cp:revision>
  <dcterms:created xsi:type="dcterms:W3CDTF">2022-05-29T09:26:38Z</dcterms:created>
  <dcterms:modified xsi:type="dcterms:W3CDTF">2022-06-13T17:03:26Z</dcterms:modified>
</cp:coreProperties>
</file>