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06"/>
    <p:restoredTop sz="96327"/>
  </p:normalViewPr>
  <p:slideViewPr>
    <p:cSldViewPr snapToGrid="0" snapToObjects="1">
      <p:cViewPr varScale="1">
        <p:scale>
          <a:sx n="125" d="100"/>
          <a:sy n="125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E8DBB6-CC0F-0ACF-C359-C4D02152B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E4C9CCC-E3FB-8285-2E02-18DB6001C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BEC4B4-4116-86BE-01C3-AC8F0D02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DE1C-837E-7E43-B91F-812B273E4BE9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BB8B56-A6D1-14B5-60F4-1C822957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AD1A10-BF78-9473-525D-9634BB1B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2C43-5B54-304A-BA28-718331330C1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197CB3-58D9-91F1-A5E8-D1B08F21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168E36-E1CF-10FC-5714-5DF61885D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2B88E5-6BDB-20E1-D199-476A404F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DE1C-837E-7E43-B91F-812B273E4BE9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EC8F-CE5A-78F8-2706-90EB3AF3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F3ABE8-CB9F-F2F8-4550-E3BDA7BF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2C43-5B54-304A-BA28-718331330C1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39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66F50D-5836-9BCE-F5AE-D748BF983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9ED2884-67C8-3983-8844-A991DD6F4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50438B-3B66-7BD3-EEFA-565E798F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DE1C-837E-7E43-B91F-812B273E4BE9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3E6B47-22D6-121B-D58A-B18FFF20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F5F320-5AE3-91C5-2DE3-13803E82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2C43-5B54-304A-BA28-718331330C1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56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ACE9C-264B-B67B-55D3-E165C71E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70E99B-B4C4-035A-BA06-0DABDD542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20D866-64B8-0732-37CA-1FEE4E12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DE1C-837E-7E43-B91F-812B273E4BE9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B50B36-99F9-D96E-1C09-1099785B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EEA576-CBA7-C173-C084-03ABF781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2C43-5B54-304A-BA28-718331330C1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50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DD1B95-241C-509D-4456-45DACC53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1E93D3-D803-BF00-CB3B-4FE7654DE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8EC5A0-5E37-9AB7-8355-A4C5D771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DE1C-837E-7E43-B91F-812B273E4BE9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701CC8-C149-1DC4-7EF6-EE73FDA8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91F61A-C938-422D-601C-7FCA87B4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2C43-5B54-304A-BA28-718331330C1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8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B871EC-3D23-3322-FC05-532AFC47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346EB2-A20A-C910-E469-4CA4B9971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2DBC7C-FB39-6AC7-11EE-88795E0E3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F844A4-5171-4B05-8204-60902E89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DE1C-837E-7E43-B91F-812B273E4BE9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20EF15-805F-668F-FCCE-6BEAEFD5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51C260-969D-91A2-32A7-BA67731E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2C43-5B54-304A-BA28-718331330C1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99991-F3AA-936E-EE1C-D1625BCD9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72816D-BC8D-87A6-EC51-0DD335D88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86F6C8E-9BC2-F085-DFC9-55B0D5C8E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9418033-528B-3A57-EE81-CEB6432DD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4B8667-7B07-7F72-10AB-110F95F05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38A3F72-11F7-1D8B-615B-42DE66F8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DE1C-837E-7E43-B91F-812B273E4BE9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33E2857-1635-7FED-E7D6-8871C403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61A159E-F771-9B3E-769B-44533E01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2C43-5B54-304A-BA28-718331330C1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18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9B75A-8D16-D517-CC47-57CF3600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D9694D-93CC-1703-FFEF-749C6C3D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DE1C-837E-7E43-B91F-812B273E4BE9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2D6A794-A447-CC16-9E47-0D5E8296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143572-15B2-EAE9-3C52-B55D6A66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2C43-5B54-304A-BA28-718331330C1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8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3FD42B-D065-C72E-640C-000BA94F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DE1C-837E-7E43-B91F-812B273E4BE9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F4F7AE6-1E62-961E-110D-0FEEB57B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3727CE-1BD3-2B38-9609-7FB259AD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2C43-5B54-304A-BA28-718331330C1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59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1B5A0D-B22F-8DBB-55EA-C8B8C2A8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DA125E-B5A2-7B0F-07CF-7E0392C45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2DB3B0-97A0-CDD5-E77B-9B4E179AC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C421D01-FB96-5C01-6EAF-884AA8A5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DE1C-837E-7E43-B91F-812B273E4BE9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420573-EBE3-8672-7931-2FEEFCE8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482565D-D199-A33D-2E5D-01A87703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2C43-5B54-304A-BA28-718331330C1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14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6788C-B512-3BC2-AC6E-1D3437E3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FB0CAE9-0039-9846-A022-C06EC6C05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E518B7-36CF-0F7B-61D3-BFA89FD00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3F2282-1E73-080C-3B21-7174C9DD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DE1C-837E-7E43-B91F-812B273E4BE9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65130A-3BFD-28C5-0F52-95BEEA7C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49CED3-DB1A-DFFD-0DA8-37EF3513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2C43-5B54-304A-BA28-718331330C1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32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EE8D4D8-4CD9-E0DB-E69C-35F59313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E2DDB0-A4C3-07B7-0437-C79EF43AD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FD2D7E-A299-9166-0751-20E22740A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0DE1C-837E-7E43-B91F-812B273E4BE9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33DD2D-3E6A-9316-DF62-4E17C7FB5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867F32-9E5D-90AF-2F76-CB05585C5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2C43-5B54-304A-BA28-718331330C1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17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1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83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10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104.png"/><Relationship Id="rId7" Type="http://schemas.openxmlformats.org/officeDocument/2006/relationships/image" Target="../media/image100.png"/><Relationship Id="rId12" Type="http://schemas.openxmlformats.org/officeDocument/2006/relationships/image" Target="../media/image101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0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10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22" Type="http://schemas.openxmlformats.org/officeDocument/2006/relationships/image" Target="../media/image10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21" Type="http://schemas.openxmlformats.org/officeDocument/2006/relationships/image" Target="../media/image114.png"/><Relationship Id="rId7" Type="http://schemas.openxmlformats.org/officeDocument/2006/relationships/image" Target="../media/image110.png"/><Relationship Id="rId2" Type="http://schemas.openxmlformats.org/officeDocument/2006/relationships/image" Target="../media/image1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22" Type="http://schemas.openxmlformats.org/officeDocument/2006/relationships/image" Target="../media/image1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6.png"/><Relationship Id="rId21" Type="http://schemas.openxmlformats.org/officeDocument/2006/relationships/image" Target="../media/image123.png"/><Relationship Id="rId7" Type="http://schemas.openxmlformats.org/officeDocument/2006/relationships/image" Target="../media/image119.png"/><Relationship Id="rId2" Type="http://schemas.openxmlformats.org/officeDocument/2006/relationships/image" Target="../media/image1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18.png"/><Relationship Id="rId10" Type="http://schemas.openxmlformats.org/officeDocument/2006/relationships/image" Target="../media/image122.png"/><Relationship Id="rId4" Type="http://schemas.openxmlformats.org/officeDocument/2006/relationships/image" Target="../media/image117.png"/><Relationship Id="rId9" Type="http://schemas.openxmlformats.org/officeDocument/2006/relationships/image" Target="../media/image121.png"/><Relationship Id="rId22" Type="http://schemas.openxmlformats.org/officeDocument/2006/relationships/image" Target="../media/image124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18" Type="http://schemas.openxmlformats.org/officeDocument/2006/relationships/image" Target="../media/image150.png"/><Relationship Id="rId3" Type="http://schemas.openxmlformats.org/officeDocument/2006/relationships/image" Target="../media/image1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134.png"/><Relationship Id="rId2" Type="http://schemas.openxmlformats.org/officeDocument/2006/relationships/image" Target="../media/image135.png"/><Relationship Id="rId16" Type="http://schemas.openxmlformats.org/officeDocument/2006/relationships/image" Target="../media/image1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10" Type="http://schemas.openxmlformats.org/officeDocument/2006/relationships/image" Target="../media/image142.png"/><Relationship Id="rId19" Type="http://schemas.openxmlformats.org/officeDocument/2006/relationships/image" Target="../media/image151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1.png"/><Relationship Id="rId18" Type="http://schemas.openxmlformats.org/officeDocument/2006/relationships/image" Target="../media/image166.png"/><Relationship Id="rId3" Type="http://schemas.openxmlformats.org/officeDocument/2006/relationships/image" Target="../media/image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17" Type="http://schemas.openxmlformats.org/officeDocument/2006/relationships/image" Target="../media/image149.png"/><Relationship Id="rId2" Type="http://schemas.openxmlformats.org/officeDocument/2006/relationships/image" Target="../media/image66.png"/><Relationship Id="rId16" Type="http://schemas.openxmlformats.org/officeDocument/2006/relationships/image" Target="../media/image1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5" Type="http://schemas.openxmlformats.org/officeDocument/2006/relationships/image" Target="../media/image163.png"/><Relationship Id="rId10" Type="http://schemas.openxmlformats.org/officeDocument/2006/relationships/image" Target="../media/image158.png"/><Relationship Id="rId19" Type="http://schemas.openxmlformats.org/officeDocument/2006/relationships/image" Target="../media/image167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Relationship Id="rId14" Type="http://schemas.openxmlformats.org/officeDocument/2006/relationships/image" Target="../media/image1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83.png"/><Relationship Id="rId16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19" Type="http://schemas.openxmlformats.org/officeDocument/2006/relationships/image" Target="../media/image165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84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5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189.png"/><Relationship Id="rId7" Type="http://schemas.openxmlformats.org/officeDocument/2006/relationships/image" Target="../media/image11.png"/><Relationship Id="rId12" Type="http://schemas.openxmlformats.org/officeDocument/2006/relationships/image" Target="../media/image183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86.png"/><Relationship Id="rId20" Type="http://schemas.openxmlformats.org/officeDocument/2006/relationships/image" Target="../media/image1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18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1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9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1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6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893176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8D417F8-9980-EE4E-ACF0-760816C90BAB}"/>
                  </a:ext>
                </a:extLst>
              </p:cNvPr>
              <p:cNvSpPr txBox="1"/>
              <p:nvPr/>
            </p:nvSpPr>
            <p:spPr>
              <a:xfrm>
                <a:off x="526986" y="1228731"/>
                <a:ext cx="10403061" cy="3880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IT" sz="2800" dirty="0"/>
                  <a:t>Simulations of </a:t>
                </a:r>
                <a:r>
                  <a:rPr lang="it-IT" sz="2800" dirty="0" err="1"/>
                  <a:t>differents</a:t>
                </a:r>
                <a:r>
                  <a:rPr lang="it-IT" sz="2800" dirty="0"/>
                  <a:t> </a:t>
                </a:r>
                <a:r>
                  <a:rPr lang="it-IT" sz="2800" dirty="0" err="1"/>
                  <a:t>helicopter</a:t>
                </a:r>
                <a:r>
                  <a:rPr lang="it-IT" sz="2800" dirty="0"/>
                  <a:t> and </a:t>
                </a:r>
                <a:r>
                  <a:rPr lang="it-IT" sz="2800" dirty="0" err="1"/>
                  <a:t>quadcopter</a:t>
                </a:r>
                <a:r>
                  <a:rPr lang="it-IT" sz="2800" dirty="0"/>
                  <a:t> </a:t>
                </a:r>
                <a:r>
                  <a:rPr lang="it-IT" sz="2800" dirty="0" err="1"/>
                  <a:t>drones</a:t>
                </a:r>
                <a:endParaRPr lang="en-GB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800" dirty="0"/>
                  <a:t> plane results in case of range cell migration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plane results in case of no range cell migration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8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plane results in case of max possible chirp duration (max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in order to decrease the chirp slope and the required bandwidth)</a:t>
                </a:r>
                <a:endParaRPr lang="en-GB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8D417F8-9980-EE4E-ACF0-760816C90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86" y="1228731"/>
                <a:ext cx="10403061" cy="3880421"/>
              </a:xfrm>
              <a:prstGeom prst="rect">
                <a:avLst/>
              </a:prstGeom>
              <a:blipFill>
                <a:blip r:embed="rId3"/>
                <a:stretch>
                  <a:fillRect l="-976" t="-16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35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19A8E12C-B610-9B41-874C-A8978BA556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388" y="294385"/>
                <a:ext cx="8931762" cy="66210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it-IT" sz="4800" dirty="0" err="1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Result</a:t>
                </a:r>
                <a:r>
                  <a:rPr lang="it-IT" sz="48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sz="4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4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4800" dirty="0">
                    <a:solidFill>
                      <a:srgbClr val="00B050"/>
                    </a:solidFill>
                  </a:rPr>
                  <a:t> </a:t>
                </a:r>
                <a:r>
                  <a:rPr lang="it-IT" sz="48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helic. drones</a:t>
                </a:r>
                <a:r>
                  <a:rPr lang="en-GB" sz="4800" dirty="0">
                    <a:solidFill>
                      <a:srgbClr val="00B050"/>
                    </a:solidFill>
                  </a:rPr>
                  <a:t> </a:t>
                </a:r>
                <a:endParaRPr lang="it-IT" sz="4800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19A8E12C-B610-9B41-874C-A8978BA55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88" y="294385"/>
                <a:ext cx="8931762" cy="662101"/>
              </a:xfrm>
              <a:prstGeom prst="rect">
                <a:avLst/>
              </a:prstGeom>
              <a:blipFill>
                <a:blip r:embed="rId2"/>
                <a:stretch>
                  <a:fillRect l="-3125" t="-45283" b="-490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E20EC0BE-D188-0E28-FF46-492C069CDE9F}"/>
                  </a:ext>
                </a:extLst>
              </p:cNvPr>
              <p:cNvSpPr txBox="1"/>
              <p:nvPr/>
            </p:nvSpPr>
            <p:spPr>
              <a:xfrm>
                <a:off x="144482" y="955590"/>
                <a:ext cx="7659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Result for T-Rex 600 model, Objective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plane and maximum chirp duration: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E20EC0BE-D188-0E28-FF46-492C069CD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82" y="955590"/>
                <a:ext cx="7659148" cy="369332"/>
              </a:xfrm>
              <a:prstGeom prst="rect">
                <a:avLst/>
              </a:prstGeom>
              <a:blipFill>
                <a:blip r:embed="rId4"/>
                <a:stretch>
                  <a:fillRect l="-662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/>
              <p:nvPr/>
            </p:nvSpPr>
            <p:spPr>
              <a:xfrm>
                <a:off x="6600598" y="6480377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0625 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598" y="6480377"/>
                <a:ext cx="2606090" cy="369332"/>
              </a:xfrm>
              <a:prstGeom prst="rect">
                <a:avLst/>
              </a:prstGeom>
              <a:blipFill>
                <a:blip r:embed="rId5"/>
                <a:stretch>
                  <a:fillRect l="-971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/>
              <p:nvPr/>
            </p:nvSpPr>
            <p:spPr>
              <a:xfrm>
                <a:off x="6586091" y="6195879"/>
                <a:ext cx="1423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091" y="6195879"/>
                <a:ext cx="1423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/>
              <p:nvPr/>
            </p:nvSpPr>
            <p:spPr>
              <a:xfrm>
                <a:off x="317197" y="1663631"/>
                <a:ext cx="16573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𝑎𝑧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=11.25°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7" y="1663631"/>
                <a:ext cx="165737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D50AD85-00EC-53C3-9520-8F63FF0BD36B}"/>
                  </a:ext>
                </a:extLst>
              </p:cNvPr>
              <p:cNvSpPr txBox="1"/>
              <p:nvPr/>
            </p:nvSpPr>
            <p:spPr>
              <a:xfrm>
                <a:off x="314604" y="4353232"/>
                <a:ext cx="1611210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𝑚𝑖𝑔𝑟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D50AD85-00EC-53C3-9520-8F63FF0BD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04" y="4353232"/>
                <a:ext cx="1611210" cy="391902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1BCE043-6324-764D-5BB3-22A1E92092D0}"/>
                  </a:ext>
                </a:extLst>
              </p:cNvPr>
              <p:cNvSpPr txBox="1"/>
              <p:nvPr/>
            </p:nvSpPr>
            <p:spPr>
              <a:xfrm>
                <a:off x="358473" y="4861614"/>
                <a:ext cx="1575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1BCE043-6324-764D-5BB3-22A1E9209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73" y="4861614"/>
                <a:ext cx="1575688" cy="369332"/>
              </a:xfrm>
              <a:prstGeom prst="rect">
                <a:avLst/>
              </a:prstGeom>
              <a:blipFill>
                <a:blip r:embed="rId9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245EDD3-5A61-11AE-8E56-4F5C59B11E31}"/>
              </a:ext>
            </a:extLst>
          </p:cNvPr>
          <p:cNvSpPr txBox="1"/>
          <p:nvPr/>
        </p:nvSpPr>
        <p:spPr>
          <a:xfrm>
            <a:off x="96995" y="3909516"/>
            <a:ext cx="34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time and frequency pixels: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1B7708B-B270-B55A-6D1D-1D1AD34D8973}"/>
                  </a:ext>
                </a:extLst>
              </p:cNvPr>
              <p:cNvSpPr txBox="1"/>
              <p:nvPr/>
            </p:nvSpPr>
            <p:spPr>
              <a:xfrm>
                <a:off x="340480" y="2094294"/>
                <a:ext cx="17935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=51.12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1B7708B-B270-B55A-6D1D-1D1AD34D8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80" y="2094294"/>
                <a:ext cx="179356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3B9D81D-CE6C-6C80-1AA0-9FD1F780BCF1}"/>
                  </a:ext>
                </a:extLst>
              </p:cNvPr>
              <p:cNvSpPr txBox="1"/>
              <p:nvPr/>
            </p:nvSpPr>
            <p:spPr>
              <a:xfrm>
                <a:off x="265251" y="2585465"/>
                <a:ext cx="22282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=119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𝐺𝐻𝑧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3B9D81D-CE6C-6C80-1AA0-9FD1F780B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51" y="2585465"/>
                <a:ext cx="2228285" cy="400110"/>
              </a:xfrm>
              <a:prstGeom prst="rect">
                <a:avLst/>
              </a:prstGeom>
              <a:blipFill>
                <a:blip r:embed="rId11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20D7734-C0E8-1DBE-5CD2-A0EA36DD9D4E}"/>
                  </a:ext>
                </a:extLst>
              </p:cNvPr>
              <p:cNvSpPr txBox="1"/>
              <p:nvPr/>
            </p:nvSpPr>
            <p:spPr>
              <a:xfrm>
                <a:off x="96995" y="2989206"/>
                <a:ext cx="24736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= 1.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61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20D7734-C0E8-1DBE-5CD2-A0EA36DD9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5" y="2989206"/>
                <a:ext cx="2473687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E3F6C56D-D7C2-5530-D561-9477A25A3D8B}"/>
                  </a:ext>
                </a:extLst>
              </p:cNvPr>
              <p:cNvSpPr txBox="1"/>
              <p:nvPr/>
            </p:nvSpPr>
            <p:spPr>
              <a:xfrm>
                <a:off x="128750" y="3461641"/>
                <a:ext cx="207412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=0.19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E3F6C56D-D7C2-5530-D561-9477A25A3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0" y="3461641"/>
                <a:ext cx="207412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DA821D65-8246-9782-DD2B-DE13ADA30146}"/>
                  </a:ext>
                </a:extLst>
              </p:cNvPr>
              <p:cNvSpPr txBox="1"/>
              <p:nvPr/>
            </p:nvSpPr>
            <p:spPr>
              <a:xfrm>
                <a:off x="317197" y="1284123"/>
                <a:ext cx="1941622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=1.3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DA821D65-8246-9782-DD2B-DE13ADA30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97" y="1284123"/>
                <a:ext cx="1941622" cy="423770"/>
              </a:xfrm>
              <a:prstGeom prst="rect">
                <a:avLst/>
              </a:prstGeom>
              <a:blipFill>
                <a:blip r:embed="rId1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F167C761-823C-AB74-6140-7B1FE765457C}"/>
                  </a:ext>
                </a:extLst>
              </p:cNvPr>
              <p:cNvSpPr txBox="1"/>
              <p:nvPr/>
            </p:nvSpPr>
            <p:spPr>
              <a:xfrm>
                <a:off x="9887039" y="6111045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054 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F167C761-823C-AB74-6140-7B1FE7654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039" y="6111045"/>
                <a:ext cx="2606090" cy="369332"/>
              </a:xfrm>
              <a:prstGeom prst="rect">
                <a:avLst/>
              </a:prstGeom>
              <a:blipFill>
                <a:blip r:embed="rId15"/>
                <a:stretch>
                  <a:fillRect l="-971" t="-3226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36C9CE33-F9D5-1D32-9F84-2AD56924F9D1}"/>
                  </a:ext>
                </a:extLst>
              </p:cNvPr>
              <p:cNvSpPr txBox="1"/>
              <p:nvPr/>
            </p:nvSpPr>
            <p:spPr>
              <a:xfrm>
                <a:off x="9893066" y="6464720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.0125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36C9CE33-F9D5-1D32-9F84-2AD56924F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066" y="6464720"/>
                <a:ext cx="2606090" cy="369332"/>
              </a:xfrm>
              <a:prstGeom prst="rect">
                <a:avLst/>
              </a:prstGeom>
              <a:blipFill>
                <a:blip r:embed="rId16"/>
                <a:stretch>
                  <a:fillRect l="-971" t="-6452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AC8A1E8-D9C2-4CFB-4FC9-0E0B5E3933C3}"/>
              </a:ext>
            </a:extLst>
          </p:cNvPr>
          <p:cNvSpPr txBox="1"/>
          <p:nvPr/>
        </p:nvSpPr>
        <p:spPr>
          <a:xfrm>
            <a:off x="215146" y="5347178"/>
            <a:ext cx="3588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Obtained time and frequency pixels: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D475C826-5DDD-65AF-B8D6-85BA79D8E292}"/>
                  </a:ext>
                </a:extLst>
              </p:cNvPr>
              <p:cNvSpPr txBox="1"/>
              <p:nvPr/>
            </p:nvSpPr>
            <p:spPr>
              <a:xfrm>
                <a:off x="443310" y="5719143"/>
                <a:ext cx="1739451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𝑚𝑖𝑔𝑟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D475C826-5DDD-65AF-B8D6-85BA79D8E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10" y="5719143"/>
                <a:ext cx="1739451" cy="391902"/>
              </a:xfrm>
              <a:prstGeom prst="rect">
                <a:avLst/>
              </a:prstGeom>
              <a:blipFill>
                <a:blip r:embed="rId1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4409CB93-483D-C1EC-D38E-E1036373B89B}"/>
                  </a:ext>
                </a:extLst>
              </p:cNvPr>
              <p:cNvSpPr txBox="1"/>
              <p:nvPr/>
            </p:nvSpPr>
            <p:spPr>
              <a:xfrm>
                <a:off x="478832" y="6200419"/>
                <a:ext cx="1703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4409CB93-483D-C1EC-D38E-E1036373B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2" y="6200419"/>
                <a:ext cx="1703928" cy="369332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1F2364F4-6ED8-9F66-01BB-48F44F3D4FD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52911" y="1380484"/>
            <a:ext cx="6692900" cy="478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1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893176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 quad.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drones</a:t>
            </a:r>
            <a:endParaRPr lang="it-IT" sz="4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BA7420C-E904-C62C-BD4B-C1CBDB68D4E2}"/>
                  </a:ext>
                </a:extLst>
              </p:cNvPr>
              <p:cNvSpPr txBox="1"/>
              <p:nvPr/>
            </p:nvSpPr>
            <p:spPr>
              <a:xfrm>
                <a:off x="395209" y="1409631"/>
                <a:ext cx="14001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BA7420C-E904-C62C-BD4B-C1CBDB68D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9" y="1409631"/>
                <a:ext cx="1400190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CE8B70C-AA5C-22BA-74A8-8F734356FD18}"/>
                  </a:ext>
                </a:extLst>
              </p:cNvPr>
              <p:cNvSpPr txBox="1"/>
              <p:nvPr/>
            </p:nvSpPr>
            <p:spPr>
              <a:xfrm>
                <a:off x="384320" y="1852619"/>
                <a:ext cx="17561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=0.0333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CE8B70C-AA5C-22BA-74A8-8F734356F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0" y="1852619"/>
                <a:ext cx="1756122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543C60C-A66E-C110-066E-8B691CB2C576}"/>
                  </a:ext>
                </a:extLst>
              </p:cNvPr>
              <p:cNvSpPr txBox="1"/>
              <p:nvPr/>
            </p:nvSpPr>
            <p:spPr>
              <a:xfrm>
                <a:off x="325004" y="2351471"/>
                <a:ext cx="12749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543C60C-A66E-C110-066E-8B691CB2C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04" y="2351471"/>
                <a:ext cx="1274901" cy="400110"/>
              </a:xfrm>
              <a:prstGeom prst="rect">
                <a:avLst/>
              </a:prstGeom>
              <a:blipFill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F2E0EBB-EFEF-C65F-39EF-F1117EBB2519}"/>
                  </a:ext>
                </a:extLst>
              </p:cNvPr>
              <p:cNvSpPr txBox="1"/>
              <p:nvPr/>
            </p:nvSpPr>
            <p:spPr>
              <a:xfrm>
                <a:off x="339083" y="2718943"/>
                <a:ext cx="2525499" cy="6172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=150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F2E0EBB-EFEF-C65F-39EF-F1117EBB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83" y="2718943"/>
                <a:ext cx="2525499" cy="617285"/>
              </a:xfrm>
              <a:prstGeom prst="rect">
                <a:avLst/>
              </a:prstGeom>
              <a:blipFill>
                <a:blip r:embed="rId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632E4FE-2CDE-2198-BE23-F11E96F86203}"/>
                  </a:ext>
                </a:extLst>
              </p:cNvPr>
              <p:cNvSpPr txBox="1"/>
              <p:nvPr/>
            </p:nvSpPr>
            <p:spPr>
              <a:xfrm>
                <a:off x="384320" y="3369562"/>
                <a:ext cx="16472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𝑟𝑒𝑛𝑒𝑤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000" dirty="0"/>
                  <a:t>  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632E4FE-2CDE-2198-BE23-F11E96F86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0" y="3369562"/>
                <a:ext cx="1647246" cy="400110"/>
              </a:xfrm>
              <a:prstGeom prst="rect">
                <a:avLst/>
              </a:prstGeom>
              <a:blipFill>
                <a:blip r:embed="rId7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5C57B1B-D86A-3D20-83FB-A5159BB5CE07}"/>
                  </a:ext>
                </a:extLst>
              </p:cNvPr>
              <p:cNvSpPr txBox="1"/>
              <p:nvPr/>
            </p:nvSpPr>
            <p:spPr>
              <a:xfrm>
                <a:off x="339083" y="3890452"/>
                <a:ext cx="21019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5C57B1B-D86A-3D20-83FB-A5159BB5C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83" y="3890452"/>
                <a:ext cx="2101986" cy="400110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E71765BB-92D2-3FDE-2B1F-F23BB4069C94}"/>
                  </a:ext>
                </a:extLst>
              </p:cNvPr>
              <p:cNvSpPr txBox="1"/>
              <p:nvPr/>
            </p:nvSpPr>
            <p:spPr>
              <a:xfrm>
                <a:off x="365503" y="4338861"/>
                <a:ext cx="12777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=60°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E71765BB-92D2-3FDE-2B1F-F23BB4069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03" y="4338861"/>
                <a:ext cx="1277722" cy="400110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72806AB-403A-30CA-DCC1-04CCBBD30762}"/>
                  </a:ext>
                </a:extLst>
              </p:cNvPr>
              <p:cNvSpPr txBox="1"/>
              <p:nvPr/>
            </p:nvSpPr>
            <p:spPr>
              <a:xfrm>
                <a:off x="384320" y="4849169"/>
                <a:ext cx="14716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=290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72806AB-403A-30CA-DCC1-04CCBBD30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0" y="4849169"/>
                <a:ext cx="1471685" cy="400110"/>
              </a:xfrm>
              <a:prstGeom prst="rect">
                <a:avLst/>
              </a:prstGeom>
              <a:blipFill>
                <a:blip r:embed="rId10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327D045-26E2-BB08-198C-B5E9D8D32CCF}"/>
                  </a:ext>
                </a:extLst>
              </p:cNvPr>
              <p:cNvSpPr txBox="1"/>
              <p:nvPr/>
            </p:nvSpPr>
            <p:spPr>
              <a:xfrm>
                <a:off x="253134" y="5423478"/>
                <a:ext cx="22738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=1000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327D045-26E2-BB08-198C-B5E9D8D32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34" y="5423478"/>
                <a:ext cx="2273883" cy="400110"/>
              </a:xfrm>
              <a:prstGeom prst="rect">
                <a:avLst/>
              </a:prstGeom>
              <a:blipFill>
                <a:blip r:embed="rId11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ella 6">
                <a:extLst>
                  <a:ext uri="{FF2B5EF4-FFF2-40B4-BE49-F238E27FC236}">
                    <a16:creationId xmlns:a16="http://schemas.microsoft.com/office/drawing/2014/main" id="{27B807C8-BFDA-968A-E580-450B2C8772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479016"/>
                  </p:ext>
                </p:extLst>
              </p:nvPr>
            </p:nvGraphicFramePr>
            <p:xfrm>
              <a:off x="3088249" y="1852619"/>
              <a:ext cx="9103751" cy="26077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416985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881051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𝑓𝑓𝑡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𝑐h𝑖𝑟𝑝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181.95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458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1.09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16.74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823.8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10.99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136.46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458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1.09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16.74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1098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14.66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183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109.17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458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1.09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16.74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1373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18.32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928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90.97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458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1.09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16.74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1647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21.98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553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77.97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458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1.09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16.74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1922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29.1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536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68.23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458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1.09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16.74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2196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29.31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4322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ella 6">
                <a:extLst>
                  <a:ext uri="{FF2B5EF4-FFF2-40B4-BE49-F238E27FC236}">
                    <a16:creationId xmlns:a16="http://schemas.microsoft.com/office/drawing/2014/main" id="{27B807C8-BFDA-968A-E580-450B2C8772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479016"/>
                  </p:ext>
                </p:extLst>
              </p:nvPr>
            </p:nvGraphicFramePr>
            <p:xfrm>
              <a:off x="3088249" y="1852619"/>
              <a:ext cx="9103751" cy="26077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416985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881051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</a:tblGrid>
                  <a:tr h="38779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3226" r="-691209" b="-58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3226" r="-583696" b="-58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3226" r="-490110" b="-58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3226" r="-384783" b="-58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3226" r="-289011" b="-58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3226" r="-134821" b="-58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3226" r="-2027" b="-5806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110345" r="-691209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110345" r="-583696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110345" r="-490110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110345" r="-384783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110345" r="-289011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110345" r="-134821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110345" r="-2027" b="-5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210345" r="-691209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210345" r="-583696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210345" r="-490110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210345" r="-384783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210345" r="-289011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210345" r="-134821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210345" r="-2027" b="-4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83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300000" r="-691209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300000" r="-583696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300000" r="-49011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300000" r="-38478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300000" r="-289011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300000" r="-134821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300000" r="-2027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928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413793" r="-691209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413793" r="-583696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413793" r="-490110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413793" r="-384783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413793" r="-289011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413793" r="-134821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413793" r="-2027" b="-2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553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496667" r="-69120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496667" r="-583696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496667" r="-490110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496667" r="-384783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496667" r="-289011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496667" r="-134821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496667" r="-2027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536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617241" r="-691209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617241" r="-583696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617241" r="-490110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617241" r="-384783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617241" r="-289011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617241" r="-134821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617241" r="-2027" b="-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94322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20EC0BE-D188-0E28-FF46-492C069CDE9F}"/>
              </a:ext>
            </a:extLst>
          </p:cNvPr>
          <p:cNvSpPr txBox="1"/>
          <p:nvPr/>
        </p:nvSpPr>
        <p:spPr>
          <a:xfrm>
            <a:off x="3016314" y="1412582"/>
            <a:ext cx="8602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Result for DJI </a:t>
            </a:r>
            <a:r>
              <a:rPr lang="en-GB" sz="2000" dirty="0" err="1"/>
              <a:t>Maciv</a:t>
            </a:r>
            <a:r>
              <a:rPr lang="en-GB" sz="2000" dirty="0"/>
              <a:t> air 2 model, Objective f-t plane and maximum chirp duration: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/>
              <p:nvPr/>
            </p:nvSpPr>
            <p:spPr>
              <a:xfrm>
                <a:off x="8764031" y="5628014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0273 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031" y="5628014"/>
                <a:ext cx="2606090" cy="369332"/>
              </a:xfrm>
              <a:prstGeom prst="rect">
                <a:avLst/>
              </a:prstGeom>
              <a:blipFill>
                <a:blip r:embed="rId13"/>
                <a:stretch>
                  <a:fillRect l="-1456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/>
              <p:nvPr/>
            </p:nvSpPr>
            <p:spPr>
              <a:xfrm>
                <a:off x="8868028" y="5258682"/>
                <a:ext cx="1423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028" y="5258682"/>
                <a:ext cx="14234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/>
              <p:nvPr/>
            </p:nvSpPr>
            <p:spPr>
              <a:xfrm>
                <a:off x="8796236" y="6058797"/>
                <a:ext cx="1372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𝑎𝑧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=4.9°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236" y="6058797"/>
                <a:ext cx="1372042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957AC714-4B1A-1B14-02F5-41707CCFB042}"/>
                  </a:ext>
                </a:extLst>
              </p:cNvPr>
              <p:cNvSpPr txBox="1"/>
              <p:nvPr/>
            </p:nvSpPr>
            <p:spPr>
              <a:xfrm>
                <a:off x="4164775" y="5638922"/>
                <a:ext cx="888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957AC714-4B1A-1B14-02F5-41707CCFB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775" y="5638922"/>
                <a:ext cx="8880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2DEBEB2-3B52-96AF-0D08-BED584D5C24C}"/>
                  </a:ext>
                </a:extLst>
              </p:cNvPr>
              <p:cNvSpPr txBox="1"/>
              <p:nvPr/>
            </p:nvSpPr>
            <p:spPr>
              <a:xfrm>
                <a:off x="4151438" y="6008254"/>
                <a:ext cx="901337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2DEBEB2-3B52-96AF-0D08-BED584D5C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438" y="6008254"/>
                <a:ext cx="901337" cy="391582"/>
              </a:xfrm>
              <a:prstGeom prst="rect">
                <a:avLst/>
              </a:prstGeom>
              <a:blipFill>
                <a:blip r:embed="rId1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C24F7E1-16B6-0E24-5331-293A89E2974C}"/>
              </a:ext>
            </a:extLst>
          </p:cNvPr>
          <p:cNvSpPr txBox="1"/>
          <p:nvPr/>
        </p:nvSpPr>
        <p:spPr>
          <a:xfrm>
            <a:off x="3167098" y="5219516"/>
            <a:ext cx="34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time and frequency pixels: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1925333-8E40-80B6-6D40-5919C7EF0DA2}"/>
                  </a:ext>
                </a:extLst>
              </p:cNvPr>
              <p:cNvSpPr txBox="1"/>
              <p:nvPr/>
            </p:nvSpPr>
            <p:spPr>
              <a:xfrm>
                <a:off x="7970397" y="348843"/>
                <a:ext cx="2343064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06.7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1925333-8E40-80B6-6D40-5919C7EF0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397" y="348843"/>
                <a:ext cx="2343064" cy="390748"/>
              </a:xfrm>
              <a:prstGeom prst="rect">
                <a:avLst/>
              </a:prstGeom>
              <a:blipFill>
                <a:blip r:embed="rId19"/>
                <a:stretch>
                  <a:fillRect l="-1075" t="-6250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022B4E0-EA8D-AB98-B3DA-E7A85BE0DC18}"/>
              </a:ext>
            </a:extLst>
          </p:cNvPr>
          <p:cNvSpPr txBox="1"/>
          <p:nvPr/>
        </p:nvSpPr>
        <p:spPr>
          <a:xfrm>
            <a:off x="10146219" y="321537"/>
            <a:ext cx="132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Due to fmax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7F37240-5F6D-6AFF-A4C3-E11EB8FEA1B8}"/>
                  </a:ext>
                </a:extLst>
              </p:cNvPr>
              <p:cNvSpPr txBox="1"/>
              <p:nvPr/>
            </p:nvSpPr>
            <p:spPr>
              <a:xfrm>
                <a:off x="7970396" y="710724"/>
                <a:ext cx="2175821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6.7 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7F37240-5F6D-6AFF-A4C3-E11EB8FEA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396" y="710724"/>
                <a:ext cx="2175821" cy="390748"/>
              </a:xfrm>
              <a:prstGeom prst="rect">
                <a:avLst/>
              </a:prstGeom>
              <a:blipFill>
                <a:blip r:embed="rId20"/>
                <a:stretch>
                  <a:fillRect l="-1163" t="-9677" b="-19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83FE40C-533A-4EBE-692B-A843919AF5D9}"/>
              </a:ext>
            </a:extLst>
          </p:cNvPr>
          <p:cNvSpPr txBox="1"/>
          <p:nvPr/>
        </p:nvSpPr>
        <p:spPr>
          <a:xfrm>
            <a:off x="10146218" y="750835"/>
            <a:ext cx="155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Due to k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D0C37E3F-70A4-FD05-8C55-C7AE374DAE12}"/>
                  </a:ext>
                </a:extLst>
              </p:cNvPr>
              <p:cNvSpPr txBox="1"/>
              <p:nvPr/>
            </p:nvSpPr>
            <p:spPr>
              <a:xfrm>
                <a:off x="6416000" y="5701470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418 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D0C37E3F-70A4-FD05-8C55-C7AE374DA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000" y="5701470"/>
                <a:ext cx="2606090" cy="369332"/>
              </a:xfrm>
              <a:prstGeom prst="rect">
                <a:avLst/>
              </a:prstGeom>
              <a:blipFill>
                <a:blip r:embed="rId21"/>
                <a:stretch>
                  <a:fillRect l="-483" t="-6452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BCA6DC51-055F-6B86-BAD8-9A2CA86B7A9D}"/>
                  </a:ext>
                </a:extLst>
              </p:cNvPr>
              <p:cNvSpPr txBox="1"/>
              <p:nvPr/>
            </p:nvSpPr>
            <p:spPr>
              <a:xfrm>
                <a:off x="6416706" y="6130768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.0055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BCA6DC51-055F-6B86-BAD8-9A2CA86B7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706" y="6130768"/>
                <a:ext cx="2606090" cy="369332"/>
              </a:xfrm>
              <a:prstGeom prst="rect">
                <a:avLst/>
              </a:prstGeom>
              <a:blipFill>
                <a:blip r:embed="rId22"/>
                <a:stretch>
                  <a:fillRect l="-971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A4764A-629B-E84D-F6A3-23126F30B534}"/>
              </a:ext>
            </a:extLst>
          </p:cNvPr>
          <p:cNvSpPr txBox="1"/>
          <p:nvPr/>
        </p:nvSpPr>
        <p:spPr>
          <a:xfrm>
            <a:off x="8868028" y="489625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 = 0.44m</a:t>
            </a:r>
          </a:p>
        </p:txBody>
      </p:sp>
    </p:spTree>
    <p:extLst>
      <p:ext uri="{BB962C8B-B14F-4D97-AF65-F5344CB8AC3E}">
        <p14:creationId xmlns:p14="http://schemas.microsoft.com/office/powerpoint/2010/main" val="241756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893176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 quad.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drones</a:t>
            </a:r>
            <a:endParaRPr lang="it-IT" sz="4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ella 6">
                <a:extLst>
                  <a:ext uri="{FF2B5EF4-FFF2-40B4-BE49-F238E27FC236}">
                    <a16:creationId xmlns:a16="http://schemas.microsoft.com/office/drawing/2014/main" id="{27B807C8-BFDA-968A-E580-450B2C8772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4073180"/>
                  </p:ext>
                </p:extLst>
              </p:nvPr>
            </p:nvGraphicFramePr>
            <p:xfrm>
              <a:off x="491927" y="1932117"/>
              <a:ext cx="9103751" cy="26077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416985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881051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𝑓𝑓𝑡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𝑐h𝑖𝑟𝑝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71.04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1172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0.42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73.42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2109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28.16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71.04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879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0.56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55.06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2109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28.16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183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71.04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703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0.71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44.05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2109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28.16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928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71.04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586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0.85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36.71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2109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28.16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553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71.04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502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31.46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2109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28.16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536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71.04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439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1.13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27.53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2109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28.16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4322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ella 6">
                <a:extLst>
                  <a:ext uri="{FF2B5EF4-FFF2-40B4-BE49-F238E27FC236}">
                    <a16:creationId xmlns:a16="http://schemas.microsoft.com/office/drawing/2014/main" id="{27B807C8-BFDA-968A-E580-450B2C8772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4073180"/>
                  </p:ext>
                </p:extLst>
              </p:nvPr>
            </p:nvGraphicFramePr>
            <p:xfrm>
              <a:off x="491927" y="1932117"/>
              <a:ext cx="9103751" cy="26077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416985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881051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</a:tblGrid>
                  <a:tr h="38779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3226" r="-682609" b="-5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226" r="-590110" b="-5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226" r="-483696" b="-5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3297" t="-3226" r="-389011" b="-5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8913" t="-3226" r="-284783" b="-5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9821" t="-3226" r="-133929" b="-5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811" t="-3226" r="-1351" b="-577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110345" r="-682609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110345" r="-590110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10345" r="-483696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3297" t="-110345" r="-389011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8913" t="-110345" r="-284783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9821" t="-110345" r="-133929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811" t="-110345" r="-1351" b="-5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210345" r="-682609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210345" r="-590110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10345" r="-483696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3297" t="-210345" r="-389011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8913" t="-210345" r="-284783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9821" t="-210345" r="-133929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811" t="-210345" r="-1351" b="-4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83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310345" r="-682609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310345" r="-590110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0345" r="-483696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3297" t="-310345" r="-389011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8913" t="-310345" r="-284783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9821" t="-310345" r="-133929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811" t="-310345" r="-1351" b="-3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928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410345" r="-682609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410345" r="-590110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10345" r="-483696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3297" t="-410345" r="-389011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8913" t="-410345" r="-284783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9821" t="-410345" r="-133929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811" t="-410345" r="-1351" b="-2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553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493333" r="-68260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493333" r="-590110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93333" r="-483696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3297" t="-493333" r="-389011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8913" t="-493333" r="-284783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9821" t="-493333" r="-13392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811" t="-493333" r="-1351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536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613793" r="-682609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2198" t="-613793" r="-590110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13793" r="-483696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3297" t="-613793" r="-389011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8913" t="-613793" r="-284783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9821" t="-613793" r="-133929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811" t="-613793" r="-1351" b="-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94322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E20EC0BE-D188-0E28-FF46-492C069CDE9F}"/>
                  </a:ext>
                </a:extLst>
              </p:cNvPr>
              <p:cNvSpPr txBox="1"/>
              <p:nvPr/>
            </p:nvSpPr>
            <p:spPr>
              <a:xfrm>
                <a:off x="436650" y="1515167"/>
                <a:ext cx="99468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Result for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𝐷𝐽𝐼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𝑀𝑎𝑡𝑟𝑖𝑐𝑒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 300</m:t>
                    </m:r>
                  </m:oMath>
                </a14:m>
                <a:r>
                  <a:rPr lang="en-GB" sz="2000" dirty="0"/>
                  <a:t> model, Objective f-t plane and maximum chirp duration: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E20EC0BE-D188-0E28-FF46-492C069CD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50" y="1515167"/>
                <a:ext cx="9946887" cy="400110"/>
              </a:xfrm>
              <a:prstGeom prst="rect">
                <a:avLst/>
              </a:prstGeom>
              <a:blipFill>
                <a:blip r:embed="rId4"/>
                <a:stretch>
                  <a:fillRect l="-638" t="-9375" b="-28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/>
              <p:nvPr/>
            </p:nvSpPr>
            <p:spPr>
              <a:xfrm>
                <a:off x="6088860" y="5589752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0357 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860" y="5589752"/>
                <a:ext cx="2606090" cy="369332"/>
              </a:xfrm>
              <a:prstGeom prst="rect">
                <a:avLst/>
              </a:prstGeom>
              <a:blipFill>
                <a:blip r:embed="rId5"/>
                <a:stretch>
                  <a:fillRect l="-97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/>
              <p:nvPr/>
            </p:nvSpPr>
            <p:spPr>
              <a:xfrm>
                <a:off x="6192857" y="5220420"/>
                <a:ext cx="1423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57" y="5220420"/>
                <a:ext cx="1423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/>
              <p:nvPr/>
            </p:nvSpPr>
            <p:spPr>
              <a:xfrm>
                <a:off x="6121065" y="6020535"/>
                <a:ext cx="15147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𝑎𝑧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=6.42°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065" y="6020535"/>
                <a:ext cx="151471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957AC714-4B1A-1B14-02F5-41707CCFB042}"/>
                  </a:ext>
                </a:extLst>
              </p:cNvPr>
              <p:cNvSpPr txBox="1"/>
              <p:nvPr/>
            </p:nvSpPr>
            <p:spPr>
              <a:xfrm>
                <a:off x="1489604" y="5600660"/>
                <a:ext cx="888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957AC714-4B1A-1B14-02F5-41707CCFB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604" y="5600660"/>
                <a:ext cx="888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2DEBEB2-3B52-96AF-0D08-BED584D5C24C}"/>
                  </a:ext>
                </a:extLst>
              </p:cNvPr>
              <p:cNvSpPr txBox="1"/>
              <p:nvPr/>
            </p:nvSpPr>
            <p:spPr>
              <a:xfrm>
                <a:off x="1476267" y="5969992"/>
                <a:ext cx="901337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2DEBEB2-3B52-96AF-0D08-BED584D5C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267" y="5969992"/>
                <a:ext cx="901337" cy="391582"/>
              </a:xfrm>
              <a:prstGeom prst="rect">
                <a:avLst/>
              </a:prstGeom>
              <a:blipFill>
                <a:blip r:embed="rId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C24F7E1-16B6-0E24-5331-293A89E2974C}"/>
              </a:ext>
            </a:extLst>
          </p:cNvPr>
          <p:cNvSpPr txBox="1"/>
          <p:nvPr/>
        </p:nvSpPr>
        <p:spPr>
          <a:xfrm>
            <a:off x="491927" y="5181254"/>
            <a:ext cx="34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time and frequency pixels: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1925333-8E40-80B6-6D40-5919C7EF0DA2}"/>
                  </a:ext>
                </a:extLst>
              </p:cNvPr>
              <p:cNvSpPr txBox="1"/>
              <p:nvPr/>
            </p:nvSpPr>
            <p:spPr>
              <a:xfrm>
                <a:off x="7970397" y="348843"/>
                <a:ext cx="2343064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1.04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1925333-8E40-80B6-6D40-5919C7EF0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397" y="348843"/>
                <a:ext cx="2343064" cy="390748"/>
              </a:xfrm>
              <a:prstGeom prst="rect">
                <a:avLst/>
              </a:prstGeom>
              <a:blipFill>
                <a:blip r:embed="rId10"/>
                <a:stretch>
                  <a:fillRect l="-1075" t="-6250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022B4E0-EA8D-AB98-B3DA-E7A85BE0DC18}"/>
              </a:ext>
            </a:extLst>
          </p:cNvPr>
          <p:cNvSpPr txBox="1"/>
          <p:nvPr/>
        </p:nvSpPr>
        <p:spPr>
          <a:xfrm>
            <a:off x="10146219" y="321537"/>
            <a:ext cx="132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Due to fmax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7F37240-5F6D-6AFF-A4C3-E11EB8FEA1B8}"/>
                  </a:ext>
                </a:extLst>
              </p:cNvPr>
              <p:cNvSpPr txBox="1"/>
              <p:nvPr/>
            </p:nvSpPr>
            <p:spPr>
              <a:xfrm>
                <a:off x="7970396" y="710724"/>
                <a:ext cx="2175821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6.7 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7F37240-5F6D-6AFF-A4C3-E11EB8FEA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396" y="710724"/>
                <a:ext cx="2175821" cy="390748"/>
              </a:xfrm>
              <a:prstGeom prst="rect">
                <a:avLst/>
              </a:prstGeom>
              <a:blipFill>
                <a:blip r:embed="rId20"/>
                <a:stretch>
                  <a:fillRect l="-1163" t="-9677" b="-19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83FE40C-533A-4EBE-692B-A843919AF5D9}"/>
              </a:ext>
            </a:extLst>
          </p:cNvPr>
          <p:cNvSpPr txBox="1"/>
          <p:nvPr/>
        </p:nvSpPr>
        <p:spPr>
          <a:xfrm>
            <a:off x="10146218" y="750835"/>
            <a:ext cx="155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Due to k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D0C37E3F-70A4-FD05-8C55-C7AE374DAE12}"/>
                  </a:ext>
                </a:extLst>
              </p:cNvPr>
              <p:cNvSpPr txBox="1"/>
              <p:nvPr/>
            </p:nvSpPr>
            <p:spPr>
              <a:xfrm>
                <a:off x="3740829" y="5663208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7037 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D0C37E3F-70A4-FD05-8C55-C7AE374DA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829" y="5663208"/>
                <a:ext cx="2606090" cy="369332"/>
              </a:xfrm>
              <a:prstGeom prst="rect">
                <a:avLst/>
              </a:prstGeom>
              <a:blipFill>
                <a:blip r:embed="rId21"/>
                <a:stretch>
                  <a:fillRect l="-971" t="-3226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BCA6DC51-055F-6B86-BAD8-9A2CA86B7A9D}"/>
                  </a:ext>
                </a:extLst>
              </p:cNvPr>
              <p:cNvSpPr txBox="1"/>
              <p:nvPr/>
            </p:nvSpPr>
            <p:spPr>
              <a:xfrm>
                <a:off x="3741535" y="6092506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.0071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BCA6DC51-055F-6B86-BAD8-9A2CA86B7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535" y="6092506"/>
                <a:ext cx="2606090" cy="369332"/>
              </a:xfrm>
              <a:prstGeom prst="rect">
                <a:avLst/>
              </a:prstGeom>
              <a:blipFill>
                <a:blip r:embed="rId22"/>
                <a:stretch>
                  <a:fillRect l="-971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51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893176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 quad.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drones</a:t>
            </a:r>
            <a:endParaRPr lang="it-IT" sz="4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ella 6">
                <a:extLst>
                  <a:ext uri="{FF2B5EF4-FFF2-40B4-BE49-F238E27FC236}">
                    <a16:creationId xmlns:a16="http://schemas.microsoft.com/office/drawing/2014/main" id="{27B807C8-BFDA-968A-E580-450B2C8772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2534603"/>
                  </p:ext>
                </p:extLst>
              </p:nvPr>
            </p:nvGraphicFramePr>
            <p:xfrm>
              <a:off x="491927" y="1932117"/>
              <a:ext cx="9084338" cy="26077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141730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416985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881051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𝑓𝑓𝑡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𝑐h𝑖𝑟𝑝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179.59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464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1.07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10.57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834 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11.14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134.69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464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464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10.57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1112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14.85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183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107.75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464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464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10.57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1391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18.56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928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89.79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464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464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10.57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1669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22.27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553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76.97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464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464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10.57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1947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25.98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536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67.34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439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1.13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10.57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2225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29.7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4322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ella 6">
                <a:extLst>
                  <a:ext uri="{FF2B5EF4-FFF2-40B4-BE49-F238E27FC236}">
                    <a16:creationId xmlns:a16="http://schemas.microsoft.com/office/drawing/2014/main" id="{27B807C8-BFDA-968A-E580-450B2C8772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2534603"/>
                  </p:ext>
                </p:extLst>
              </p:nvPr>
            </p:nvGraphicFramePr>
            <p:xfrm>
              <a:off x="491927" y="1932117"/>
              <a:ext cx="9084338" cy="26077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141730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416985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881051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</a:tblGrid>
                  <a:tr h="38779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3226" r="-681522" b="-5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3226" r="-596667" b="-5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1099" t="-3226" r="-490110" b="-5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97826" t="-3226" r="-384783" b="-5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7826" t="-3226" r="-284783" b="-5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8929" t="-3226" r="-133929" b="-5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135" t="-3226" r="-1351" b="-577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110345" r="-681522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110345" r="-596667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1099" t="-110345" r="-490110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97826" t="-110345" r="-384783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7826" t="-110345" r="-284783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8929" t="-110345" r="-133929" b="-5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135" t="-110345" r="-1351" b="-5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210345" r="-681522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210345" r="-596667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1099" t="-210345" r="-490110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97826" t="-210345" r="-384783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7826" t="-210345" r="-284783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8929" t="-210345" r="-133929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135" t="-210345" r="-1351" b="-4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83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310345" r="-681522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310345" r="-596667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1099" t="-310345" r="-490110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97826" t="-310345" r="-384783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7826" t="-310345" r="-284783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8929" t="-310345" r="-133929" b="-3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135" t="-310345" r="-1351" b="-3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928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410345" r="-681522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410345" r="-596667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1099" t="-410345" r="-490110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97826" t="-410345" r="-384783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7826" t="-410345" r="-284783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8929" t="-410345" r="-133929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135" t="-410345" r="-1351" b="-2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553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493333" r="-681522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493333" r="-59666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1099" t="-493333" r="-490110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97826" t="-493333" r="-384783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7826" t="-493333" r="-284783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8929" t="-493333" r="-13392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135" t="-493333" r="-1351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536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613793" r="-681522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613793" r="-596667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1099" t="-613793" r="-490110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97826" t="-613793" r="-384783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7826" t="-613793" r="-284783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8929" t="-613793" r="-133929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135" t="-613793" r="-1351" b="-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94322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E20EC0BE-D188-0E28-FF46-492C069CDE9F}"/>
                  </a:ext>
                </a:extLst>
              </p:cNvPr>
              <p:cNvSpPr txBox="1"/>
              <p:nvPr/>
            </p:nvSpPr>
            <p:spPr>
              <a:xfrm>
                <a:off x="436650" y="1515167"/>
                <a:ext cx="99468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Result for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𝐷𝐽𝐼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𝑃𝑎𝑛𝑡h𝑜𝑚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sz="2000" dirty="0"/>
                  <a:t> model, Objective f-t plane and maximum chirp duration: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E20EC0BE-D188-0E28-FF46-492C069CD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50" y="1515167"/>
                <a:ext cx="9946887" cy="400110"/>
              </a:xfrm>
              <a:prstGeom prst="rect">
                <a:avLst/>
              </a:prstGeom>
              <a:blipFill>
                <a:blip r:embed="rId4"/>
                <a:stretch>
                  <a:fillRect l="-638" t="-9375" b="-28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/>
              <p:nvPr/>
            </p:nvSpPr>
            <p:spPr>
              <a:xfrm>
                <a:off x="6088860" y="5589752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0216 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860" y="5589752"/>
                <a:ext cx="2606090" cy="369332"/>
              </a:xfrm>
              <a:prstGeom prst="rect">
                <a:avLst/>
              </a:prstGeom>
              <a:blipFill>
                <a:blip r:embed="rId5"/>
                <a:stretch>
                  <a:fillRect l="-97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/>
              <p:nvPr/>
            </p:nvSpPr>
            <p:spPr>
              <a:xfrm>
                <a:off x="6192857" y="5220420"/>
                <a:ext cx="1423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57" y="5220420"/>
                <a:ext cx="1423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/>
              <p:nvPr/>
            </p:nvSpPr>
            <p:spPr>
              <a:xfrm>
                <a:off x="6121065" y="6020535"/>
                <a:ext cx="15147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𝑎𝑧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=3.87°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065" y="6020535"/>
                <a:ext cx="151471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957AC714-4B1A-1B14-02F5-41707CCFB042}"/>
                  </a:ext>
                </a:extLst>
              </p:cNvPr>
              <p:cNvSpPr txBox="1"/>
              <p:nvPr/>
            </p:nvSpPr>
            <p:spPr>
              <a:xfrm>
                <a:off x="869855" y="5636880"/>
                <a:ext cx="888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957AC714-4B1A-1B14-02F5-41707CCFB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55" y="5636880"/>
                <a:ext cx="888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2DEBEB2-3B52-96AF-0D08-BED584D5C24C}"/>
                  </a:ext>
                </a:extLst>
              </p:cNvPr>
              <p:cNvSpPr txBox="1"/>
              <p:nvPr/>
            </p:nvSpPr>
            <p:spPr>
              <a:xfrm>
                <a:off x="863186" y="5959084"/>
                <a:ext cx="901337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2DEBEB2-3B52-96AF-0D08-BED584D5C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86" y="5959084"/>
                <a:ext cx="901337" cy="391582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C24F7E1-16B6-0E24-5331-293A89E2974C}"/>
              </a:ext>
            </a:extLst>
          </p:cNvPr>
          <p:cNvSpPr txBox="1"/>
          <p:nvPr/>
        </p:nvSpPr>
        <p:spPr>
          <a:xfrm>
            <a:off x="491927" y="5181254"/>
            <a:ext cx="34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time and frequency pixels: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1925333-8E40-80B6-6D40-5919C7EF0DA2}"/>
                  </a:ext>
                </a:extLst>
              </p:cNvPr>
              <p:cNvSpPr txBox="1"/>
              <p:nvPr/>
            </p:nvSpPr>
            <p:spPr>
              <a:xfrm>
                <a:off x="7970397" y="348843"/>
                <a:ext cx="2343064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1925333-8E40-80B6-6D40-5919C7EF0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397" y="348843"/>
                <a:ext cx="2343064" cy="390748"/>
              </a:xfrm>
              <a:prstGeom prst="rect">
                <a:avLst/>
              </a:prstGeom>
              <a:blipFill>
                <a:blip r:embed="rId10"/>
                <a:stretch>
                  <a:fillRect l="-1075" t="-6250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022B4E0-EA8D-AB98-B3DA-E7A85BE0DC18}"/>
              </a:ext>
            </a:extLst>
          </p:cNvPr>
          <p:cNvSpPr txBox="1"/>
          <p:nvPr/>
        </p:nvSpPr>
        <p:spPr>
          <a:xfrm>
            <a:off x="10146219" y="321537"/>
            <a:ext cx="132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Due to fmax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7F37240-5F6D-6AFF-A4C3-E11EB8FEA1B8}"/>
                  </a:ext>
                </a:extLst>
              </p:cNvPr>
              <p:cNvSpPr txBox="1"/>
              <p:nvPr/>
            </p:nvSpPr>
            <p:spPr>
              <a:xfrm>
                <a:off x="7970396" y="710724"/>
                <a:ext cx="2175821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6.7 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7F37240-5F6D-6AFF-A4C3-E11EB8FEA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396" y="710724"/>
                <a:ext cx="2175821" cy="390748"/>
              </a:xfrm>
              <a:prstGeom prst="rect">
                <a:avLst/>
              </a:prstGeom>
              <a:blipFill>
                <a:blip r:embed="rId20"/>
                <a:stretch>
                  <a:fillRect l="-1163" t="-9677" b="-19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83FE40C-533A-4EBE-692B-A843919AF5D9}"/>
              </a:ext>
            </a:extLst>
          </p:cNvPr>
          <p:cNvSpPr txBox="1"/>
          <p:nvPr/>
        </p:nvSpPr>
        <p:spPr>
          <a:xfrm>
            <a:off x="10146218" y="750835"/>
            <a:ext cx="155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Due to k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D0C37E3F-70A4-FD05-8C55-C7AE374DAE12}"/>
                  </a:ext>
                </a:extLst>
              </p:cNvPr>
              <p:cNvSpPr txBox="1"/>
              <p:nvPr/>
            </p:nvSpPr>
            <p:spPr>
              <a:xfrm>
                <a:off x="3740829" y="5663208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2188 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D0C37E3F-70A4-FD05-8C55-C7AE374DA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829" y="5663208"/>
                <a:ext cx="2606090" cy="369332"/>
              </a:xfrm>
              <a:prstGeom prst="rect">
                <a:avLst/>
              </a:prstGeom>
              <a:blipFill>
                <a:blip r:embed="rId21"/>
                <a:stretch>
                  <a:fillRect l="-971" t="-3226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BCA6DC51-055F-6B86-BAD8-9A2CA86B7A9D}"/>
                  </a:ext>
                </a:extLst>
              </p:cNvPr>
              <p:cNvSpPr txBox="1"/>
              <p:nvPr/>
            </p:nvSpPr>
            <p:spPr>
              <a:xfrm>
                <a:off x="3741535" y="6092506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.0043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BCA6DC51-055F-6B86-BAD8-9A2CA86B7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535" y="6092506"/>
                <a:ext cx="2606090" cy="369332"/>
              </a:xfrm>
              <a:prstGeom prst="rect">
                <a:avLst/>
              </a:prstGeom>
              <a:blipFill>
                <a:blip r:embed="rId22"/>
                <a:stretch>
                  <a:fillRect l="-971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AEE6AD-9415-8DCA-EDC3-B52ADF2BA483}"/>
              </a:ext>
            </a:extLst>
          </p:cNvPr>
          <p:cNvSpPr txBox="1"/>
          <p:nvPr/>
        </p:nvSpPr>
        <p:spPr>
          <a:xfrm>
            <a:off x="324868" y="6389832"/>
            <a:ext cx="226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Must relax from 5 to 4</a:t>
            </a:r>
          </a:p>
        </p:txBody>
      </p:sp>
    </p:spTree>
    <p:extLst>
      <p:ext uri="{BB962C8B-B14F-4D97-AF65-F5344CB8AC3E}">
        <p14:creationId xmlns:p14="http://schemas.microsoft.com/office/powerpoint/2010/main" val="3378395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6265227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Plots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helic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drones</a:t>
            </a:r>
            <a:endParaRPr lang="it-IT" sz="4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084364E-3D38-A815-FDE2-75BCA275BB5D}"/>
              </a:ext>
            </a:extLst>
          </p:cNvPr>
          <p:cNvSpPr txBox="1"/>
          <p:nvPr/>
        </p:nvSpPr>
        <p:spPr>
          <a:xfrm>
            <a:off x="590549" y="1059149"/>
            <a:ext cx="415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Spectrogram of DJI Mavic air 2 with N = 12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38400D-139E-1F47-AF2B-EC945D3B78A8}"/>
              </a:ext>
            </a:extLst>
          </p:cNvPr>
          <p:cNvSpPr txBox="1"/>
          <p:nvPr/>
        </p:nvSpPr>
        <p:spPr>
          <a:xfrm>
            <a:off x="5985562" y="2189266"/>
            <a:ext cx="4771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respect to the spectrogram build with STFT </a:t>
            </a:r>
          </a:p>
          <a:p>
            <a:r>
              <a:rPr lang="en-GB" dirty="0"/>
              <a:t>In this case the dt is 2 times  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17CF50A-A328-4582-E77D-C9990416FDED}"/>
              </a:ext>
            </a:extLst>
          </p:cNvPr>
          <p:cNvSpPr txBox="1"/>
          <p:nvPr/>
        </p:nvSpPr>
        <p:spPr>
          <a:xfrm>
            <a:off x="590549" y="1401561"/>
            <a:ext cx="472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Build with 2DFFT procedure with 75% overlap 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C0240E7-B05C-10CA-3C8A-131682C4CD58}"/>
                  </a:ext>
                </a:extLst>
              </p:cNvPr>
              <p:cNvSpPr txBox="1"/>
              <p:nvPr/>
            </p:nvSpPr>
            <p:spPr>
              <a:xfrm>
                <a:off x="5985562" y="3182877"/>
                <a:ext cx="5631991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To have the same dt resolution computed by algo,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 in case of N=12 is divided by 2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C0240E7-B05C-10CA-3C8A-131682C4C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562" y="3182877"/>
                <a:ext cx="5631991" cy="667747"/>
              </a:xfrm>
              <a:prstGeom prst="rect">
                <a:avLst/>
              </a:prstGeom>
              <a:blipFill>
                <a:blip r:embed="rId4"/>
                <a:stretch>
                  <a:fillRect t="-3704" b="-12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0C737598-3DEB-2961-3B26-295173E1694F}"/>
                  </a:ext>
                </a:extLst>
              </p:cNvPr>
              <p:cNvSpPr txBox="1"/>
              <p:nvPr/>
            </p:nvSpPr>
            <p:spPr>
              <a:xfrm>
                <a:off x="7183133" y="4197904"/>
                <a:ext cx="2376419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90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GB" dirty="0"/>
              </a:p>
              <a:p>
                <a:pPr algn="ctr"/>
                <a:endParaRPr lang="en-GB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0C737598-3DEB-2961-3B26-295173E16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133" y="4197904"/>
                <a:ext cx="2376419" cy="667747"/>
              </a:xfrm>
              <a:prstGeom prst="rect">
                <a:avLst/>
              </a:prstGeom>
              <a:blipFill>
                <a:blip r:embed="rId5"/>
                <a:stretch>
                  <a:fillRect t="-3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E369F4A7-D0BF-B61A-DEB5-5DA5F07CF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439" y="1742878"/>
            <a:ext cx="5494609" cy="393345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77D0208-A29B-17A5-C253-EE26F7B1545E}"/>
              </a:ext>
            </a:extLst>
          </p:cNvPr>
          <p:cNvSpPr txBox="1"/>
          <p:nvPr/>
        </p:nvSpPr>
        <p:spPr>
          <a:xfrm>
            <a:off x="6880303" y="1243815"/>
            <a:ext cx="3176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Range profile without migration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5891D00-24DF-C378-DE9E-1DE586887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388" y="1742878"/>
            <a:ext cx="5099050" cy="38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3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893176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Plots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helic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drones</a:t>
            </a:r>
            <a:endParaRPr lang="it-IT" sz="4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084364E-3D38-A815-FDE2-75BCA275BB5D}"/>
                  </a:ext>
                </a:extLst>
              </p:cNvPr>
              <p:cNvSpPr txBox="1"/>
              <p:nvPr/>
            </p:nvSpPr>
            <p:spPr>
              <a:xfrm>
                <a:off x="590549" y="1059149"/>
                <a:ext cx="5070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Spectrogram of drone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𝐷𝐽𝐼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𝑀𝑎𝑡𝑟𝑖𝑐𝑒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300</m:t>
                    </m:r>
                  </m:oMath>
                </a14:m>
                <a:r>
                  <a:rPr lang="en-GB" dirty="0"/>
                  <a:t> with N = 12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084364E-3D38-A815-FDE2-75BCA275B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9" y="1059149"/>
                <a:ext cx="5070812" cy="369332"/>
              </a:xfrm>
              <a:prstGeom prst="rect">
                <a:avLst/>
              </a:prstGeom>
              <a:blipFill>
                <a:blip r:embed="rId3"/>
                <a:stretch>
                  <a:fillRect l="-1000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17CF50A-A328-4582-E77D-C9990416FDED}"/>
              </a:ext>
            </a:extLst>
          </p:cNvPr>
          <p:cNvSpPr txBox="1"/>
          <p:nvPr/>
        </p:nvSpPr>
        <p:spPr>
          <a:xfrm>
            <a:off x="590549" y="1401561"/>
            <a:ext cx="516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Build with 2DFFT procedure with 75% overlap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A632D1B-4680-7482-A6BF-4C8BB0F16FB6}"/>
                  </a:ext>
                </a:extLst>
              </p:cNvPr>
              <p:cNvSpPr txBox="1"/>
              <p:nvPr/>
            </p:nvSpPr>
            <p:spPr>
              <a:xfrm>
                <a:off x="6327907" y="755230"/>
                <a:ext cx="52793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Spectrogram of second drone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𝐷𝐽𝐼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𝑃h𝑎𝑛𝑡𝑜𝑚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4</m:t>
                    </m:r>
                  </m:oMath>
                </a14:m>
                <a:endParaRPr lang="en-GB" dirty="0"/>
              </a:p>
              <a:p>
                <a:r>
                  <a:rPr lang="en-GB" dirty="0"/>
                  <a:t>  with N = 12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A632D1B-4680-7482-A6BF-4C8BB0F16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907" y="755230"/>
                <a:ext cx="5279396" cy="646331"/>
              </a:xfrm>
              <a:prstGeom prst="rect">
                <a:avLst/>
              </a:prstGeom>
              <a:blipFill>
                <a:blip r:embed="rId4"/>
                <a:stretch>
                  <a:fillRect l="-962" t="-3846" b="-13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92AE7E2-0F90-ADAC-ECDE-33B83980F1B3}"/>
              </a:ext>
            </a:extLst>
          </p:cNvPr>
          <p:cNvSpPr txBox="1"/>
          <p:nvPr/>
        </p:nvSpPr>
        <p:spPr>
          <a:xfrm>
            <a:off x="6327907" y="1401561"/>
            <a:ext cx="443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Build with 2DFFT procedure with 75% overlap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93C2EE9-5325-24F8-FEC8-12D8890E1DB5}"/>
                  </a:ext>
                </a:extLst>
              </p:cNvPr>
              <p:cNvSpPr txBox="1"/>
              <p:nvPr/>
            </p:nvSpPr>
            <p:spPr>
              <a:xfrm>
                <a:off x="8009591" y="1043969"/>
                <a:ext cx="2376419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𝑐h𝑖𝑟𝑝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6.7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GB" dirty="0"/>
              </a:p>
              <a:p>
                <a:pPr algn="ctr"/>
                <a:endParaRPr lang="en-GB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93C2EE9-5325-24F8-FEC8-12D8890E1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591" y="1043969"/>
                <a:ext cx="2376419" cy="667747"/>
              </a:xfrm>
              <a:prstGeom prst="rect">
                <a:avLst/>
              </a:prstGeom>
              <a:blipFill>
                <a:blip r:embed="rId5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8DA232A6-B3E4-225B-0720-0FC85C787F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484" y="1862406"/>
            <a:ext cx="5396819" cy="413163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25314E1-AC6D-214B-3EBE-32E0C1B13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116" y="1862406"/>
            <a:ext cx="5553808" cy="422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9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19A8E12C-B610-9B41-874C-A8978BA556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388" y="294385"/>
                <a:ext cx="8931762" cy="66210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it-IT" sz="48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Result 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sz="4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4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4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it-IT" sz="4800" b="0" i="0" dirty="0" smtClean="0">
                        <a:solidFill>
                          <a:srgbClr val="00B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quad</m:t>
                    </m:r>
                    <m:r>
                      <m:rPr>
                        <m:nor/>
                      </m:rPr>
                      <a:rPr lang="it-IT" sz="4800" dirty="0">
                        <a:solidFill>
                          <a:srgbClr val="00B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. </m:t>
                    </m:r>
                    <m:r>
                      <m:rPr>
                        <m:nor/>
                      </m:rPr>
                      <a:rPr lang="it-IT" sz="4800" dirty="0">
                        <a:solidFill>
                          <a:srgbClr val="00B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drones</m:t>
                    </m:r>
                  </m:oMath>
                </a14:m>
                <a:endParaRPr lang="it-IT" sz="4800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19A8E12C-B610-9B41-874C-A8978BA55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88" y="294385"/>
                <a:ext cx="8931762" cy="662101"/>
              </a:xfrm>
              <a:prstGeom prst="rect">
                <a:avLst/>
              </a:prstGeom>
              <a:blipFill>
                <a:blip r:embed="rId2"/>
                <a:stretch>
                  <a:fillRect l="-3125" t="-45283" b="-490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E20EC0BE-D188-0E28-FF46-492C069CDE9F}"/>
                  </a:ext>
                </a:extLst>
              </p:cNvPr>
              <p:cNvSpPr txBox="1"/>
              <p:nvPr/>
            </p:nvSpPr>
            <p:spPr>
              <a:xfrm>
                <a:off x="91273" y="943805"/>
                <a:ext cx="8931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Result for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𝐷𝐽𝐼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𝑎𝑣𝑖𝑐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𝐴𝑖𝑟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2 </m:t>
                    </m:r>
                  </m:oMath>
                </a14:m>
                <a:r>
                  <a:rPr lang="en-GB" dirty="0"/>
                  <a:t>model, Objective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plane and maximum chirp duration: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E20EC0BE-D188-0E28-FF46-492C069CD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" y="943805"/>
                <a:ext cx="8931761" cy="369332"/>
              </a:xfrm>
              <a:prstGeom prst="rect">
                <a:avLst/>
              </a:prstGeom>
              <a:blipFill>
                <a:blip r:embed="rId4"/>
                <a:stretch>
                  <a:fillRect l="-568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/>
              <p:nvPr/>
            </p:nvSpPr>
            <p:spPr>
              <a:xfrm>
                <a:off x="5433629" y="6296621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0382 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29" y="6296621"/>
                <a:ext cx="2606090" cy="369332"/>
              </a:xfrm>
              <a:prstGeom prst="rect">
                <a:avLst/>
              </a:prstGeom>
              <a:blipFill>
                <a:blip r:embed="rId5"/>
                <a:stretch>
                  <a:fillRect l="-966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/>
              <p:nvPr/>
            </p:nvSpPr>
            <p:spPr>
              <a:xfrm>
                <a:off x="5412162" y="5942811"/>
                <a:ext cx="1423469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𝑝𝑒𝑎𝑘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162" y="5942811"/>
                <a:ext cx="1423469" cy="390748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/>
              <p:nvPr/>
            </p:nvSpPr>
            <p:spPr>
              <a:xfrm>
                <a:off x="380120" y="1663987"/>
                <a:ext cx="15147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𝑎𝑧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=6.87°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20" y="1663987"/>
                <a:ext cx="151471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D50AD85-00EC-53C3-9520-8F63FF0BD36B}"/>
                  </a:ext>
                </a:extLst>
              </p:cNvPr>
              <p:cNvSpPr txBox="1"/>
              <p:nvPr/>
            </p:nvSpPr>
            <p:spPr>
              <a:xfrm>
                <a:off x="452008" y="4433668"/>
                <a:ext cx="1611210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𝑚𝑖𝑔𝑟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D50AD85-00EC-53C3-9520-8F63FF0BD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08" y="4433668"/>
                <a:ext cx="1611210" cy="391902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1BCE043-6324-764D-5BB3-22A1E92092D0}"/>
                  </a:ext>
                </a:extLst>
              </p:cNvPr>
              <p:cNvSpPr txBox="1"/>
              <p:nvPr/>
            </p:nvSpPr>
            <p:spPr>
              <a:xfrm>
                <a:off x="495877" y="4942050"/>
                <a:ext cx="1575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1BCE043-6324-764D-5BB3-22A1E9209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77" y="4942050"/>
                <a:ext cx="157568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245EDD3-5A61-11AE-8E56-4F5C59B11E31}"/>
              </a:ext>
            </a:extLst>
          </p:cNvPr>
          <p:cNvSpPr txBox="1"/>
          <p:nvPr/>
        </p:nvSpPr>
        <p:spPr>
          <a:xfrm>
            <a:off x="196270" y="4035469"/>
            <a:ext cx="34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time and frequency pixels: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1B7708B-B270-B55A-6D1D-1D1AD34D8973}"/>
                  </a:ext>
                </a:extLst>
              </p:cNvPr>
              <p:cNvSpPr txBox="1"/>
              <p:nvPr/>
            </p:nvSpPr>
            <p:spPr>
              <a:xfrm>
                <a:off x="403403" y="2094650"/>
                <a:ext cx="1368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1B7708B-B270-B55A-6D1D-1D1AD34D8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03" y="2094650"/>
                <a:ext cx="1368773" cy="400110"/>
              </a:xfrm>
              <a:prstGeom prst="rect">
                <a:avLst/>
              </a:prstGeom>
              <a:blipFill>
                <a:blip r:embed="rId10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3B9D81D-CE6C-6C80-1AA0-9FD1F780BCF1}"/>
                  </a:ext>
                </a:extLst>
              </p:cNvPr>
              <p:cNvSpPr txBox="1"/>
              <p:nvPr/>
            </p:nvSpPr>
            <p:spPr>
              <a:xfrm>
                <a:off x="269388" y="2639356"/>
                <a:ext cx="22282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=604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𝐺𝐻𝑧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3B9D81D-CE6C-6C80-1AA0-9FD1F780B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88" y="2639356"/>
                <a:ext cx="2228285" cy="400110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20D7734-C0E8-1DBE-5CD2-A0EA36DD9D4E}"/>
                  </a:ext>
                </a:extLst>
              </p:cNvPr>
              <p:cNvSpPr txBox="1"/>
              <p:nvPr/>
            </p:nvSpPr>
            <p:spPr>
              <a:xfrm>
                <a:off x="91273" y="3046444"/>
                <a:ext cx="24736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8.07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20D7734-C0E8-1DBE-5CD2-A0EA36DD9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3" y="3046444"/>
                <a:ext cx="2473687" cy="369332"/>
              </a:xfrm>
              <a:prstGeom prst="rect">
                <a:avLst/>
              </a:prstGeom>
              <a:blipFill>
                <a:blip r:embed="rId12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E3F6C56D-D7C2-5530-D561-9477A25A3D8B}"/>
                  </a:ext>
                </a:extLst>
              </p:cNvPr>
              <p:cNvSpPr txBox="1"/>
              <p:nvPr/>
            </p:nvSpPr>
            <p:spPr>
              <a:xfrm>
                <a:off x="123028" y="3518879"/>
                <a:ext cx="207412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=0.31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E3F6C56D-D7C2-5530-D561-9477A25A3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28" y="3518879"/>
                <a:ext cx="207412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DA821D65-8246-9782-DD2B-DE13ADA30146}"/>
                  </a:ext>
                </a:extLst>
              </p:cNvPr>
              <p:cNvSpPr txBox="1"/>
              <p:nvPr/>
            </p:nvSpPr>
            <p:spPr>
              <a:xfrm>
                <a:off x="380120" y="1284479"/>
                <a:ext cx="1941622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=1.2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DA821D65-8246-9782-DD2B-DE13ADA30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20" y="1284479"/>
                <a:ext cx="1941622" cy="423770"/>
              </a:xfrm>
              <a:prstGeom prst="rect">
                <a:avLst/>
              </a:prstGeom>
              <a:blipFill>
                <a:blip r:embed="rId1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1AD3D0ED-07D0-CDD1-5171-6BECBE2046D1}"/>
                  </a:ext>
                </a:extLst>
              </p:cNvPr>
              <p:cNvSpPr txBox="1"/>
              <p:nvPr/>
            </p:nvSpPr>
            <p:spPr>
              <a:xfrm>
                <a:off x="9585910" y="6037465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418 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1AD3D0ED-07D0-CDD1-5171-6BECBE204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910" y="6037465"/>
                <a:ext cx="2606090" cy="369332"/>
              </a:xfrm>
              <a:prstGeom prst="rect">
                <a:avLst/>
              </a:prstGeom>
              <a:blipFill>
                <a:blip r:embed="rId15"/>
                <a:stretch>
                  <a:fillRect l="-966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5BC9E61-198B-838F-197E-ADFE57644BB4}"/>
                  </a:ext>
                </a:extLst>
              </p:cNvPr>
              <p:cNvSpPr txBox="1"/>
              <p:nvPr/>
            </p:nvSpPr>
            <p:spPr>
              <a:xfrm>
                <a:off x="9586616" y="6466763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.0055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05BC9E61-198B-838F-197E-ADFE57644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616" y="6466763"/>
                <a:ext cx="2606090" cy="369332"/>
              </a:xfrm>
              <a:prstGeom prst="rect">
                <a:avLst/>
              </a:prstGeom>
              <a:blipFill>
                <a:blip r:embed="rId16"/>
                <a:stretch>
                  <a:fillRect l="-1456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01F1BB1A-7B67-E9E0-6D3C-BE95C6B28CE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00663" y="1340645"/>
            <a:ext cx="6265261" cy="4542200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85398B1-DD03-7E0A-7480-9122EA39A408}"/>
              </a:ext>
            </a:extLst>
          </p:cNvPr>
          <p:cNvSpPr txBox="1"/>
          <p:nvPr/>
        </p:nvSpPr>
        <p:spPr>
          <a:xfrm>
            <a:off x="215146" y="5347178"/>
            <a:ext cx="3588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Obtained time and frequency pixels: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D0A62E77-C12C-869E-BD9C-C919ABDD9C3D}"/>
                  </a:ext>
                </a:extLst>
              </p:cNvPr>
              <p:cNvSpPr txBox="1"/>
              <p:nvPr/>
            </p:nvSpPr>
            <p:spPr>
              <a:xfrm>
                <a:off x="443310" y="5719143"/>
                <a:ext cx="1611210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𝑚𝑖𝑔𝑟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D0A62E77-C12C-869E-BD9C-C919ABDD9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10" y="5719143"/>
                <a:ext cx="1611210" cy="391902"/>
              </a:xfrm>
              <a:prstGeom prst="rect">
                <a:avLst/>
              </a:prstGeom>
              <a:blipFill>
                <a:blip r:embed="rId1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C057D973-D97F-35D1-6FCB-66E47F5D0553}"/>
                  </a:ext>
                </a:extLst>
              </p:cNvPr>
              <p:cNvSpPr txBox="1"/>
              <p:nvPr/>
            </p:nvSpPr>
            <p:spPr>
              <a:xfrm>
                <a:off x="478832" y="6200419"/>
                <a:ext cx="1575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C057D973-D97F-35D1-6FCB-66E47F5D0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2" y="6200419"/>
                <a:ext cx="1575688" cy="369332"/>
              </a:xfrm>
              <a:prstGeom prst="rect">
                <a:avLst/>
              </a:prstGeom>
              <a:blipFill>
                <a:blip r:embed="rId1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34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19A8E12C-B610-9B41-874C-A8978BA556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388" y="294385"/>
                <a:ext cx="8931762" cy="66210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it-IT" sz="48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Result 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sz="4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4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4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48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helic. drones</a:t>
                </a:r>
                <a:r>
                  <a:rPr lang="en-GB" sz="4800" dirty="0">
                    <a:solidFill>
                      <a:srgbClr val="00B050"/>
                    </a:solidFill>
                  </a:rPr>
                  <a:t> </a:t>
                </a:r>
                <a:endParaRPr lang="it-IT" sz="4800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19A8E12C-B610-9B41-874C-A8978BA55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88" y="294385"/>
                <a:ext cx="8931762" cy="662101"/>
              </a:xfrm>
              <a:prstGeom prst="rect">
                <a:avLst/>
              </a:prstGeom>
              <a:blipFill>
                <a:blip r:embed="rId2"/>
                <a:stretch>
                  <a:fillRect l="-3125" t="-45283" b="-490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E20EC0BE-D188-0E28-FF46-492C069CDE9F}"/>
                  </a:ext>
                </a:extLst>
              </p:cNvPr>
              <p:cNvSpPr txBox="1"/>
              <p:nvPr/>
            </p:nvSpPr>
            <p:spPr>
              <a:xfrm>
                <a:off x="418238" y="878723"/>
                <a:ext cx="8162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Result for DJI </a:t>
                </a:r>
                <a:r>
                  <a:rPr lang="en-GB" dirty="0" err="1"/>
                  <a:t>Matrice</a:t>
                </a:r>
                <a:r>
                  <a:rPr lang="en-GB" dirty="0"/>
                  <a:t> 300 model, Objective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plane and maximum chirp duration: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E20EC0BE-D188-0E28-FF46-492C069CD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38" y="878723"/>
                <a:ext cx="8162556" cy="369332"/>
              </a:xfrm>
              <a:prstGeom prst="rect">
                <a:avLst/>
              </a:prstGeom>
              <a:blipFill>
                <a:blip r:embed="rId4"/>
                <a:stretch>
                  <a:fillRect l="-778" t="-6667" r="-311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/>
              <p:nvPr/>
            </p:nvSpPr>
            <p:spPr>
              <a:xfrm>
                <a:off x="6149468" y="6515412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05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468" y="6515412"/>
                <a:ext cx="2606090" cy="369332"/>
              </a:xfrm>
              <a:prstGeom prst="rect">
                <a:avLst/>
              </a:prstGeom>
              <a:blipFill>
                <a:blip r:embed="rId5"/>
                <a:stretch>
                  <a:fillRect l="-971" t="-10345" b="-310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/>
              <p:nvPr/>
            </p:nvSpPr>
            <p:spPr>
              <a:xfrm>
                <a:off x="6201919" y="6090059"/>
                <a:ext cx="1423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919" y="6090059"/>
                <a:ext cx="1423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/>
              <p:nvPr/>
            </p:nvSpPr>
            <p:spPr>
              <a:xfrm>
                <a:off x="558235" y="1627563"/>
                <a:ext cx="11764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𝑎𝑧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=9°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5" y="1627563"/>
                <a:ext cx="117647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D50AD85-00EC-53C3-9520-8F63FF0BD36B}"/>
                  </a:ext>
                </a:extLst>
              </p:cNvPr>
              <p:cNvSpPr txBox="1"/>
              <p:nvPr/>
            </p:nvSpPr>
            <p:spPr>
              <a:xfrm>
                <a:off x="367131" y="4665596"/>
                <a:ext cx="1611210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𝑚𝑖𝑔𝑟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D50AD85-00EC-53C3-9520-8F63FF0BD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31" y="4665596"/>
                <a:ext cx="1611210" cy="391902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1BCE043-6324-764D-5BB3-22A1E92092D0}"/>
                  </a:ext>
                </a:extLst>
              </p:cNvPr>
              <p:cNvSpPr txBox="1"/>
              <p:nvPr/>
            </p:nvSpPr>
            <p:spPr>
              <a:xfrm>
                <a:off x="402653" y="5146872"/>
                <a:ext cx="1575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1BCE043-6324-764D-5BB3-22A1E9209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53" y="5146872"/>
                <a:ext cx="157568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245EDD3-5A61-11AE-8E56-4F5C59B11E31}"/>
              </a:ext>
            </a:extLst>
          </p:cNvPr>
          <p:cNvSpPr txBox="1"/>
          <p:nvPr/>
        </p:nvSpPr>
        <p:spPr>
          <a:xfrm>
            <a:off x="281424" y="4205923"/>
            <a:ext cx="34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time and frequency pixels: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1B7708B-B270-B55A-6D1D-1D1AD34D8973}"/>
                  </a:ext>
                </a:extLst>
              </p:cNvPr>
              <p:cNvSpPr txBox="1"/>
              <p:nvPr/>
            </p:nvSpPr>
            <p:spPr>
              <a:xfrm>
                <a:off x="581518" y="2058226"/>
                <a:ext cx="16509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=8.56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1B7708B-B270-B55A-6D1D-1D1AD34D8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18" y="2058226"/>
                <a:ext cx="165090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3B9D81D-CE6C-6C80-1AA0-9FD1F780BCF1}"/>
                  </a:ext>
                </a:extLst>
              </p:cNvPr>
              <p:cNvSpPr txBox="1"/>
              <p:nvPr/>
            </p:nvSpPr>
            <p:spPr>
              <a:xfrm>
                <a:off x="372676" y="2560591"/>
                <a:ext cx="22282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=753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𝐺𝐻𝑧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3B9D81D-CE6C-6C80-1AA0-9FD1F780B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76" y="2560591"/>
                <a:ext cx="2228285" cy="400110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20D7734-C0E8-1DBE-5CD2-A0EA36DD9D4E}"/>
                  </a:ext>
                </a:extLst>
              </p:cNvPr>
              <p:cNvSpPr txBox="1"/>
              <p:nvPr/>
            </p:nvSpPr>
            <p:spPr>
              <a:xfrm>
                <a:off x="269388" y="3010020"/>
                <a:ext cx="24736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= 1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0.06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20D7734-C0E8-1DBE-5CD2-A0EA36DD9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88" y="3010020"/>
                <a:ext cx="2473687" cy="369332"/>
              </a:xfrm>
              <a:prstGeom prst="rect">
                <a:avLst/>
              </a:prstGeom>
              <a:blipFill>
                <a:blip r:embed="rId12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E3F6C56D-D7C2-5530-D561-9477A25A3D8B}"/>
                  </a:ext>
                </a:extLst>
              </p:cNvPr>
              <p:cNvSpPr txBox="1"/>
              <p:nvPr/>
            </p:nvSpPr>
            <p:spPr>
              <a:xfrm>
                <a:off x="301143" y="3482455"/>
                <a:ext cx="207412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=0.24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E3F6C56D-D7C2-5530-D561-9477A25A3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43" y="3482455"/>
                <a:ext cx="207412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DA821D65-8246-9782-DD2B-DE13ADA30146}"/>
                  </a:ext>
                </a:extLst>
              </p:cNvPr>
              <p:cNvSpPr txBox="1"/>
              <p:nvPr/>
            </p:nvSpPr>
            <p:spPr>
              <a:xfrm>
                <a:off x="558235" y="1248055"/>
                <a:ext cx="2226956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=0.994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DA821D65-8246-9782-DD2B-DE13ADA30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35" y="1248055"/>
                <a:ext cx="2226956" cy="423770"/>
              </a:xfrm>
              <a:prstGeom prst="rect">
                <a:avLst/>
              </a:prstGeom>
              <a:blipFill>
                <a:blip r:embed="rId1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D5A2F008-72B7-25F6-4C2D-4E1BB0DF52CA}"/>
                  </a:ext>
                </a:extLst>
              </p:cNvPr>
              <p:cNvSpPr txBox="1"/>
              <p:nvPr/>
            </p:nvSpPr>
            <p:spPr>
              <a:xfrm>
                <a:off x="9673826" y="6055483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7037 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D5A2F008-72B7-25F6-4C2D-4E1BB0DF5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826" y="6055483"/>
                <a:ext cx="2606090" cy="369332"/>
              </a:xfrm>
              <a:prstGeom prst="rect">
                <a:avLst/>
              </a:prstGeom>
              <a:blipFill>
                <a:blip r:embed="rId15"/>
                <a:stretch>
                  <a:fillRect l="-971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52BCBFC2-6A0F-78C9-D426-BF4A0DCBC1B4}"/>
                  </a:ext>
                </a:extLst>
              </p:cNvPr>
              <p:cNvSpPr txBox="1"/>
              <p:nvPr/>
            </p:nvSpPr>
            <p:spPr>
              <a:xfrm>
                <a:off x="9674532" y="6484781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.0071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52BCBFC2-6A0F-78C9-D426-BF4A0DCBC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532" y="6484781"/>
                <a:ext cx="2606090" cy="369332"/>
              </a:xfrm>
              <a:prstGeom prst="rect">
                <a:avLst/>
              </a:prstGeom>
              <a:blipFill>
                <a:blip r:embed="rId16"/>
                <a:stretch>
                  <a:fillRect l="-966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Immagine 33">
            <a:extLst>
              <a:ext uri="{FF2B5EF4-FFF2-40B4-BE49-F238E27FC236}">
                <a16:creationId xmlns:a16="http://schemas.microsoft.com/office/drawing/2014/main" id="{F123A5A3-4F44-345D-2A96-A134AF2A45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29225" y="1300173"/>
            <a:ext cx="6336699" cy="4679103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3F4F226-4B52-AEAA-7467-977497B9E07A}"/>
              </a:ext>
            </a:extLst>
          </p:cNvPr>
          <p:cNvSpPr txBox="1"/>
          <p:nvPr/>
        </p:nvSpPr>
        <p:spPr>
          <a:xfrm>
            <a:off x="301143" y="5634032"/>
            <a:ext cx="3588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Obtained time and frequency pixels: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D9980306-FC89-8282-5074-980898412E12}"/>
                  </a:ext>
                </a:extLst>
              </p:cNvPr>
              <p:cNvSpPr txBox="1"/>
              <p:nvPr/>
            </p:nvSpPr>
            <p:spPr>
              <a:xfrm>
                <a:off x="367131" y="5993622"/>
                <a:ext cx="1611210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𝑚𝑖𝑔𝑟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D9980306-FC89-8282-5074-980898412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31" y="5993622"/>
                <a:ext cx="1611210" cy="391902"/>
              </a:xfrm>
              <a:prstGeom prst="rect">
                <a:avLst/>
              </a:prstGeom>
              <a:blipFill>
                <a:blip r:embed="rId1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6E71002-E24D-A4D9-E472-3BAC90D64BC2}"/>
                  </a:ext>
                </a:extLst>
              </p:cNvPr>
              <p:cNvSpPr txBox="1"/>
              <p:nvPr/>
            </p:nvSpPr>
            <p:spPr>
              <a:xfrm>
                <a:off x="402653" y="6474898"/>
                <a:ext cx="1575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76E71002-E24D-A4D9-E472-3BAC90D64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53" y="6474898"/>
                <a:ext cx="1575688" cy="369332"/>
              </a:xfrm>
              <a:prstGeom prst="rect">
                <a:avLst/>
              </a:prstGeom>
              <a:blipFill>
                <a:blip r:embed="rId1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697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19A8E12C-B610-9B41-874C-A8978BA556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388" y="294385"/>
                <a:ext cx="8931762" cy="66210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it-IT" sz="4800" dirty="0" err="1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Result</a:t>
                </a:r>
                <a:r>
                  <a:rPr lang="it-IT" sz="48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sz="4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4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4800" dirty="0">
                    <a:solidFill>
                      <a:srgbClr val="00B050"/>
                    </a:solidFill>
                  </a:rPr>
                  <a:t> </a:t>
                </a:r>
                <a:r>
                  <a:rPr lang="it-IT" sz="48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helic. drones</a:t>
                </a:r>
                <a:r>
                  <a:rPr lang="en-GB" sz="4800" dirty="0">
                    <a:solidFill>
                      <a:srgbClr val="00B050"/>
                    </a:solidFill>
                  </a:rPr>
                  <a:t> </a:t>
                </a:r>
                <a:endParaRPr lang="it-IT" sz="4800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19A8E12C-B610-9B41-874C-A8978BA55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88" y="294385"/>
                <a:ext cx="8931762" cy="662101"/>
              </a:xfrm>
              <a:prstGeom prst="rect">
                <a:avLst/>
              </a:prstGeom>
              <a:blipFill>
                <a:blip r:embed="rId2"/>
                <a:stretch>
                  <a:fillRect l="-3125" t="-45283" b="-490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E20EC0BE-D188-0E28-FF46-492C069CDE9F}"/>
                  </a:ext>
                </a:extLst>
              </p:cNvPr>
              <p:cNvSpPr txBox="1"/>
              <p:nvPr/>
            </p:nvSpPr>
            <p:spPr>
              <a:xfrm>
                <a:off x="247035" y="969153"/>
                <a:ext cx="8048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Result for DJI </a:t>
                </a:r>
                <a:r>
                  <a:rPr lang="en-GB" dirty="0" err="1"/>
                  <a:t>Panthom</a:t>
                </a:r>
                <a:r>
                  <a:rPr lang="en-GB" dirty="0"/>
                  <a:t> 4 model, Objective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plane and maximum chirp duration: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E20EC0BE-D188-0E28-FF46-492C069CD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35" y="969153"/>
                <a:ext cx="8048614" cy="369332"/>
              </a:xfrm>
              <a:prstGeom prst="rect">
                <a:avLst/>
              </a:prstGeom>
              <a:blipFill>
                <a:blip r:embed="rId4"/>
                <a:stretch>
                  <a:fillRect l="-630" t="-6667" r="-315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/>
              <p:nvPr/>
            </p:nvSpPr>
            <p:spPr>
              <a:xfrm>
                <a:off x="6929474" y="6467529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0345 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474" y="6467529"/>
                <a:ext cx="2606090" cy="369332"/>
              </a:xfrm>
              <a:prstGeom prst="rect">
                <a:avLst/>
              </a:prstGeom>
              <a:blipFill>
                <a:blip r:embed="rId5"/>
                <a:stretch>
                  <a:fillRect l="-97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/>
              <p:nvPr/>
            </p:nvSpPr>
            <p:spPr>
              <a:xfrm>
                <a:off x="7042892" y="6055483"/>
                <a:ext cx="1423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892" y="6055483"/>
                <a:ext cx="1423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/>
              <p:nvPr/>
            </p:nvSpPr>
            <p:spPr>
              <a:xfrm>
                <a:off x="380120" y="1707986"/>
                <a:ext cx="15147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𝑎𝑧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6.20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20" y="1707986"/>
                <a:ext cx="151471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D50AD85-00EC-53C3-9520-8F63FF0BD36B}"/>
                  </a:ext>
                </a:extLst>
              </p:cNvPr>
              <p:cNvSpPr txBox="1"/>
              <p:nvPr/>
            </p:nvSpPr>
            <p:spPr>
              <a:xfrm>
                <a:off x="403403" y="4421477"/>
                <a:ext cx="1611210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𝑚𝑖𝑔𝑟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D50AD85-00EC-53C3-9520-8F63FF0BD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03" y="4421477"/>
                <a:ext cx="1611210" cy="391902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1BCE043-6324-764D-5BB3-22A1E92092D0}"/>
                  </a:ext>
                </a:extLst>
              </p:cNvPr>
              <p:cNvSpPr txBox="1"/>
              <p:nvPr/>
            </p:nvSpPr>
            <p:spPr>
              <a:xfrm>
                <a:off x="447272" y="4929859"/>
                <a:ext cx="1575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1BCE043-6324-764D-5BB3-22A1E9209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72" y="4929859"/>
                <a:ext cx="157568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245EDD3-5A61-11AE-8E56-4F5C59B11E31}"/>
              </a:ext>
            </a:extLst>
          </p:cNvPr>
          <p:cNvSpPr txBox="1"/>
          <p:nvPr/>
        </p:nvSpPr>
        <p:spPr>
          <a:xfrm>
            <a:off x="179905" y="3996317"/>
            <a:ext cx="344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Starting time and frequency pixels: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1B7708B-B270-B55A-6D1D-1D1AD34D8973}"/>
                  </a:ext>
                </a:extLst>
              </p:cNvPr>
              <p:cNvSpPr txBox="1"/>
              <p:nvPr/>
            </p:nvSpPr>
            <p:spPr>
              <a:xfrm>
                <a:off x="403403" y="2138649"/>
                <a:ext cx="17935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=20.44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1B7708B-B270-B55A-6D1D-1D1AD34D8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03" y="2138649"/>
                <a:ext cx="179356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3B9D81D-CE6C-6C80-1AA0-9FD1F780BCF1}"/>
                  </a:ext>
                </a:extLst>
              </p:cNvPr>
              <p:cNvSpPr txBox="1"/>
              <p:nvPr/>
            </p:nvSpPr>
            <p:spPr>
              <a:xfrm>
                <a:off x="247035" y="2569312"/>
                <a:ext cx="22282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=119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𝐺𝐻𝑧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3B9D81D-CE6C-6C80-1AA0-9FD1F780B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35" y="2569312"/>
                <a:ext cx="2228285" cy="400110"/>
              </a:xfrm>
              <a:prstGeom prst="rect">
                <a:avLst/>
              </a:prstGeom>
              <a:blipFill>
                <a:blip r:embed="rId11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20D7734-C0E8-1DBE-5CD2-A0EA36DD9D4E}"/>
                  </a:ext>
                </a:extLst>
              </p:cNvPr>
              <p:cNvSpPr txBox="1"/>
              <p:nvPr/>
            </p:nvSpPr>
            <p:spPr>
              <a:xfrm>
                <a:off x="114087" y="2986491"/>
                <a:ext cx="24736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= 1.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61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20D7734-C0E8-1DBE-5CD2-A0EA36DD9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87" y="2986491"/>
                <a:ext cx="2473687" cy="369332"/>
              </a:xfrm>
              <a:prstGeom prst="rect">
                <a:avLst/>
              </a:prstGeom>
              <a:blipFill>
                <a:blip r:embed="rId12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E3F6C56D-D7C2-5530-D561-9477A25A3D8B}"/>
                  </a:ext>
                </a:extLst>
              </p:cNvPr>
              <p:cNvSpPr txBox="1"/>
              <p:nvPr/>
            </p:nvSpPr>
            <p:spPr>
              <a:xfrm>
                <a:off x="145842" y="3458926"/>
                <a:ext cx="207412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=0.09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E3F6C56D-D7C2-5530-D561-9477A25A3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42" y="3458926"/>
                <a:ext cx="207412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DA821D65-8246-9782-DD2B-DE13ADA30146}"/>
                  </a:ext>
                </a:extLst>
              </p:cNvPr>
              <p:cNvSpPr txBox="1"/>
              <p:nvPr/>
            </p:nvSpPr>
            <p:spPr>
              <a:xfrm>
                <a:off x="380120" y="1328478"/>
                <a:ext cx="1941622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=1.4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DA821D65-8246-9782-DD2B-DE13ADA30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20" y="1328478"/>
                <a:ext cx="1941622" cy="423770"/>
              </a:xfrm>
              <a:prstGeom prst="rect">
                <a:avLst/>
              </a:prstGeom>
              <a:blipFill>
                <a:blip r:embed="rId14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5D6B4C7-2196-F438-91FD-14A2D8BDF52C}"/>
              </a:ext>
            </a:extLst>
          </p:cNvPr>
          <p:cNvSpPr txBox="1"/>
          <p:nvPr/>
        </p:nvSpPr>
        <p:spPr>
          <a:xfrm>
            <a:off x="220490" y="5448943"/>
            <a:ext cx="3588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Obtained time and frequency pixels: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855AE4C4-FCF6-91DA-F9CD-C29DCE0F6C0C}"/>
                  </a:ext>
                </a:extLst>
              </p:cNvPr>
              <p:cNvSpPr txBox="1"/>
              <p:nvPr/>
            </p:nvSpPr>
            <p:spPr>
              <a:xfrm>
                <a:off x="448654" y="5820908"/>
                <a:ext cx="1611210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𝑚𝑖𝑔𝑟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855AE4C4-FCF6-91DA-F9CD-C29DCE0F6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54" y="5820908"/>
                <a:ext cx="1611210" cy="391902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40ED801-06FD-41C4-0CB6-EF4DC5EC9BF2}"/>
                  </a:ext>
                </a:extLst>
              </p:cNvPr>
              <p:cNvSpPr txBox="1"/>
              <p:nvPr/>
            </p:nvSpPr>
            <p:spPr>
              <a:xfrm>
                <a:off x="484176" y="6302184"/>
                <a:ext cx="1575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40ED801-06FD-41C4-0CB6-EF4DC5EC9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76" y="6302184"/>
                <a:ext cx="1575688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F6CC38B3-AB84-15F7-3DB3-813D5C08B595}"/>
                  </a:ext>
                </a:extLst>
              </p:cNvPr>
              <p:cNvSpPr txBox="1"/>
              <p:nvPr/>
            </p:nvSpPr>
            <p:spPr>
              <a:xfrm>
                <a:off x="9673826" y="6055483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2188 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F6CC38B3-AB84-15F7-3DB3-813D5C08B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826" y="6055483"/>
                <a:ext cx="2606090" cy="369332"/>
              </a:xfrm>
              <a:prstGeom prst="rect">
                <a:avLst/>
              </a:prstGeom>
              <a:blipFill>
                <a:blip r:embed="rId17"/>
                <a:stretch>
                  <a:fillRect l="-971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028B99B-9720-0C9A-D413-DE0A9323E72E}"/>
                  </a:ext>
                </a:extLst>
              </p:cNvPr>
              <p:cNvSpPr txBox="1"/>
              <p:nvPr/>
            </p:nvSpPr>
            <p:spPr>
              <a:xfrm>
                <a:off x="9674532" y="6484781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.0043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7028B99B-9720-0C9A-D413-DE0A9323E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532" y="6484781"/>
                <a:ext cx="2606090" cy="369332"/>
              </a:xfrm>
              <a:prstGeom prst="rect">
                <a:avLst/>
              </a:prstGeom>
              <a:blipFill>
                <a:blip r:embed="rId18"/>
                <a:stretch>
                  <a:fillRect l="-966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08289125-06B9-6747-580C-FE2C2C2DA04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18075" y="1349225"/>
            <a:ext cx="6003940" cy="47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6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893176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helic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drones</a:t>
            </a:r>
            <a:endParaRPr lang="it-IT" sz="4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BA7420C-E904-C62C-BD4B-C1CBDB68D4E2}"/>
                  </a:ext>
                </a:extLst>
              </p:cNvPr>
              <p:cNvSpPr txBox="1"/>
              <p:nvPr/>
            </p:nvSpPr>
            <p:spPr>
              <a:xfrm>
                <a:off x="395209" y="1409631"/>
                <a:ext cx="14001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BA7420C-E904-C62C-BD4B-C1CBDB68D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9" y="1409631"/>
                <a:ext cx="1400190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CE8B70C-AA5C-22BA-74A8-8F734356FD18}"/>
                  </a:ext>
                </a:extLst>
              </p:cNvPr>
              <p:cNvSpPr txBox="1"/>
              <p:nvPr/>
            </p:nvSpPr>
            <p:spPr>
              <a:xfrm>
                <a:off x="384320" y="1852619"/>
                <a:ext cx="17561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=0.0333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CE8B70C-AA5C-22BA-74A8-8F734356F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0" y="1852619"/>
                <a:ext cx="1756122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543C60C-A66E-C110-066E-8B691CB2C576}"/>
                  </a:ext>
                </a:extLst>
              </p:cNvPr>
              <p:cNvSpPr txBox="1"/>
              <p:nvPr/>
            </p:nvSpPr>
            <p:spPr>
              <a:xfrm>
                <a:off x="325004" y="2351471"/>
                <a:ext cx="12749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543C60C-A66E-C110-066E-8B691CB2C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04" y="2351471"/>
                <a:ext cx="1274901" cy="400110"/>
              </a:xfrm>
              <a:prstGeom prst="rect">
                <a:avLst/>
              </a:prstGeom>
              <a:blipFill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F2E0EBB-EFEF-C65F-39EF-F1117EBB2519}"/>
                  </a:ext>
                </a:extLst>
              </p:cNvPr>
              <p:cNvSpPr txBox="1"/>
              <p:nvPr/>
            </p:nvSpPr>
            <p:spPr>
              <a:xfrm>
                <a:off x="339083" y="2718943"/>
                <a:ext cx="2525499" cy="6172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=150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F2E0EBB-EFEF-C65F-39EF-F1117EBB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83" y="2718943"/>
                <a:ext cx="2525499" cy="617285"/>
              </a:xfrm>
              <a:prstGeom prst="rect">
                <a:avLst/>
              </a:prstGeom>
              <a:blipFill>
                <a:blip r:embed="rId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632E4FE-2CDE-2198-BE23-F11E96F86203}"/>
                  </a:ext>
                </a:extLst>
              </p:cNvPr>
              <p:cNvSpPr txBox="1"/>
              <p:nvPr/>
            </p:nvSpPr>
            <p:spPr>
              <a:xfrm>
                <a:off x="384320" y="3369562"/>
                <a:ext cx="16472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𝑟𝑒𝑛𝑒𝑤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000" dirty="0"/>
                  <a:t>  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632E4FE-2CDE-2198-BE23-F11E96F86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0" y="3369562"/>
                <a:ext cx="1647246" cy="400110"/>
              </a:xfrm>
              <a:prstGeom prst="rect">
                <a:avLst/>
              </a:prstGeom>
              <a:blipFill>
                <a:blip r:embed="rId7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5C57B1B-D86A-3D20-83FB-A5159BB5CE07}"/>
                  </a:ext>
                </a:extLst>
              </p:cNvPr>
              <p:cNvSpPr txBox="1"/>
              <p:nvPr/>
            </p:nvSpPr>
            <p:spPr>
              <a:xfrm>
                <a:off x="339083" y="3890452"/>
                <a:ext cx="21019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5C57B1B-D86A-3D20-83FB-A5159BB5C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83" y="3890452"/>
                <a:ext cx="2101986" cy="400110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E71765BB-92D2-3FDE-2B1F-F23BB4069C94}"/>
                  </a:ext>
                </a:extLst>
              </p:cNvPr>
              <p:cNvSpPr txBox="1"/>
              <p:nvPr/>
            </p:nvSpPr>
            <p:spPr>
              <a:xfrm>
                <a:off x="365503" y="4338861"/>
                <a:ext cx="12777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=60°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E71765BB-92D2-3FDE-2B1F-F23BB4069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03" y="4338861"/>
                <a:ext cx="1277722" cy="400110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72806AB-403A-30CA-DCC1-04CCBBD30762}"/>
                  </a:ext>
                </a:extLst>
              </p:cNvPr>
              <p:cNvSpPr txBox="1"/>
              <p:nvPr/>
            </p:nvSpPr>
            <p:spPr>
              <a:xfrm>
                <a:off x="384320" y="4849169"/>
                <a:ext cx="14716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=290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72806AB-403A-30CA-DCC1-04CCBBD30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0" y="4849169"/>
                <a:ext cx="1471685" cy="400110"/>
              </a:xfrm>
              <a:prstGeom prst="rect">
                <a:avLst/>
              </a:prstGeom>
              <a:blipFill>
                <a:blip r:embed="rId10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327D045-26E2-BB08-198C-B5E9D8D32CCF}"/>
                  </a:ext>
                </a:extLst>
              </p:cNvPr>
              <p:cNvSpPr txBox="1"/>
              <p:nvPr/>
            </p:nvSpPr>
            <p:spPr>
              <a:xfrm>
                <a:off x="253134" y="5423478"/>
                <a:ext cx="22738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=1000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327D045-26E2-BB08-198C-B5E9D8D32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34" y="5423478"/>
                <a:ext cx="2273883" cy="400110"/>
              </a:xfrm>
              <a:prstGeom prst="rect">
                <a:avLst/>
              </a:prstGeom>
              <a:blipFill>
                <a:blip r:embed="rId11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ella 6">
                <a:extLst>
                  <a:ext uri="{FF2B5EF4-FFF2-40B4-BE49-F238E27FC236}">
                    <a16:creationId xmlns:a16="http://schemas.microsoft.com/office/drawing/2014/main" id="{27B807C8-BFDA-968A-E580-450B2C8772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522369"/>
                  </p:ext>
                </p:extLst>
              </p:nvPr>
            </p:nvGraphicFramePr>
            <p:xfrm>
              <a:off x="3088249" y="1852619"/>
              <a:ext cx="9103751" cy="2978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416985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881051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𝑓𝑓𝑡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𝑐h𝑖𝑟𝑝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88.35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943.13 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0.53 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154.2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1696 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22.6 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88.35 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565.88 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0.88 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92.5 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1696 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22.6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183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88.35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404.19 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1.23 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66.12 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1696 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22.6 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928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78.43 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375 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1.33 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61.34 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1911 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25.5 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553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68.02 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350 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1.42 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57.2 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2203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29.4 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536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72.72 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275 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1.81 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44.9 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2061 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27.5 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43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68.9 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250 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40.8 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2173 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29 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2000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ella 6">
                <a:extLst>
                  <a:ext uri="{FF2B5EF4-FFF2-40B4-BE49-F238E27FC236}">
                    <a16:creationId xmlns:a16="http://schemas.microsoft.com/office/drawing/2014/main" id="{27B807C8-BFDA-968A-E580-450B2C8772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522369"/>
                  </p:ext>
                </p:extLst>
              </p:nvPr>
            </p:nvGraphicFramePr>
            <p:xfrm>
              <a:off x="3088249" y="1852619"/>
              <a:ext cx="9103751" cy="2978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416985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881051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</a:tblGrid>
                  <a:tr h="38779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3226" r="-691209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3226" r="-583696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3226" r="-490110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3226" r="-384783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3226" r="-289011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3226" r="-134821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3226" r="-2027" b="-67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110345" r="-691209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110345" r="-583696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110345" r="-490110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110345" r="-384783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110345" r="-28901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110345" r="-13482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110345" r="-2027" b="-6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210345" r="-691209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210345" r="-583696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210345" r="-490110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210345" r="-384783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210345" r="-289011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210345" r="-134821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210345" r="-2027" b="-5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83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310345" r="-691209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310345" r="-583696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310345" r="-490110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310345" r="-384783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310345" r="-289011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310345" r="-134821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310345" r="-2027" b="-4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928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396667" r="-691209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396667" r="-583696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396667" r="-49011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396667" r="-38478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396667" r="-289011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396667" r="-134821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396667" r="-2027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553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513793" r="-691209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513793" r="-583696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513793" r="-490110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513793" r="-384783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513793" r="-289011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513793" r="-134821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513793" r="-2027" b="-2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536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593333" r="-69120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593333" r="-583696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593333" r="-490110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593333" r="-384783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593333" r="-289011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593333" r="-134821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593333" r="-2027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943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717241" r="-691209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717241" r="-583696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717241" r="-490110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717241" r="-384783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717241" r="-289011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717241" r="-134821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717241" r="-2027" b="-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2000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20EC0BE-D188-0E28-FF46-492C069CDE9F}"/>
              </a:ext>
            </a:extLst>
          </p:cNvPr>
          <p:cNvSpPr txBox="1"/>
          <p:nvPr/>
        </p:nvSpPr>
        <p:spPr>
          <a:xfrm>
            <a:off x="3016314" y="1412582"/>
            <a:ext cx="909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Result for generic </a:t>
            </a:r>
            <a:r>
              <a:rPr lang="en-GB" sz="2000" dirty="0" err="1"/>
              <a:t>helic</a:t>
            </a:r>
            <a:r>
              <a:rPr lang="en-GB" sz="2000" dirty="0"/>
              <a:t> drone model, Objective f-t plane and maximum chirp duration: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/>
              <p:nvPr/>
            </p:nvSpPr>
            <p:spPr>
              <a:xfrm>
                <a:off x="8764031" y="5628014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0625 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031" y="5628014"/>
                <a:ext cx="2606090" cy="369332"/>
              </a:xfrm>
              <a:prstGeom prst="rect">
                <a:avLst/>
              </a:prstGeom>
              <a:blipFill>
                <a:blip r:embed="rId14"/>
                <a:stretch>
                  <a:fillRect l="-1456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/>
              <p:nvPr/>
            </p:nvSpPr>
            <p:spPr>
              <a:xfrm>
                <a:off x="8868028" y="5258682"/>
                <a:ext cx="1423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028" y="5258682"/>
                <a:ext cx="14234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/>
              <p:nvPr/>
            </p:nvSpPr>
            <p:spPr>
              <a:xfrm>
                <a:off x="8796236" y="6058797"/>
                <a:ext cx="16573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𝑎𝑧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=11.25°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236" y="6058797"/>
                <a:ext cx="1657377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957AC714-4B1A-1B14-02F5-41707CCFB042}"/>
                  </a:ext>
                </a:extLst>
              </p:cNvPr>
              <p:cNvSpPr txBox="1"/>
              <p:nvPr/>
            </p:nvSpPr>
            <p:spPr>
              <a:xfrm>
                <a:off x="4164775" y="5638922"/>
                <a:ext cx="888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957AC714-4B1A-1B14-02F5-41707CCFB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775" y="5638922"/>
                <a:ext cx="8880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2DEBEB2-3B52-96AF-0D08-BED584D5C24C}"/>
                  </a:ext>
                </a:extLst>
              </p:cNvPr>
              <p:cNvSpPr txBox="1"/>
              <p:nvPr/>
            </p:nvSpPr>
            <p:spPr>
              <a:xfrm>
                <a:off x="4151438" y="6008254"/>
                <a:ext cx="901337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2DEBEB2-3B52-96AF-0D08-BED584D5C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438" y="6008254"/>
                <a:ext cx="901337" cy="391582"/>
              </a:xfrm>
              <a:prstGeom prst="rect">
                <a:avLst/>
              </a:prstGeom>
              <a:blipFill>
                <a:blip r:embed="rId1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C24F7E1-16B6-0E24-5331-293A89E2974C}"/>
              </a:ext>
            </a:extLst>
          </p:cNvPr>
          <p:cNvSpPr txBox="1"/>
          <p:nvPr/>
        </p:nvSpPr>
        <p:spPr>
          <a:xfrm>
            <a:off x="3167098" y="5219516"/>
            <a:ext cx="34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time and frequency pixels: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1925333-8E40-80B6-6D40-5919C7EF0DA2}"/>
                  </a:ext>
                </a:extLst>
              </p:cNvPr>
              <p:cNvSpPr txBox="1"/>
              <p:nvPr/>
            </p:nvSpPr>
            <p:spPr>
              <a:xfrm>
                <a:off x="7970397" y="348843"/>
                <a:ext cx="2343064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01.9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1925333-8E40-80B6-6D40-5919C7EF0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397" y="348843"/>
                <a:ext cx="2343064" cy="390748"/>
              </a:xfrm>
              <a:prstGeom prst="rect">
                <a:avLst/>
              </a:prstGeom>
              <a:blipFill>
                <a:blip r:embed="rId19"/>
                <a:stretch>
                  <a:fillRect l="-1075" t="-6250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022B4E0-EA8D-AB98-B3DA-E7A85BE0DC18}"/>
              </a:ext>
            </a:extLst>
          </p:cNvPr>
          <p:cNvSpPr txBox="1"/>
          <p:nvPr/>
        </p:nvSpPr>
        <p:spPr>
          <a:xfrm>
            <a:off x="10146219" y="321537"/>
            <a:ext cx="132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Due to fmax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7F37240-5F6D-6AFF-A4C3-E11EB8FEA1B8}"/>
                  </a:ext>
                </a:extLst>
              </p:cNvPr>
              <p:cNvSpPr txBox="1"/>
              <p:nvPr/>
            </p:nvSpPr>
            <p:spPr>
              <a:xfrm>
                <a:off x="7970396" y="710724"/>
                <a:ext cx="2175821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6.7 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7F37240-5F6D-6AFF-A4C3-E11EB8FEA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396" y="710724"/>
                <a:ext cx="2175821" cy="390748"/>
              </a:xfrm>
              <a:prstGeom prst="rect">
                <a:avLst/>
              </a:prstGeom>
              <a:blipFill>
                <a:blip r:embed="rId20"/>
                <a:stretch>
                  <a:fillRect l="-1163" t="-9677" b="-19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83FE40C-533A-4EBE-692B-A843919AF5D9}"/>
              </a:ext>
            </a:extLst>
          </p:cNvPr>
          <p:cNvSpPr txBox="1"/>
          <p:nvPr/>
        </p:nvSpPr>
        <p:spPr>
          <a:xfrm>
            <a:off x="10146218" y="750835"/>
            <a:ext cx="155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Due to k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D0C37E3F-70A4-FD05-8C55-C7AE374DAE12}"/>
                  </a:ext>
                </a:extLst>
              </p:cNvPr>
              <p:cNvSpPr txBox="1"/>
              <p:nvPr/>
            </p:nvSpPr>
            <p:spPr>
              <a:xfrm>
                <a:off x="6416000" y="5701470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903 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D0C37E3F-70A4-FD05-8C55-C7AE374DA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000" y="5701470"/>
                <a:ext cx="2606090" cy="369332"/>
              </a:xfrm>
              <a:prstGeom prst="rect">
                <a:avLst/>
              </a:prstGeom>
              <a:blipFill>
                <a:blip r:embed="rId21"/>
                <a:stretch>
                  <a:fillRect l="-483" t="-6452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BCA6DC51-055F-6B86-BAD8-9A2CA86B7A9D}"/>
                  </a:ext>
                </a:extLst>
              </p:cNvPr>
              <p:cNvSpPr txBox="1"/>
              <p:nvPr/>
            </p:nvSpPr>
            <p:spPr>
              <a:xfrm>
                <a:off x="6416706" y="6130768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.0125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BCA6DC51-055F-6B86-BAD8-9A2CA86B7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706" y="6130768"/>
                <a:ext cx="2606090" cy="369332"/>
              </a:xfrm>
              <a:prstGeom prst="rect">
                <a:avLst/>
              </a:prstGeom>
              <a:blipFill>
                <a:blip r:embed="rId22"/>
                <a:stretch>
                  <a:fillRect l="-971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87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893176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Drone model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lang="it-IT" sz="4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6">
                <a:extLst>
                  <a:ext uri="{FF2B5EF4-FFF2-40B4-BE49-F238E27FC236}">
                    <a16:creationId xmlns:a16="http://schemas.microsoft.com/office/drawing/2014/main" id="{81B5085E-F267-A26B-F86E-3477219E0E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1701365"/>
                  </p:ext>
                </p:extLst>
              </p:nvPr>
            </p:nvGraphicFramePr>
            <p:xfrm>
              <a:off x="535122" y="1483241"/>
              <a:ext cx="10942175" cy="149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451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442788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247969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750947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619027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571055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489938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𝑀𝑜𝑑𝑒𝑙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𝑅𝑒𝑥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450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325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𝑟𝑒𝑣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𝑅𝑒𝑥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500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57</m:t>
                                </m:r>
                                <m:r>
                                  <a:rPr lang="it-IT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470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46 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𝑟𝑒𝑣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183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𝑅𝑒𝑥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600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>
                                  <a:rPr lang="it-IT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600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40 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𝑟𝑒𝑣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92814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6">
                <a:extLst>
                  <a:ext uri="{FF2B5EF4-FFF2-40B4-BE49-F238E27FC236}">
                    <a16:creationId xmlns:a16="http://schemas.microsoft.com/office/drawing/2014/main" id="{81B5085E-F267-A26B-F86E-3477219E0E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1701365"/>
                  </p:ext>
                </p:extLst>
              </p:nvPr>
            </p:nvGraphicFramePr>
            <p:xfrm>
              <a:off x="535122" y="1483241"/>
              <a:ext cx="10942175" cy="149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451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442788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247969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750947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619027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571055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489938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699" r="-50419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26316" r="-53245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63265" r="-51938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7971" r="-26884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938" r="-18984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01613" r="-9596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637607" r="-170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699" t="-106897" r="-504196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26316" t="-106897" r="-532456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63265" t="-106897" r="-519388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7971" t="-106897" r="-268841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938" t="-106897" r="-189844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01613" t="-106897" r="-95968" b="-2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637607" t="-106897" r="-1709" b="-2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699" t="-200000" r="-504196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26316" t="-200000" r="-532456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63265" t="-200000" r="-519388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7971" t="-200000" r="-268841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938" t="-200000" r="-189844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01613" t="-200000" r="-95968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637607" t="-200000" r="-1709" b="-1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83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699" t="-310345" r="-504196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26316" t="-310345" r="-532456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63265" t="-310345" r="-519388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7971" t="-310345" r="-268841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938" t="-310345" r="-189844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501613" t="-310345" r="-95968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637607" t="-310345" r="-1709" b="-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92814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C6C796-1D42-3614-9D2D-618BC6216579}"/>
              </a:ext>
            </a:extLst>
          </p:cNvPr>
          <p:cNvSpPr txBox="1"/>
          <p:nvPr/>
        </p:nvSpPr>
        <p:spPr>
          <a:xfrm>
            <a:off x="535123" y="1035197"/>
            <a:ext cx="199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Helicopter drones: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6">
                <a:extLst>
                  <a:ext uri="{FF2B5EF4-FFF2-40B4-BE49-F238E27FC236}">
                    <a16:creationId xmlns:a16="http://schemas.microsoft.com/office/drawing/2014/main" id="{6E6CB94A-46AF-583F-C5C8-94BCC302F0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8827152"/>
                  </p:ext>
                </p:extLst>
              </p:nvPr>
            </p:nvGraphicFramePr>
            <p:xfrm>
              <a:off x="535121" y="4446834"/>
              <a:ext cx="10929169" cy="149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6599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120140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348740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383030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337310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1325062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𝑀𝑜𝑑𝑒𝑙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𝜹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GB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it-IT" b="1" i="1" smtClean="0">
                                        <a:latin typeface="Cambria Math" panose="02040503050406030204" pitchFamily="18" charset="0"/>
                                      </a:rPr>
                                      <m:t>𝒎𝒂𝒙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𝐷𝐽𝐼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𝑀𝑎𝑣𝑖𝑐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𝐴𝑖𝑟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91.6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𝑟𝑒𝑣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125mm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𝐷𝐽𝐼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𝑀𝑎𝑡𝑟𝑖𝑐𝑒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300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it-IT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266.5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70 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𝑟𝑒𝑣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315mm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183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𝐷𝐽𝐼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𝑃h𝑎𝑛𝑡𝑜𝑚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it-IT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it-IT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116 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𝑟𝑒𝑣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125mm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92814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6">
                <a:extLst>
                  <a:ext uri="{FF2B5EF4-FFF2-40B4-BE49-F238E27FC236}">
                    <a16:creationId xmlns:a16="http://schemas.microsoft.com/office/drawing/2014/main" id="{6E6CB94A-46AF-583F-C5C8-94BCC302F0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8827152"/>
                  </p:ext>
                </p:extLst>
              </p:nvPr>
            </p:nvGraphicFramePr>
            <p:xfrm>
              <a:off x="535121" y="4446834"/>
              <a:ext cx="10929169" cy="149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6599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120140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348740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383030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337310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132506239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704" t="-6452" r="-507746" b="-3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62500" t="-6452" r="-719318" b="-3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24272" t="-6452" r="-514563" b="-3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321154" t="-6452" r="-409615" b="-3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413208" t="-6452" r="-301887" b="-3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499083" t="-6452" r="-193578" b="-3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621905" t="-6452" r="-100952" b="-3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728846" t="-6452" r="-1923" b="-3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704" t="-113793" r="-50774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62500" t="-113793" r="-71931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24272" t="-113793" r="-51456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321154" t="-113793" r="-4096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413208" t="-113793" r="-30188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499083" t="-113793" r="-19357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621905" t="-113793" r="-10095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125mm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704" t="-206667" r="-50774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62500" t="-206667" r="-71931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24272" t="-206667" r="-51456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321154" t="-206667" r="-40961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413208" t="-206667" r="-30188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499083" t="-206667" r="-19357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621905" t="-206667" r="-10095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315mm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183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704" t="-317241" r="-507746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62500" t="-317241" r="-719318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24272" t="-317241" r="-51456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321154" t="-317241" r="-40961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413208" t="-317241" r="-301887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499083" t="-317241" r="-193578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621905" t="-317241" r="-100952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125mm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92814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955B939-2878-25BE-FF4A-3C208D487244}"/>
              </a:ext>
            </a:extLst>
          </p:cNvPr>
          <p:cNvSpPr txBox="1"/>
          <p:nvPr/>
        </p:nvSpPr>
        <p:spPr>
          <a:xfrm>
            <a:off x="535121" y="3920079"/>
            <a:ext cx="643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Quadcopter drones: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BA648ED-B508-1823-8BB7-4D241AE1F6A0}"/>
                  </a:ext>
                </a:extLst>
              </p:cNvPr>
              <p:cNvSpPr txBox="1"/>
              <p:nvPr/>
            </p:nvSpPr>
            <p:spPr>
              <a:xfrm>
                <a:off x="2622297" y="1035197"/>
                <a:ext cx="8854999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Drone RCS are supposed to be: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=0.03 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𝑏𝑙𝑎𝑑𝑒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=0.75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𝑏𝑜𝑑𝑦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=0.25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BA648ED-B508-1823-8BB7-4D241AE1F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297" y="1035197"/>
                <a:ext cx="8854999" cy="391261"/>
              </a:xfrm>
              <a:prstGeom prst="rect">
                <a:avLst/>
              </a:prstGeom>
              <a:blipFill>
                <a:blip r:embed="rId5"/>
                <a:stretch>
                  <a:fillRect l="-573" t="-6250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B436088-3E0F-409C-288B-C51A08328A0D}"/>
                  </a:ext>
                </a:extLst>
              </p:cNvPr>
              <p:cNvSpPr txBox="1"/>
              <p:nvPr/>
            </p:nvSpPr>
            <p:spPr>
              <a:xfrm>
                <a:off x="2584140" y="3901641"/>
                <a:ext cx="8854999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Drone RCS are supposed to be: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 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𝑏𝑙𝑎𝑑𝑒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=0.75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𝑏𝑜𝑑𝑦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=0.25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B436088-3E0F-409C-288B-C51A08328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140" y="3901641"/>
                <a:ext cx="8854999" cy="391261"/>
              </a:xfrm>
              <a:prstGeom prst="rect">
                <a:avLst/>
              </a:prstGeom>
              <a:blipFill>
                <a:blip r:embed="rId6"/>
                <a:stretch>
                  <a:fillRect l="-573" t="-6452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23CFE0-2964-9BDD-83C7-3DE764A27E84}"/>
              </a:ext>
            </a:extLst>
          </p:cNvPr>
          <p:cNvSpPr txBox="1"/>
          <p:nvPr/>
        </p:nvSpPr>
        <p:spPr>
          <a:xfrm>
            <a:off x="662940" y="6240780"/>
            <a:ext cx="1058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blade flash start to appear when there is 1 point each 1.6 cm,  are much evident for </a:t>
            </a:r>
            <a:r>
              <a:rPr lang="en-GB" dirty="0">
                <a:solidFill>
                  <a:srgbClr val="00B050"/>
                </a:solidFill>
              </a:rPr>
              <a:t>1 point each 1.3 cm</a:t>
            </a:r>
          </a:p>
        </p:txBody>
      </p:sp>
    </p:spTree>
    <p:extLst>
      <p:ext uri="{BB962C8B-B14F-4D97-AF65-F5344CB8AC3E}">
        <p14:creationId xmlns:p14="http://schemas.microsoft.com/office/powerpoint/2010/main" val="161781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893176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 quad.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drones</a:t>
            </a:r>
            <a:endParaRPr lang="it-IT" sz="4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BA7420C-E904-C62C-BD4B-C1CBDB68D4E2}"/>
                  </a:ext>
                </a:extLst>
              </p:cNvPr>
              <p:cNvSpPr txBox="1"/>
              <p:nvPr/>
            </p:nvSpPr>
            <p:spPr>
              <a:xfrm>
                <a:off x="395209" y="1409631"/>
                <a:ext cx="14001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BA7420C-E904-C62C-BD4B-C1CBDB68D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9" y="1409631"/>
                <a:ext cx="1400190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CE8B70C-AA5C-22BA-74A8-8F734356FD18}"/>
                  </a:ext>
                </a:extLst>
              </p:cNvPr>
              <p:cNvSpPr txBox="1"/>
              <p:nvPr/>
            </p:nvSpPr>
            <p:spPr>
              <a:xfrm>
                <a:off x="384320" y="1852619"/>
                <a:ext cx="17561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=0.0333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CE8B70C-AA5C-22BA-74A8-8F734356F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0" y="1852619"/>
                <a:ext cx="1756122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543C60C-A66E-C110-066E-8B691CB2C576}"/>
                  </a:ext>
                </a:extLst>
              </p:cNvPr>
              <p:cNvSpPr txBox="1"/>
              <p:nvPr/>
            </p:nvSpPr>
            <p:spPr>
              <a:xfrm>
                <a:off x="325004" y="2351471"/>
                <a:ext cx="12749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543C60C-A66E-C110-066E-8B691CB2C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04" y="2351471"/>
                <a:ext cx="1274901" cy="400110"/>
              </a:xfrm>
              <a:prstGeom prst="rect">
                <a:avLst/>
              </a:prstGeom>
              <a:blipFill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F2E0EBB-EFEF-C65F-39EF-F1117EBB2519}"/>
                  </a:ext>
                </a:extLst>
              </p:cNvPr>
              <p:cNvSpPr txBox="1"/>
              <p:nvPr/>
            </p:nvSpPr>
            <p:spPr>
              <a:xfrm>
                <a:off x="339083" y="2718943"/>
                <a:ext cx="2525499" cy="6172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=150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F2E0EBB-EFEF-C65F-39EF-F1117EBB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83" y="2718943"/>
                <a:ext cx="2525499" cy="617285"/>
              </a:xfrm>
              <a:prstGeom prst="rect">
                <a:avLst/>
              </a:prstGeom>
              <a:blipFill>
                <a:blip r:embed="rId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632E4FE-2CDE-2198-BE23-F11E96F86203}"/>
                  </a:ext>
                </a:extLst>
              </p:cNvPr>
              <p:cNvSpPr txBox="1"/>
              <p:nvPr/>
            </p:nvSpPr>
            <p:spPr>
              <a:xfrm>
                <a:off x="384320" y="3369562"/>
                <a:ext cx="16472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𝑟𝑒𝑛𝑒𝑤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000" dirty="0"/>
                  <a:t>  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632E4FE-2CDE-2198-BE23-F11E96F86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0" y="3369562"/>
                <a:ext cx="1647246" cy="400110"/>
              </a:xfrm>
              <a:prstGeom prst="rect">
                <a:avLst/>
              </a:prstGeom>
              <a:blipFill>
                <a:blip r:embed="rId7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5C57B1B-D86A-3D20-83FB-A5159BB5CE07}"/>
                  </a:ext>
                </a:extLst>
              </p:cNvPr>
              <p:cNvSpPr txBox="1"/>
              <p:nvPr/>
            </p:nvSpPr>
            <p:spPr>
              <a:xfrm>
                <a:off x="339083" y="3890452"/>
                <a:ext cx="21019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5C57B1B-D86A-3D20-83FB-A5159BB5C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83" y="3890452"/>
                <a:ext cx="2101986" cy="400110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E71765BB-92D2-3FDE-2B1F-F23BB4069C94}"/>
                  </a:ext>
                </a:extLst>
              </p:cNvPr>
              <p:cNvSpPr txBox="1"/>
              <p:nvPr/>
            </p:nvSpPr>
            <p:spPr>
              <a:xfrm>
                <a:off x="365503" y="4338861"/>
                <a:ext cx="12777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=60°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E71765BB-92D2-3FDE-2B1F-F23BB4069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03" y="4338861"/>
                <a:ext cx="1277722" cy="400110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72806AB-403A-30CA-DCC1-04CCBBD30762}"/>
                  </a:ext>
                </a:extLst>
              </p:cNvPr>
              <p:cNvSpPr txBox="1"/>
              <p:nvPr/>
            </p:nvSpPr>
            <p:spPr>
              <a:xfrm>
                <a:off x="384320" y="4849169"/>
                <a:ext cx="14716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=290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72806AB-403A-30CA-DCC1-04CCBBD30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0" y="4849169"/>
                <a:ext cx="1471685" cy="400110"/>
              </a:xfrm>
              <a:prstGeom prst="rect">
                <a:avLst/>
              </a:prstGeom>
              <a:blipFill>
                <a:blip r:embed="rId10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327D045-26E2-BB08-198C-B5E9D8D32CCF}"/>
                  </a:ext>
                </a:extLst>
              </p:cNvPr>
              <p:cNvSpPr txBox="1"/>
              <p:nvPr/>
            </p:nvSpPr>
            <p:spPr>
              <a:xfrm>
                <a:off x="253134" y="5423478"/>
                <a:ext cx="22738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=1000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327D045-26E2-BB08-198C-B5E9D8D32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34" y="5423478"/>
                <a:ext cx="2273883" cy="400110"/>
              </a:xfrm>
              <a:prstGeom prst="rect">
                <a:avLst/>
              </a:prstGeom>
              <a:blipFill>
                <a:blip r:embed="rId11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Tabella 6">
                <a:extLst>
                  <a:ext uri="{FF2B5EF4-FFF2-40B4-BE49-F238E27FC236}">
                    <a16:creationId xmlns:a16="http://schemas.microsoft.com/office/drawing/2014/main" id="{27B807C8-BFDA-968A-E580-450B2C8772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6438928"/>
                  </p:ext>
                </p:extLst>
              </p:nvPr>
            </p:nvGraphicFramePr>
            <p:xfrm>
              <a:off x="3088249" y="1852619"/>
              <a:ext cx="9103751" cy="22369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416985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881051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𝑓𝑓𝑡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𝑐h𝑖𝑟𝑝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132.53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628.7 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0.79 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19.28 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1130 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15.09 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99.4 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628.7 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0.79 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19.28 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1507 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20.12 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183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79.5 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628.7 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0.79 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19.28 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1884 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25.15 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928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66.7 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624 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0.80 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19.15 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2246 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29.9 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553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66.7 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535 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0.93 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16.42 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2246 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29.9 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5365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Tabella 6">
                <a:extLst>
                  <a:ext uri="{FF2B5EF4-FFF2-40B4-BE49-F238E27FC236}">
                    <a16:creationId xmlns:a16="http://schemas.microsoft.com/office/drawing/2014/main" id="{27B807C8-BFDA-968A-E580-450B2C8772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6438928"/>
                  </p:ext>
                </p:extLst>
              </p:nvPr>
            </p:nvGraphicFramePr>
            <p:xfrm>
              <a:off x="3088249" y="1852619"/>
              <a:ext cx="9103751" cy="22369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416985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881051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</a:tblGrid>
                  <a:tr h="38779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3226" r="-691209" b="-4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3226" r="-583696" b="-4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3226" r="-490110" b="-4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3226" r="-384783" b="-4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3226" r="-289011" b="-4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3226" r="-134821" b="-4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3226" r="-2027" b="-4870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110345" r="-691209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110345" r="-583696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110345" r="-490110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110345" r="-384783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110345" r="-289011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110345" r="-134821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110345" r="-2027" b="-4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210345" r="-691209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210345" r="-583696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210345" r="-490110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210345" r="-384783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210345" r="-289011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210345" r="-134821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210345" r="-2027" b="-3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83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300000" r="-691209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300000" r="-583696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300000" r="-490110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300000" r="-384783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300000" r="-289011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300000" r="-134821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300000" r="-2027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928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413793" r="-691209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413793" r="-583696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413793" r="-490110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413793" r="-384783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413793" r="-289011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413793" r="-134821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413793" r="-2027" b="-1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553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496667" r="-691209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496667" r="-583696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496667" r="-490110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496667" r="-384783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496667" r="-289011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496667" r="-134821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496667" r="-2027" b="-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5365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20EC0BE-D188-0E28-FF46-492C069CDE9F}"/>
              </a:ext>
            </a:extLst>
          </p:cNvPr>
          <p:cNvSpPr txBox="1"/>
          <p:nvPr/>
        </p:nvSpPr>
        <p:spPr>
          <a:xfrm>
            <a:off x="3016314" y="1412582"/>
            <a:ext cx="918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Result for generic quad drone model, Objective f-t plane and maximum chirp duration: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/>
              <p:nvPr/>
            </p:nvSpPr>
            <p:spPr>
              <a:xfrm>
                <a:off x="8764031" y="5628014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250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031" y="5628014"/>
                <a:ext cx="2606090" cy="369332"/>
              </a:xfrm>
              <a:prstGeom prst="rect">
                <a:avLst/>
              </a:prstGeom>
              <a:blipFill>
                <a:blip r:embed="rId13"/>
                <a:stretch>
                  <a:fillRect l="-1456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/>
              <p:nvPr/>
            </p:nvSpPr>
            <p:spPr>
              <a:xfrm>
                <a:off x="8868028" y="5258682"/>
                <a:ext cx="1423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028" y="5258682"/>
                <a:ext cx="14234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/>
              <p:nvPr/>
            </p:nvSpPr>
            <p:spPr>
              <a:xfrm>
                <a:off x="8796236" y="6058797"/>
                <a:ext cx="1372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𝑎𝑧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4.5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236" y="6058797"/>
                <a:ext cx="1372042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957AC714-4B1A-1B14-02F5-41707CCFB042}"/>
                  </a:ext>
                </a:extLst>
              </p:cNvPr>
              <p:cNvSpPr txBox="1"/>
              <p:nvPr/>
            </p:nvSpPr>
            <p:spPr>
              <a:xfrm>
                <a:off x="4164775" y="5638922"/>
                <a:ext cx="888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957AC714-4B1A-1B14-02F5-41707CCFB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775" y="5638922"/>
                <a:ext cx="8880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2DEBEB2-3B52-96AF-0D08-BED584D5C24C}"/>
                  </a:ext>
                </a:extLst>
              </p:cNvPr>
              <p:cNvSpPr txBox="1"/>
              <p:nvPr/>
            </p:nvSpPr>
            <p:spPr>
              <a:xfrm>
                <a:off x="4151438" y="6008254"/>
                <a:ext cx="901337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2DEBEB2-3B52-96AF-0D08-BED584D5C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438" y="6008254"/>
                <a:ext cx="901337" cy="391582"/>
              </a:xfrm>
              <a:prstGeom prst="rect">
                <a:avLst/>
              </a:prstGeom>
              <a:blipFill>
                <a:blip r:embed="rId1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C24F7E1-16B6-0E24-5331-293A89E2974C}"/>
              </a:ext>
            </a:extLst>
          </p:cNvPr>
          <p:cNvSpPr txBox="1"/>
          <p:nvPr/>
        </p:nvSpPr>
        <p:spPr>
          <a:xfrm>
            <a:off x="3167098" y="5219516"/>
            <a:ext cx="34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time and frequency pixels: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1925333-8E40-80B6-6D40-5919C7EF0DA2}"/>
                  </a:ext>
                </a:extLst>
              </p:cNvPr>
              <p:cNvSpPr txBox="1"/>
              <p:nvPr/>
            </p:nvSpPr>
            <p:spPr>
              <a:xfrm>
                <a:off x="7828846" y="340048"/>
                <a:ext cx="2505180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32.53 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1925333-8E40-80B6-6D40-5919C7EF0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846" y="340048"/>
                <a:ext cx="2505180" cy="390748"/>
              </a:xfrm>
              <a:prstGeom prst="rect">
                <a:avLst/>
              </a:prstGeom>
              <a:blipFill>
                <a:blip r:embed="rId19"/>
                <a:stretch>
                  <a:fillRect l="-1010" t="-6250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022B4E0-EA8D-AB98-B3DA-E7A85BE0DC18}"/>
              </a:ext>
            </a:extLst>
          </p:cNvPr>
          <p:cNvSpPr txBox="1"/>
          <p:nvPr/>
        </p:nvSpPr>
        <p:spPr>
          <a:xfrm>
            <a:off x="10146219" y="321537"/>
            <a:ext cx="132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Due to fmax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7F37240-5F6D-6AFF-A4C3-E11EB8FEA1B8}"/>
                  </a:ext>
                </a:extLst>
              </p:cNvPr>
              <p:cNvSpPr txBox="1"/>
              <p:nvPr/>
            </p:nvSpPr>
            <p:spPr>
              <a:xfrm>
                <a:off x="7833246" y="720088"/>
                <a:ext cx="2175821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6.7 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7F37240-5F6D-6AFF-A4C3-E11EB8FEA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246" y="720088"/>
                <a:ext cx="2175821" cy="390748"/>
              </a:xfrm>
              <a:prstGeom prst="rect">
                <a:avLst/>
              </a:prstGeom>
              <a:blipFill>
                <a:blip r:embed="rId20"/>
                <a:stretch>
                  <a:fillRect l="-1156" t="-6250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83FE40C-533A-4EBE-692B-A843919AF5D9}"/>
              </a:ext>
            </a:extLst>
          </p:cNvPr>
          <p:cNvSpPr txBox="1"/>
          <p:nvPr/>
        </p:nvSpPr>
        <p:spPr>
          <a:xfrm>
            <a:off x="10146218" y="750835"/>
            <a:ext cx="155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Due to k 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D0C37E3F-70A4-FD05-8C55-C7AE374DAE12}"/>
                  </a:ext>
                </a:extLst>
              </p:cNvPr>
              <p:cNvSpPr txBox="1"/>
              <p:nvPr/>
            </p:nvSpPr>
            <p:spPr>
              <a:xfrm>
                <a:off x="6416000" y="5701470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=3.772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D0C37E3F-70A4-FD05-8C55-C7AE374DA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000" y="5701470"/>
                <a:ext cx="2606090" cy="369332"/>
              </a:xfrm>
              <a:prstGeom prst="rect">
                <a:avLst/>
              </a:prstGeom>
              <a:blipFill>
                <a:blip r:embed="rId21"/>
                <a:stretch>
                  <a:fillRect l="-483" t="-6452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BCA6DC51-055F-6B86-BAD8-9A2CA86B7A9D}"/>
                  </a:ext>
                </a:extLst>
              </p:cNvPr>
              <p:cNvSpPr txBox="1"/>
              <p:nvPr/>
            </p:nvSpPr>
            <p:spPr>
              <a:xfrm>
                <a:off x="6416706" y="6130768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.0125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BCA6DC51-055F-6B86-BAD8-9A2CA86B7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706" y="6130768"/>
                <a:ext cx="2606090" cy="369332"/>
              </a:xfrm>
              <a:prstGeom prst="rect">
                <a:avLst/>
              </a:prstGeom>
              <a:blipFill>
                <a:blip r:embed="rId22"/>
                <a:stretch>
                  <a:fillRect l="-971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61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893176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helic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drones</a:t>
            </a:r>
            <a:endParaRPr lang="it-IT" sz="4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BA7420C-E904-C62C-BD4B-C1CBDB68D4E2}"/>
                  </a:ext>
                </a:extLst>
              </p:cNvPr>
              <p:cNvSpPr txBox="1"/>
              <p:nvPr/>
            </p:nvSpPr>
            <p:spPr>
              <a:xfrm>
                <a:off x="395209" y="1409631"/>
                <a:ext cx="14001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𝐺𝐻𝑧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BA7420C-E904-C62C-BD4B-C1CBDB68D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9" y="1409631"/>
                <a:ext cx="1400190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CE8B70C-AA5C-22BA-74A8-8F734356FD18}"/>
                  </a:ext>
                </a:extLst>
              </p:cNvPr>
              <p:cNvSpPr txBox="1"/>
              <p:nvPr/>
            </p:nvSpPr>
            <p:spPr>
              <a:xfrm>
                <a:off x="384320" y="1852619"/>
                <a:ext cx="17561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=0.0333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CE8B70C-AA5C-22BA-74A8-8F734356F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0" y="1852619"/>
                <a:ext cx="1756122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543C60C-A66E-C110-066E-8B691CB2C576}"/>
                  </a:ext>
                </a:extLst>
              </p:cNvPr>
              <p:cNvSpPr txBox="1"/>
              <p:nvPr/>
            </p:nvSpPr>
            <p:spPr>
              <a:xfrm>
                <a:off x="325004" y="2351471"/>
                <a:ext cx="12749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543C60C-A66E-C110-066E-8B691CB2C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04" y="2351471"/>
                <a:ext cx="1274901" cy="400110"/>
              </a:xfrm>
              <a:prstGeom prst="rect">
                <a:avLst/>
              </a:prstGeom>
              <a:blipFill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F2E0EBB-EFEF-C65F-39EF-F1117EBB2519}"/>
                  </a:ext>
                </a:extLst>
              </p:cNvPr>
              <p:cNvSpPr txBox="1"/>
              <p:nvPr/>
            </p:nvSpPr>
            <p:spPr>
              <a:xfrm>
                <a:off x="339083" y="2718943"/>
                <a:ext cx="2525499" cy="6172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=150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𝑀𝐻𝑧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9F2E0EBB-EFEF-C65F-39EF-F1117EBB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83" y="2718943"/>
                <a:ext cx="2525499" cy="617285"/>
              </a:xfrm>
              <a:prstGeom prst="rect">
                <a:avLst/>
              </a:prstGeom>
              <a:blipFill>
                <a:blip r:embed="rId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632E4FE-2CDE-2198-BE23-F11E96F86203}"/>
                  </a:ext>
                </a:extLst>
              </p:cNvPr>
              <p:cNvSpPr txBox="1"/>
              <p:nvPr/>
            </p:nvSpPr>
            <p:spPr>
              <a:xfrm>
                <a:off x="384320" y="3369562"/>
                <a:ext cx="16472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𝑟𝑒𝑛𝑒𝑤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000" dirty="0"/>
                  <a:t>  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E632E4FE-2CDE-2198-BE23-F11E96F86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0" y="3369562"/>
                <a:ext cx="1647246" cy="400110"/>
              </a:xfrm>
              <a:prstGeom prst="rect">
                <a:avLst/>
              </a:prstGeom>
              <a:blipFill>
                <a:blip r:embed="rId7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5C57B1B-D86A-3D20-83FB-A5159BB5CE07}"/>
                  </a:ext>
                </a:extLst>
              </p:cNvPr>
              <p:cNvSpPr txBox="1"/>
              <p:nvPr/>
            </p:nvSpPr>
            <p:spPr>
              <a:xfrm>
                <a:off x="339083" y="3890452"/>
                <a:ext cx="21019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5C57B1B-D86A-3D20-83FB-A5159BB5C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83" y="3890452"/>
                <a:ext cx="2101986" cy="400110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E71765BB-92D2-3FDE-2B1F-F23BB4069C94}"/>
                  </a:ext>
                </a:extLst>
              </p:cNvPr>
              <p:cNvSpPr txBox="1"/>
              <p:nvPr/>
            </p:nvSpPr>
            <p:spPr>
              <a:xfrm>
                <a:off x="365503" y="4338861"/>
                <a:ext cx="12777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=60°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E71765BB-92D2-3FDE-2B1F-F23BB4069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03" y="4338861"/>
                <a:ext cx="1277722" cy="400110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72806AB-403A-30CA-DCC1-04CCBBD30762}"/>
                  </a:ext>
                </a:extLst>
              </p:cNvPr>
              <p:cNvSpPr txBox="1"/>
              <p:nvPr/>
            </p:nvSpPr>
            <p:spPr>
              <a:xfrm>
                <a:off x="384320" y="4849169"/>
                <a:ext cx="14716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=290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172806AB-403A-30CA-DCC1-04CCBBD30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0" y="4849169"/>
                <a:ext cx="1471685" cy="400110"/>
              </a:xfrm>
              <a:prstGeom prst="rect">
                <a:avLst/>
              </a:prstGeom>
              <a:blipFill>
                <a:blip r:embed="rId10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327D045-26E2-BB08-198C-B5E9D8D32CCF}"/>
                  </a:ext>
                </a:extLst>
              </p:cNvPr>
              <p:cNvSpPr txBox="1"/>
              <p:nvPr/>
            </p:nvSpPr>
            <p:spPr>
              <a:xfrm>
                <a:off x="253134" y="5423478"/>
                <a:ext cx="22738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=1000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327D045-26E2-BB08-198C-B5E9D8D32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34" y="5423478"/>
                <a:ext cx="2273883" cy="400110"/>
              </a:xfrm>
              <a:prstGeom prst="rect">
                <a:avLst/>
              </a:prstGeom>
              <a:blipFill>
                <a:blip r:embed="rId11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ella 6">
                <a:extLst>
                  <a:ext uri="{FF2B5EF4-FFF2-40B4-BE49-F238E27FC236}">
                    <a16:creationId xmlns:a16="http://schemas.microsoft.com/office/drawing/2014/main" id="{27B807C8-BFDA-968A-E580-450B2C8772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22101"/>
                  </p:ext>
                </p:extLst>
              </p:nvPr>
            </p:nvGraphicFramePr>
            <p:xfrm>
              <a:off x="3088249" y="1852619"/>
              <a:ext cx="9103751" cy="2978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416985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881051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𝑓𝑓𝑡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𝑐h𝑖𝑟𝑝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01.64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491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31.4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1474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19.6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81.16</m:t>
                                </m:r>
                                <m:r>
                                  <a:rPr lang="it-IT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440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1.1 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28.1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1846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24.65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183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69.4</m:t>
                                </m:r>
                                <m:r>
                                  <a:rPr lang="it-IT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400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1.3 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25.5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2158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28.8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928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71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320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1.6 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20.4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2110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28.1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553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68.68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280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1.8 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17.8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2182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29.1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536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69.4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250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2.1 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15.3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2158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28.8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43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73.52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2.5 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12.7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2038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27.2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2000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ella 6">
                <a:extLst>
                  <a:ext uri="{FF2B5EF4-FFF2-40B4-BE49-F238E27FC236}">
                    <a16:creationId xmlns:a16="http://schemas.microsoft.com/office/drawing/2014/main" id="{27B807C8-BFDA-968A-E580-450B2C8772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22101"/>
                  </p:ext>
                </p:extLst>
              </p:nvPr>
            </p:nvGraphicFramePr>
            <p:xfrm>
              <a:off x="3088249" y="1852619"/>
              <a:ext cx="9103751" cy="2978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416985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881051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</a:tblGrid>
                  <a:tr h="38779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3226" r="-691209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3226" r="-583696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3226" r="-490110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3226" r="-384783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3226" r="-289011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3226" r="-134821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3226" r="-2027" b="-67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110345" r="-691209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110345" r="-583696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110345" r="-490110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110345" r="-384783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110345" r="-28901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110345" r="-13482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110345" r="-2027" b="-6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210345" r="-691209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210345" r="-583696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210345" r="-490110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210345" r="-384783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210345" r="-289011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210345" r="-134821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210345" r="-2027" b="-5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83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310345" r="-691209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310345" r="-583696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310345" r="-490110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310345" r="-384783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310345" r="-289011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310345" r="-134821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310345" r="-2027" b="-4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928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396667" r="-691209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396667" r="-583696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396667" r="-49011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396667" r="-38478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396667" r="-289011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396667" r="-134821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396667" r="-2027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553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513793" r="-691209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513793" r="-583696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513793" r="-490110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513793" r="-384783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513793" r="-289011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513793" r="-134821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513793" r="-2027" b="-2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536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593333" r="-69120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593333" r="-583696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593333" r="-490110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593333" r="-384783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593333" r="-289011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593333" r="-134821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593333" r="-2027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943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99" t="-717241" r="-691209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100000" t="-717241" r="-583696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02198" t="-717241" r="-490110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298913" t="-717241" r="-384783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3297" t="-717241" r="-289011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408929" t="-717241" r="-134821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12"/>
                          <a:stretch>
                            <a:fillRect l="-385135" t="-717241" r="-2027" b="-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2000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20EC0BE-D188-0E28-FF46-492C069CDE9F}"/>
              </a:ext>
            </a:extLst>
          </p:cNvPr>
          <p:cNvSpPr txBox="1"/>
          <p:nvPr/>
        </p:nvSpPr>
        <p:spPr>
          <a:xfrm>
            <a:off x="3016314" y="1412582"/>
            <a:ext cx="815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Result for T-Rex 450 model, Objective f-t plane and maximum chirp duration: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/>
              <p:nvPr/>
            </p:nvSpPr>
            <p:spPr>
              <a:xfrm>
                <a:off x="8764031" y="5628014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0625 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031" y="5628014"/>
                <a:ext cx="2606090" cy="369332"/>
              </a:xfrm>
              <a:prstGeom prst="rect">
                <a:avLst/>
              </a:prstGeom>
              <a:blipFill>
                <a:blip r:embed="rId14"/>
                <a:stretch>
                  <a:fillRect l="-1456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/>
              <p:nvPr/>
            </p:nvSpPr>
            <p:spPr>
              <a:xfrm>
                <a:off x="8868028" y="5258682"/>
                <a:ext cx="1423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028" y="5258682"/>
                <a:ext cx="14234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/>
              <p:nvPr/>
            </p:nvSpPr>
            <p:spPr>
              <a:xfrm>
                <a:off x="8796236" y="6058797"/>
                <a:ext cx="16573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𝑎𝑧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=11.25°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236" y="6058797"/>
                <a:ext cx="1657377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957AC714-4B1A-1B14-02F5-41707CCFB042}"/>
                  </a:ext>
                </a:extLst>
              </p:cNvPr>
              <p:cNvSpPr txBox="1"/>
              <p:nvPr/>
            </p:nvSpPr>
            <p:spPr>
              <a:xfrm>
                <a:off x="4164775" y="5638922"/>
                <a:ext cx="888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957AC714-4B1A-1B14-02F5-41707CCFB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775" y="5638922"/>
                <a:ext cx="8880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2DEBEB2-3B52-96AF-0D08-BED584D5C24C}"/>
                  </a:ext>
                </a:extLst>
              </p:cNvPr>
              <p:cNvSpPr txBox="1"/>
              <p:nvPr/>
            </p:nvSpPr>
            <p:spPr>
              <a:xfrm>
                <a:off x="4151438" y="6008254"/>
                <a:ext cx="901337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22DEBEB2-3B52-96AF-0D08-BED584D5C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438" y="6008254"/>
                <a:ext cx="901337" cy="391582"/>
              </a:xfrm>
              <a:prstGeom prst="rect">
                <a:avLst/>
              </a:prstGeom>
              <a:blipFill>
                <a:blip r:embed="rId1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C24F7E1-16B6-0E24-5331-293A89E2974C}"/>
              </a:ext>
            </a:extLst>
          </p:cNvPr>
          <p:cNvSpPr txBox="1"/>
          <p:nvPr/>
        </p:nvSpPr>
        <p:spPr>
          <a:xfrm>
            <a:off x="3167098" y="5219516"/>
            <a:ext cx="34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time and frequency pixels: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1925333-8E40-80B6-6D40-5919C7EF0DA2}"/>
                  </a:ext>
                </a:extLst>
              </p:cNvPr>
              <p:cNvSpPr txBox="1"/>
              <p:nvPr/>
            </p:nvSpPr>
            <p:spPr>
              <a:xfrm>
                <a:off x="7970397" y="348843"/>
                <a:ext cx="2343064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01.9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1925333-8E40-80B6-6D40-5919C7EF0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397" y="348843"/>
                <a:ext cx="2343064" cy="390748"/>
              </a:xfrm>
              <a:prstGeom prst="rect">
                <a:avLst/>
              </a:prstGeom>
              <a:blipFill>
                <a:blip r:embed="rId19"/>
                <a:stretch>
                  <a:fillRect l="-1075" t="-6250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022B4E0-EA8D-AB98-B3DA-E7A85BE0DC18}"/>
              </a:ext>
            </a:extLst>
          </p:cNvPr>
          <p:cNvSpPr txBox="1"/>
          <p:nvPr/>
        </p:nvSpPr>
        <p:spPr>
          <a:xfrm>
            <a:off x="10146219" y="321537"/>
            <a:ext cx="132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Due to fmax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7F37240-5F6D-6AFF-A4C3-E11EB8FEA1B8}"/>
                  </a:ext>
                </a:extLst>
              </p:cNvPr>
              <p:cNvSpPr txBox="1"/>
              <p:nvPr/>
            </p:nvSpPr>
            <p:spPr>
              <a:xfrm>
                <a:off x="7970396" y="710724"/>
                <a:ext cx="2175821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6.7 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7F37240-5F6D-6AFF-A4C3-E11EB8FEA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396" y="710724"/>
                <a:ext cx="2175821" cy="390748"/>
              </a:xfrm>
              <a:prstGeom prst="rect">
                <a:avLst/>
              </a:prstGeom>
              <a:blipFill>
                <a:blip r:embed="rId20"/>
                <a:stretch>
                  <a:fillRect l="-1163" t="-9677" b="-19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83FE40C-533A-4EBE-692B-A843919AF5D9}"/>
              </a:ext>
            </a:extLst>
          </p:cNvPr>
          <p:cNvSpPr txBox="1"/>
          <p:nvPr/>
        </p:nvSpPr>
        <p:spPr>
          <a:xfrm>
            <a:off x="10146218" y="750835"/>
            <a:ext cx="155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Due to k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D0C37E3F-70A4-FD05-8C55-C7AE374DAE12}"/>
                  </a:ext>
                </a:extLst>
              </p:cNvPr>
              <p:cNvSpPr txBox="1"/>
              <p:nvPr/>
            </p:nvSpPr>
            <p:spPr>
              <a:xfrm>
                <a:off x="6416000" y="5701470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903 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D0C37E3F-70A4-FD05-8C55-C7AE374DA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000" y="5701470"/>
                <a:ext cx="2606090" cy="369332"/>
              </a:xfrm>
              <a:prstGeom prst="rect">
                <a:avLst/>
              </a:prstGeom>
              <a:blipFill>
                <a:blip r:embed="rId21"/>
                <a:stretch>
                  <a:fillRect l="-483" t="-6452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BCA6DC51-055F-6B86-BAD8-9A2CA86B7A9D}"/>
                  </a:ext>
                </a:extLst>
              </p:cNvPr>
              <p:cNvSpPr txBox="1"/>
              <p:nvPr/>
            </p:nvSpPr>
            <p:spPr>
              <a:xfrm>
                <a:off x="6416706" y="6130768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.0125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BCA6DC51-055F-6B86-BAD8-9A2CA86B7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706" y="6130768"/>
                <a:ext cx="2606090" cy="369332"/>
              </a:xfrm>
              <a:prstGeom prst="rect">
                <a:avLst/>
              </a:prstGeom>
              <a:blipFill>
                <a:blip r:embed="rId22"/>
                <a:stretch>
                  <a:fillRect l="-971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45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893176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helic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drones</a:t>
            </a:r>
            <a:endParaRPr lang="it-IT" sz="4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ella 6">
                <a:extLst>
                  <a:ext uri="{FF2B5EF4-FFF2-40B4-BE49-F238E27FC236}">
                    <a16:creationId xmlns:a16="http://schemas.microsoft.com/office/drawing/2014/main" id="{27B807C8-BFDA-968A-E580-450B2C8772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3741095"/>
                  </p:ext>
                </p:extLst>
              </p:nvPr>
            </p:nvGraphicFramePr>
            <p:xfrm>
              <a:off x="403403" y="1904384"/>
              <a:ext cx="9103751" cy="2978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416985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881051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𝑓𝑓𝑡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𝑐h𝑖𝑟𝑝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61.3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815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0.61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39.4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2445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32.64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61.3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582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0.85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28.1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2445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32.64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183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60.38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460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1.08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22.2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2482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33.13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928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61.3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370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1.34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17.9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2445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32.6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553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61.3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313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1.59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15.1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2445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32.6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536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60.38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276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1.81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13.3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2482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33.1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43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61.3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239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2.08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11.5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2445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32.64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2000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ella 6">
                <a:extLst>
                  <a:ext uri="{FF2B5EF4-FFF2-40B4-BE49-F238E27FC236}">
                    <a16:creationId xmlns:a16="http://schemas.microsoft.com/office/drawing/2014/main" id="{27B807C8-BFDA-968A-E580-450B2C8772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3741095"/>
                  </p:ext>
                </p:extLst>
              </p:nvPr>
            </p:nvGraphicFramePr>
            <p:xfrm>
              <a:off x="403403" y="1904384"/>
              <a:ext cx="9103751" cy="2978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416985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881051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</a:tblGrid>
                  <a:tr h="38779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r="-682609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1099" r="-590110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8913" r="-483696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198" r="-389011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7826" r="-284783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8929" r="-133929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135" r="-1351" b="-67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t="-106897" r="-682609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1099" t="-106897" r="-590110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8913" t="-106897" r="-483696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198" t="-106897" r="-38901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7826" t="-106897" r="-284783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8929" t="-106897" r="-133929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135" t="-106897" r="-1351" b="-6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t="-206897" r="-682609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1099" t="-206897" r="-590110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8913" t="-206897" r="-483696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198" t="-206897" r="-389011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7826" t="-206897" r="-284783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8929" t="-206897" r="-133929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135" t="-206897" r="-1351" b="-5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83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t="-306897" r="-682609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1099" t="-306897" r="-590110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8913" t="-306897" r="-483696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198" t="-306897" r="-389011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7826" t="-306897" r="-284783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8929" t="-306897" r="-133929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135" t="-306897" r="-1351" b="-4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928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t="-393333" r="-682609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1099" t="-393333" r="-59011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8913" t="-393333" r="-483696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198" t="-393333" r="-389011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7826" t="-393333" r="-28478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8929" t="-393333" r="-133929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135" t="-393333" r="-1351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553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t="-510345" r="-682609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1099" t="-510345" r="-590110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8913" t="-510345" r="-483696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198" t="-510345" r="-389011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7826" t="-510345" r="-284783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8929" t="-510345" r="-133929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135" t="-510345" r="-1351" b="-2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536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t="-590000" r="-68260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1099" t="-590000" r="-590110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8913" t="-590000" r="-483696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198" t="-590000" r="-389011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7826" t="-590000" r="-284783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8929" t="-590000" r="-13392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135" t="-590000" r="-1351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943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t="-713793" r="-682609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1099" t="-713793" r="-590110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8913" t="-713793" r="-483696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198" t="-713793" r="-389011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7826" t="-713793" r="-284783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8929" t="-713793" r="-133929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135" t="-713793" r="-1351" b="-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2000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20EC0BE-D188-0E28-FF46-492C069CDE9F}"/>
              </a:ext>
            </a:extLst>
          </p:cNvPr>
          <p:cNvSpPr txBox="1"/>
          <p:nvPr/>
        </p:nvSpPr>
        <p:spPr>
          <a:xfrm>
            <a:off x="403403" y="1141892"/>
            <a:ext cx="736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 for T-Rex 400 model, Objective f-t plane and maximum chirp duration: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/>
              <p:nvPr/>
            </p:nvSpPr>
            <p:spPr>
              <a:xfrm>
                <a:off x="6825224" y="5818223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0543 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224" y="5818223"/>
                <a:ext cx="2606090" cy="369332"/>
              </a:xfrm>
              <a:prstGeom prst="rect">
                <a:avLst/>
              </a:prstGeom>
              <a:blipFill>
                <a:blip r:embed="rId4"/>
                <a:stretch>
                  <a:fillRect l="-971" t="-3226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/>
              <p:nvPr/>
            </p:nvSpPr>
            <p:spPr>
              <a:xfrm>
                <a:off x="6825224" y="5346776"/>
                <a:ext cx="1423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224" y="5346776"/>
                <a:ext cx="14234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/>
              <p:nvPr/>
            </p:nvSpPr>
            <p:spPr>
              <a:xfrm>
                <a:off x="6825224" y="6378282"/>
                <a:ext cx="15147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𝑎𝑧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=9.78°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224" y="6378282"/>
                <a:ext cx="151471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6831C5AF-B11E-4A43-33BB-20637D05ED3A}"/>
              </a:ext>
            </a:extLst>
          </p:cNvPr>
          <p:cNvSpPr txBox="1"/>
          <p:nvPr/>
        </p:nvSpPr>
        <p:spPr>
          <a:xfrm>
            <a:off x="3013330" y="5792228"/>
            <a:ext cx="27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must relax k range constraint from 10 to 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D50AD85-00EC-53C3-9520-8F63FF0BD36B}"/>
                  </a:ext>
                </a:extLst>
              </p:cNvPr>
              <p:cNvSpPr txBox="1"/>
              <p:nvPr/>
            </p:nvSpPr>
            <p:spPr>
              <a:xfrm>
                <a:off x="1137475" y="5669941"/>
                <a:ext cx="888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D50AD85-00EC-53C3-9520-8F63FF0BD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75" y="5669941"/>
                <a:ext cx="888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1BCE043-6324-764D-5BB3-22A1E92092D0}"/>
                  </a:ext>
                </a:extLst>
              </p:cNvPr>
              <p:cNvSpPr txBox="1"/>
              <p:nvPr/>
            </p:nvSpPr>
            <p:spPr>
              <a:xfrm>
                <a:off x="1137475" y="6074752"/>
                <a:ext cx="901337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1BCE043-6324-764D-5BB3-22A1E9209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75" y="6074752"/>
                <a:ext cx="901337" cy="391582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245EDD3-5A61-11AE-8E56-4F5C59B11E31}"/>
              </a:ext>
            </a:extLst>
          </p:cNvPr>
          <p:cNvSpPr txBox="1"/>
          <p:nvPr/>
        </p:nvSpPr>
        <p:spPr>
          <a:xfrm>
            <a:off x="403403" y="5282870"/>
            <a:ext cx="34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time and frequency pixels: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15A358A6-9F0A-EFF0-EED6-2A467125AF4C}"/>
                  </a:ext>
                </a:extLst>
              </p:cNvPr>
              <p:cNvSpPr txBox="1"/>
              <p:nvPr/>
            </p:nvSpPr>
            <p:spPr>
              <a:xfrm>
                <a:off x="9201150" y="5282384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156 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15A358A6-9F0A-EFF0-EED6-2A467125A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150" y="5282384"/>
                <a:ext cx="2606090" cy="369332"/>
              </a:xfrm>
              <a:prstGeom prst="rect">
                <a:avLst/>
              </a:prstGeom>
              <a:blipFill>
                <a:blip r:embed="rId9"/>
                <a:stretch>
                  <a:fillRect l="-971" t="-10345" b="-27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4C0D1150-4D42-39CA-5863-3F89CCBD6B61}"/>
                  </a:ext>
                </a:extLst>
              </p:cNvPr>
              <p:cNvSpPr txBox="1"/>
              <p:nvPr/>
            </p:nvSpPr>
            <p:spPr>
              <a:xfrm>
                <a:off x="9201856" y="5711682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.0109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4C0D1150-4D42-39CA-5863-3F89CCBD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856" y="5711682"/>
                <a:ext cx="2606090" cy="369332"/>
              </a:xfrm>
              <a:prstGeom prst="rect">
                <a:avLst/>
              </a:prstGeom>
              <a:blipFill>
                <a:blip r:embed="rId10"/>
                <a:stretch>
                  <a:fillRect l="-971" t="-6452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52A4466F-74DF-D046-AC4A-6B468D8B4EA5}"/>
                  </a:ext>
                </a:extLst>
              </p:cNvPr>
              <p:cNvSpPr txBox="1"/>
              <p:nvPr/>
            </p:nvSpPr>
            <p:spPr>
              <a:xfrm>
                <a:off x="7970397" y="348843"/>
                <a:ext cx="2088003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1.3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52A4466F-74DF-D046-AC4A-6B468D8B4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397" y="348843"/>
                <a:ext cx="2088003" cy="390748"/>
              </a:xfrm>
              <a:prstGeom prst="rect">
                <a:avLst/>
              </a:prstGeom>
              <a:blipFill>
                <a:blip r:embed="rId11"/>
                <a:stretch>
                  <a:fillRect l="-1212" t="-6250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C5CC592F-BCFB-D576-FC84-F1C74A10E546}"/>
              </a:ext>
            </a:extLst>
          </p:cNvPr>
          <p:cNvSpPr txBox="1"/>
          <p:nvPr/>
        </p:nvSpPr>
        <p:spPr>
          <a:xfrm>
            <a:off x="10146219" y="321537"/>
            <a:ext cx="132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Due to fmax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566F7DFE-9AF1-30DD-A4B3-F604243AFBC7}"/>
                  </a:ext>
                </a:extLst>
              </p:cNvPr>
              <p:cNvSpPr txBox="1"/>
              <p:nvPr/>
            </p:nvSpPr>
            <p:spPr>
              <a:xfrm>
                <a:off x="7970396" y="710724"/>
                <a:ext cx="2088003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566F7DFE-9AF1-30DD-A4B3-F604243AF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396" y="710724"/>
                <a:ext cx="2088003" cy="390748"/>
              </a:xfrm>
              <a:prstGeom prst="rect">
                <a:avLst/>
              </a:prstGeom>
              <a:blipFill>
                <a:blip r:embed="rId12"/>
                <a:stretch>
                  <a:fillRect l="-1212" t="-9677" b="-19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DBA677F-EDD2-6DD4-CBCF-4C0D346B652A}"/>
              </a:ext>
            </a:extLst>
          </p:cNvPr>
          <p:cNvSpPr txBox="1"/>
          <p:nvPr/>
        </p:nvSpPr>
        <p:spPr>
          <a:xfrm>
            <a:off x="10146218" y="750835"/>
            <a:ext cx="155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Due to k range</a:t>
            </a:r>
          </a:p>
        </p:txBody>
      </p:sp>
    </p:spTree>
    <p:extLst>
      <p:ext uri="{BB962C8B-B14F-4D97-AF65-F5344CB8AC3E}">
        <p14:creationId xmlns:p14="http://schemas.microsoft.com/office/powerpoint/2010/main" val="356304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893176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helic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drones</a:t>
            </a:r>
            <a:endParaRPr lang="it-IT" sz="4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ella 6">
                <a:extLst>
                  <a:ext uri="{FF2B5EF4-FFF2-40B4-BE49-F238E27FC236}">
                    <a16:creationId xmlns:a16="http://schemas.microsoft.com/office/drawing/2014/main" id="{27B807C8-BFDA-968A-E580-450B2C8772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3434387"/>
                  </p:ext>
                </p:extLst>
              </p:nvPr>
            </p:nvGraphicFramePr>
            <p:xfrm>
              <a:off x="403403" y="1904384"/>
              <a:ext cx="9103751" cy="2978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416985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881051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𝑓𝑓𝑡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𝑐h𝑖𝑟𝑝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𝑡𝑥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𝐴𝐷𝐶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55.22 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905 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0.55 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57.8 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2714 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36.2 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55.22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646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0.77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41.3 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2714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36.23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183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53.41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520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0.96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33.2 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2806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37.4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928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55.22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414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26.4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2734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36.5</m:t>
                              </m:r>
                            </m:oMath>
                          </a14:m>
                          <a:r>
                            <a:rPr lang="en-GB" dirty="0"/>
                            <a:t>MHz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553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53.41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316.9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1.3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2806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37.4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536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55.22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305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1.63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19.5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2749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36.6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943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55.22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m:rPr>
                                    <m:sty m:val="p"/>
                                  </m:rPr>
                                  <a:rPr lang="en-GB" sz="18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270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1.84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17.3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2761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𝐺𝐻𝑧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36.86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𝑀𝐻𝑧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2000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ella 6">
                <a:extLst>
                  <a:ext uri="{FF2B5EF4-FFF2-40B4-BE49-F238E27FC236}">
                    <a16:creationId xmlns:a16="http://schemas.microsoft.com/office/drawing/2014/main" id="{27B807C8-BFDA-968A-E580-450B2C8772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3434387"/>
                  </p:ext>
                </p:extLst>
              </p:nvPr>
            </p:nvGraphicFramePr>
            <p:xfrm>
              <a:off x="403403" y="1904384"/>
              <a:ext cx="9103751" cy="29785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287281574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499729387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0950137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552882442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731805712"/>
                        </a:ext>
                      </a:extLst>
                    </a:gridCol>
                    <a:gridCol w="1416985">
                      <a:extLst>
                        <a:ext uri="{9D8B030D-6E8A-4147-A177-3AD203B41FA5}">
                          <a16:colId xmlns:a16="http://schemas.microsoft.com/office/drawing/2014/main" val="4166724035"/>
                        </a:ext>
                      </a:extLst>
                    </a:gridCol>
                    <a:gridCol w="1881051">
                      <a:extLst>
                        <a:ext uri="{9D8B030D-6E8A-4147-A177-3AD203B41FA5}">
                          <a16:colId xmlns:a16="http://schemas.microsoft.com/office/drawing/2014/main" val="2815720504"/>
                        </a:ext>
                      </a:extLst>
                    </a:gridCol>
                  </a:tblGrid>
                  <a:tr h="38779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r="-682609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1099" r="-590110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8913" r="-483696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198" r="-389011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7826" r="-284783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8929" r="-133929" b="-6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135" r="-1351" b="-67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200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t="-106897" r="-682609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1099" t="-106897" r="-590110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8913" t="-106897" r="-483696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198" t="-106897" r="-38901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7826" t="-106897" r="-284783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8929" t="-106897" r="-133929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135" t="-106897" r="-1351" b="-6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90613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t="-206897" r="-682609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1099" t="-206897" r="-590110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8913" t="-206897" r="-483696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198" t="-206897" r="-389011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7826" t="-206897" r="-284783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8929" t="-206897" r="-133929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135" t="-206897" r="-1351" b="-5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1834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t="-306897" r="-682609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1099" t="-306897" r="-590110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8913" t="-306897" r="-483696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198" t="-306897" r="-389011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7826" t="-306897" r="-284783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8929" t="-306897" r="-133929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135" t="-306897" r="-1351" b="-4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9281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t="-393333" r="-682609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1099" t="-393333" r="-59011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8913" t="-393333" r="-483696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198" t="-393333" r="-389011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7826" t="-393333" r="-28478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8929" t="-393333" r="-133929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135" t="-393333" r="-1351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553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t="-510345" r="-682609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1099" t="-510345" r="-590110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8913" t="-510345" r="-483696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198" t="-510345" r="-389011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7826" t="-510345" r="-284783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8929" t="-510345" r="-133929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135" t="-510345" r="-1351" b="-2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536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t="-590000" r="-68260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1099" t="-590000" r="-590110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8913" t="-590000" r="-483696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198" t="-590000" r="-389011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7826" t="-590000" r="-284783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8929" t="-590000" r="-13392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135" t="-590000" r="-1351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943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t="-713793" r="-682609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1099" t="-713793" r="-590110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98913" t="-713793" r="-483696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02198" t="-713793" r="-389011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97826" t="-713793" r="-284783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08929" t="-713793" r="-133929" b="-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85135" t="-713793" r="-1351" b="-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2000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20EC0BE-D188-0E28-FF46-492C069CDE9F}"/>
              </a:ext>
            </a:extLst>
          </p:cNvPr>
          <p:cNvSpPr txBox="1"/>
          <p:nvPr/>
        </p:nvSpPr>
        <p:spPr>
          <a:xfrm>
            <a:off x="403403" y="1141892"/>
            <a:ext cx="736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 for T-Rex 600 model, Objective f-t plane and maximum chirp duration: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/>
              <p:nvPr/>
            </p:nvSpPr>
            <p:spPr>
              <a:xfrm>
                <a:off x="6763634" y="5709928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0625 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634" y="5709928"/>
                <a:ext cx="2606090" cy="369332"/>
              </a:xfrm>
              <a:prstGeom prst="rect">
                <a:avLst/>
              </a:prstGeom>
              <a:blipFill>
                <a:blip r:embed="rId4"/>
                <a:stretch>
                  <a:fillRect l="-971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/>
              <p:nvPr/>
            </p:nvSpPr>
            <p:spPr>
              <a:xfrm>
                <a:off x="6767132" y="5349535"/>
                <a:ext cx="1423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132" y="5349535"/>
                <a:ext cx="14234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/>
              <p:nvPr/>
            </p:nvSpPr>
            <p:spPr>
              <a:xfrm>
                <a:off x="6732382" y="6074629"/>
                <a:ext cx="16573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𝑎𝑧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=11.25°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382" y="6074629"/>
                <a:ext cx="165737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6831C5AF-B11E-4A43-33BB-20637D05ED3A}"/>
              </a:ext>
            </a:extLst>
          </p:cNvPr>
          <p:cNvSpPr txBox="1"/>
          <p:nvPr/>
        </p:nvSpPr>
        <p:spPr>
          <a:xfrm>
            <a:off x="2791737" y="5692441"/>
            <a:ext cx="2753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must relax k range constraint from 10 to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30C4F48-5668-B163-CFBE-B072D8F10821}"/>
                  </a:ext>
                </a:extLst>
              </p:cNvPr>
              <p:cNvSpPr txBox="1"/>
              <p:nvPr/>
            </p:nvSpPr>
            <p:spPr>
              <a:xfrm>
                <a:off x="1569228" y="5673198"/>
                <a:ext cx="888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30C4F48-5668-B163-CFBE-B072D8F10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28" y="5673198"/>
                <a:ext cx="888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2D51CD5-2EE9-F615-9479-CAC0ECDCA1E4}"/>
                  </a:ext>
                </a:extLst>
              </p:cNvPr>
              <p:cNvSpPr txBox="1"/>
              <p:nvPr/>
            </p:nvSpPr>
            <p:spPr>
              <a:xfrm>
                <a:off x="1555891" y="6042530"/>
                <a:ext cx="901337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2D51CD5-2EE9-F615-9479-CAC0ECDCA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891" y="6042530"/>
                <a:ext cx="901337" cy="391582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FB73B9E-6A52-BD22-7471-85C47DFE5195}"/>
              </a:ext>
            </a:extLst>
          </p:cNvPr>
          <p:cNvSpPr txBox="1"/>
          <p:nvPr/>
        </p:nvSpPr>
        <p:spPr>
          <a:xfrm>
            <a:off x="571551" y="5253792"/>
            <a:ext cx="34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time and frequency pixels: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94768C1-D1BA-A1E7-869F-00F5528021BD}"/>
                  </a:ext>
                </a:extLst>
              </p:cNvPr>
              <p:cNvSpPr txBox="1"/>
              <p:nvPr/>
            </p:nvSpPr>
            <p:spPr>
              <a:xfrm>
                <a:off x="9201150" y="5282384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054 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94768C1-D1BA-A1E7-869F-00F552802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150" y="5282384"/>
                <a:ext cx="2606090" cy="369332"/>
              </a:xfrm>
              <a:prstGeom prst="rect">
                <a:avLst/>
              </a:prstGeom>
              <a:blipFill>
                <a:blip r:embed="rId9"/>
                <a:stretch>
                  <a:fillRect l="-971" t="-10345" b="-27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0803003-84C1-CDFE-93F6-87A754F75870}"/>
                  </a:ext>
                </a:extLst>
              </p:cNvPr>
              <p:cNvSpPr txBox="1"/>
              <p:nvPr/>
            </p:nvSpPr>
            <p:spPr>
              <a:xfrm>
                <a:off x="9201856" y="5711682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.0125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0803003-84C1-CDFE-93F6-87A754F75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856" y="5711682"/>
                <a:ext cx="2606090" cy="369332"/>
              </a:xfrm>
              <a:prstGeom prst="rect">
                <a:avLst/>
              </a:prstGeom>
              <a:blipFill>
                <a:blip r:embed="rId10"/>
                <a:stretch>
                  <a:fillRect l="-971" t="-6452" b="-2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B1C29AA-617E-2E75-C881-EE13BDBD420F}"/>
                  </a:ext>
                </a:extLst>
              </p:cNvPr>
              <p:cNvSpPr txBox="1"/>
              <p:nvPr/>
            </p:nvSpPr>
            <p:spPr>
              <a:xfrm>
                <a:off x="7970397" y="348843"/>
                <a:ext cx="2356360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5.22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B1C29AA-617E-2E75-C881-EE13BDBD4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397" y="348843"/>
                <a:ext cx="2356360" cy="390748"/>
              </a:xfrm>
              <a:prstGeom prst="rect">
                <a:avLst/>
              </a:prstGeom>
              <a:blipFill>
                <a:blip r:embed="rId11"/>
                <a:stretch>
                  <a:fillRect l="-1070" t="-6250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30ABBFF-FD0A-2B3E-04A9-F1E7AEDF8941}"/>
              </a:ext>
            </a:extLst>
          </p:cNvPr>
          <p:cNvSpPr txBox="1"/>
          <p:nvPr/>
        </p:nvSpPr>
        <p:spPr>
          <a:xfrm>
            <a:off x="10146219" y="321537"/>
            <a:ext cx="132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Due to fmax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F57B3D46-2D3A-D542-7A2F-76001F9D833E}"/>
                  </a:ext>
                </a:extLst>
              </p:cNvPr>
              <p:cNvSpPr txBox="1"/>
              <p:nvPr/>
            </p:nvSpPr>
            <p:spPr>
              <a:xfrm>
                <a:off x="7970396" y="710724"/>
                <a:ext cx="2356360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𝑐h𝑖𝑟𝑝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⁡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3.3 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F57B3D46-2D3A-D542-7A2F-76001F9D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396" y="710724"/>
                <a:ext cx="2356360" cy="390748"/>
              </a:xfrm>
              <a:prstGeom prst="rect">
                <a:avLst/>
              </a:prstGeom>
              <a:blipFill>
                <a:blip r:embed="rId12"/>
                <a:stretch>
                  <a:fillRect l="-1070" t="-9677" b="-193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BBBCCA3-CEDC-7EBD-0002-45314E1FE5C4}"/>
              </a:ext>
            </a:extLst>
          </p:cNvPr>
          <p:cNvSpPr txBox="1"/>
          <p:nvPr/>
        </p:nvSpPr>
        <p:spPr>
          <a:xfrm>
            <a:off x="10146218" y="750835"/>
            <a:ext cx="155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Due to k range</a:t>
            </a:r>
          </a:p>
        </p:txBody>
      </p:sp>
    </p:spTree>
    <p:extLst>
      <p:ext uri="{BB962C8B-B14F-4D97-AF65-F5344CB8AC3E}">
        <p14:creationId xmlns:p14="http://schemas.microsoft.com/office/powerpoint/2010/main" val="374665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893176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Plots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helic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drones</a:t>
            </a:r>
            <a:endParaRPr lang="it-IT" sz="4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084364E-3D38-A815-FDE2-75BCA275BB5D}"/>
              </a:ext>
            </a:extLst>
          </p:cNvPr>
          <p:cNvSpPr txBox="1"/>
          <p:nvPr/>
        </p:nvSpPr>
        <p:spPr>
          <a:xfrm>
            <a:off x="416476" y="1167541"/>
            <a:ext cx="478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Spectrogram of first drone T-Rex 450  with N = 28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17CF50A-A328-4582-E77D-C9990416FDED}"/>
              </a:ext>
            </a:extLst>
          </p:cNvPr>
          <p:cNvSpPr txBox="1"/>
          <p:nvPr/>
        </p:nvSpPr>
        <p:spPr>
          <a:xfrm>
            <a:off x="416476" y="1586227"/>
            <a:ext cx="47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Build with 2DFFT procedure with 75% overlap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A70AE782-3B89-DDCA-AA5E-E284F1AF0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82" y="2113305"/>
            <a:ext cx="5363844" cy="383125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B0A434C-DE56-C7C0-9A0A-60C610A044EE}"/>
              </a:ext>
            </a:extLst>
          </p:cNvPr>
          <p:cNvSpPr txBox="1"/>
          <p:nvPr/>
        </p:nvSpPr>
        <p:spPr>
          <a:xfrm>
            <a:off x="6104911" y="1536873"/>
            <a:ext cx="473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Range profile, target is supposed at 0 m distance</a:t>
            </a:r>
          </a:p>
        </p:txBody>
      </p:sp>
      <p:pic>
        <p:nvPicPr>
          <p:cNvPr id="8" name="Immagine 7" descr="Immagine che contiene testo, strumento scrittorio&#10;&#10;Descrizione generata automaticamente">
            <a:extLst>
              <a:ext uri="{FF2B5EF4-FFF2-40B4-BE49-F238E27FC236}">
                <a16:creationId xmlns:a16="http://schemas.microsoft.com/office/drawing/2014/main" id="{37728068-FBAC-8A80-D1FC-57C3C98E5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83" y="2049518"/>
            <a:ext cx="5119711" cy="392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2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9A8E12C-B610-9B41-874C-A8978BA55655}"/>
              </a:ext>
            </a:extLst>
          </p:cNvPr>
          <p:cNvSpPr txBox="1">
            <a:spLocks/>
          </p:cNvSpPr>
          <p:nvPr/>
        </p:nvSpPr>
        <p:spPr>
          <a:xfrm>
            <a:off x="269388" y="294385"/>
            <a:ext cx="8931762" cy="662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Plots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-t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helic</a:t>
            </a:r>
            <a:r>
              <a:rPr lang="it-IT" sz="4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it-IT" sz="4800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drones</a:t>
            </a:r>
            <a:endParaRPr lang="it-IT" sz="48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084364E-3D38-A815-FDE2-75BCA275BB5D}"/>
              </a:ext>
            </a:extLst>
          </p:cNvPr>
          <p:cNvSpPr txBox="1"/>
          <p:nvPr/>
        </p:nvSpPr>
        <p:spPr>
          <a:xfrm>
            <a:off x="590549" y="1059149"/>
            <a:ext cx="508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Spectrogram of second drone T-Rex 400  with N = 28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17CF50A-A328-4582-E77D-C9990416FDED}"/>
              </a:ext>
            </a:extLst>
          </p:cNvPr>
          <p:cNvSpPr txBox="1"/>
          <p:nvPr/>
        </p:nvSpPr>
        <p:spPr>
          <a:xfrm>
            <a:off x="590549" y="1401561"/>
            <a:ext cx="323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Build with 2DFFT procedure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A632D1B-4680-7482-A6BF-4C8BB0F16FB6}"/>
              </a:ext>
            </a:extLst>
          </p:cNvPr>
          <p:cNvSpPr txBox="1"/>
          <p:nvPr/>
        </p:nvSpPr>
        <p:spPr>
          <a:xfrm>
            <a:off x="6327907" y="1020837"/>
            <a:ext cx="527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Spectrogram of second drone T-Rex 600  with N = 28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92AE7E2-0F90-ADAC-ECDE-33B83980F1B3}"/>
              </a:ext>
            </a:extLst>
          </p:cNvPr>
          <p:cNvSpPr txBox="1"/>
          <p:nvPr/>
        </p:nvSpPr>
        <p:spPr>
          <a:xfrm>
            <a:off x="6327907" y="1363249"/>
            <a:ext cx="335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Build with 2DFFT procedure</a:t>
            </a:r>
          </a:p>
        </p:txBody>
      </p:sp>
      <p:pic>
        <p:nvPicPr>
          <p:cNvPr id="3" name="Immagine 2" descr="Immagine che contiene testo, stazionario&#10;&#10;Descrizione generata automaticamente">
            <a:extLst>
              <a:ext uri="{FF2B5EF4-FFF2-40B4-BE49-F238E27FC236}">
                <a16:creationId xmlns:a16="http://schemas.microsoft.com/office/drawing/2014/main" id="{8EC5EE13-CF53-50E2-4443-D30D05964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88" y="1829340"/>
            <a:ext cx="5440903" cy="4226143"/>
          </a:xfrm>
          <a:prstGeom prst="rect">
            <a:avLst/>
          </a:prstGeom>
        </p:spPr>
      </p:pic>
      <p:pic>
        <p:nvPicPr>
          <p:cNvPr id="10" name="Immagine 9" descr="Immagine che contiene testo, strumento scrittorio, stazionario&#10;&#10;Descrizione generata automaticamente">
            <a:extLst>
              <a:ext uri="{FF2B5EF4-FFF2-40B4-BE49-F238E27FC236}">
                <a16:creationId xmlns:a16="http://schemas.microsoft.com/office/drawing/2014/main" id="{2F8B0831-FBC6-EAFC-2C85-1E07AEC74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930" y="1876413"/>
            <a:ext cx="5357265" cy="41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4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19A8E12C-B610-9B41-874C-A8978BA556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388" y="294385"/>
                <a:ext cx="8931762" cy="66210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it-IT" sz="48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Result 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sz="4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4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4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it-IT" sz="4800" dirty="0">
                        <a:solidFill>
                          <a:srgbClr val="00B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helic</m:t>
                    </m:r>
                    <m:r>
                      <m:rPr>
                        <m:nor/>
                      </m:rPr>
                      <a:rPr lang="it-IT" sz="4800" dirty="0">
                        <a:solidFill>
                          <a:srgbClr val="00B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. </m:t>
                    </m:r>
                    <m:r>
                      <m:rPr>
                        <m:nor/>
                      </m:rPr>
                      <a:rPr lang="it-IT" sz="4800" dirty="0">
                        <a:solidFill>
                          <a:srgbClr val="00B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drones</m:t>
                    </m:r>
                  </m:oMath>
                </a14:m>
                <a:endParaRPr lang="it-IT" sz="4800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19A8E12C-B610-9B41-874C-A8978BA55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88" y="294385"/>
                <a:ext cx="8931762" cy="662101"/>
              </a:xfrm>
              <a:prstGeom prst="rect">
                <a:avLst/>
              </a:prstGeom>
              <a:blipFill>
                <a:blip r:embed="rId2"/>
                <a:stretch>
                  <a:fillRect l="-3125" t="-45283" b="-490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E20EC0BE-D188-0E28-FF46-492C069CDE9F}"/>
                  </a:ext>
                </a:extLst>
              </p:cNvPr>
              <p:cNvSpPr txBox="1"/>
              <p:nvPr/>
            </p:nvSpPr>
            <p:spPr>
              <a:xfrm>
                <a:off x="155248" y="984967"/>
                <a:ext cx="7659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Result for T-Rex 450 model, Objective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plane and maximum chirp duration: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E20EC0BE-D188-0E28-FF46-492C069CD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48" y="984967"/>
                <a:ext cx="7659148" cy="369332"/>
              </a:xfrm>
              <a:prstGeom prst="rect">
                <a:avLst/>
              </a:prstGeom>
              <a:blipFill>
                <a:blip r:embed="rId4"/>
                <a:stretch>
                  <a:fillRect l="-662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/>
              <p:nvPr/>
            </p:nvSpPr>
            <p:spPr>
              <a:xfrm>
                <a:off x="6449025" y="6457076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0625 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025" y="6457076"/>
                <a:ext cx="2606090" cy="369332"/>
              </a:xfrm>
              <a:prstGeom prst="rect">
                <a:avLst/>
              </a:prstGeom>
              <a:blipFill>
                <a:blip r:embed="rId5"/>
                <a:stretch>
                  <a:fillRect l="-971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/>
              <p:nvPr/>
            </p:nvSpPr>
            <p:spPr>
              <a:xfrm>
                <a:off x="6449025" y="6055483"/>
                <a:ext cx="1423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025" y="6055483"/>
                <a:ext cx="1423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/>
              <p:nvPr/>
            </p:nvSpPr>
            <p:spPr>
              <a:xfrm>
                <a:off x="412340" y="1814807"/>
                <a:ext cx="16573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𝑎𝑧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=11.25°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40" y="1814807"/>
                <a:ext cx="165737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D50AD85-00EC-53C3-9520-8F63FF0BD36B}"/>
                  </a:ext>
                </a:extLst>
              </p:cNvPr>
              <p:cNvSpPr txBox="1"/>
              <p:nvPr/>
            </p:nvSpPr>
            <p:spPr>
              <a:xfrm>
                <a:off x="435622" y="4386685"/>
                <a:ext cx="1611210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𝑚𝑖𝑔𝑟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D50AD85-00EC-53C3-9520-8F63FF0BD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22" y="4386685"/>
                <a:ext cx="1611210" cy="391902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1BCE043-6324-764D-5BB3-22A1E92092D0}"/>
                  </a:ext>
                </a:extLst>
              </p:cNvPr>
              <p:cNvSpPr txBox="1"/>
              <p:nvPr/>
            </p:nvSpPr>
            <p:spPr>
              <a:xfrm>
                <a:off x="479491" y="4895067"/>
                <a:ext cx="1575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1BCE043-6324-764D-5BB3-22A1E9209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1" y="4895067"/>
                <a:ext cx="157568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245EDD3-5A61-11AE-8E56-4F5C59B11E31}"/>
              </a:ext>
            </a:extLst>
          </p:cNvPr>
          <p:cNvSpPr txBox="1"/>
          <p:nvPr/>
        </p:nvSpPr>
        <p:spPr>
          <a:xfrm>
            <a:off x="269388" y="4044559"/>
            <a:ext cx="34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time and frequency pixels: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1B7708B-B270-B55A-6D1D-1D1AD34D8973}"/>
                  </a:ext>
                </a:extLst>
              </p:cNvPr>
              <p:cNvSpPr txBox="1"/>
              <p:nvPr/>
            </p:nvSpPr>
            <p:spPr>
              <a:xfrm>
                <a:off x="435623" y="2245470"/>
                <a:ext cx="18496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=35.78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1B7708B-B270-B55A-6D1D-1D1AD34D8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23" y="2245470"/>
                <a:ext cx="1849673" cy="400110"/>
              </a:xfrm>
              <a:prstGeom prst="rect">
                <a:avLst/>
              </a:prstGeom>
              <a:blipFill>
                <a:blip r:embed="rId10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3B9D81D-CE6C-6C80-1AA0-9FD1F780BCF1}"/>
                  </a:ext>
                </a:extLst>
              </p:cNvPr>
              <p:cNvSpPr txBox="1"/>
              <p:nvPr/>
            </p:nvSpPr>
            <p:spPr>
              <a:xfrm>
                <a:off x="435622" y="2717905"/>
                <a:ext cx="22282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=83.94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𝐺𝐻𝑧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3B9D81D-CE6C-6C80-1AA0-9FD1F780B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22" y="2717905"/>
                <a:ext cx="2228285" cy="400110"/>
              </a:xfrm>
              <a:prstGeom prst="rect">
                <a:avLst/>
              </a:prstGeom>
              <a:blipFill>
                <a:blip r:embed="rId11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20D7734-C0E8-1DBE-5CD2-A0EA36DD9D4E}"/>
                  </a:ext>
                </a:extLst>
              </p:cNvPr>
              <p:cNvSpPr txBox="1"/>
              <p:nvPr/>
            </p:nvSpPr>
            <p:spPr>
              <a:xfrm>
                <a:off x="123493" y="3197264"/>
                <a:ext cx="24736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= 1.12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20D7734-C0E8-1DBE-5CD2-A0EA36DD9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93" y="3197264"/>
                <a:ext cx="2473687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E3F6C56D-D7C2-5530-D561-9477A25A3D8B}"/>
                  </a:ext>
                </a:extLst>
              </p:cNvPr>
              <p:cNvSpPr txBox="1"/>
              <p:nvPr/>
            </p:nvSpPr>
            <p:spPr>
              <a:xfrm>
                <a:off x="155248" y="3582670"/>
                <a:ext cx="207412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=0.19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E3F6C56D-D7C2-5530-D561-9477A25A3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48" y="3582670"/>
                <a:ext cx="2074124" cy="400110"/>
              </a:xfrm>
              <a:prstGeom prst="rect">
                <a:avLst/>
              </a:prstGeom>
              <a:blipFill>
                <a:blip r:embed="rId1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DA821D65-8246-9782-DD2B-DE13ADA30146}"/>
                  </a:ext>
                </a:extLst>
              </p:cNvPr>
              <p:cNvSpPr txBox="1"/>
              <p:nvPr/>
            </p:nvSpPr>
            <p:spPr>
              <a:xfrm>
                <a:off x="412340" y="1435299"/>
                <a:ext cx="1941622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=1.8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DA821D65-8246-9782-DD2B-DE13ADA30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40" y="1435299"/>
                <a:ext cx="1941622" cy="423770"/>
              </a:xfrm>
              <a:prstGeom prst="rect">
                <a:avLst/>
              </a:prstGeom>
              <a:blipFill>
                <a:blip r:embed="rId1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1EA1AF5C-84AA-DD5B-3F9E-788BDA324C4F}"/>
                  </a:ext>
                </a:extLst>
              </p:cNvPr>
              <p:cNvSpPr txBox="1"/>
              <p:nvPr/>
            </p:nvSpPr>
            <p:spPr>
              <a:xfrm>
                <a:off x="9674532" y="6055483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903 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1EA1AF5C-84AA-DD5B-3F9E-788BDA324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532" y="6055483"/>
                <a:ext cx="2606090" cy="369332"/>
              </a:xfrm>
              <a:prstGeom prst="rect">
                <a:avLst/>
              </a:prstGeom>
              <a:blipFill>
                <a:blip r:embed="rId15"/>
                <a:stretch>
                  <a:fillRect l="-966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5773218F-12CA-B95B-ED27-B522843B282D}"/>
                  </a:ext>
                </a:extLst>
              </p:cNvPr>
              <p:cNvSpPr txBox="1"/>
              <p:nvPr/>
            </p:nvSpPr>
            <p:spPr>
              <a:xfrm>
                <a:off x="9675238" y="6484781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.125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5773218F-12CA-B95B-ED27-B522843B2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238" y="6484781"/>
                <a:ext cx="2606090" cy="369332"/>
              </a:xfrm>
              <a:prstGeom prst="rect">
                <a:avLst/>
              </a:prstGeom>
              <a:blipFill>
                <a:blip r:embed="rId16"/>
                <a:stretch>
                  <a:fillRect l="-966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571C863-9461-9E20-750B-B6A3FD217ECB}"/>
              </a:ext>
            </a:extLst>
          </p:cNvPr>
          <p:cNvSpPr txBox="1"/>
          <p:nvPr/>
        </p:nvSpPr>
        <p:spPr>
          <a:xfrm>
            <a:off x="215146" y="5347178"/>
            <a:ext cx="3588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Obtained time and frequency pixels: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4BB08D2E-065B-B1BD-EE4D-E09FDB6987CB}"/>
                  </a:ext>
                </a:extLst>
              </p:cNvPr>
              <p:cNvSpPr txBox="1"/>
              <p:nvPr/>
            </p:nvSpPr>
            <p:spPr>
              <a:xfrm>
                <a:off x="443310" y="5719143"/>
                <a:ext cx="1611210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𝑚𝑖𝑔𝑟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4BB08D2E-065B-B1BD-EE4D-E09FDB698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10" y="5719143"/>
                <a:ext cx="1611210" cy="391902"/>
              </a:xfrm>
              <a:prstGeom prst="rect">
                <a:avLst/>
              </a:prstGeom>
              <a:blipFill>
                <a:blip r:embed="rId1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F465B55D-B60C-77D7-7E5F-3890D4B63DAC}"/>
                  </a:ext>
                </a:extLst>
              </p:cNvPr>
              <p:cNvSpPr txBox="1"/>
              <p:nvPr/>
            </p:nvSpPr>
            <p:spPr>
              <a:xfrm>
                <a:off x="478832" y="6200419"/>
                <a:ext cx="1575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F465B55D-B60C-77D7-7E5F-3890D4B63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2" y="6200419"/>
                <a:ext cx="1575688" cy="369332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2AD74600-71AF-32DF-FABE-B16D21738A9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41829" y="1396841"/>
            <a:ext cx="6051550" cy="465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2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19A8E12C-B610-9B41-874C-A8978BA556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388" y="294385"/>
                <a:ext cx="8931762" cy="66210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it-IT" sz="48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Result 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sz="4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4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4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48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helic. drones</a:t>
                </a:r>
                <a:r>
                  <a:rPr lang="en-GB" sz="4800" dirty="0">
                    <a:solidFill>
                      <a:srgbClr val="00B050"/>
                    </a:solidFill>
                  </a:rPr>
                  <a:t> </a:t>
                </a:r>
                <a:endParaRPr lang="it-IT" sz="4800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19A8E12C-B610-9B41-874C-A8978BA55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88" y="294385"/>
                <a:ext cx="8931762" cy="662101"/>
              </a:xfrm>
              <a:prstGeom prst="rect">
                <a:avLst/>
              </a:prstGeom>
              <a:blipFill>
                <a:blip r:embed="rId2"/>
                <a:stretch>
                  <a:fillRect l="-3125" t="-45283" b="-490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A2AE2F1C-2AEE-5240-8140-58556514C835}"/>
              </a:ext>
            </a:extLst>
          </p:cNvPr>
          <p:cNvSpPr/>
          <p:nvPr/>
        </p:nvSpPr>
        <p:spPr>
          <a:xfrm>
            <a:off x="11565924" y="0"/>
            <a:ext cx="626075" cy="685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C2F83D-F030-DE46-B734-3BD3C2A28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105" y="6055483"/>
            <a:ext cx="802517" cy="802517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E20EC0BE-D188-0E28-FF46-492C069CDE9F}"/>
                  </a:ext>
                </a:extLst>
              </p:cNvPr>
              <p:cNvSpPr txBox="1"/>
              <p:nvPr/>
            </p:nvSpPr>
            <p:spPr>
              <a:xfrm>
                <a:off x="403402" y="942906"/>
                <a:ext cx="7659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Result for T-Rex 500 model, Objective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plane and maximum chirp duration: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E20EC0BE-D188-0E28-FF46-492C069CD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02" y="942906"/>
                <a:ext cx="7659148" cy="369332"/>
              </a:xfrm>
              <a:prstGeom prst="rect">
                <a:avLst/>
              </a:prstGeom>
              <a:blipFill>
                <a:blip r:embed="rId4"/>
                <a:stretch>
                  <a:fillRect l="-661" t="-6667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/>
              <p:nvPr/>
            </p:nvSpPr>
            <p:spPr>
              <a:xfrm>
                <a:off x="6302253" y="6467385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𝑑𝑤𝑒𝑙𝑙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0543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53B364F0-203D-6EB2-10A1-A330B5D55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253" y="6467385"/>
                <a:ext cx="2606090" cy="369332"/>
              </a:xfrm>
              <a:prstGeom prst="rect">
                <a:avLst/>
              </a:prstGeom>
              <a:blipFill>
                <a:blip r:embed="rId5"/>
                <a:stretch>
                  <a:fillRect l="-971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/>
              <p:nvPr/>
            </p:nvSpPr>
            <p:spPr>
              <a:xfrm>
                <a:off x="6285335" y="5952974"/>
                <a:ext cx="1423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B6D4615-8DA5-8D52-D132-66353B633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335" y="5952974"/>
                <a:ext cx="1423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/>
              <p:nvPr/>
            </p:nvSpPr>
            <p:spPr>
              <a:xfrm>
                <a:off x="403402" y="1740478"/>
                <a:ext cx="15147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𝑎𝑧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=9.78°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693C7410-644E-1C87-F353-77FA6650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02" y="1740478"/>
                <a:ext cx="151471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D50AD85-00EC-53C3-9520-8F63FF0BD36B}"/>
                  </a:ext>
                </a:extLst>
              </p:cNvPr>
              <p:cNvSpPr txBox="1"/>
              <p:nvPr/>
            </p:nvSpPr>
            <p:spPr>
              <a:xfrm>
                <a:off x="399441" y="4336492"/>
                <a:ext cx="1611210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𝑚𝑖𝑔𝑟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D50AD85-00EC-53C3-9520-8F63FF0BD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41" y="4336492"/>
                <a:ext cx="1611210" cy="391902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1BCE043-6324-764D-5BB3-22A1E92092D0}"/>
                  </a:ext>
                </a:extLst>
              </p:cNvPr>
              <p:cNvSpPr txBox="1"/>
              <p:nvPr/>
            </p:nvSpPr>
            <p:spPr>
              <a:xfrm>
                <a:off x="443310" y="4844874"/>
                <a:ext cx="1575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1BCE043-6324-764D-5BB3-22A1E9209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10" y="4844874"/>
                <a:ext cx="157568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245EDD3-5A61-11AE-8E56-4F5C59B11E31}"/>
              </a:ext>
            </a:extLst>
          </p:cNvPr>
          <p:cNvSpPr txBox="1"/>
          <p:nvPr/>
        </p:nvSpPr>
        <p:spPr>
          <a:xfrm>
            <a:off x="125536" y="3955242"/>
            <a:ext cx="342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Desired time and frequency pixels: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1B7708B-B270-B55A-6D1D-1D1AD34D8973}"/>
                  </a:ext>
                </a:extLst>
              </p:cNvPr>
              <p:cNvSpPr txBox="1"/>
              <p:nvPr/>
            </p:nvSpPr>
            <p:spPr>
              <a:xfrm>
                <a:off x="426685" y="2171141"/>
                <a:ext cx="15114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B1B7708B-B270-B55A-6D1D-1D1AD34D8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85" y="2171141"/>
                <a:ext cx="1511439" cy="400110"/>
              </a:xfrm>
              <a:prstGeom prst="rect">
                <a:avLst/>
              </a:prstGeom>
              <a:blipFill>
                <a:blip r:embed="rId10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3B9D81D-CE6C-6C80-1AA0-9FD1F780BCF1}"/>
                  </a:ext>
                </a:extLst>
              </p:cNvPr>
              <p:cNvSpPr txBox="1"/>
              <p:nvPr/>
            </p:nvSpPr>
            <p:spPr>
              <a:xfrm>
                <a:off x="269388" y="2626996"/>
                <a:ext cx="22282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=124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𝐺𝐻𝑧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3B9D81D-CE6C-6C80-1AA0-9FD1F780B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88" y="2626996"/>
                <a:ext cx="2228285" cy="400110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20D7734-C0E8-1DBE-5CD2-A0EA36DD9D4E}"/>
                  </a:ext>
                </a:extLst>
              </p:cNvPr>
              <p:cNvSpPr txBox="1"/>
              <p:nvPr/>
            </p:nvSpPr>
            <p:spPr>
              <a:xfrm>
                <a:off x="83104" y="3013526"/>
                <a:ext cx="24736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= 1.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67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20D7734-C0E8-1DBE-5CD2-A0EA36DD9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4" y="3013526"/>
                <a:ext cx="2473687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E3F6C56D-D7C2-5530-D561-9477A25A3D8B}"/>
                  </a:ext>
                </a:extLst>
              </p:cNvPr>
              <p:cNvSpPr txBox="1"/>
              <p:nvPr/>
            </p:nvSpPr>
            <p:spPr>
              <a:xfrm>
                <a:off x="114859" y="3485961"/>
                <a:ext cx="207412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=0.22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E3F6C56D-D7C2-5530-D561-9477A25A3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9" y="3485961"/>
                <a:ext cx="207412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DA821D65-8246-9782-DD2B-DE13ADA30146}"/>
                  </a:ext>
                </a:extLst>
              </p:cNvPr>
              <p:cNvSpPr txBox="1"/>
              <p:nvPr/>
            </p:nvSpPr>
            <p:spPr>
              <a:xfrm>
                <a:off x="403402" y="1360970"/>
                <a:ext cx="1941622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𝑐h𝑖𝑟𝑝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=1.2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DA821D65-8246-9782-DD2B-DE13ADA30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02" y="1360970"/>
                <a:ext cx="1941622" cy="423770"/>
              </a:xfrm>
              <a:prstGeom prst="rect">
                <a:avLst/>
              </a:prstGeom>
              <a:blipFill>
                <a:blip r:embed="rId1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50CB0CB-BEA8-DF30-6CFE-18E0F5DC64AA}"/>
                  </a:ext>
                </a:extLst>
              </p:cNvPr>
              <p:cNvSpPr txBox="1"/>
              <p:nvPr/>
            </p:nvSpPr>
            <p:spPr>
              <a:xfrm>
                <a:off x="9201150" y="6055483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156 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50CB0CB-BEA8-DF30-6CFE-18E0F5DC6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150" y="6055483"/>
                <a:ext cx="2606090" cy="369332"/>
              </a:xfrm>
              <a:prstGeom prst="rect">
                <a:avLst/>
              </a:prstGeom>
              <a:blipFill>
                <a:blip r:embed="rId15"/>
                <a:stretch>
                  <a:fillRect l="-971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ADA9C694-60C2-5BBC-81D9-307324ACD9C9}"/>
                  </a:ext>
                </a:extLst>
              </p:cNvPr>
              <p:cNvSpPr txBox="1"/>
              <p:nvPr/>
            </p:nvSpPr>
            <p:spPr>
              <a:xfrm>
                <a:off x="9201856" y="6484781"/>
                <a:ext cx="2606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𝐵𝐹</m:t>
                        </m:r>
                      </m:sub>
                    </m:sSub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.0109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ADA9C694-60C2-5BBC-81D9-307324ACD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856" y="6484781"/>
                <a:ext cx="2606090" cy="369332"/>
              </a:xfrm>
              <a:prstGeom prst="rect">
                <a:avLst/>
              </a:prstGeom>
              <a:blipFill>
                <a:blip r:embed="rId16"/>
                <a:stretch>
                  <a:fillRect l="-971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073E445-8A6D-1A0B-CAAE-4C93F90A0EBE}"/>
              </a:ext>
            </a:extLst>
          </p:cNvPr>
          <p:cNvSpPr txBox="1"/>
          <p:nvPr/>
        </p:nvSpPr>
        <p:spPr>
          <a:xfrm>
            <a:off x="215146" y="5347178"/>
            <a:ext cx="3588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Obtained time and frequency pixels: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EABCCA46-47B5-2B15-FD80-D5814D215FA3}"/>
                  </a:ext>
                </a:extLst>
              </p:cNvPr>
              <p:cNvSpPr txBox="1"/>
              <p:nvPr/>
            </p:nvSpPr>
            <p:spPr>
              <a:xfrm>
                <a:off x="443310" y="5719143"/>
                <a:ext cx="1611210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𝑚𝑖𝑔𝑟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EABCCA46-47B5-2B15-FD80-D5814D215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10" y="5719143"/>
                <a:ext cx="1611210" cy="391902"/>
              </a:xfrm>
              <a:prstGeom prst="rect">
                <a:avLst/>
              </a:prstGeom>
              <a:blipFill>
                <a:blip r:embed="rId1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8A0D3FD4-7EA0-DD92-68BA-F733C6CEC6DB}"/>
                  </a:ext>
                </a:extLst>
              </p:cNvPr>
              <p:cNvSpPr txBox="1"/>
              <p:nvPr/>
            </p:nvSpPr>
            <p:spPr>
              <a:xfrm>
                <a:off x="478832" y="6200419"/>
                <a:ext cx="1575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8A0D3FD4-7EA0-DD92-68BA-F733C6CEC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2" y="6200419"/>
                <a:ext cx="1575688" cy="369332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ADDCF4D6-0C91-F1BF-AB43-444CF3788AF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63161" y="1360970"/>
            <a:ext cx="6171493" cy="46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48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3385</TotalTime>
  <Words>2601</Words>
  <Application>Microsoft Macintosh PowerPoint</Application>
  <PresentationFormat>Widescreen</PresentationFormat>
  <Paragraphs>770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ivan riolo</dc:creator>
  <cp:lastModifiedBy>ivan riolo</cp:lastModifiedBy>
  <cp:revision>8</cp:revision>
  <dcterms:created xsi:type="dcterms:W3CDTF">2022-05-15T19:12:19Z</dcterms:created>
  <dcterms:modified xsi:type="dcterms:W3CDTF">2022-05-23T13:35:16Z</dcterms:modified>
</cp:coreProperties>
</file>