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7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1"/>
    <p:restoredTop sz="95915"/>
  </p:normalViewPr>
  <p:slideViewPr>
    <p:cSldViewPr snapToGrid="0" snapToObjects="1">
      <p:cViewPr varScale="1">
        <p:scale>
          <a:sx n="113" d="100"/>
          <a:sy n="113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47969-C92A-234F-8A58-F33EF4ADA50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7CD13-A156-C449-BBD8-048C066C19E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7CD13-A156-C449-BBD8-048C066C19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3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4B76B-B411-8B09-AE55-FD2FA036A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B27632-929F-5D96-C79C-4431DF8A5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C069EA-10A6-DE11-5CC5-ABBB60B7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F8D0C0-1988-B2CD-EF93-5415B504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D8A2C-BF38-6FE3-81A0-2AB92AAB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45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2ED76-AE89-1561-E1E8-767FA1BE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DF12DE-6A89-2407-21D1-CF5A5052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D8FA17-8B0C-B2C1-0020-95359B42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6940AA-14B8-340D-06C7-310071AB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B1EC4-BF41-7AAC-0C11-197CC2B9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3823D8-39B8-C062-2E0F-CE1FB9628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76C7F9-A1E2-074C-81BD-56FD3AC2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D7525C-28CE-0D3D-7256-667F8BC1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075F17-EA5B-5574-663C-A41694AF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725488-53C9-FC5D-EECA-6DA97B23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3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67A56-20BE-E2C4-6B43-2F7A70FD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CE408A-CDE9-52CC-C9E0-A0064BE1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6CD095-A54D-33C7-B083-5CD5F436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0FCF0-0993-3A98-8010-EE84DC2E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9D91-18DE-2797-280B-630004D7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8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5DB14-A6A9-88B9-A0DB-57A4B37F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7F6F07-B6E9-FDFC-A204-D1D822F8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7A97FC-2DBC-3212-4B15-72DB193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F6CB9B-A39F-35C1-582A-56611FB4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69355-6B3C-677B-B20B-76AAD223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86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24D5F-828D-FAB8-970C-486142FB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AEA6E-665D-D6BE-C634-CB2004358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AF0C8D-CAD1-BF17-4C01-155A4356D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80D76E-027D-8063-F7D6-3895697D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AA77FF-5525-F60F-8742-B51E5ACC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AE07E4-9BE9-E67D-EFAD-C8DDE2FE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72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A7A45-4B0D-D1B3-5E5A-7DB5FA20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C5474D-71B6-647B-2A25-5F3E8424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E2BE3B-6524-A2F1-AC1B-13EC1063C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024B72-4AF0-ECCA-41BA-A4973ECFE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CDEF76C-AC6C-8D36-D747-B063D0A0E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0EAF88-618F-2D9B-DD78-A1797454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A46A0E1-7E0B-404E-02D8-B719981A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51B8F98-588D-0C0D-82D5-A17B8295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0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E9320-2F13-4AD7-18A8-5769E47E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ECE81F-8AA8-16B5-DB69-597FC26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70DA51-F782-FC01-5BDC-DDB7C0DE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32273B-1C7B-8934-0A98-7E45C870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25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1448E7-347D-FD97-A32B-D18486F7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A6200C-085C-1B0C-A123-EBDE4143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465E58-9B0A-0707-1A32-D355C7F6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4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99C18-9298-22BF-A5EF-D20DDD9C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153F7-1580-4827-CE02-6A5A797D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6F25B1-CD64-2E4C-AF4F-0B97F3E2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EEBE90-69E7-D238-67A6-BB6593BC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F57D1E-2EF4-DCA9-56F6-0789C8AC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0BF57-9EC1-92BC-D0AC-847CB0BA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27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EB761C-CE8D-D2D5-5359-66222B6E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C5B8CA6-9ED9-F5C2-E054-E15F44B01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78EC75-472F-1CBE-DFF2-336BFB48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D0E33D-6A82-EBF3-99EA-D4F9EFAD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650B8-D7E7-6CE9-9556-505313B1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D3CA43-83BD-7212-1B39-5DFBC43B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8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AEF835-4115-1736-3C8B-085CBD5E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D6C3F-B485-FBE4-030D-FDD71093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117F5-F4FD-1E1C-D07B-B543F345B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8994-45B4-3249-B79B-591A0F415E3D}" type="datetimeFigureOut">
              <a:rPr lang="en-GB" smtClean="0"/>
              <a:t>23/05/2022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A66A52-2A45-E526-4CFD-ECE58A7C3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1E079A-08A8-EA22-8904-F16FA667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9E31-8C57-BE46-BB16-F91505363457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4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0.png"/><Relationship Id="rId5" Type="http://schemas.openxmlformats.org/officeDocument/2006/relationships/image" Target="../media/image580.png"/><Relationship Id="rId4" Type="http://schemas.openxmlformats.org/officeDocument/2006/relationships/image" Target="../media/image5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6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8D417F8-9980-EE4E-ACF0-760816C90BAB}"/>
                  </a:ext>
                </a:extLst>
              </p:cNvPr>
              <p:cNvSpPr txBox="1"/>
              <p:nvPr/>
            </p:nvSpPr>
            <p:spPr>
              <a:xfrm>
                <a:off x="507108" y="1139279"/>
                <a:ext cx="10403061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FMCW radar design goals:</a:t>
                </a:r>
                <a14:m>
                  <m:oMath xmlns:m="http://schemas.openxmlformats.org/officeDocument/2006/math"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800" dirty="0"/>
                  <a:t> plane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Algorithm used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Detailed formulation used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Example of computations and results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8D417F8-9980-EE4E-ACF0-760816C90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8" y="1139279"/>
                <a:ext cx="10403061" cy="4585871"/>
              </a:xfrm>
              <a:prstGeom prst="rect">
                <a:avLst/>
              </a:prstGeom>
              <a:blipFill>
                <a:blip r:embed="rId3"/>
                <a:stretch>
                  <a:fillRect l="-974" t="-1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35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F103387-288E-5AE6-C50A-ADD4282D6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2721"/>
              </p:ext>
            </p:extLst>
          </p:nvPr>
        </p:nvGraphicFramePr>
        <p:xfrm>
          <a:off x="2234603" y="110140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808609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2970585"/>
                    </a:ext>
                  </a:extLst>
                </a:gridCol>
                <a:gridCol w="823519">
                  <a:extLst>
                    <a:ext uri="{9D8B030D-6E8A-4147-A177-3AD203B41FA5}">
                      <a16:colId xmlns:a16="http://schemas.microsoft.com/office/drawing/2014/main" val="3346046869"/>
                    </a:ext>
                  </a:extLst>
                </a:gridCol>
                <a:gridCol w="835948">
                  <a:extLst>
                    <a:ext uri="{9D8B030D-6E8A-4147-A177-3AD203B41FA5}">
                      <a16:colId xmlns:a16="http://schemas.microsoft.com/office/drawing/2014/main" val="296413423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650086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89168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1228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5645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210729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2358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3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6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03070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2438C56-C091-5919-7932-05D8F4A51093}"/>
              </a:ext>
            </a:extLst>
          </p:cNvPr>
          <p:cNvCxnSpPr>
            <a:cxnSpLocks/>
          </p:cNvCxnSpPr>
          <p:nvPr/>
        </p:nvCxnSpPr>
        <p:spPr>
          <a:xfrm>
            <a:off x="2234603" y="1101408"/>
            <a:ext cx="8440" cy="25296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6C6A39-D5F8-9A06-8540-66DB1D8E54E7}"/>
              </a:ext>
            </a:extLst>
          </p:cNvPr>
          <p:cNvSpPr txBox="1"/>
          <p:nvPr/>
        </p:nvSpPr>
        <p:spPr>
          <a:xfrm>
            <a:off x="1379888" y="10654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Chirp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3BEBBFF-7B28-2AE4-F0CF-BA60F1C9F608}"/>
              </a:ext>
            </a:extLst>
          </p:cNvPr>
          <p:cNvSpPr txBox="1"/>
          <p:nvPr/>
        </p:nvSpPr>
        <p:spPr>
          <a:xfrm>
            <a:off x="1379882" y="145401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Chirp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7423887-D887-A6E5-3F0A-28ADDD9A5E53}"/>
              </a:ext>
            </a:extLst>
          </p:cNvPr>
          <p:cNvSpPr txBox="1"/>
          <p:nvPr/>
        </p:nvSpPr>
        <p:spPr>
          <a:xfrm>
            <a:off x="1388322" y="220517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Chirp 4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ABC26B-E036-4364-4FDC-E6CED9D08A81}"/>
              </a:ext>
            </a:extLst>
          </p:cNvPr>
          <p:cNvSpPr txBox="1"/>
          <p:nvPr/>
        </p:nvSpPr>
        <p:spPr>
          <a:xfrm>
            <a:off x="1379884" y="1842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Chirp 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0B4716-B227-8A2D-A3CE-B62BA2D9FE64}"/>
              </a:ext>
            </a:extLst>
          </p:cNvPr>
          <p:cNvSpPr txBox="1"/>
          <p:nvPr/>
        </p:nvSpPr>
        <p:spPr>
          <a:xfrm>
            <a:off x="1388322" y="258217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Chirp 5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BDC0B6B-64EE-30CB-9975-987C04DF0D26}"/>
              </a:ext>
            </a:extLst>
          </p:cNvPr>
          <p:cNvSpPr txBox="1"/>
          <p:nvPr/>
        </p:nvSpPr>
        <p:spPr>
          <a:xfrm>
            <a:off x="1379883" y="295150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Chirp 6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3B61B99-7391-CDBE-AC3D-BFBD2CB8611E}"/>
              </a:ext>
            </a:extLst>
          </p:cNvPr>
          <p:cNvCxnSpPr>
            <a:cxnSpLocks/>
          </p:cNvCxnSpPr>
          <p:nvPr/>
        </p:nvCxnSpPr>
        <p:spPr>
          <a:xfrm>
            <a:off x="2243043" y="1101408"/>
            <a:ext cx="846799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0EBAE8A-5228-F0DF-351C-793CB3710486}"/>
              </a:ext>
            </a:extLst>
          </p:cNvPr>
          <p:cNvCxnSpPr>
            <a:cxnSpLocks/>
          </p:cNvCxnSpPr>
          <p:nvPr/>
        </p:nvCxnSpPr>
        <p:spPr>
          <a:xfrm>
            <a:off x="1379882" y="1101407"/>
            <a:ext cx="0" cy="11037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998B332-FC4C-3691-7700-2A312B57BCCC}"/>
              </a:ext>
            </a:extLst>
          </p:cNvPr>
          <p:cNvCxnSpPr>
            <a:cxnSpLocks/>
          </p:cNvCxnSpPr>
          <p:nvPr/>
        </p:nvCxnSpPr>
        <p:spPr>
          <a:xfrm>
            <a:off x="1379882" y="2253555"/>
            <a:ext cx="0" cy="102656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6ABC4E8-49A2-6F1A-4392-5FD2F3BA50BC}"/>
                  </a:ext>
                </a:extLst>
              </p:cNvPr>
              <p:cNvSpPr txBox="1"/>
              <p:nvPr/>
            </p:nvSpPr>
            <p:spPr>
              <a:xfrm>
                <a:off x="346386" y="2002244"/>
                <a:ext cx="1002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</m:oMath>
                </a14:m>
                <a:r>
                  <a:rPr lang="en-GB" dirty="0"/>
                  <a:t> = 3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6ABC4E8-49A2-6F1A-4392-5FD2F3BA5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86" y="2002244"/>
                <a:ext cx="1002454" cy="369332"/>
              </a:xfrm>
              <a:prstGeom prst="rect">
                <a:avLst/>
              </a:prstGeom>
              <a:blipFill>
                <a:blip r:embed="rId2"/>
                <a:stretch>
                  <a:fillRect t="-6667" r="-375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40159E4-D9B5-75C0-FA04-6D52438056CE}"/>
              </a:ext>
            </a:extLst>
          </p:cNvPr>
          <p:cNvCxnSpPr>
            <a:cxnSpLocks/>
          </p:cNvCxnSpPr>
          <p:nvPr/>
        </p:nvCxnSpPr>
        <p:spPr>
          <a:xfrm flipV="1">
            <a:off x="1784403" y="4654664"/>
            <a:ext cx="724746" cy="5646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21BE0640-2F27-6986-795D-9FAA2A357A48}"/>
              </a:ext>
            </a:extLst>
          </p:cNvPr>
          <p:cNvCxnSpPr>
            <a:cxnSpLocks/>
          </p:cNvCxnSpPr>
          <p:nvPr/>
        </p:nvCxnSpPr>
        <p:spPr>
          <a:xfrm>
            <a:off x="2094569" y="4995920"/>
            <a:ext cx="8052033" cy="7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la 38">
            <a:extLst>
              <a:ext uri="{FF2B5EF4-FFF2-40B4-BE49-F238E27FC236}">
                <a16:creationId xmlns:a16="http://schemas.microsoft.com/office/drawing/2014/main" id="{6E16B94C-C035-12B7-BF53-C45C1D09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11167"/>
              </p:ext>
            </p:extLst>
          </p:nvPr>
        </p:nvGraphicFramePr>
        <p:xfrm>
          <a:off x="1784403" y="5228688"/>
          <a:ext cx="8128000" cy="112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2964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6793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6474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55144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3167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900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2246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18461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3327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5227627"/>
                    </a:ext>
                  </a:extLst>
                </a:gridCol>
              </a:tblGrid>
              <a:tr h="3859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8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2741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2DAF3CC-54EE-6276-DA1F-FFEE3F91A1EC}"/>
                  </a:ext>
                </a:extLst>
              </p:cNvPr>
              <p:cNvSpPr txBox="1"/>
              <p:nvPr/>
            </p:nvSpPr>
            <p:spPr>
              <a:xfrm>
                <a:off x="2709228" y="4302634"/>
                <a:ext cx="151887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𝑐h𝑖𝑟𝑝𝑠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2DAF3CC-54EE-6276-DA1F-FFEE3F91A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228" y="4302634"/>
                <a:ext cx="1518877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208E83A-C82F-A16C-9992-12A812881823}"/>
              </a:ext>
            </a:extLst>
          </p:cNvPr>
          <p:cNvCxnSpPr>
            <a:cxnSpLocks/>
          </p:cNvCxnSpPr>
          <p:nvPr/>
        </p:nvCxnSpPr>
        <p:spPr>
          <a:xfrm flipH="1">
            <a:off x="1784403" y="5219324"/>
            <a:ext cx="8599" cy="13552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040CC84-11DD-DF04-90D3-C02C3BF0C20D}"/>
              </a:ext>
            </a:extLst>
          </p:cNvPr>
          <p:cNvCxnSpPr>
            <a:cxnSpLocks/>
          </p:cNvCxnSpPr>
          <p:nvPr/>
        </p:nvCxnSpPr>
        <p:spPr>
          <a:xfrm>
            <a:off x="1841125" y="5234534"/>
            <a:ext cx="8992374" cy="143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01E2E1B1-9DAE-955B-FE62-12A6B194973D}"/>
              </a:ext>
            </a:extLst>
          </p:cNvPr>
          <p:cNvCxnSpPr/>
          <p:nvPr/>
        </p:nvCxnSpPr>
        <p:spPr>
          <a:xfrm flipV="1">
            <a:off x="2604703" y="4995920"/>
            <a:ext cx="373487" cy="26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>
            <a:extLst>
              <a:ext uri="{FF2B5EF4-FFF2-40B4-BE49-F238E27FC236}">
                <a16:creationId xmlns:a16="http://schemas.microsoft.com/office/drawing/2014/main" id="{B10C67B1-CE78-9C0B-6FBF-CFA7346DE8F4}"/>
              </a:ext>
            </a:extLst>
          </p:cNvPr>
          <p:cNvCxnSpPr>
            <a:cxnSpLocks/>
          </p:cNvCxnSpPr>
          <p:nvPr/>
        </p:nvCxnSpPr>
        <p:spPr>
          <a:xfrm flipV="1">
            <a:off x="3416404" y="4995920"/>
            <a:ext cx="319761" cy="23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61459272-EE25-FAD0-449F-A3605A58FD91}"/>
              </a:ext>
            </a:extLst>
          </p:cNvPr>
          <p:cNvCxnSpPr>
            <a:cxnSpLocks/>
          </p:cNvCxnSpPr>
          <p:nvPr/>
        </p:nvCxnSpPr>
        <p:spPr>
          <a:xfrm flipV="1">
            <a:off x="4228105" y="4995920"/>
            <a:ext cx="325675" cy="223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A776DAED-E689-6EE8-8269-0DD445E00182}"/>
              </a:ext>
            </a:extLst>
          </p:cNvPr>
          <p:cNvCxnSpPr>
            <a:cxnSpLocks/>
          </p:cNvCxnSpPr>
          <p:nvPr/>
        </p:nvCxnSpPr>
        <p:spPr>
          <a:xfrm flipV="1">
            <a:off x="5064335" y="5003214"/>
            <a:ext cx="325675" cy="24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EF73FF83-2196-6C09-0C7D-60B179407B3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848403" y="4995919"/>
            <a:ext cx="338735" cy="23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B195404E-7A47-26AF-77D9-5CCB65BB07F1}"/>
              </a:ext>
            </a:extLst>
          </p:cNvPr>
          <p:cNvCxnSpPr>
            <a:cxnSpLocks/>
          </p:cNvCxnSpPr>
          <p:nvPr/>
        </p:nvCxnSpPr>
        <p:spPr>
          <a:xfrm flipV="1">
            <a:off x="6664838" y="4995919"/>
            <a:ext cx="323732" cy="23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>
            <a:extLst>
              <a:ext uri="{FF2B5EF4-FFF2-40B4-BE49-F238E27FC236}">
                <a16:creationId xmlns:a16="http://schemas.microsoft.com/office/drawing/2014/main" id="{A2C1C092-5568-3428-AC9E-82BE2311C036}"/>
              </a:ext>
            </a:extLst>
          </p:cNvPr>
          <p:cNvCxnSpPr>
            <a:cxnSpLocks/>
          </p:cNvCxnSpPr>
          <p:nvPr/>
        </p:nvCxnSpPr>
        <p:spPr>
          <a:xfrm flipV="1">
            <a:off x="7457611" y="4995919"/>
            <a:ext cx="300017" cy="23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5F565A89-C731-F1AF-AD58-34D4E11AB510}"/>
              </a:ext>
            </a:extLst>
          </p:cNvPr>
          <p:cNvCxnSpPr>
            <a:cxnSpLocks/>
          </p:cNvCxnSpPr>
          <p:nvPr/>
        </p:nvCxnSpPr>
        <p:spPr>
          <a:xfrm flipV="1">
            <a:off x="8293841" y="4995919"/>
            <a:ext cx="338689" cy="24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097EAC45-A9BD-B65E-EC3C-057C4C2410C2}"/>
              </a:ext>
            </a:extLst>
          </p:cNvPr>
          <p:cNvCxnSpPr>
            <a:cxnSpLocks/>
          </p:cNvCxnSpPr>
          <p:nvPr/>
        </p:nvCxnSpPr>
        <p:spPr>
          <a:xfrm flipV="1">
            <a:off x="9116846" y="4995919"/>
            <a:ext cx="300017" cy="24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DADA544F-9454-5845-8B3C-34542B0867CA}"/>
              </a:ext>
            </a:extLst>
          </p:cNvPr>
          <p:cNvCxnSpPr>
            <a:cxnSpLocks/>
          </p:cNvCxnSpPr>
          <p:nvPr/>
        </p:nvCxnSpPr>
        <p:spPr>
          <a:xfrm flipV="1">
            <a:off x="9901179" y="4998873"/>
            <a:ext cx="245423" cy="23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60B83F89-1F1D-8E84-F1F9-FB90AB9A87CD}"/>
              </a:ext>
            </a:extLst>
          </p:cNvPr>
          <p:cNvCxnSpPr>
            <a:cxnSpLocks/>
          </p:cNvCxnSpPr>
          <p:nvPr/>
        </p:nvCxnSpPr>
        <p:spPr>
          <a:xfrm>
            <a:off x="10146602" y="5008460"/>
            <a:ext cx="0" cy="112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E495CCA5-0635-B360-D385-5CF30CDB5261}"/>
              </a:ext>
            </a:extLst>
          </p:cNvPr>
          <p:cNvCxnSpPr>
            <a:cxnSpLocks/>
          </p:cNvCxnSpPr>
          <p:nvPr/>
        </p:nvCxnSpPr>
        <p:spPr>
          <a:xfrm flipV="1">
            <a:off x="9912403" y="5734768"/>
            <a:ext cx="245423" cy="23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>
            <a:extLst>
              <a:ext uri="{FF2B5EF4-FFF2-40B4-BE49-F238E27FC236}">
                <a16:creationId xmlns:a16="http://schemas.microsoft.com/office/drawing/2014/main" id="{5F494863-1814-D79D-8E48-62054030C6E8}"/>
              </a:ext>
            </a:extLst>
          </p:cNvPr>
          <p:cNvCxnSpPr>
            <a:cxnSpLocks/>
          </p:cNvCxnSpPr>
          <p:nvPr/>
        </p:nvCxnSpPr>
        <p:spPr>
          <a:xfrm flipV="1">
            <a:off x="9901179" y="5361816"/>
            <a:ext cx="245423" cy="23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>
            <a:extLst>
              <a:ext uri="{FF2B5EF4-FFF2-40B4-BE49-F238E27FC236}">
                <a16:creationId xmlns:a16="http://schemas.microsoft.com/office/drawing/2014/main" id="{E6907EC0-B113-8802-CDC5-DC583B99E8CA}"/>
              </a:ext>
            </a:extLst>
          </p:cNvPr>
          <p:cNvCxnSpPr>
            <a:cxnSpLocks/>
          </p:cNvCxnSpPr>
          <p:nvPr/>
        </p:nvCxnSpPr>
        <p:spPr>
          <a:xfrm flipV="1">
            <a:off x="9901179" y="6120519"/>
            <a:ext cx="245423" cy="23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55124891-296F-802B-009A-B427109CDEBA}"/>
              </a:ext>
            </a:extLst>
          </p:cNvPr>
          <p:cNvSpPr txBox="1"/>
          <p:nvPr/>
        </p:nvSpPr>
        <p:spPr>
          <a:xfrm>
            <a:off x="9829125" y="627279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Page 1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00B1B320-A5B3-5B9C-8263-DB644762D10C}"/>
              </a:ext>
            </a:extLst>
          </p:cNvPr>
          <p:cNvSpPr txBox="1"/>
          <p:nvPr/>
        </p:nvSpPr>
        <p:spPr>
          <a:xfrm>
            <a:off x="10833499" y="611569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Page 2</a:t>
            </a:r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F8F6657F-1DED-947B-6602-615940B84A92}"/>
              </a:ext>
            </a:extLst>
          </p:cNvPr>
          <p:cNvCxnSpPr>
            <a:cxnSpLocks/>
          </p:cNvCxnSpPr>
          <p:nvPr/>
        </p:nvCxnSpPr>
        <p:spPr>
          <a:xfrm flipH="1" flipV="1">
            <a:off x="9203239" y="6193378"/>
            <a:ext cx="625886" cy="2492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5B04036D-8F61-2D59-BCF7-7D25E88539D4}"/>
              </a:ext>
            </a:extLst>
          </p:cNvPr>
          <p:cNvCxnSpPr>
            <a:cxnSpLocks/>
          </p:cNvCxnSpPr>
          <p:nvPr/>
        </p:nvCxnSpPr>
        <p:spPr>
          <a:xfrm flipH="1" flipV="1">
            <a:off x="10186251" y="5996605"/>
            <a:ext cx="639989" cy="23817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15D85DCF-BB0B-3782-2231-E7BC3826058E}"/>
                  </a:ext>
                </a:extLst>
              </p:cNvPr>
              <p:cNvSpPr txBox="1"/>
              <p:nvPr/>
            </p:nvSpPr>
            <p:spPr>
              <a:xfrm>
                <a:off x="9932458" y="581610"/>
                <a:ext cx="125059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𝑅𝑎𝑛𝑔𝑒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15D85DCF-BB0B-3782-2231-E7BC3826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458" y="581610"/>
                <a:ext cx="1250599" cy="39190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A7E0EF67-08BD-32A6-A081-B2C409CD9F42}"/>
                  </a:ext>
                </a:extLst>
              </p:cNvPr>
              <p:cNvSpPr txBox="1"/>
              <p:nvPr/>
            </p:nvSpPr>
            <p:spPr>
              <a:xfrm>
                <a:off x="1784403" y="3556893"/>
                <a:ext cx="84234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A7E0EF67-08BD-32A6-A081-B2C409CD9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03" y="3556893"/>
                <a:ext cx="842346" cy="390748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360BE81A-1F67-6E4D-AA07-26087201415A}"/>
                  </a:ext>
                </a:extLst>
              </p:cNvPr>
              <p:cNvSpPr txBox="1"/>
              <p:nvPr/>
            </p:nvSpPr>
            <p:spPr>
              <a:xfrm>
                <a:off x="1048112" y="6259582"/>
                <a:ext cx="717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360BE81A-1F67-6E4D-AA07-26087201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12" y="6259582"/>
                <a:ext cx="7171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02DEFF93-F083-2F46-ABE2-F571A92A5C67}"/>
                  </a:ext>
                </a:extLst>
              </p:cNvPr>
              <p:cNvSpPr txBox="1"/>
              <p:nvPr/>
            </p:nvSpPr>
            <p:spPr>
              <a:xfrm>
                <a:off x="10813385" y="5039767"/>
                <a:ext cx="125059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𝑅𝑎𝑛𝑔𝑒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02DEFF93-F083-2F46-ABE2-F571A92A5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385" y="5039767"/>
                <a:ext cx="1250599" cy="39190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DDC1B3A5-D62A-D342-0956-814CFC44962E}"/>
                  </a:ext>
                </a:extLst>
              </p:cNvPr>
              <p:cNvSpPr txBox="1"/>
              <p:nvPr/>
            </p:nvSpPr>
            <p:spPr>
              <a:xfrm>
                <a:off x="1765231" y="4288976"/>
                <a:ext cx="1137747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𝑝𝑎𝑔𝑒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DDC1B3A5-D62A-D342-0956-814CFC44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231" y="4288976"/>
                <a:ext cx="1137747" cy="6689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6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5D53E92-1471-9555-C745-3DC34838B860}"/>
              </a:ext>
            </a:extLst>
          </p:cNvPr>
          <p:cNvCxnSpPr>
            <a:cxnSpLocks/>
          </p:cNvCxnSpPr>
          <p:nvPr/>
        </p:nvCxnSpPr>
        <p:spPr>
          <a:xfrm flipV="1">
            <a:off x="1543091" y="605179"/>
            <a:ext cx="724746" cy="5646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E9933EDE-A355-7F9F-BD79-3123FAD6D4FB}"/>
              </a:ext>
            </a:extLst>
          </p:cNvPr>
          <p:cNvCxnSpPr>
            <a:cxnSpLocks/>
          </p:cNvCxnSpPr>
          <p:nvPr/>
        </p:nvCxnSpPr>
        <p:spPr>
          <a:xfrm>
            <a:off x="1853257" y="946435"/>
            <a:ext cx="8052033" cy="7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a 38">
            <a:extLst>
              <a:ext uri="{FF2B5EF4-FFF2-40B4-BE49-F238E27FC236}">
                <a16:creationId xmlns:a16="http://schemas.microsoft.com/office/drawing/2014/main" id="{30346D61-5F67-99D7-20F4-E6B411C0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47752"/>
              </p:ext>
            </p:extLst>
          </p:nvPr>
        </p:nvGraphicFramePr>
        <p:xfrm>
          <a:off x="1543091" y="1179203"/>
          <a:ext cx="8128000" cy="112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2964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6793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6474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55144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3167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900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2246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18461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3327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5227627"/>
                    </a:ext>
                  </a:extLst>
                </a:gridCol>
              </a:tblGrid>
              <a:tr h="3859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8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2741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80F4AF-D6D4-44E4-FB5A-877D92C5EAB1}"/>
                  </a:ext>
                </a:extLst>
              </p:cNvPr>
              <p:cNvSpPr txBox="1"/>
              <p:nvPr/>
            </p:nvSpPr>
            <p:spPr>
              <a:xfrm>
                <a:off x="1616808" y="239240"/>
                <a:ext cx="1137747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𝑝𝑎𝑔𝑒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80F4AF-D6D4-44E4-FB5A-877D92C5E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808" y="239240"/>
                <a:ext cx="1137747" cy="668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B265C54-B66E-51B2-565C-6AEB3C34014A}"/>
                  </a:ext>
                </a:extLst>
              </p:cNvPr>
              <p:cNvSpPr txBox="1"/>
              <p:nvPr/>
            </p:nvSpPr>
            <p:spPr>
              <a:xfrm>
                <a:off x="2578003" y="214431"/>
                <a:ext cx="151887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𝑐h𝑖𝑟𝑝𝑠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B265C54-B66E-51B2-565C-6AEB3C34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003" y="214431"/>
                <a:ext cx="1518877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E5CDCF0-F7C7-A60F-6232-1D93A9595B82}"/>
              </a:ext>
            </a:extLst>
          </p:cNvPr>
          <p:cNvCxnSpPr>
            <a:cxnSpLocks/>
          </p:cNvCxnSpPr>
          <p:nvPr/>
        </p:nvCxnSpPr>
        <p:spPr>
          <a:xfrm flipH="1">
            <a:off x="1543091" y="1169839"/>
            <a:ext cx="8599" cy="13552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9CEDA32-DC67-250C-4FDB-C687E4B0D745}"/>
              </a:ext>
            </a:extLst>
          </p:cNvPr>
          <p:cNvCxnSpPr>
            <a:cxnSpLocks/>
          </p:cNvCxnSpPr>
          <p:nvPr/>
        </p:nvCxnSpPr>
        <p:spPr>
          <a:xfrm>
            <a:off x="1551690" y="1156037"/>
            <a:ext cx="8992374" cy="143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3AD01DF0-1AD0-D9AD-CBB4-86ACD75700A5}"/>
              </a:ext>
            </a:extLst>
          </p:cNvPr>
          <p:cNvCxnSpPr/>
          <p:nvPr/>
        </p:nvCxnSpPr>
        <p:spPr>
          <a:xfrm flipV="1">
            <a:off x="2363391" y="946435"/>
            <a:ext cx="373487" cy="26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D01A6F91-98CD-51F8-6487-A4C0C45B6AEA}"/>
              </a:ext>
            </a:extLst>
          </p:cNvPr>
          <p:cNvCxnSpPr>
            <a:cxnSpLocks/>
          </p:cNvCxnSpPr>
          <p:nvPr/>
        </p:nvCxnSpPr>
        <p:spPr>
          <a:xfrm flipV="1">
            <a:off x="3175092" y="946435"/>
            <a:ext cx="319761" cy="23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83E2BF2B-1931-4BA5-D6AA-1A179AE5887F}"/>
              </a:ext>
            </a:extLst>
          </p:cNvPr>
          <p:cNvCxnSpPr>
            <a:cxnSpLocks/>
          </p:cNvCxnSpPr>
          <p:nvPr/>
        </p:nvCxnSpPr>
        <p:spPr>
          <a:xfrm flipV="1">
            <a:off x="3986793" y="946435"/>
            <a:ext cx="325675" cy="223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1D4C45D3-A4DC-B21A-29F7-F2475512165D}"/>
              </a:ext>
            </a:extLst>
          </p:cNvPr>
          <p:cNvCxnSpPr>
            <a:cxnSpLocks/>
          </p:cNvCxnSpPr>
          <p:nvPr/>
        </p:nvCxnSpPr>
        <p:spPr>
          <a:xfrm flipV="1">
            <a:off x="4823023" y="953729"/>
            <a:ext cx="325675" cy="24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537E19D3-72E5-A09E-B750-331931DD7C8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607091" y="946434"/>
            <a:ext cx="338735" cy="23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34E5082E-AFEA-4229-41AB-344F8E135F11}"/>
              </a:ext>
            </a:extLst>
          </p:cNvPr>
          <p:cNvCxnSpPr>
            <a:cxnSpLocks/>
          </p:cNvCxnSpPr>
          <p:nvPr/>
        </p:nvCxnSpPr>
        <p:spPr>
          <a:xfrm flipV="1">
            <a:off x="6423526" y="946434"/>
            <a:ext cx="323732" cy="23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37017F5E-30AA-38A5-F699-DA06F000007D}"/>
              </a:ext>
            </a:extLst>
          </p:cNvPr>
          <p:cNvCxnSpPr>
            <a:cxnSpLocks/>
          </p:cNvCxnSpPr>
          <p:nvPr/>
        </p:nvCxnSpPr>
        <p:spPr>
          <a:xfrm flipV="1">
            <a:off x="7216299" y="946434"/>
            <a:ext cx="300017" cy="23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5A9FFEA7-44DE-3275-A76D-3CF34406922A}"/>
              </a:ext>
            </a:extLst>
          </p:cNvPr>
          <p:cNvCxnSpPr>
            <a:cxnSpLocks/>
          </p:cNvCxnSpPr>
          <p:nvPr/>
        </p:nvCxnSpPr>
        <p:spPr>
          <a:xfrm flipV="1">
            <a:off x="8052529" y="946434"/>
            <a:ext cx="338689" cy="24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EAF5CB49-FDF0-390E-D2C6-B1F94F0BF87C}"/>
              </a:ext>
            </a:extLst>
          </p:cNvPr>
          <p:cNvCxnSpPr>
            <a:cxnSpLocks/>
          </p:cNvCxnSpPr>
          <p:nvPr/>
        </p:nvCxnSpPr>
        <p:spPr>
          <a:xfrm flipV="1">
            <a:off x="8875534" y="946434"/>
            <a:ext cx="300017" cy="24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5646D51B-E2AB-593E-A122-0669E76B4525}"/>
              </a:ext>
            </a:extLst>
          </p:cNvPr>
          <p:cNvCxnSpPr>
            <a:cxnSpLocks/>
          </p:cNvCxnSpPr>
          <p:nvPr/>
        </p:nvCxnSpPr>
        <p:spPr>
          <a:xfrm flipV="1">
            <a:off x="9659867" y="949388"/>
            <a:ext cx="245423" cy="23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D84DA608-A54D-9710-D504-D50E66E3903F}"/>
              </a:ext>
            </a:extLst>
          </p:cNvPr>
          <p:cNvCxnSpPr>
            <a:cxnSpLocks/>
          </p:cNvCxnSpPr>
          <p:nvPr/>
        </p:nvCxnSpPr>
        <p:spPr>
          <a:xfrm>
            <a:off x="9905290" y="958975"/>
            <a:ext cx="0" cy="112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A57E260C-CC7B-4266-5581-4BFC90D8C5CA}"/>
              </a:ext>
            </a:extLst>
          </p:cNvPr>
          <p:cNvCxnSpPr>
            <a:cxnSpLocks/>
          </p:cNvCxnSpPr>
          <p:nvPr/>
        </p:nvCxnSpPr>
        <p:spPr>
          <a:xfrm flipV="1">
            <a:off x="9671091" y="1685283"/>
            <a:ext cx="245423" cy="23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E5A793BF-8B18-E091-94B2-E43D363AE4F0}"/>
              </a:ext>
            </a:extLst>
          </p:cNvPr>
          <p:cNvCxnSpPr>
            <a:cxnSpLocks/>
          </p:cNvCxnSpPr>
          <p:nvPr/>
        </p:nvCxnSpPr>
        <p:spPr>
          <a:xfrm flipV="1">
            <a:off x="9659867" y="1312331"/>
            <a:ext cx="245423" cy="23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FE6F4E8E-ECDC-E654-22D7-63936E99CC13}"/>
              </a:ext>
            </a:extLst>
          </p:cNvPr>
          <p:cNvCxnSpPr>
            <a:cxnSpLocks/>
          </p:cNvCxnSpPr>
          <p:nvPr/>
        </p:nvCxnSpPr>
        <p:spPr>
          <a:xfrm flipV="1">
            <a:off x="9659867" y="2071034"/>
            <a:ext cx="245423" cy="23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0E36943-43AA-068E-EADC-A3D7A9969233}"/>
              </a:ext>
            </a:extLst>
          </p:cNvPr>
          <p:cNvSpPr txBox="1"/>
          <p:nvPr/>
        </p:nvSpPr>
        <p:spPr>
          <a:xfrm>
            <a:off x="9587813" y="222331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Page 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86332A5-2D7D-0F4A-9B45-89EA1D790101}"/>
              </a:ext>
            </a:extLst>
          </p:cNvPr>
          <p:cNvSpPr txBox="1"/>
          <p:nvPr/>
        </p:nvSpPr>
        <p:spPr>
          <a:xfrm>
            <a:off x="10592187" y="2066205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Page 2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69BC82E-75F7-A0D7-543C-235D9DCB1106}"/>
              </a:ext>
            </a:extLst>
          </p:cNvPr>
          <p:cNvCxnSpPr>
            <a:cxnSpLocks/>
          </p:cNvCxnSpPr>
          <p:nvPr/>
        </p:nvCxnSpPr>
        <p:spPr>
          <a:xfrm flipH="1" flipV="1">
            <a:off x="8961927" y="2143893"/>
            <a:ext cx="625886" cy="2492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D15EACE-C405-5561-483E-ED897EF16AC4}"/>
              </a:ext>
            </a:extLst>
          </p:cNvPr>
          <p:cNvCxnSpPr>
            <a:cxnSpLocks/>
          </p:cNvCxnSpPr>
          <p:nvPr/>
        </p:nvCxnSpPr>
        <p:spPr>
          <a:xfrm flipH="1" flipV="1">
            <a:off x="9944939" y="1947120"/>
            <a:ext cx="639989" cy="23817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04C62D6-16AE-F2D2-1AAF-4E9AD91BD736}"/>
                  </a:ext>
                </a:extLst>
              </p:cNvPr>
              <p:cNvSpPr txBox="1"/>
              <p:nvPr/>
            </p:nvSpPr>
            <p:spPr>
              <a:xfrm>
                <a:off x="709344" y="2128054"/>
                <a:ext cx="717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04C62D6-16AE-F2D2-1AAF-4E9AD91BD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4" y="2128054"/>
                <a:ext cx="7171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030F0F5-917D-8EBA-07AA-33CC4256C9F4}"/>
                  </a:ext>
                </a:extLst>
              </p:cNvPr>
              <p:cNvSpPr txBox="1"/>
              <p:nvPr/>
            </p:nvSpPr>
            <p:spPr>
              <a:xfrm>
                <a:off x="10572073" y="990282"/>
                <a:ext cx="125059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𝑅𝑎𝑛𝑔𝑒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030F0F5-917D-8EBA-07AA-33CC4256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73" y="990282"/>
                <a:ext cx="1250599" cy="39190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C6E5813-078C-61DC-B233-46F87C9E2BF9}"/>
              </a:ext>
            </a:extLst>
          </p:cNvPr>
          <p:cNvCxnSpPr/>
          <p:nvPr/>
        </p:nvCxnSpPr>
        <p:spPr>
          <a:xfrm>
            <a:off x="6850742" y="611806"/>
            <a:ext cx="0" cy="2670628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DEE4F9B-74F8-CFED-9965-0DC0DF4520C0}"/>
              </a:ext>
            </a:extLst>
          </p:cNvPr>
          <p:cNvSpPr txBox="1"/>
          <p:nvPr/>
        </p:nvSpPr>
        <p:spPr>
          <a:xfrm>
            <a:off x="6250679" y="204359"/>
            <a:ext cx="128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 Bin 7</a:t>
            </a:r>
          </a:p>
        </p:txBody>
      </p:sp>
      <p:graphicFrame>
        <p:nvGraphicFramePr>
          <p:cNvPr id="34" name="Tabella 34">
            <a:extLst>
              <a:ext uri="{FF2B5EF4-FFF2-40B4-BE49-F238E27FC236}">
                <a16:creationId xmlns:a16="http://schemas.microsoft.com/office/drawing/2014/main" id="{A64FA58B-4784-0D93-A103-3B524E93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49234"/>
              </p:ext>
            </p:extLst>
          </p:nvPr>
        </p:nvGraphicFramePr>
        <p:xfrm>
          <a:off x="5179888" y="3779692"/>
          <a:ext cx="342879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397">
                  <a:extLst>
                    <a:ext uri="{9D8B030D-6E8A-4147-A177-3AD203B41FA5}">
                      <a16:colId xmlns:a16="http://schemas.microsoft.com/office/drawing/2014/main" val="3499735923"/>
                    </a:ext>
                  </a:extLst>
                </a:gridCol>
                <a:gridCol w="1714397">
                  <a:extLst>
                    <a:ext uri="{9D8B030D-6E8A-4147-A177-3AD203B41FA5}">
                      <a16:colId xmlns:a16="http://schemas.microsoft.com/office/drawing/2014/main" val="1931796771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98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9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6519"/>
                  </a:ext>
                </a:extLst>
              </a:tr>
            </a:tbl>
          </a:graphicData>
        </a:graphic>
      </p:graphicFrame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6966F6A-63F6-E278-BB68-82BC76C9A6E8}"/>
              </a:ext>
            </a:extLst>
          </p:cNvPr>
          <p:cNvCxnSpPr>
            <a:cxnSpLocks/>
          </p:cNvCxnSpPr>
          <p:nvPr/>
        </p:nvCxnSpPr>
        <p:spPr>
          <a:xfrm flipH="1">
            <a:off x="5171289" y="3779692"/>
            <a:ext cx="8599" cy="13552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FF1AE41-59D9-9D9A-D848-C13B41BD09F0}"/>
                  </a:ext>
                </a:extLst>
              </p:cNvPr>
              <p:cNvSpPr txBox="1"/>
              <p:nvPr/>
            </p:nvSpPr>
            <p:spPr>
              <a:xfrm>
                <a:off x="4157653" y="4887132"/>
                <a:ext cx="717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FF1AE41-59D9-9D9A-D848-C13B41BD0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653" y="4887132"/>
                <a:ext cx="7171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0A360D0-91C4-85FF-048C-6B23CA806731}"/>
              </a:ext>
            </a:extLst>
          </p:cNvPr>
          <p:cNvCxnSpPr>
            <a:cxnSpLocks/>
          </p:cNvCxnSpPr>
          <p:nvPr/>
        </p:nvCxnSpPr>
        <p:spPr>
          <a:xfrm>
            <a:off x="5171289" y="3779692"/>
            <a:ext cx="37268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7CDA5D1-DF95-F31E-A71F-AA3EFEF8B395}"/>
                  </a:ext>
                </a:extLst>
              </p:cNvPr>
              <p:cNvSpPr txBox="1"/>
              <p:nvPr/>
            </p:nvSpPr>
            <p:spPr>
              <a:xfrm>
                <a:off x="8260199" y="3282434"/>
                <a:ext cx="1033553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𝑝𝑎𝑔𝑒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7CDA5D1-DF95-F31E-A71F-AA3EFEF8B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199" y="3282434"/>
                <a:ext cx="1033553" cy="6689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3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57" y="286155"/>
                <a:ext cx="9628374" cy="33006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it-IT" sz="32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Algorithm: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GB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00B050"/>
                    </a:solidFill>
                  </a:rPr>
                  <a:t> plane</a:t>
                </a:r>
                <a:endParaRPr lang="en-GB" sz="3200" dirty="0"/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286155"/>
                <a:ext cx="9628374" cy="330067"/>
              </a:xfrm>
              <a:prstGeom prst="rect">
                <a:avLst/>
              </a:prstGeom>
              <a:blipFill>
                <a:blip r:embed="rId2"/>
                <a:stretch>
                  <a:fillRect l="-1581" t="-96296" b="-5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792" y="6036658"/>
            <a:ext cx="740550" cy="821342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C8FD015-71E2-AA4B-B4BC-59BE08984551}"/>
                  </a:ext>
                </a:extLst>
              </p:cNvPr>
              <p:cNvSpPr txBox="1"/>
              <p:nvPr/>
            </p:nvSpPr>
            <p:spPr>
              <a:xfrm>
                <a:off x="261257" y="834836"/>
                <a:ext cx="10403061" cy="5297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Take Input parameters: Drone’s spec. and Radar desired parameters;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Compute Upper and Lower limits imposed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coming from input parameters of 1. Check if resulting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interval is consistent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);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Take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plane’s desired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compute relative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The Upper and Lower limits imposed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coming from input parameters of 2 are dependant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𝑓𝑓𝑡</m:t>
                        </m:r>
                      </m:sub>
                    </m:sSub>
                  </m:oMath>
                </a14:m>
                <a:r>
                  <a:rPr lang="en-GB" dirty="0"/>
                  <a:t> (the number of STFT samples in a window). Compute the interval of existence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𝑓𝑓𝑡</m:t>
                        </m:r>
                      </m:sub>
                    </m:sSub>
                  </m:oMath>
                </a14:m>
                <a:r>
                  <a:rPr lang="en-GB" dirty="0"/>
                  <a:t> and check that interval is consistent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𝑓𝑓𝑡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𝑓𝑓𝑡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);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𝑓𝑓𝑡</m:t>
                        </m:r>
                      </m:sub>
                    </m:sSub>
                  </m:oMath>
                </a14:m>
                <a:r>
                  <a:rPr lang="en-GB" dirty="0"/>
                  <a:t> multiple of 2 compute the Upper and Lower limits imposed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by resolutions. Try to maximize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choose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value in respect to the limits of point 2.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Compute the resulting radar parameters that doesn’t depend on choosen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𝑎𝑧</m:t>
                        </m:r>
                      </m:sub>
                    </m:sSub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𝑓𝑓𝑡</m:t>
                        </m:r>
                      </m:sub>
                    </m:sSub>
                  </m:oMath>
                </a14:m>
                <a:r>
                  <a:rPr lang="en-GB" dirty="0"/>
                  <a:t> value store the relative values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dirty="0"/>
                  <a:t> in a matrix where each row index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𝑓𝑓𝑡</m:t>
                        </m:r>
                      </m:sub>
                    </m:sSub>
                  </m:oMath>
                </a14:m>
                <a:r>
                  <a:rPr lang="en-GB" dirty="0"/>
                  <a:t> value and the columns are the relative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C8FD015-71E2-AA4B-B4BC-59BE08984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834836"/>
                <a:ext cx="10403061" cy="5297476"/>
              </a:xfrm>
              <a:prstGeom prst="rect">
                <a:avLst/>
              </a:prstGeom>
              <a:blipFill>
                <a:blip r:embed="rId4"/>
                <a:stretch>
                  <a:fillRect l="-488" t="-478" r="-610" b="-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5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1" y="210968"/>
            <a:ext cx="11101520" cy="57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Algorithm:  </a:t>
            </a:r>
            <a:r>
              <a:rPr lang="en-GB" sz="4400" dirty="0">
                <a:solidFill>
                  <a:srgbClr val="00B050"/>
                </a:solidFill>
              </a:rPr>
              <a:t>calculation example helic.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2E1458-126E-2640-9A37-A1DC4203904E}"/>
              </a:ext>
            </a:extLst>
          </p:cNvPr>
          <p:cNvSpPr txBox="1"/>
          <p:nvPr/>
        </p:nvSpPr>
        <p:spPr>
          <a:xfrm>
            <a:off x="230850" y="1184315"/>
            <a:ext cx="365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1.Input drone’s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AAFC87-74E9-E74C-A196-A72E3DDE947A}"/>
                  </a:ext>
                </a:extLst>
              </p:cNvPr>
              <p:cNvSpPr txBox="1"/>
              <p:nvPr/>
            </p:nvSpPr>
            <p:spPr>
              <a:xfrm>
                <a:off x="451456" y="1844025"/>
                <a:ext cx="2320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=25∗2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AAFC87-74E9-E74C-A196-A72E3DDE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6" y="1844025"/>
                <a:ext cx="2320198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FFBB53-3AAD-F24B-8983-32C9CC45AE13}"/>
                  </a:ext>
                </a:extLst>
              </p:cNvPr>
              <p:cNvSpPr txBox="1"/>
              <p:nvPr/>
            </p:nvSpPr>
            <p:spPr>
              <a:xfrm>
                <a:off x="451456" y="2208701"/>
                <a:ext cx="13321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 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FFBB53-3AAD-F24B-8983-32C9CC45A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6" y="2208701"/>
                <a:ext cx="1332160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0CBEDFB-44E0-7241-A1ED-5B170FAED8CE}"/>
                  </a:ext>
                </a:extLst>
              </p:cNvPr>
              <p:cNvSpPr txBox="1"/>
              <p:nvPr/>
            </p:nvSpPr>
            <p:spPr>
              <a:xfrm>
                <a:off x="428042" y="3374281"/>
                <a:ext cx="1013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0CBEDFB-44E0-7241-A1ED-5B170FAE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42" y="3374281"/>
                <a:ext cx="101399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EFEE0A-5D3B-3C41-BCB3-92C8457BD256}"/>
                  </a:ext>
                </a:extLst>
              </p:cNvPr>
              <p:cNvSpPr txBox="1"/>
              <p:nvPr/>
            </p:nvSpPr>
            <p:spPr>
              <a:xfrm>
                <a:off x="469520" y="2560507"/>
                <a:ext cx="2770887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GB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94.25 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EFEE0A-5D3B-3C41-BCB3-92C8457B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20" y="2560507"/>
                <a:ext cx="2770887" cy="423770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48FEABC-C3F9-6D41-926E-915288C23C14}"/>
                  </a:ext>
                </a:extLst>
              </p:cNvPr>
              <p:cNvSpPr txBox="1"/>
              <p:nvPr/>
            </p:nvSpPr>
            <p:spPr>
              <a:xfrm>
                <a:off x="430007" y="4305148"/>
                <a:ext cx="3366930" cy="549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𝑡𝑖𝑝</m:t>
                            </m:r>
                          </m:sub>
                        </m:sSub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=5660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48FEABC-C3F9-6D41-926E-915288C23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7" y="4305148"/>
                <a:ext cx="3366930" cy="549253"/>
              </a:xfrm>
              <a:prstGeom prst="rect">
                <a:avLst/>
              </a:prstGeom>
              <a:blipFill>
                <a:blip r:embed="rId8"/>
                <a:stretch>
                  <a:fillRect l="-1128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93CC4B-35FE-7D49-B7CB-B6D02DDF6319}"/>
                  </a:ext>
                </a:extLst>
              </p:cNvPr>
              <p:cNvSpPr txBox="1"/>
              <p:nvPr/>
            </p:nvSpPr>
            <p:spPr>
              <a:xfrm>
                <a:off x="346225" y="3001741"/>
                <a:ext cx="11776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93CC4B-35FE-7D49-B7CB-B6D02DDF6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5" y="3001741"/>
                <a:ext cx="117763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4B02921-A942-7146-B86B-FE663F867265}"/>
                  </a:ext>
                </a:extLst>
              </p:cNvPr>
              <p:cNvSpPr txBox="1"/>
              <p:nvPr/>
            </p:nvSpPr>
            <p:spPr>
              <a:xfrm>
                <a:off x="428042" y="5360984"/>
                <a:ext cx="1881220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 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4B02921-A942-7146-B86B-FE663F867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42" y="5360984"/>
                <a:ext cx="1881220" cy="424283"/>
              </a:xfrm>
              <a:prstGeom prst="rect">
                <a:avLst/>
              </a:prstGeom>
              <a:blipFill>
                <a:blip r:embed="rId10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9AD6-23FA-794B-B62E-6CE8C6082CAA}"/>
              </a:ext>
            </a:extLst>
          </p:cNvPr>
          <p:cNvSpPr txBox="1"/>
          <p:nvPr/>
        </p:nvSpPr>
        <p:spPr>
          <a:xfrm>
            <a:off x="6935855" y="1169255"/>
            <a:ext cx="365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1.Input radar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C136E6-FB6E-8B4E-A1EB-7FE2B4950242}"/>
                  </a:ext>
                </a:extLst>
              </p:cNvPr>
              <p:cNvSpPr txBox="1"/>
              <p:nvPr/>
            </p:nvSpPr>
            <p:spPr>
              <a:xfrm>
                <a:off x="7143984" y="1946344"/>
                <a:ext cx="1400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C136E6-FB6E-8B4E-A1EB-7FE2B495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984" y="1946344"/>
                <a:ext cx="1400190" cy="40011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49310F-9BC2-EB45-8D6F-388760C27D60}"/>
                  </a:ext>
                </a:extLst>
              </p:cNvPr>
              <p:cNvSpPr txBox="1"/>
              <p:nvPr/>
            </p:nvSpPr>
            <p:spPr>
              <a:xfrm>
                <a:off x="7133095" y="2389332"/>
                <a:ext cx="1756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=0.0333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49310F-9BC2-EB45-8D6F-388760C27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95" y="2389332"/>
                <a:ext cx="1756122" cy="400110"/>
              </a:xfrm>
              <a:prstGeom prst="rect">
                <a:avLst/>
              </a:prstGeom>
              <a:blipFill>
                <a:blip r:embed="rId1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6D41E8-D0AA-BB40-83F4-295C6B62F3EA}"/>
                  </a:ext>
                </a:extLst>
              </p:cNvPr>
              <p:cNvSpPr txBox="1"/>
              <p:nvPr/>
            </p:nvSpPr>
            <p:spPr>
              <a:xfrm>
                <a:off x="7073779" y="2888184"/>
                <a:ext cx="14704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6D41E8-D0AA-BB40-83F4-295C6B62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779" y="2888184"/>
                <a:ext cx="1470467" cy="400110"/>
              </a:xfrm>
              <a:prstGeom prst="rect">
                <a:avLst/>
              </a:prstGeom>
              <a:blipFill>
                <a:blip r:embed="rId1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F48EDE2-F2D9-6840-9648-5499C62A8A61}"/>
                  </a:ext>
                </a:extLst>
              </p:cNvPr>
              <p:cNvSpPr txBox="1"/>
              <p:nvPr/>
            </p:nvSpPr>
            <p:spPr>
              <a:xfrm>
                <a:off x="7087858" y="3255656"/>
                <a:ext cx="2525499" cy="617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=750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F48EDE2-F2D9-6840-9648-5499C62A8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858" y="3255656"/>
                <a:ext cx="2525499" cy="617285"/>
              </a:xfrm>
              <a:prstGeom prst="rect">
                <a:avLst/>
              </a:prstGeom>
              <a:blipFill>
                <a:blip r:embed="rId14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E80DF2-F67D-9946-9E1D-774E4B3CBCCD}"/>
                  </a:ext>
                </a:extLst>
              </p:cNvPr>
              <p:cNvSpPr txBox="1"/>
              <p:nvPr/>
            </p:nvSpPr>
            <p:spPr>
              <a:xfrm>
                <a:off x="7108237" y="3890976"/>
                <a:ext cx="1647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𝑟𝑒𝑛𝑒𝑤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/>
                  <a:t> 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E80DF2-F67D-9946-9E1D-774E4B3CB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237" y="3890976"/>
                <a:ext cx="1647246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A205EEE-E85F-8241-BE3B-E602C70ACF07}"/>
                  </a:ext>
                </a:extLst>
              </p:cNvPr>
              <p:cNvSpPr txBox="1"/>
              <p:nvPr/>
            </p:nvSpPr>
            <p:spPr>
              <a:xfrm>
                <a:off x="7087858" y="4277241"/>
                <a:ext cx="1737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𝑆𝑁𝑅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A205EEE-E85F-8241-BE3B-E602C70AC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858" y="4277241"/>
                <a:ext cx="1737719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685D907-02E1-6D4E-B967-FFCE1376AD74}"/>
                  </a:ext>
                </a:extLst>
              </p:cNvPr>
              <p:cNvSpPr txBox="1"/>
              <p:nvPr/>
            </p:nvSpPr>
            <p:spPr>
              <a:xfrm>
                <a:off x="7097956" y="4663506"/>
                <a:ext cx="12777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685D907-02E1-6D4E-B967-FFCE1376A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956" y="4663506"/>
                <a:ext cx="1277722" cy="400110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817561F-8330-6042-8750-0981D5DA7EB7}"/>
                  </a:ext>
                </a:extLst>
              </p:cNvPr>
              <p:cNvSpPr txBox="1"/>
              <p:nvPr/>
            </p:nvSpPr>
            <p:spPr>
              <a:xfrm>
                <a:off x="7108237" y="5075629"/>
                <a:ext cx="14716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=290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817561F-8330-6042-8750-0981D5DA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237" y="5075629"/>
                <a:ext cx="1471685" cy="400110"/>
              </a:xfrm>
              <a:prstGeom prst="rect">
                <a:avLst/>
              </a:prstGeom>
              <a:blipFill>
                <a:blip r:embed="rId1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263DDC1-7EE6-7940-9F1B-C1A9BCA12CE9}"/>
                  </a:ext>
                </a:extLst>
              </p:cNvPr>
              <p:cNvSpPr txBox="1"/>
              <p:nvPr/>
            </p:nvSpPr>
            <p:spPr>
              <a:xfrm>
                <a:off x="451456" y="3724993"/>
                <a:ext cx="2443939" cy="567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/>
                  <a:t> =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263DDC1-7EE6-7940-9F1B-C1A9BCA1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6" y="3724993"/>
                <a:ext cx="2443939" cy="567976"/>
              </a:xfrm>
              <a:prstGeom prst="rect">
                <a:avLst/>
              </a:prstGeom>
              <a:blipFill>
                <a:blip r:embed="rId1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3BA43EF3-86C7-CFFC-4440-BFF47CEAB863}"/>
                  </a:ext>
                </a:extLst>
              </p:cNvPr>
              <p:cNvSpPr txBox="1"/>
              <p:nvPr/>
            </p:nvSpPr>
            <p:spPr>
              <a:xfrm>
                <a:off x="450976" y="4902457"/>
                <a:ext cx="16099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3BA43EF3-86C7-CFFC-4440-BFF47CEAB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6" y="4902457"/>
                <a:ext cx="1609993" cy="400110"/>
              </a:xfrm>
              <a:prstGeom prst="rect">
                <a:avLst/>
              </a:prstGeom>
              <a:blipFill>
                <a:blip r:embed="rId2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B9DA78E-7AF6-949B-7C5C-65FFF7F27AF3}"/>
                  </a:ext>
                </a:extLst>
              </p:cNvPr>
              <p:cNvSpPr txBox="1"/>
              <p:nvPr/>
            </p:nvSpPr>
            <p:spPr>
              <a:xfrm>
                <a:off x="428042" y="5840911"/>
                <a:ext cx="1936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𝑙𝑎𝑑𝑒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 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B9DA78E-7AF6-949B-7C5C-65FFF7F27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42" y="5840911"/>
                <a:ext cx="1936812" cy="400110"/>
              </a:xfrm>
              <a:prstGeom prst="rect">
                <a:avLst/>
              </a:prstGeom>
              <a:blipFill>
                <a:blip r:embed="rId2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30EC7F-D623-EA61-940D-07332C5B3A13}"/>
                  </a:ext>
                </a:extLst>
              </p:cNvPr>
              <p:cNvSpPr txBox="1"/>
              <p:nvPr/>
            </p:nvSpPr>
            <p:spPr>
              <a:xfrm>
                <a:off x="246936" y="6296665"/>
                <a:ext cx="207438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it-IT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30EC7F-D623-EA61-940D-07332C5B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6" y="6296665"/>
                <a:ext cx="2074384" cy="391261"/>
              </a:xfrm>
              <a:prstGeom prst="rect">
                <a:avLst/>
              </a:prstGeom>
              <a:blipFill>
                <a:blip r:embed="rId2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4F1E798-4599-310C-579D-CA525157B8E9}"/>
                  </a:ext>
                </a:extLst>
              </p:cNvPr>
              <p:cNvSpPr txBox="1"/>
              <p:nvPr/>
            </p:nvSpPr>
            <p:spPr>
              <a:xfrm>
                <a:off x="7090820" y="5499766"/>
                <a:ext cx="13417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4F1E798-4599-310C-579D-CA525157B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20" y="5499766"/>
                <a:ext cx="1341714" cy="400110"/>
              </a:xfrm>
              <a:prstGeom prst="rect">
                <a:avLst/>
              </a:prstGeom>
              <a:blipFill>
                <a:blip r:embed="rId2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063E1B5-1E81-1202-933A-EAF39C92848B}"/>
                  </a:ext>
                </a:extLst>
              </p:cNvPr>
              <p:cNvSpPr txBox="1"/>
              <p:nvPr/>
            </p:nvSpPr>
            <p:spPr>
              <a:xfrm>
                <a:off x="7018163" y="5935916"/>
                <a:ext cx="2273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063E1B5-1E81-1202-933A-EAF39C928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163" y="5935916"/>
                <a:ext cx="2273883" cy="400110"/>
              </a:xfrm>
              <a:prstGeom prst="rect">
                <a:avLst/>
              </a:prstGeom>
              <a:blipFill>
                <a:blip r:embed="rId2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18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Algorithm:  </a:t>
            </a:r>
            <a:r>
              <a:rPr lang="en-GB" sz="4800" dirty="0">
                <a:solidFill>
                  <a:srgbClr val="00B050"/>
                </a:solidFill>
              </a:rPr>
              <a:t>calculation example helic.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/>
              <p:nvPr/>
            </p:nvSpPr>
            <p:spPr>
              <a:xfrm>
                <a:off x="147051" y="1159530"/>
                <a:ext cx="1151719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2. Compute Upper and Lower limits imposed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coming from input parameters: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1159530"/>
                <a:ext cx="11517193" cy="490199"/>
              </a:xfrm>
              <a:prstGeom prst="rect">
                <a:avLst/>
              </a:prstGeom>
              <a:blipFill>
                <a:blip r:embed="rId3"/>
                <a:stretch>
                  <a:fillRect l="-881" t="-75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F583E9A-80F1-AE43-9C38-FD43AFCF688E}"/>
              </a:ext>
            </a:extLst>
          </p:cNvPr>
          <p:cNvCxnSpPr>
            <a:cxnSpLocks/>
          </p:cNvCxnSpPr>
          <p:nvPr/>
        </p:nvCxnSpPr>
        <p:spPr>
          <a:xfrm>
            <a:off x="2476137" y="2488696"/>
            <a:ext cx="298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2500FA1-F6DF-7047-BB1C-6225B35FF3A6}"/>
              </a:ext>
            </a:extLst>
          </p:cNvPr>
          <p:cNvCxnSpPr>
            <a:cxnSpLocks/>
          </p:cNvCxnSpPr>
          <p:nvPr/>
        </p:nvCxnSpPr>
        <p:spPr>
          <a:xfrm>
            <a:off x="2505166" y="3148353"/>
            <a:ext cx="2959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7ED8EE5-0674-0F49-8DF3-C23AB431F91E}"/>
              </a:ext>
            </a:extLst>
          </p:cNvPr>
          <p:cNvCxnSpPr>
            <a:cxnSpLocks/>
          </p:cNvCxnSpPr>
          <p:nvPr/>
        </p:nvCxnSpPr>
        <p:spPr>
          <a:xfrm>
            <a:off x="11424259" y="3012689"/>
            <a:ext cx="1" cy="40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38F4B78-0815-EE4B-93CB-6CE88D957552}"/>
                  </a:ext>
                </a:extLst>
              </p:cNvPr>
              <p:cNvSpPr txBox="1"/>
              <p:nvPr/>
            </p:nvSpPr>
            <p:spPr>
              <a:xfrm>
                <a:off x="10709546" y="3316890"/>
                <a:ext cx="1298325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38F4B78-0815-EE4B-93CB-6CE88D957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546" y="3316890"/>
                <a:ext cx="1298325" cy="490199"/>
              </a:xfrm>
              <a:prstGeom prst="rect">
                <a:avLst/>
              </a:prstGeom>
              <a:blipFill>
                <a:blip r:embed="rId4"/>
                <a:stretch>
                  <a:fillRect l="-4854" r="-16505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3324CAA-2BCB-DB4E-9C77-C98A9D573BF0}"/>
                  </a:ext>
                </a:extLst>
              </p:cNvPr>
              <p:cNvSpPr txBox="1"/>
              <p:nvPr/>
            </p:nvSpPr>
            <p:spPr>
              <a:xfrm>
                <a:off x="8912303" y="3335497"/>
                <a:ext cx="171736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3324CAA-2BCB-DB4E-9C77-C98A9D573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303" y="3335497"/>
                <a:ext cx="1717362" cy="490199"/>
              </a:xfrm>
              <a:prstGeom prst="rect">
                <a:avLst/>
              </a:prstGeom>
              <a:blipFill>
                <a:blip r:embed="rId5"/>
                <a:stretch>
                  <a:fillRect l="-3650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4802DE0-02F0-3A43-BAEA-985513288E9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768209" y="2947338"/>
            <a:ext cx="2775" cy="3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25C83CA-3749-144E-F1F2-1DB5B29FF3DD}"/>
                  </a:ext>
                </a:extLst>
              </p:cNvPr>
              <p:cNvSpPr txBox="1"/>
              <p:nvPr/>
            </p:nvSpPr>
            <p:spPr>
              <a:xfrm>
                <a:off x="5869537" y="2856652"/>
                <a:ext cx="3147930" cy="529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000" dirty="0"/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k</m:t>
                    </m:r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=66.7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GB" sz="2000"/>
                      <m:t>s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25C83CA-3749-144E-F1F2-1DB5B29FF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37" y="2856652"/>
                <a:ext cx="3147930" cy="529376"/>
              </a:xfrm>
              <a:prstGeom prst="rect">
                <a:avLst/>
              </a:prstGeom>
              <a:blipFill>
                <a:blip r:embed="rId6"/>
                <a:stretch>
                  <a:fillRect l="-1210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1A2B9A2-0901-B64E-6225-B6FDA353146B}"/>
                  </a:ext>
                </a:extLst>
              </p:cNvPr>
              <p:cNvSpPr txBox="1"/>
              <p:nvPr/>
            </p:nvSpPr>
            <p:spPr>
              <a:xfrm>
                <a:off x="158534" y="2921285"/>
                <a:ext cx="2273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1A2B9A2-0901-B64E-6225-B6FDA3531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" y="2921285"/>
                <a:ext cx="2273883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D288E9-7E37-2000-43AD-919CE0A9EA27}"/>
              </a:ext>
            </a:extLst>
          </p:cNvPr>
          <p:cNvSpPr txBox="1"/>
          <p:nvPr/>
        </p:nvSpPr>
        <p:spPr>
          <a:xfrm>
            <a:off x="6096000" y="3498823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With K=10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18A5CB16-C295-396C-57F3-1A6CA656987C}"/>
                  </a:ext>
                </a:extLst>
              </p:cNvPr>
              <p:cNvSpPr txBox="1"/>
              <p:nvPr/>
            </p:nvSpPr>
            <p:spPr>
              <a:xfrm>
                <a:off x="316290" y="2226229"/>
                <a:ext cx="3366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=5660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18A5CB16-C295-396C-57F3-1A6CA656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0" y="2226229"/>
                <a:ext cx="3366930" cy="400110"/>
              </a:xfrm>
              <a:prstGeom prst="rect">
                <a:avLst/>
              </a:prstGeom>
              <a:blipFill>
                <a:blip r:embed="rId8"/>
                <a:stretch>
                  <a:fillRect l="-376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651BB3-DB54-82A0-3B90-328044B5DD63}"/>
              </a:ext>
            </a:extLst>
          </p:cNvPr>
          <p:cNvSpPr txBox="1"/>
          <p:nvPr/>
        </p:nvSpPr>
        <p:spPr>
          <a:xfrm>
            <a:off x="2909730" y="3121340"/>
            <a:ext cx="207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Unambiguous range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628A944-0CAC-3F2D-CA6C-A094CB66A3CA}"/>
              </a:ext>
            </a:extLst>
          </p:cNvPr>
          <p:cNvSpPr txBox="1"/>
          <p:nvPr/>
        </p:nvSpPr>
        <p:spPr>
          <a:xfrm>
            <a:off x="2852449" y="2069770"/>
            <a:ext cx="2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Unambiguous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68A73676-75A1-85D8-9F4D-209B90D5EA96}"/>
                  </a:ext>
                </a:extLst>
              </p:cNvPr>
              <p:cNvSpPr txBox="1"/>
              <p:nvPr/>
            </p:nvSpPr>
            <p:spPr>
              <a:xfrm>
                <a:off x="5869537" y="2177163"/>
                <a:ext cx="2950581" cy="566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000" dirty="0"/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=88.84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dirty="0"/>
                  <a:t>s</a:t>
                </a:r>
                <a:endParaRPr lang="en-GB" sz="28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68A73676-75A1-85D8-9F4D-209B90D5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37" y="2177163"/>
                <a:ext cx="2950581" cy="566694"/>
              </a:xfrm>
              <a:prstGeom prst="rect">
                <a:avLst/>
              </a:prstGeom>
              <a:blipFill>
                <a:blip r:embed="rId9"/>
                <a:stretch>
                  <a:fillRect l="-1288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1D58F1BD-2B06-E932-5BFB-DFA8032D876C}"/>
                  </a:ext>
                </a:extLst>
              </p:cNvPr>
              <p:cNvSpPr txBox="1"/>
              <p:nvPr/>
            </p:nvSpPr>
            <p:spPr>
              <a:xfrm>
                <a:off x="158534" y="4150328"/>
                <a:ext cx="62005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3. Take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plane’s parameters:</a:t>
                </a:r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1D58F1BD-2B06-E932-5BFB-DFA8032D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" y="4150328"/>
                <a:ext cx="6200502" cy="461665"/>
              </a:xfrm>
              <a:prstGeom prst="rect">
                <a:avLst/>
              </a:prstGeom>
              <a:blipFill>
                <a:blip r:embed="rId10"/>
                <a:stretch>
                  <a:fillRect l="-1636" t="-5263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571FC11C-6F18-ABD1-2132-5E68B7619A62}"/>
                  </a:ext>
                </a:extLst>
              </p:cNvPr>
              <p:cNvSpPr txBox="1"/>
              <p:nvPr/>
            </p:nvSpPr>
            <p:spPr>
              <a:xfrm>
                <a:off x="316290" y="4871936"/>
                <a:ext cx="62005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n. of desired time-pixel between two Blade Flash</a:t>
                </a: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571FC11C-6F18-ABD1-2132-5E68B7619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0" y="4871936"/>
                <a:ext cx="6200502" cy="369332"/>
              </a:xfrm>
              <a:prstGeom prst="rect">
                <a:avLst/>
              </a:prstGeom>
              <a:blipFill>
                <a:blip r:embed="rId11"/>
                <a:stretch>
                  <a:fillRect l="-204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3B137AC0-7099-A7BE-4A27-1C1CBE3D0AEC}"/>
                  </a:ext>
                </a:extLst>
              </p:cNvPr>
              <p:cNvSpPr txBox="1"/>
              <p:nvPr/>
            </p:nvSpPr>
            <p:spPr>
              <a:xfrm>
                <a:off x="316290" y="5252790"/>
                <a:ext cx="6200502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n. of desired freqeuncy-pixel inside a Blade Flash</a:t>
                </a: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3B137AC0-7099-A7BE-4A27-1C1CBE3D0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0" y="5252790"/>
                <a:ext cx="6200502" cy="391582"/>
              </a:xfrm>
              <a:prstGeom prst="rect">
                <a:avLst/>
              </a:prstGeom>
              <a:blipFill>
                <a:blip r:embed="rId12"/>
                <a:stretch>
                  <a:fillRect l="-204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529B88D5-EA16-7981-AA89-18F7ACF2C96F}"/>
                  </a:ext>
                </a:extLst>
              </p:cNvPr>
              <p:cNvSpPr txBox="1"/>
              <p:nvPr/>
            </p:nvSpPr>
            <p:spPr>
              <a:xfrm>
                <a:off x="316290" y="5655894"/>
                <a:ext cx="62005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n. of desired Blade Flash on f-t plane</a:t>
                </a:r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529B88D5-EA16-7981-AA89-18F7ACF2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0" y="5655894"/>
                <a:ext cx="6200502" cy="369332"/>
              </a:xfrm>
              <a:prstGeom prst="rect">
                <a:avLst/>
              </a:prstGeom>
              <a:blipFill>
                <a:blip r:embed="rId1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7AE568E-B09A-C1DB-0AC0-855F706DB615}"/>
              </a:ext>
            </a:extLst>
          </p:cNvPr>
          <p:cNvCxnSpPr>
            <a:cxnSpLocks/>
          </p:cNvCxnSpPr>
          <p:nvPr/>
        </p:nvCxnSpPr>
        <p:spPr>
          <a:xfrm>
            <a:off x="5464973" y="5056602"/>
            <a:ext cx="145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F00F28A0-AE73-3404-6069-AEDCC2559143}"/>
              </a:ext>
            </a:extLst>
          </p:cNvPr>
          <p:cNvCxnSpPr>
            <a:cxnSpLocks/>
          </p:cNvCxnSpPr>
          <p:nvPr/>
        </p:nvCxnSpPr>
        <p:spPr>
          <a:xfrm>
            <a:off x="5464973" y="5448581"/>
            <a:ext cx="145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5E268792-0B6D-6EE2-1B5F-1AE472C30B10}"/>
              </a:ext>
            </a:extLst>
          </p:cNvPr>
          <p:cNvCxnSpPr>
            <a:cxnSpLocks/>
          </p:cNvCxnSpPr>
          <p:nvPr/>
        </p:nvCxnSpPr>
        <p:spPr>
          <a:xfrm flipV="1">
            <a:off x="4411229" y="5840560"/>
            <a:ext cx="2512085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F0F42CB4-74EE-EE11-C8B7-E7C918E34765}"/>
                  </a:ext>
                </a:extLst>
              </p:cNvPr>
              <p:cNvSpPr txBox="1"/>
              <p:nvPr/>
            </p:nvSpPr>
            <p:spPr>
              <a:xfrm>
                <a:off x="5081502" y="4198291"/>
                <a:ext cx="2069595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F0F42CB4-74EE-EE11-C8B7-E7C918E34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02" y="4198291"/>
                <a:ext cx="2069595" cy="391582"/>
              </a:xfrm>
              <a:prstGeom prst="rect">
                <a:avLst/>
              </a:prstGeom>
              <a:blipFill>
                <a:blip r:embed="rId14"/>
                <a:stretch>
                  <a:fillRect l="-182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8C69A3DC-D5E6-1171-2382-FE1A9C54DA6A}"/>
                  </a:ext>
                </a:extLst>
              </p:cNvPr>
              <p:cNvSpPr txBox="1"/>
              <p:nvPr/>
            </p:nvSpPr>
            <p:spPr>
              <a:xfrm>
                <a:off x="7294828" y="4649772"/>
                <a:ext cx="2473381" cy="519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8C69A3DC-D5E6-1171-2382-FE1A9C54D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28" y="4649772"/>
                <a:ext cx="2473381" cy="519886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D56CE908-59E3-EFEE-9C1B-F9A48892DE72}"/>
                  </a:ext>
                </a:extLst>
              </p:cNvPr>
              <p:cNvSpPr txBox="1"/>
              <p:nvPr/>
            </p:nvSpPr>
            <p:spPr>
              <a:xfrm>
                <a:off x="7294828" y="5169658"/>
                <a:ext cx="2473381" cy="557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1132 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D56CE908-59E3-EFEE-9C1B-F9A48892D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28" y="5169658"/>
                <a:ext cx="2473381" cy="5578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7676052-4071-2FCB-C8E4-24610561BE63}"/>
                  </a:ext>
                </a:extLst>
              </p:cNvPr>
              <p:cNvSpPr txBox="1"/>
              <p:nvPr/>
            </p:nvSpPr>
            <p:spPr>
              <a:xfrm>
                <a:off x="7294828" y="5743900"/>
                <a:ext cx="3270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7676052-4071-2FCB-C8E4-24610561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28" y="5743900"/>
                <a:ext cx="3270336" cy="369332"/>
              </a:xfrm>
              <a:prstGeom prst="rect">
                <a:avLst/>
              </a:prstGeom>
              <a:blipFill>
                <a:blip r:embed="rId17"/>
                <a:stretch>
                  <a:fillRect l="-775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998D5688-78FB-F24A-7DE0-37DFDB16EC78}"/>
                  </a:ext>
                </a:extLst>
              </p:cNvPr>
              <p:cNvSpPr txBox="1"/>
              <p:nvPr/>
            </p:nvSpPr>
            <p:spPr>
              <a:xfrm>
                <a:off x="9224682" y="2309554"/>
                <a:ext cx="2814681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k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998D5688-78FB-F24A-7DE0-37DFDB16E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682" y="2309554"/>
                <a:ext cx="2814681" cy="569002"/>
              </a:xfrm>
              <a:prstGeom prst="rect">
                <a:avLst/>
              </a:prstGeom>
              <a:blipFill>
                <a:blip r:embed="rId18"/>
                <a:stretch>
                  <a:fillRect l="-1794" t="-4348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/>
      <p:bldP spid="27" grpId="0"/>
      <p:bldP spid="30" grpId="0"/>
      <p:bldP spid="31" grpId="0"/>
      <p:bldP spid="36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Algorithm:  </a:t>
            </a:r>
            <a:r>
              <a:rPr lang="en-GB" sz="4800" dirty="0">
                <a:solidFill>
                  <a:srgbClr val="00B050"/>
                </a:solidFill>
              </a:rPr>
              <a:t>calculation example helic.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7584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/>
              <p:nvPr/>
            </p:nvSpPr>
            <p:spPr>
              <a:xfrm>
                <a:off x="147051" y="1125694"/>
                <a:ext cx="10294525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4. The Upper and Lower limits imposed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coming from resolutions of STFT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1125694"/>
                <a:ext cx="10294525" cy="490199"/>
              </a:xfrm>
              <a:prstGeom prst="rect">
                <a:avLst/>
              </a:prstGeom>
              <a:blipFill>
                <a:blip r:embed="rId3"/>
                <a:stretch>
                  <a:fillRect l="-985" t="-7500" r="-739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E8017A1-DCB9-1DE8-2579-6D49C5940C68}"/>
                  </a:ext>
                </a:extLst>
              </p:cNvPr>
              <p:cNvSpPr txBox="1"/>
              <p:nvPr/>
            </p:nvSpPr>
            <p:spPr>
              <a:xfrm>
                <a:off x="509922" y="2150779"/>
                <a:ext cx="1358537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E8017A1-DCB9-1DE8-2579-6D49C594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2" y="2150779"/>
                <a:ext cx="1358537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953C3E32-B599-E093-5A76-23433CB101B9}"/>
                  </a:ext>
                </a:extLst>
              </p:cNvPr>
              <p:cNvSpPr txBox="1"/>
              <p:nvPr/>
            </p:nvSpPr>
            <p:spPr>
              <a:xfrm>
                <a:off x="477607" y="2881039"/>
                <a:ext cx="1602377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953C3E32-B599-E093-5A76-23433CB10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7" y="2881039"/>
                <a:ext cx="1602377" cy="390748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D2968A19-3216-57F4-B1AF-FF402EC702C7}"/>
                  </a:ext>
                </a:extLst>
              </p:cNvPr>
              <p:cNvSpPr txBox="1"/>
              <p:nvPr/>
            </p:nvSpPr>
            <p:spPr>
              <a:xfrm>
                <a:off x="2836937" y="2037671"/>
                <a:ext cx="1818767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D2968A19-3216-57F4-B1AF-FF402EC7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37" y="2037671"/>
                <a:ext cx="1818767" cy="616964"/>
              </a:xfrm>
              <a:prstGeom prst="rect">
                <a:avLst/>
              </a:prstGeom>
              <a:blipFill>
                <a:blip r:embed="rId6"/>
                <a:stretch>
                  <a:fillRect t="-2041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AF525056-9274-6DCA-4E6A-D48CBA5D055E}"/>
                  </a:ext>
                </a:extLst>
              </p:cNvPr>
              <p:cNvSpPr txBox="1"/>
              <p:nvPr/>
            </p:nvSpPr>
            <p:spPr>
              <a:xfrm>
                <a:off x="2839353" y="2744547"/>
                <a:ext cx="1855123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AF525056-9274-6DCA-4E6A-D48CBA5D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53" y="2744547"/>
                <a:ext cx="1855123" cy="690830"/>
              </a:xfrm>
              <a:prstGeom prst="rect">
                <a:avLst/>
              </a:prstGeom>
              <a:blipFill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5180C6-A12B-E8BA-5CBB-646679042C25}"/>
              </a:ext>
            </a:extLst>
          </p:cNvPr>
          <p:cNvCxnSpPr>
            <a:cxnSpLocks/>
          </p:cNvCxnSpPr>
          <p:nvPr/>
        </p:nvCxnSpPr>
        <p:spPr>
          <a:xfrm>
            <a:off x="1868459" y="2400488"/>
            <a:ext cx="83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DC0D98C-74D0-CB6F-3BF0-5E18D0D15B5D}"/>
              </a:ext>
            </a:extLst>
          </p:cNvPr>
          <p:cNvCxnSpPr>
            <a:cxnSpLocks/>
          </p:cNvCxnSpPr>
          <p:nvPr/>
        </p:nvCxnSpPr>
        <p:spPr>
          <a:xfrm>
            <a:off x="1836037" y="3095686"/>
            <a:ext cx="83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043A860-7DB4-C72E-F827-E398502A2300}"/>
              </a:ext>
            </a:extLst>
          </p:cNvPr>
          <p:cNvCxnSpPr>
            <a:cxnSpLocks/>
          </p:cNvCxnSpPr>
          <p:nvPr/>
        </p:nvCxnSpPr>
        <p:spPr>
          <a:xfrm>
            <a:off x="4878714" y="2384347"/>
            <a:ext cx="83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C151E30-8399-9B67-15E7-181BAD04B7BA}"/>
              </a:ext>
            </a:extLst>
          </p:cNvPr>
          <p:cNvCxnSpPr>
            <a:cxnSpLocks/>
          </p:cNvCxnSpPr>
          <p:nvPr/>
        </p:nvCxnSpPr>
        <p:spPr>
          <a:xfrm>
            <a:off x="4878714" y="3089962"/>
            <a:ext cx="83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89979653-98E1-87F4-F56A-1A4601028DE6}"/>
                  </a:ext>
                </a:extLst>
              </p:cNvPr>
              <p:cNvSpPr txBox="1"/>
              <p:nvPr/>
            </p:nvSpPr>
            <p:spPr>
              <a:xfrm>
                <a:off x="5709912" y="2022258"/>
                <a:ext cx="2007404" cy="598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89979653-98E1-87F4-F56A-1A460102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12" y="2022258"/>
                <a:ext cx="2007404" cy="598497"/>
              </a:xfrm>
              <a:prstGeom prst="rect">
                <a:avLst/>
              </a:prstGeom>
              <a:blipFill>
                <a:blip r:embed="rId8"/>
                <a:stretch>
                  <a:fillRect t="-6250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9067810-0353-F056-C480-B691C499CE3B}"/>
                  </a:ext>
                </a:extLst>
              </p:cNvPr>
              <p:cNvSpPr txBox="1"/>
              <p:nvPr/>
            </p:nvSpPr>
            <p:spPr>
              <a:xfrm>
                <a:off x="5603043" y="2818223"/>
                <a:ext cx="2007404" cy="605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9067810-0353-F056-C480-B691C499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043" y="2818223"/>
                <a:ext cx="2007404" cy="605550"/>
              </a:xfrm>
              <a:prstGeom prst="rect">
                <a:avLst/>
              </a:prstGeom>
              <a:blipFill>
                <a:blip r:embed="rId9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589FC33F-7CEA-D0FD-F784-42EE1D398679}"/>
                  </a:ext>
                </a:extLst>
              </p:cNvPr>
              <p:cNvSpPr txBox="1"/>
              <p:nvPr/>
            </p:nvSpPr>
            <p:spPr>
              <a:xfrm>
                <a:off x="8348441" y="3387680"/>
                <a:ext cx="1463064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589FC33F-7CEA-D0FD-F784-42EE1D39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441" y="3387680"/>
                <a:ext cx="1463064" cy="423770"/>
              </a:xfrm>
              <a:prstGeom prst="rect">
                <a:avLst/>
              </a:prstGeom>
              <a:blipFill>
                <a:blip r:embed="rId10"/>
                <a:stretch>
                  <a:fillRect r="-6897" b="-1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5E4CBFB-6227-87FE-0F7D-EACFD0CEC530}"/>
                  </a:ext>
                </a:extLst>
              </p:cNvPr>
              <p:cNvSpPr txBox="1"/>
              <p:nvPr/>
            </p:nvSpPr>
            <p:spPr>
              <a:xfrm>
                <a:off x="10483376" y="3395597"/>
                <a:ext cx="1562072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5E4CBFB-6227-87FE-0F7D-EACFD0CE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376" y="3395597"/>
                <a:ext cx="1562072" cy="423770"/>
              </a:xfrm>
              <a:prstGeom prst="rect">
                <a:avLst/>
              </a:prstGeom>
              <a:blipFill>
                <a:blip r:embed="rId11"/>
                <a:stretch>
                  <a:fillRect r="-2419" b="-1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89F3935-4756-C665-4898-388040D94953}"/>
              </a:ext>
            </a:extLst>
          </p:cNvPr>
          <p:cNvCxnSpPr>
            <a:cxnSpLocks/>
          </p:cNvCxnSpPr>
          <p:nvPr/>
        </p:nvCxnSpPr>
        <p:spPr>
          <a:xfrm>
            <a:off x="7610447" y="2777800"/>
            <a:ext cx="83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CD12868A-3859-F350-B4B3-17B093604D3C}"/>
                  </a:ext>
                </a:extLst>
              </p:cNvPr>
              <p:cNvSpPr txBox="1"/>
              <p:nvPr/>
            </p:nvSpPr>
            <p:spPr>
              <a:xfrm>
                <a:off x="8441645" y="2321506"/>
                <a:ext cx="3309257" cy="672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𝑓𝑓𝑡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𝑟𝑒𝑞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CD12868A-3859-F350-B4B3-17B09360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645" y="2321506"/>
                <a:ext cx="3309257" cy="672813"/>
              </a:xfrm>
              <a:prstGeom prst="rect">
                <a:avLst/>
              </a:prstGeom>
              <a:blipFill>
                <a:blip r:embed="rId12"/>
                <a:stretch>
                  <a:fillRect t="-185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9BD3284-7EDC-D122-EF64-B825EF57CC81}"/>
              </a:ext>
            </a:extLst>
          </p:cNvPr>
          <p:cNvCxnSpPr>
            <a:cxnSpLocks/>
          </p:cNvCxnSpPr>
          <p:nvPr/>
        </p:nvCxnSpPr>
        <p:spPr>
          <a:xfrm>
            <a:off x="11277662" y="3076413"/>
            <a:ext cx="0" cy="44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F6D7B99-A7B4-2712-4416-C916F0242929}"/>
              </a:ext>
            </a:extLst>
          </p:cNvPr>
          <p:cNvCxnSpPr>
            <a:cxnSpLocks/>
          </p:cNvCxnSpPr>
          <p:nvPr/>
        </p:nvCxnSpPr>
        <p:spPr>
          <a:xfrm>
            <a:off x="9108321" y="3076413"/>
            <a:ext cx="0" cy="44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70D8B33A-6BB2-EB44-4004-C90ED81AB307}"/>
                  </a:ext>
                </a:extLst>
              </p:cNvPr>
              <p:cNvSpPr txBox="1"/>
              <p:nvPr/>
            </p:nvSpPr>
            <p:spPr>
              <a:xfrm>
                <a:off x="147050" y="4033652"/>
                <a:ext cx="1029452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5. </a:t>
                </a:r>
                <a:r>
                  <a:rPr lang="it-IT" sz="2400" dirty="0">
                    <a:solidFill>
                      <a:srgbClr val="0070C0"/>
                    </a:solidFill>
                  </a:rPr>
                  <a:t>Compute interval of existence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𝑓𝑓𝑡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70C0"/>
                    </a:solidFill>
                  </a:rPr>
                  <a:t> ( values of N compatible with limits of 2.)  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70D8B33A-6BB2-EB44-4004-C90ED81A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0" y="4033652"/>
                <a:ext cx="10294525" cy="491288"/>
              </a:xfrm>
              <a:prstGeom prst="rect">
                <a:avLst/>
              </a:prstGeom>
              <a:blipFill>
                <a:blip r:embed="rId13"/>
                <a:stretch>
                  <a:fillRect l="-985" t="-7500" r="-172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3C019F34-42FA-A09D-40C3-038B7A212C33}"/>
                  </a:ext>
                </a:extLst>
              </p:cNvPr>
              <p:cNvSpPr txBox="1"/>
              <p:nvPr/>
            </p:nvSpPr>
            <p:spPr>
              <a:xfrm>
                <a:off x="345077" y="4898202"/>
                <a:ext cx="3356342" cy="607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𝑓𝑓𝑡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𝑟𝑒𝑞</m:t>
                            </m:r>
                          </m:sub>
                        </m:sSub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sz="2000" dirty="0"/>
                  <a:t>  </a:t>
                </a: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3C019F34-42FA-A09D-40C3-038B7A212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7" y="4898202"/>
                <a:ext cx="3356342" cy="607154"/>
              </a:xfrm>
              <a:prstGeom prst="rect">
                <a:avLst/>
              </a:prstGeom>
              <a:blipFill>
                <a:blip r:embed="rId14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341DEA79-8A2A-08F8-07DE-961D4EB26FD9}"/>
                  </a:ext>
                </a:extLst>
              </p:cNvPr>
              <p:cNvSpPr txBox="1"/>
              <p:nvPr/>
            </p:nvSpPr>
            <p:spPr>
              <a:xfrm>
                <a:off x="3746320" y="4898202"/>
                <a:ext cx="3356343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𝑓𝑓𝑡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=</a:t>
                </a:r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𝑟𝑒𝑞</m:t>
                            </m:r>
                          </m:sub>
                        </m:sSub>
                      </m:num>
                      <m:den>
                        <m: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=118 </a:t>
                </a:r>
                <a:endParaRPr lang="en-GB" sz="2000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341DEA79-8A2A-08F8-07DE-961D4EB26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320" y="4898202"/>
                <a:ext cx="3356343" cy="626005"/>
              </a:xfrm>
              <a:prstGeom prst="rect">
                <a:avLst/>
              </a:prstGeom>
              <a:blipFill>
                <a:blip r:embed="rId15"/>
                <a:stretch>
                  <a:fillRect l="-1509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1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Algorithm:  </a:t>
            </a:r>
            <a:r>
              <a:rPr lang="en-GB" sz="4800" dirty="0">
                <a:solidFill>
                  <a:srgbClr val="00B050"/>
                </a:solidFill>
              </a:rPr>
              <a:t>calculation example helic.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/>
              <p:nvPr/>
            </p:nvSpPr>
            <p:spPr>
              <a:xfrm>
                <a:off x="147051" y="1125694"/>
                <a:ext cx="8314777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5.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𝑓𝑓𝑡</m:t>
                        </m:r>
                      </m:sub>
                    </m:sSub>
                    <m:r>
                      <a:rPr lang="it-IT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rgbClr val="0070C0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maximizing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it-IT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it-IT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70C0"/>
                    </a:solidFill>
                  </a:rPr>
                  <a:t>: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2E1458-126E-2640-9A37-A1DC4203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" y="1125694"/>
                <a:ext cx="8314777" cy="491288"/>
              </a:xfrm>
              <a:prstGeom prst="rect">
                <a:avLst/>
              </a:prstGeom>
              <a:blipFill>
                <a:blip r:embed="rId3"/>
                <a:stretch>
                  <a:fillRect l="-1220" t="-75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2305AF4-17C9-C200-0A77-48DAD8654B5F}"/>
                  </a:ext>
                </a:extLst>
              </p:cNvPr>
              <p:cNvSpPr txBox="1"/>
              <p:nvPr/>
            </p:nvSpPr>
            <p:spPr>
              <a:xfrm>
                <a:off x="1965525" y="2570013"/>
                <a:ext cx="2496837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2305AF4-17C9-C200-0A77-48DAD8654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25" y="2570013"/>
                <a:ext cx="2496837" cy="598497"/>
              </a:xfrm>
              <a:prstGeom prst="rect">
                <a:avLst/>
              </a:prstGeom>
              <a:blipFill>
                <a:blip r:embed="rId4"/>
                <a:stretch>
                  <a:fillRect l="-1515" t="-4167" r="-1010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BCF5645-2DAF-2DA5-506B-5F491F353346}"/>
                  </a:ext>
                </a:extLst>
              </p:cNvPr>
              <p:cNvSpPr txBox="1"/>
              <p:nvPr/>
            </p:nvSpPr>
            <p:spPr>
              <a:xfrm>
                <a:off x="5195007" y="2581733"/>
                <a:ext cx="2695417" cy="560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BCF5645-2DAF-2DA5-506B-5F491F35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007" y="2581733"/>
                <a:ext cx="2695417" cy="560346"/>
              </a:xfrm>
              <a:prstGeom prst="rect">
                <a:avLst/>
              </a:prstGeom>
              <a:blipFill>
                <a:blip r:embed="rId5"/>
                <a:stretch>
                  <a:fillRect l="-935" r="-935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18D3F3-AC35-6CA5-E9C1-EB81CE75FC9C}"/>
                  </a:ext>
                </a:extLst>
              </p:cNvPr>
              <p:cNvSpPr txBox="1"/>
              <p:nvPr/>
            </p:nvSpPr>
            <p:spPr>
              <a:xfrm>
                <a:off x="492769" y="2139664"/>
                <a:ext cx="462363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1.Try to increment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by 1 at each cycle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F18D3F3-AC35-6CA5-E9C1-EB81CE75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9" y="2139664"/>
                <a:ext cx="4623638" cy="391582"/>
              </a:xfrm>
              <a:prstGeom prst="rect">
                <a:avLst/>
              </a:prstGeom>
              <a:blipFill>
                <a:blip r:embed="rId6"/>
                <a:stretch>
                  <a:fillRect l="-1096" t="-6250" r="-1096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FB67FB1-32D7-15E8-88AE-A946940270D5}"/>
              </a:ext>
            </a:extLst>
          </p:cNvPr>
          <p:cNvSpPr txBox="1"/>
          <p:nvPr/>
        </p:nvSpPr>
        <p:spPr>
          <a:xfrm>
            <a:off x="492769" y="2684596"/>
            <a:ext cx="1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2.Recompute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FF9116C-4880-63EE-2B27-4E789A621317}"/>
              </a:ext>
            </a:extLst>
          </p:cNvPr>
          <p:cNvSpPr txBox="1"/>
          <p:nvPr/>
        </p:nvSpPr>
        <p:spPr>
          <a:xfrm>
            <a:off x="4576195" y="273160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F3D97F-D75C-6922-7F3A-2D3BCF6D2023}"/>
              </a:ext>
            </a:extLst>
          </p:cNvPr>
          <p:cNvSpPr txBox="1"/>
          <p:nvPr/>
        </p:nvSpPr>
        <p:spPr>
          <a:xfrm>
            <a:off x="492769" y="3244334"/>
            <a:ext cx="3560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3.Check if that interval is consistent:</a:t>
            </a:r>
          </a:p>
          <a:p>
            <a:r>
              <a:rPr lang="en-GB" dirty="0"/>
              <a:t>	Yes: repeat from 1.</a:t>
            </a:r>
          </a:p>
          <a:p>
            <a:r>
              <a:rPr lang="en-GB" dirty="0"/>
              <a:t>	No: stop cycle.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F68E029-0D28-3185-1557-61A627596932}"/>
                  </a:ext>
                </a:extLst>
              </p:cNvPr>
              <p:cNvSpPr txBox="1"/>
              <p:nvPr/>
            </p:nvSpPr>
            <p:spPr>
              <a:xfrm>
                <a:off x="456476" y="4133261"/>
                <a:ext cx="517083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4.Choose the max chirp value of precedent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F68E029-0D28-3185-1557-61A627596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76" y="4133261"/>
                <a:ext cx="5170839" cy="391582"/>
              </a:xfrm>
              <a:prstGeom prst="rect">
                <a:avLst/>
              </a:prstGeom>
              <a:blipFill>
                <a:blip r:embed="rId7"/>
                <a:stretch>
                  <a:fillRect l="-1225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1650A06-DCCF-9F71-5174-EB572C5B4163}"/>
                  </a:ext>
                </a:extLst>
              </p:cNvPr>
              <p:cNvSpPr txBox="1"/>
              <p:nvPr/>
            </p:nvSpPr>
            <p:spPr>
              <a:xfrm>
                <a:off x="665024" y="4597162"/>
                <a:ext cx="610069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4.1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GB" dirty="0"/>
                  <a:t> is higher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𝑟𝑎𝑑𝑎𝑟</m:t>
                        </m:r>
                      </m:sub>
                    </m:sSub>
                  </m:oMath>
                </a14:m>
                <a:r>
                  <a:rPr lang="en-GB" dirty="0"/>
                  <a:t> choose it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1650A06-DCCF-9F71-5174-EB572C5B4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24" y="4597162"/>
                <a:ext cx="6100696" cy="390748"/>
              </a:xfrm>
              <a:prstGeom prst="rect">
                <a:avLst/>
              </a:prstGeom>
              <a:blipFill>
                <a:blip r:embed="rId8"/>
                <a:stretch>
                  <a:fillRect l="-832" t="-3125" r="-416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B4F61C1-05DC-42A9-40FC-49AD183086D7}"/>
                  </a:ext>
                </a:extLst>
              </p:cNvPr>
              <p:cNvSpPr txBox="1"/>
              <p:nvPr/>
            </p:nvSpPr>
            <p:spPr>
              <a:xfrm>
                <a:off x="665023" y="5001960"/>
                <a:ext cx="602081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4.2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GB" dirty="0"/>
                  <a:t> is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𝑟𝑎𝑑𝑎𝑟</m:t>
                        </m:r>
                      </m:sub>
                    </m:sSub>
                  </m:oMath>
                </a14:m>
                <a:r>
                  <a:rPr lang="en-GB" dirty="0"/>
                  <a:t> choose it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B4F61C1-05DC-42A9-40FC-49AD18308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23" y="5001960"/>
                <a:ext cx="6020815" cy="390748"/>
              </a:xfrm>
              <a:prstGeom prst="rect">
                <a:avLst/>
              </a:prstGeom>
              <a:blipFill>
                <a:blip r:embed="rId9"/>
                <a:stretch>
                  <a:fillRect l="-842" t="-9677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BC491A-D5D6-1145-8CB4-061D3FE20827}"/>
                  </a:ext>
                </a:extLst>
              </p:cNvPr>
              <p:cNvSpPr txBox="1"/>
              <p:nvPr/>
            </p:nvSpPr>
            <p:spPr>
              <a:xfrm>
                <a:off x="201960" y="5769679"/>
                <a:ext cx="92807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6. Compute: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𝑎𝑧</m:t>
                        </m:r>
                      </m:sub>
                    </m:sSub>
                  </m:oMath>
                </a14:m>
                <a:r>
                  <a:rPr lang="en-GB" sz="2400" dirty="0"/>
                  <a:t>,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/>
                  <a:t>;   (depend on dwell time and renewal time)</a:t>
                </a:r>
              </a:p>
              <a:p>
                <a:r>
                  <a:rPr lang="en-GB" sz="2400" dirty="0">
                    <a:solidFill>
                      <a:srgbClr val="0070C0"/>
                    </a:solidFill>
                  </a:rPr>
                  <a:t>7. Compute: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sz="2400" dirty="0"/>
                  <a:t> (depend on chirp duration chosen)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BC491A-D5D6-1145-8CB4-061D3FE2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0" y="5769679"/>
                <a:ext cx="9280707" cy="830997"/>
              </a:xfrm>
              <a:prstGeom prst="rect">
                <a:avLst/>
              </a:prstGeom>
              <a:blipFill>
                <a:blip r:embed="rId10"/>
                <a:stretch>
                  <a:fillRect l="-956" t="-4545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Result:  </a:t>
            </a:r>
            <a:r>
              <a:rPr lang="en-GB" sz="4800" dirty="0">
                <a:solidFill>
                  <a:srgbClr val="00B050"/>
                </a:solidFill>
              </a:rPr>
              <a:t>calculation example helic.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6">
                <a:extLst>
                  <a:ext uri="{FF2B5EF4-FFF2-40B4-BE49-F238E27FC236}">
                    <a16:creationId xmlns:a16="http://schemas.microsoft.com/office/drawing/2014/main" id="{75F9D20C-C694-8C72-C17A-F53625A3F3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447975"/>
                  </p:ext>
                </p:extLst>
              </p:nvPr>
            </p:nvGraphicFramePr>
            <p:xfrm>
              <a:off x="2165140" y="1880806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68114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61689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88.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94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0.529 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154.29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226.36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88.35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808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0.612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132.25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226.36 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88.35</m:t>
                                </m:r>
                                <m: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707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0.701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115.71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226.36 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88.35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628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0.793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102.86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226.36 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88.35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565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0.883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92.57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226.36 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88.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514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0.970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84.15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226.36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88.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35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471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77.14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226.36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6">
                <a:extLst>
                  <a:ext uri="{FF2B5EF4-FFF2-40B4-BE49-F238E27FC236}">
                    <a16:creationId xmlns:a16="http://schemas.microsoft.com/office/drawing/2014/main" id="{75F9D20C-C694-8C72-C17A-F53625A3F3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447975"/>
                  </p:ext>
                </p:extLst>
              </p:nvPr>
            </p:nvGraphicFramePr>
            <p:xfrm>
              <a:off x="2165140" y="1880806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68114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61689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3226" r="-682609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226" r="-590110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226" r="-483696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3226" r="-389011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3226" r="-284783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47727" t="-3226" r="-98485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61719" t="-3226" r="-1563" b="-6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110345" r="-682609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110345" r="-590110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0345" r="-483696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110345" r="-38901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110345" r="-284783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47727" t="-110345" r="-98485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61719" t="-110345" r="-1563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210345" r="-68260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90110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0345" r="-483696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210345" r="-389011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210345" r="-28478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47727" t="-210345" r="-98485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61719" t="-210345" r="-1563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310345" r="-68260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9011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0345" r="-483696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310345" r="-38901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310345" r="-28478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47727" t="-310345" r="-98485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61719" t="-310345" r="-1563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410345" r="-68260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410345" r="-590110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10345" r="-483696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410345" r="-389011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410345" r="-284783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47727" t="-410345" r="-98485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61719" t="-410345" r="-1563" b="-3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510345" r="-682609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10345" r="-590110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10345" r="-483696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510345" r="-389011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510345" r="-284783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47727" t="-510345" r="-98485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61719" t="-510345" r="-1563" b="-2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590000" r="-68260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590000" r="-59011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90000" r="-483696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590000" r="-389011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590000" r="-284783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47727" t="-590000" r="-98485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61719" t="-590000" r="-1563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713793" r="-682609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713793" r="-590110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13793" r="-483696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713793" r="-389011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713793" r="-284783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47727" t="-713793" r="-98485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61719" t="-713793" r="-1563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B269BBB-C70E-91C7-EC39-380D3F958D4B}"/>
                  </a:ext>
                </a:extLst>
              </p:cNvPr>
              <p:cNvSpPr txBox="1"/>
              <p:nvPr/>
            </p:nvSpPr>
            <p:spPr>
              <a:xfrm>
                <a:off x="134499" y="2316328"/>
                <a:ext cx="17121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=750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B269BBB-C70E-91C7-EC39-380D3F95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9" y="2316328"/>
                <a:ext cx="171213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0701F6C-1C21-AF95-02AD-368F226B6FCC}"/>
                  </a:ext>
                </a:extLst>
              </p:cNvPr>
              <p:cNvSpPr txBox="1"/>
              <p:nvPr/>
            </p:nvSpPr>
            <p:spPr>
              <a:xfrm>
                <a:off x="147050" y="3126822"/>
                <a:ext cx="1815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0701F6C-1C21-AF95-02AD-368F226B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0" y="3126822"/>
                <a:ext cx="1815565" cy="369332"/>
              </a:xfrm>
              <a:prstGeom prst="rect">
                <a:avLst/>
              </a:prstGeom>
              <a:blipFill>
                <a:blip r:embed="rId5"/>
                <a:stretch>
                  <a:fillRect l="-138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3AFCAC-D6A9-4EC4-4436-2D3B7DEF3ECF}"/>
                  </a:ext>
                </a:extLst>
              </p:cNvPr>
              <p:cNvSpPr txBox="1"/>
              <p:nvPr/>
            </p:nvSpPr>
            <p:spPr>
              <a:xfrm>
                <a:off x="147050" y="2730356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3AFCAC-D6A9-4EC4-4436-2D3B7DEF3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0" y="2730356"/>
                <a:ext cx="1423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3B73871-FC71-9FE7-94A3-8DBCB8346655}"/>
                  </a:ext>
                </a:extLst>
              </p:cNvPr>
              <p:cNvSpPr txBox="1"/>
              <p:nvPr/>
            </p:nvSpPr>
            <p:spPr>
              <a:xfrm>
                <a:off x="147050" y="3523991"/>
                <a:ext cx="13752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3B73871-FC71-9FE7-94A3-8DBCB8346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0" y="3523991"/>
                <a:ext cx="1375248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4C82D6-B1E0-D996-14D8-F0DDF39BC461}"/>
              </a:ext>
            </a:extLst>
          </p:cNvPr>
          <p:cNvSpPr txBox="1"/>
          <p:nvPr/>
        </p:nvSpPr>
        <p:spPr>
          <a:xfrm>
            <a:off x="282222" y="41051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 = 0.12m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56755FC-FFD3-98D4-C8E7-F8A465A04730}"/>
              </a:ext>
            </a:extLst>
          </p:cNvPr>
          <p:cNvSpPr txBox="1"/>
          <p:nvPr/>
        </p:nvSpPr>
        <p:spPr>
          <a:xfrm>
            <a:off x="147050" y="1153378"/>
            <a:ext cx="306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generic helicopter drone:   </a:t>
            </a:r>
          </a:p>
        </p:txBody>
      </p:sp>
    </p:spTree>
    <p:extLst>
      <p:ext uri="{BB962C8B-B14F-4D97-AF65-F5344CB8AC3E}">
        <p14:creationId xmlns:p14="http://schemas.microsoft.com/office/powerpoint/2010/main" val="412749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22FDE64-4706-E9B6-40E0-03A1D00F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6430D9A-4B26-27C2-3A30-46CFACEEAFA8}"/>
              </a:ext>
            </a:extLst>
          </p:cNvPr>
          <p:cNvCxnSpPr/>
          <p:nvPr/>
        </p:nvCxnSpPr>
        <p:spPr>
          <a:xfrm>
            <a:off x="3335628" y="927279"/>
            <a:ext cx="0" cy="23568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AA0EA63-9503-3203-E355-A7BDD6457716}"/>
              </a:ext>
            </a:extLst>
          </p:cNvPr>
          <p:cNvCxnSpPr>
            <a:cxnSpLocks/>
          </p:cNvCxnSpPr>
          <p:nvPr/>
        </p:nvCxnSpPr>
        <p:spPr>
          <a:xfrm flipH="1">
            <a:off x="3335628" y="3307725"/>
            <a:ext cx="14681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B2B5C9F-E003-D2DA-0457-D3E85F8E7D49}"/>
              </a:ext>
            </a:extLst>
          </p:cNvPr>
          <p:cNvCxnSpPr/>
          <p:nvPr/>
        </p:nvCxnSpPr>
        <p:spPr>
          <a:xfrm>
            <a:off x="4803820" y="927279"/>
            <a:ext cx="0" cy="235683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10BF343-8629-9901-4056-D0CCC9490C96}"/>
                  </a:ext>
                </a:extLst>
              </p:cNvPr>
              <p:cNvSpPr txBox="1"/>
              <p:nvPr/>
            </p:nvSpPr>
            <p:spPr>
              <a:xfrm>
                <a:off x="3335628" y="1909745"/>
                <a:ext cx="837127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10BF343-8629-9901-4056-D0CCC9490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28" y="1909745"/>
                <a:ext cx="837127" cy="391902"/>
              </a:xfrm>
              <a:prstGeom prst="rect">
                <a:avLst/>
              </a:prstGeom>
              <a:blipFill>
                <a:blip r:embed="rId3"/>
                <a:stretch>
                  <a:fillRect r="-32836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932A829-7F87-D880-8B1C-3BAF5C76879A}"/>
                  </a:ext>
                </a:extLst>
              </p:cNvPr>
              <p:cNvSpPr txBox="1"/>
              <p:nvPr/>
            </p:nvSpPr>
            <p:spPr>
              <a:xfrm>
                <a:off x="3526665" y="3327044"/>
                <a:ext cx="837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932A829-7F87-D880-8B1C-3BAF5C76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665" y="3327044"/>
                <a:ext cx="8371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52AB456-B80C-794C-AA1B-4DE5E719F936}"/>
                  </a:ext>
                </a:extLst>
              </p:cNvPr>
              <p:cNvSpPr txBox="1"/>
              <p:nvPr/>
            </p:nvSpPr>
            <p:spPr>
              <a:xfrm>
                <a:off x="2522114" y="71217"/>
                <a:ext cx="1253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52AB456-B80C-794C-AA1B-4DE5E719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114" y="71217"/>
                <a:ext cx="12535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34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147050" y="210968"/>
            <a:ext cx="11338991" cy="716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Result:  </a:t>
            </a:r>
            <a:r>
              <a:rPr lang="en-GB" sz="4800" dirty="0">
                <a:solidFill>
                  <a:srgbClr val="00B050"/>
                </a:solidFill>
              </a:rPr>
              <a:t>calculation example quad. drone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42" y="6086867"/>
            <a:ext cx="785838" cy="771133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6">
                <a:extLst>
                  <a:ext uri="{FF2B5EF4-FFF2-40B4-BE49-F238E27FC236}">
                    <a16:creationId xmlns:a16="http://schemas.microsoft.com/office/drawing/2014/main" id="{75F9D20C-C694-8C72-C17A-F53625A3F3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931122"/>
                  </p:ext>
                </p:extLst>
              </p:nvPr>
            </p:nvGraphicFramePr>
            <p:xfrm>
              <a:off x="2293686" y="2212192"/>
              <a:ext cx="9103751" cy="3023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531400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600031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327748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4329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0.132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759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658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23.14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11309 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150.9 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0.132</m:t>
                                </m:r>
                                <m: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631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791 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19.28 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11309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150.9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0.119</m:t>
                                </m:r>
                                <m: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833 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18.4 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12591 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168 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0.104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600 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833 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18.4 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14390 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192 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600 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0.883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18.4 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16188 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600 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833 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18.4 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17987 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240 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75.55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600 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833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18.4 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19786 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264 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6">
                <a:extLst>
                  <a:ext uri="{FF2B5EF4-FFF2-40B4-BE49-F238E27FC236}">
                    <a16:creationId xmlns:a16="http://schemas.microsoft.com/office/drawing/2014/main" id="{75F9D20C-C694-8C72-C17A-F53625A3F3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931122"/>
                  </p:ext>
                </p:extLst>
              </p:nvPr>
            </p:nvGraphicFramePr>
            <p:xfrm>
              <a:off x="2293686" y="2212192"/>
              <a:ext cx="9103751" cy="3023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531400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600031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327748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43290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2941" r="-682609" b="-6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2941" r="-590110" b="-6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2941" r="-483696" b="-6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2941" r="-389011" b="-6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479" t="-2941" r="-192562" b="-6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6508" t="-2941" r="-84921" b="-6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83810" t="-2941" r="-1905" b="-6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116667" r="-68260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116667" r="-59011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116667" r="-483696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116667" r="-38901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479" t="-116667" r="-19256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6508" t="-116667" r="-8492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83810" t="-116667" r="-1905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232143" r="-68260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232143" r="-590110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232143" r="-483696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232143" r="-389011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479" t="-232143" r="-192562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6508" t="-232143" r="-84921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83810" t="-232143" r="-1905" b="-5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310000" r="-68260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310000" r="-59011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310000" r="-483696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310000" r="-389011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479" t="-310000" r="-192562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6508" t="-310000" r="-84921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83810" t="-310000" r="-1905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424138" r="-68260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424138" r="-590110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424138" r="-483696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424138" r="-389011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479" t="-424138" r="-192562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6508" t="-424138" r="-84921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83810" t="-424138" r="-1905" b="-3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524138" r="-682609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524138" r="-590110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524138" r="-483696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524138" r="-389011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479" t="-524138" r="-192562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6508" t="-524138" r="-84921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83810" t="-524138" r="-1905" b="-2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603333" r="-68260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603333" r="-59011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603333" r="-483696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603333" r="-389011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479" t="-603333" r="-192562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6508" t="-603333" r="-84921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83810" t="-603333" r="-1905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727586" r="-682609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727586" r="-590110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727586" r="-483696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727586" r="-389011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479" t="-727586" r="-192562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6508" t="-727586" r="-84921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83810" t="-727586" r="-1905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B269BBB-C70E-91C7-EC39-380D3F958D4B}"/>
                  </a:ext>
                </a:extLst>
              </p:cNvPr>
              <p:cNvSpPr txBox="1"/>
              <p:nvPr/>
            </p:nvSpPr>
            <p:spPr>
              <a:xfrm>
                <a:off x="147050" y="2244497"/>
                <a:ext cx="17121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=750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B269BBB-C70E-91C7-EC39-380D3F95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0" y="2244497"/>
                <a:ext cx="171213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0701F6C-1C21-AF95-02AD-368F226B6FCC}"/>
                  </a:ext>
                </a:extLst>
              </p:cNvPr>
              <p:cNvSpPr txBox="1"/>
              <p:nvPr/>
            </p:nvSpPr>
            <p:spPr>
              <a:xfrm>
                <a:off x="107109" y="3099688"/>
                <a:ext cx="2018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0701F6C-1C21-AF95-02AD-368F226B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9" y="3099688"/>
                <a:ext cx="2018090" cy="369332"/>
              </a:xfrm>
              <a:prstGeom prst="rect">
                <a:avLst/>
              </a:prstGeom>
              <a:blipFill>
                <a:blip r:embed="rId5"/>
                <a:stretch>
                  <a:fillRect l="-1250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3AFCAC-D6A9-4EC4-4436-2D3B7DEF3ECF}"/>
                  </a:ext>
                </a:extLst>
              </p:cNvPr>
              <p:cNvSpPr txBox="1"/>
              <p:nvPr/>
            </p:nvSpPr>
            <p:spPr>
              <a:xfrm>
                <a:off x="147050" y="2730356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3AFCAC-D6A9-4EC4-4436-2D3B7DEF3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0" y="2730356"/>
                <a:ext cx="1423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5281E3-857B-524E-807B-8EB29A6233C7}"/>
                  </a:ext>
                </a:extLst>
              </p:cNvPr>
              <p:cNvSpPr txBox="1"/>
              <p:nvPr/>
            </p:nvSpPr>
            <p:spPr>
              <a:xfrm>
                <a:off x="147050" y="3523991"/>
                <a:ext cx="1372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4.5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5281E3-857B-524E-807B-8EB29A62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0" y="3523991"/>
                <a:ext cx="137204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3F714B-ABC8-DAE7-0B70-4AB18B2465A9}"/>
              </a:ext>
            </a:extLst>
          </p:cNvPr>
          <p:cNvSpPr txBox="1"/>
          <p:nvPr/>
        </p:nvSpPr>
        <p:spPr>
          <a:xfrm>
            <a:off x="428978" y="1241778"/>
            <a:ext cx="304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generic quadcopter drone:</a:t>
            </a:r>
          </a:p>
        </p:txBody>
      </p:sp>
    </p:spTree>
    <p:extLst>
      <p:ext uri="{BB962C8B-B14F-4D97-AF65-F5344CB8AC3E}">
        <p14:creationId xmlns:p14="http://schemas.microsoft.com/office/powerpoint/2010/main" val="3902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19350</TotalTime>
  <Words>1058</Words>
  <Application>Microsoft Macintosh PowerPoint</Application>
  <PresentationFormat>Widescreen</PresentationFormat>
  <Paragraphs>250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riolo</dc:creator>
  <cp:lastModifiedBy>ivan riolo</cp:lastModifiedBy>
  <cp:revision>8</cp:revision>
  <dcterms:created xsi:type="dcterms:W3CDTF">2022-04-27T15:39:22Z</dcterms:created>
  <dcterms:modified xsi:type="dcterms:W3CDTF">2022-05-23T13:15:57Z</dcterms:modified>
</cp:coreProperties>
</file>