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5921"/>
  </p:normalViewPr>
  <p:slideViewPr>
    <p:cSldViewPr snapToGrid="0" snapToObjects="1">
      <p:cViewPr varScale="1">
        <p:scale>
          <a:sx n="107" d="100"/>
          <a:sy n="107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8C889-5888-43CA-8C4A-DA2D5AA5C1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89A0C0-DA26-4AD6-9D22-E91A50C34397}">
      <dgm:prSet/>
      <dgm:spPr/>
      <dgm:t>
        <a:bodyPr/>
        <a:lstStyle/>
        <a:p>
          <a:r>
            <a:rPr lang="it-IT" dirty="0" err="1"/>
            <a:t>Battery</a:t>
          </a:r>
          <a:r>
            <a:rPr lang="it-IT" dirty="0"/>
            <a:t> </a:t>
          </a:r>
          <a:r>
            <a:rPr lang="it-IT" dirty="0" err="1"/>
            <a:t>based</a:t>
          </a:r>
          <a:r>
            <a:rPr lang="it-IT" dirty="0"/>
            <a:t> </a:t>
          </a:r>
          <a:r>
            <a:rPr lang="it-IT" dirty="0" err="1"/>
            <a:t>drones</a:t>
          </a:r>
          <a:r>
            <a:rPr lang="it-IT" dirty="0"/>
            <a:t>, </a:t>
          </a:r>
          <a:r>
            <a:rPr lang="it-IT" dirty="0" err="1"/>
            <a:t>low</a:t>
          </a:r>
          <a:r>
            <a:rPr lang="it-IT" dirty="0"/>
            <a:t> </a:t>
          </a:r>
          <a:r>
            <a:rPr lang="it-IT" dirty="0" err="1"/>
            <a:t>power</a:t>
          </a:r>
          <a:r>
            <a:rPr lang="it-IT" dirty="0"/>
            <a:t> </a:t>
          </a:r>
          <a:r>
            <a:rPr lang="it-IT" dirty="0" err="1"/>
            <a:t>consumptions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a must:</a:t>
          </a:r>
          <a:endParaRPr lang="en-US" dirty="0"/>
        </a:p>
      </dgm:t>
    </dgm:pt>
    <dgm:pt modelId="{2ACB4625-A438-4F78-93A2-AED26A2F72F1}" type="parTrans" cxnId="{054394B9-CE98-434C-A4BE-161CA0ABA781}">
      <dgm:prSet/>
      <dgm:spPr/>
      <dgm:t>
        <a:bodyPr/>
        <a:lstStyle/>
        <a:p>
          <a:endParaRPr lang="en-US"/>
        </a:p>
      </dgm:t>
    </dgm:pt>
    <dgm:pt modelId="{AD86522C-92FF-4BFF-8204-2E1A2D8E8742}" type="sibTrans" cxnId="{054394B9-CE98-434C-A4BE-161CA0ABA781}">
      <dgm:prSet/>
      <dgm:spPr/>
      <dgm:t>
        <a:bodyPr/>
        <a:lstStyle/>
        <a:p>
          <a:endParaRPr lang="en-US"/>
        </a:p>
      </dgm:t>
    </dgm:pt>
    <dgm:pt modelId="{4EB7A170-4B53-4FB6-BF84-04B3FB18127D}">
      <dgm:prSet/>
      <dgm:spPr/>
      <dgm:t>
        <a:bodyPr/>
        <a:lstStyle/>
        <a:p>
          <a:r>
            <a:rPr lang="it-IT"/>
            <a:t>Bigger battery, more weight, more consumption</a:t>
          </a:r>
          <a:endParaRPr lang="en-US"/>
        </a:p>
      </dgm:t>
    </dgm:pt>
    <dgm:pt modelId="{20D086C4-5E69-40C3-954E-EE7CF7603B51}" type="parTrans" cxnId="{118C69C8-6AB2-413C-8D7F-C837584F2F21}">
      <dgm:prSet/>
      <dgm:spPr/>
      <dgm:t>
        <a:bodyPr/>
        <a:lstStyle/>
        <a:p>
          <a:endParaRPr lang="en-US"/>
        </a:p>
      </dgm:t>
    </dgm:pt>
    <dgm:pt modelId="{25BFB075-C6BD-45D7-8CD9-E6EB3EEBD2F8}" type="sibTrans" cxnId="{118C69C8-6AB2-413C-8D7F-C837584F2F21}">
      <dgm:prSet/>
      <dgm:spPr/>
      <dgm:t>
        <a:bodyPr/>
        <a:lstStyle/>
        <a:p>
          <a:endParaRPr lang="en-US"/>
        </a:p>
      </dgm:t>
    </dgm:pt>
    <dgm:pt modelId="{3C7F618B-1B87-4519-9ECE-7D0284BAB0D7}">
      <dgm:prSet/>
      <dgm:spPr/>
      <dgm:t>
        <a:bodyPr/>
        <a:lstStyle/>
        <a:p>
          <a:r>
            <a:rPr lang="it-IT" dirty="0"/>
            <a:t>Long </a:t>
          </a:r>
          <a:r>
            <a:rPr lang="it-IT" dirty="0" err="1"/>
            <a:t>range</a:t>
          </a:r>
          <a:r>
            <a:rPr lang="it-IT" dirty="0"/>
            <a:t> </a:t>
          </a:r>
          <a:r>
            <a:rPr lang="it-IT" dirty="0" err="1"/>
            <a:t>communications</a:t>
          </a:r>
          <a:r>
            <a:rPr lang="it-IT" dirty="0"/>
            <a:t>:</a:t>
          </a:r>
          <a:endParaRPr lang="en-US" dirty="0"/>
        </a:p>
      </dgm:t>
    </dgm:pt>
    <dgm:pt modelId="{1E6A8F7E-3FBF-4B8D-89D4-EFAA755C56EF}" type="parTrans" cxnId="{4F185424-0CF3-4AD8-9063-C77492283FFD}">
      <dgm:prSet/>
      <dgm:spPr/>
      <dgm:t>
        <a:bodyPr/>
        <a:lstStyle/>
        <a:p>
          <a:endParaRPr lang="en-US"/>
        </a:p>
      </dgm:t>
    </dgm:pt>
    <dgm:pt modelId="{C780418D-16D1-49F7-B115-FFE1746649DD}" type="sibTrans" cxnId="{4F185424-0CF3-4AD8-9063-C77492283FFD}">
      <dgm:prSet/>
      <dgm:spPr/>
      <dgm:t>
        <a:bodyPr/>
        <a:lstStyle/>
        <a:p>
          <a:endParaRPr lang="en-US"/>
        </a:p>
      </dgm:t>
    </dgm:pt>
    <dgm:pt modelId="{D31092D8-9B56-4C9C-8CD9-7E0784608D01}">
      <dgm:prSet/>
      <dgm:spPr/>
      <dgm:t>
        <a:bodyPr/>
        <a:lstStyle/>
        <a:p>
          <a:r>
            <a:rPr lang="it-IT"/>
            <a:t>UAVs has to communicate their data at distances of several kilometers to perform delivery in a wide area scenario</a:t>
          </a:r>
          <a:endParaRPr lang="en-US"/>
        </a:p>
      </dgm:t>
    </dgm:pt>
    <dgm:pt modelId="{97E2C5C8-172E-4050-8AB7-26CE0BE30DE2}" type="parTrans" cxnId="{849A7668-6247-4421-9C5D-89E2B1600C83}">
      <dgm:prSet/>
      <dgm:spPr/>
      <dgm:t>
        <a:bodyPr/>
        <a:lstStyle/>
        <a:p>
          <a:endParaRPr lang="en-US"/>
        </a:p>
      </dgm:t>
    </dgm:pt>
    <dgm:pt modelId="{167A48F9-9BDD-4037-8929-61732C2489E4}" type="sibTrans" cxnId="{849A7668-6247-4421-9C5D-89E2B1600C83}">
      <dgm:prSet/>
      <dgm:spPr/>
      <dgm:t>
        <a:bodyPr/>
        <a:lstStyle/>
        <a:p>
          <a:endParaRPr lang="en-US"/>
        </a:p>
      </dgm:t>
    </dgm:pt>
    <dgm:pt modelId="{8FDB6D88-6E26-3548-9181-B1DDF2D4BA5C}" type="pres">
      <dgm:prSet presAssocID="{D5A8C889-5888-43CA-8C4A-DA2D5AA5C13F}" presName="linear" presStyleCnt="0">
        <dgm:presLayoutVars>
          <dgm:animLvl val="lvl"/>
          <dgm:resizeHandles val="exact"/>
        </dgm:presLayoutVars>
      </dgm:prSet>
      <dgm:spPr/>
    </dgm:pt>
    <dgm:pt modelId="{9BC5A01B-0FD3-AD48-99DE-06435FA80D76}" type="pres">
      <dgm:prSet presAssocID="{0489A0C0-DA26-4AD6-9D22-E91A50C343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36FDE2-1B5E-454D-860D-9B62C9417A6E}" type="pres">
      <dgm:prSet presAssocID="{0489A0C0-DA26-4AD6-9D22-E91A50C34397}" presName="childText" presStyleLbl="revTx" presStyleIdx="0" presStyleCnt="2">
        <dgm:presLayoutVars>
          <dgm:bulletEnabled val="1"/>
        </dgm:presLayoutVars>
      </dgm:prSet>
      <dgm:spPr/>
    </dgm:pt>
    <dgm:pt modelId="{6A9A5EFA-A91F-7144-8308-0866EE827CFF}" type="pres">
      <dgm:prSet presAssocID="{3C7F618B-1B87-4519-9ECE-7D0284BAB0D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3C1353-36D8-EB47-9E72-5DD841330D63}" type="pres">
      <dgm:prSet presAssocID="{3C7F618B-1B87-4519-9ECE-7D0284BAB0D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2412A1B-E36F-7947-A907-DB97ECDF5948}" type="presOf" srcId="{0489A0C0-DA26-4AD6-9D22-E91A50C34397}" destId="{9BC5A01B-0FD3-AD48-99DE-06435FA80D76}" srcOrd="0" destOrd="0" presId="urn:microsoft.com/office/officeart/2005/8/layout/vList2"/>
    <dgm:cxn modelId="{890FDF23-6F2B-814B-A29D-DF88CBE91384}" type="presOf" srcId="{D31092D8-9B56-4C9C-8CD9-7E0784608D01}" destId="{9A3C1353-36D8-EB47-9E72-5DD841330D63}" srcOrd="0" destOrd="0" presId="urn:microsoft.com/office/officeart/2005/8/layout/vList2"/>
    <dgm:cxn modelId="{4F185424-0CF3-4AD8-9063-C77492283FFD}" srcId="{D5A8C889-5888-43CA-8C4A-DA2D5AA5C13F}" destId="{3C7F618B-1B87-4519-9ECE-7D0284BAB0D7}" srcOrd="1" destOrd="0" parTransId="{1E6A8F7E-3FBF-4B8D-89D4-EFAA755C56EF}" sibTransId="{C780418D-16D1-49F7-B115-FFE1746649DD}"/>
    <dgm:cxn modelId="{849A7668-6247-4421-9C5D-89E2B1600C83}" srcId="{3C7F618B-1B87-4519-9ECE-7D0284BAB0D7}" destId="{D31092D8-9B56-4C9C-8CD9-7E0784608D01}" srcOrd="0" destOrd="0" parTransId="{97E2C5C8-172E-4050-8AB7-26CE0BE30DE2}" sibTransId="{167A48F9-9BDD-4037-8929-61732C2489E4}"/>
    <dgm:cxn modelId="{354BB07C-63EB-4D4D-AB2D-E8217FA616F7}" type="presOf" srcId="{D5A8C889-5888-43CA-8C4A-DA2D5AA5C13F}" destId="{8FDB6D88-6E26-3548-9181-B1DDF2D4BA5C}" srcOrd="0" destOrd="0" presId="urn:microsoft.com/office/officeart/2005/8/layout/vList2"/>
    <dgm:cxn modelId="{054394B9-CE98-434C-A4BE-161CA0ABA781}" srcId="{D5A8C889-5888-43CA-8C4A-DA2D5AA5C13F}" destId="{0489A0C0-DA26-4AD6-9D22-E91A50C34397}" srcOrd="0" destOrd="0" parTransId="{2ACB4625-A438-4F78-93A2-AED26A2F72F1}" sibTransId="{AD86522C-92FF-4BFF-8204-2E1A2D8E8742}"/>
    <dgm:cxn modelId="{118C69C8-6AB2-413C-8D7F-C837584F2F21}" srcId="{0489A0C0-DA26-4AD6-9D22-E91A50C34397}" destId="{4EB7A170-4B53-4FB6-BF84-04B3FB18127D}" srcOrd="0" destOrd="0" parTransId="{20D086C4-5E69-40C3-954E-EE7CF7603B51}" sibTransId="{25BFB075-C6BD-45D7-8CD9-E6EB3EEBD2F8}"/>
    <dgm:cxn modelId="{538AE8DC-8C28-9943-B24E-414E8DF1535B}" type="presOf" srcId="{3C7F618B-1B87-4519-9ECE-7D0284BAB0D7}" destId="{6A9A5EFA-A91F-7144-8308-0866EE827CFF}" srcOrd="0" destOrd="0" presId="urn:microsoft.com/office/officeart/2005/8/layout/vList2"/>
    <dgm:cxn modelId="{962110F1-24BA-F44B-B91B-C1A84625FAAC}" type="presOf" srcId="{4EB7A170-4B53-4FB6-BF84-04B3FB18127D}" destId="{A136FDE2-1B5E-454D-860D-9B62C9417A6E}" srcOrd="0" destOrd="0" presId="urn:microsoft.com/office/officeart/2005/8/layout/vList2"/>
    <dgm:cxn modelId="{4EFF4DFA-69C7-1948-8211-D2E0F8DC92A6}" type="presParOf" srcId="{8FDB6D88-6E26-3548-9181-B1DDF2D4BA5C}" destId="{9BC5A01B-0FD3-AD48-99DE-06435FA80D76}" srcOrd="0" destOrd="0" presId="urn:microsoft.com/office/officeart/2005/8/layout/vList2"/>
    <dgm:cxn modelId="{26FF0BCB-D380-1841-8B2C-497886E73E53}" type="presParOf" srcId="{8FDB6D88-6E26-3548-9181-B1DDF2D4BA5C}" destId="{A136FDE2-1B5E-454D-860D-9B62C9417A6E}" srcOrd="1" destOrd="0" presId="urn:microsoft.com/office/officeart/2005/8/layout/vList2"/>
    <dgm:cxn modelId="{5FF3D2F4-3F09-5B44-A573-FF4F89C9E31E}" type="presParOf" srcId="{8FDB6D88-6E26-3548-9181-B1DDF2D4BA5C}" destId="{6A9A5EFA-A91F-7144-8308-0866EE827CFF}" srcOrd="2" destOrd="0" presId="urn:microsoft.com/office/officeart/2005/8/layout/vList2"/>
    <dgm:cxn modelId="{52DF5056-A448-284E-9464-0C8BDA35A54C}" type="presParOf" srcId="{8FDB6D88-6E26-3548-9181-B1DDF2D4BA5C}" destId="{9A3C1353-36D8-EB47-9E72-5DD841330D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B42DD-56EC-4F9E-9F97-9C6549B37A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67D41-8333-4BB1-901B-0DDFE5849CF5}">
      <dgm:prSet/>
      <dgm:spPr/>
      <dgm:t>
        <a:bodyPr/>
        <a:lstStyle/>
        <a:p>
          <a:r>
            <a:rPr lang="it-IT" dirty="0" err="1"/>
            <a:t>Latency</a:t>
          </a:r>
          <a:r>
            <a:rPr lang="it-IT" dirty="0"/>
            <a:t> in </a:t>
          </a:r>
          <a:r>
            <a:rPr lang="it-IT" dirty="0" err="1"/>
            <a:t>normal</a:t>
          </a:r>
          <a:r>
            <a:rPr lang="it-IT" dirty="0"/>
            <a:t> situation (no </a:t>
          </a:r>
          <a:r>
            <a:rPr lang="it-IT" dirty="0" err="1"/>
            <a:t>alarm</a:t>
          </a:r>
          <a:r>
            <a:rPr lang="it-IT" dirty="0"/>
            <a:t> </a:t>
          </a:r>
          <a:r>
            <a:rPr lang="it-IT" dirty="0" err="1"/>
            <a:t>activated</a:t>
          </a:r>
          <a:r>
            <a:rPr lang="it-IT" dirty="0"/>
            <a:t>) </a:t>
          </a:r>
        </a:p>
        <a:p>
          <a:endParaRPr lang="it-IT" dirty="0"/>
        </a:p>
        <a:p>
          <a:r>
            <a:rPr lang="it-IT" dirty="0"/>
            <a:t>Semi </a:t>
          </a:r>
          <a:r>
            <a:rPr lang="it-IT" dirty="0" err="1"/>
            <a:t>real</a:t>
          </a:r>
          <a:r>
            <a:rPr lang="it-IT" dirty="0"/>
            <a:t> time </a:t>
          </a:r>
          <a:r>
            <a:rPr lang="it-IT" dirty="0" err="1"/>
            <a:t>acceptable</a:t>
          </a:r>
          <a:r>
            <a:rPr lang="it-IT" dirty="0"/>
            <a:t> (</a:t>
          </a:r>
          <a:r>
            <a:rPr lang="it-IT" dirty="0" err="1"/>
            <a:t>few</a:t>
          </a:r>
          <a:r>
            <a:rPr lang="it-IT" dirty="0"/>
            <a:t> </a:t>
          </a:r>
          <a:r>
            <a:rPr lang="it-IT" dirty="0" err="1"/>
            <a:t>seconds</a:t>
          </a:r>
          <a:r>
            <a:rPr lang="it-IT" dirty="0"/>
            <a:t> of delay)</a:t>
          </a:r>
          <a:endParaRPr lang="en-US" dirty="0"/>
        </a:p>
      </dgm:t>
    </dgm:pt>
    <dgm:pt modelId="{6CB905CC-55B0-4E8D-A53E-FA6D10232555}" type="parTrans" cxnId="{EF7CECCA-A233-4AC5-B938-D7D1743247F3}">
      <dgm:prSet/>
      <dgm:spPr/>
      <dgm:t>
        <a:bodyPr/>
        <a:lstStyle/>
        <a:p>
          <a:endParaRPr lang="en-US"/>
        </a:p>
      </dgm:t>
    </dgm:pt>
    <dgm:pt modelId="{AEA9CF21-3D96-4B3B-B1EF-A5442804557E}" type="sibTrans" cxnId="{EF7CECCA-A233-4AC5-B938-D7D1743247F3}">
      <dgm:prSet/>
      <dgm:spPr/>
      <dgm:t>
        <a:bodyPr/>
        <a:lstStyle/>
        <a:p>
          <a:endParaRPr lang="en-US"/>
        </a:p>
      </dgm:t>
    </dgm:pt>
    <dgm:pt modelId="{62E99ED3-C557-4E73-B810-B8B01C926FA8}">
      <dgm:prSet/>
      <dgm:spPr/>
      <dgm:t>
        <a:bodyPr/>
        <a:lstStyle/>
        <a:p>
          <a:r>
            <a:rPr lang="it-IT" dirty="0" err="1"/>
            <a:t>Latency</a:t>
          </a:r>
          <a:r>
            <a:rPr lang="it-IT" dirty="0"/>
            <a:t> in </a:t>
          </a:r>
          <a:r>
            <a:rPr lang="it-IT" dirty="0" err="1"/>
            <a:t>critical</a:t>
          </a:r>
          <a:r>
            <a:rPr lang="it-IT" dirty="0"/>
            <a:t> situation (</a:t>
          </a:r>
          <a:r>
            <a:rPr lang="it-IT" dirty="0" err="1"/>
            <a:t>alarm</a:t>
          </a:r>
          <a:r>
            <a:rPr lang="it-IT" dirty="0"/>
            <a:t> </a:t>
          </a:r>
          <a:r>
            <a:rPr lang="it-IT" dirty="0" err="1"/>
            <a:t>activated</a:t>
          </a:r>
          <a:r>
            <a:rPr lang="it-IT" dirty="0"/>
            <a:t>) </a:t>
          </a:r>
        </a:p>
        <a:p>
          <a:endParaRPr lang="it-IT" dirty="0"/>
        </a:p>
        <a:p>
          <a:r>
            <a:rPr lang="it-IT" dirty="0" err="1"/>
            <a:t>Low</a:t>
          </a:r>
          <a:r>
            <a:rPr lang="it-IT" dirty="0"/>
            <a:t> </a:t>
          </a:r>
          <a:r>
            <a:rPr lang="it-IT" dirty="0" err="1"/>
            <a:t>latency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required</a:t>
          </a:r>
          <a:r>
            <a:rPr lang="it-IT" dirty="0"/>
            <a:t> (</a:t>
          </a:r>
          <a:r>
            <a:rPr lang="it-IT" dirty="0" err="1"/>
            <a:t>fraction</a:t>
          </a:r>
          <a:r>
            <a:rPr lang="it-IT" dirty="0"/>
            <a:t> of </a:t>
          </a:r>
          <a:r>
            <a:rPr lang="it-IT" dirty="0" err="1"/>
            <a:t>seconds</a:t>
          </a:r>
          <a:r>
            <a:rPr lang="it-IT" dirty="0"/>
            <a:t> delay)</a:t>
          </a:r>
          <a:endParaRPr lang="en-US" dirty="0"/>
        </a:p>
      </dgm:t>
    </dgm:pt>
    <dgm:pt modelId="{750ECB69-3BD5-45A7-901C-EF8132AA1776}" type="parTrans" cxnId="{1788AE42-9ACE-4BE1-9DE2-C0CDC12DF82E}">
      <dgm:prSet/>
      <dgm:spPr/>
      <dgm:t>
        <a:bodyPr/>
        <a:lstStyle/>
        <a:p>
          <a:endParaRPr lang="en-US"/>
        </a:p>
      </dgm:t>
    </dgm:pt>
    <dgm:pt modelId="{562F7938-03D4-4101-BF8C-81168D3EE1D8}" type="sibTrans" cxnId="{1788AE42-9ACE-4BE1-9DE2-C0CDC12DF82E}">
      <dgm:prSet/>
      <dgm:spPr/>
      <dgm:t>
        <a:bodyPr/>
        <a:lstStyle/>
        <a:p>
          <a:endParaRPr lang="en-US"/>
        </a:p>
      </dgm:t>
    </dgm:pt>
    <dgm:pt modelId="{8E433F6B-F456-6443-B50A-C013987A96B1}" type="pres">
      <dgm:prSet presAssocID="{0DBB42DD-56EC-4F9E-9F97-9C6549B37A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35E211-CF34-EF4B-9744-D4485FCE11BF}" type="pres">
      <dgm:prSet presAssocID="{87267D41-8333-4BB1-901B-0DDFE5849CF5}" presName="hierRoot1" presStyleCnt="0"/>
      <dgm:spPr/>
    </dgm:pt>
    <dgm:pt modelId="{1D1AE117-845E-1549-8F00-3872D7B2B73B}" type="pres">
      <dgm:prSet presAssocID="{87267D41-8333-4BB1-901B-0DDFE5849CF5}" presName="composite" presStyleCnt="0"/>
      <dgm:spPr/>
    </dgm:pt>
    <dgm:pt modelId="{08D21698-4637-904E-8CAA-7C7DFE15167F}" type="pres">
      <dgm:prSet presAssocID="{87267D41-8333-4BB1-901B-0DDFE5849CF5}" presName="background" presStyleLbl="node0" presStyleIdx="0" presStyleCnt="2"/>
      <dgm:spPr/>
    </dgm:pt>
    <dgm:pt modelId="{89E50C22-DC40-8C43-B574-121C7168719C}" type="pres">
      <dgm:prSet presAssocID="{87267D41-8333-4BB1-901B-0DDFE5849CF5}" presName="text" presStyleLbl="fgAcc0" presStyleIdx="0" presStyleCnt="2">
        <dgm:presLayoutVars>
          <dgm:chPref val="3"/>
        </dgm:presLayoutVars>
      </dgm:prSet>
      <dgm:spPr/>
    </dgm:pt>
    <dgm:pt modelId="{0486A3EE-5CE1-EF4A-93D8-40E35A740ADF}" type="pres">
      <dgm:prSet presAssocID="{87267D41-8333-4BB1-901B-0DDFE5849CF5}" presName="hierChild2" presStyleCnt="0"/>
      <dgm:spPr/>
    </dgm:pt>
    <dgm:pt modelId="{B7CFE765-46CA-FB43-92E8-E8786C5B634A}" type="pres">
      <dgm:prSet presAssocID="{62E99ED3-C557-4E73-B810-B8B01C926FA8}" presName="hierRoot1" presStyleCnt="0"/>
      <dgm:spPr/>
    </dgm:pt>
    <dgm:pt modelId="{F2345571-2DCC-D845-9115-001B874EE6D7}" type="pres">
      <dgm:prSet presAssocID="{62E99ED3-C557-4E73-B810-B8B01C926FA8}" presName="composite" presStyleCnt="0"/>
      <dgm:spPr/>
    </dgm:pt>
    <dgm:pt modelId="{1D3F804E-0CB8-B045-88AF-9C287A1513A5}" type="pres">
      <dgm:prSet presAssocID="{62E99ED3-C557-4E73-B810-B8B01C926FA8}" presName="background" presStyleLbl="node0" presStyleIdx="1" presStyleCnt="2"/>
      <dgm:spPr/>
    </dgm:pt>
    <dgm:pt modelId="{83C66B67-4C09-6F44-8207-D0C40865638F}" type="pres">
      <dgm:prSet presAssocID="{62E99ED3-C557-4E73-B810-B8B01C926FA8}" presName="text" presStyleLbl="fgAcc0" presStyleIdx="1" presStyleCnt="2">
        <dgm:presLayoutVars>
          <dgm:chPref val="3"/>
        </dgm:presLayoutVars>
      </dgm:prSet>
      <dgm:spPr/>
    </dgm:pt>
    <dgm:pt modelId="{CCE087DB-C745-EA46-899D-70F30799E9E8}" type="pres">
      <dgm:prSet presAssocID="{62E99ED3-C557-4E73-B810-B8B01C926FA8}" presName="hierChild2" presStyleCnt="0"/>
      <dgm:spPr/>
    </dgm:pt>
  </dgm:ptLst>
  <dgm:cxnLst>
    <dgm:cxn modelId="{84E93223-1727-8047-8644-1F2E71F9AD31}" type="presOf" srcId="{62E99ED3-C557-4E73-B810-B8B01C926FA8}" destId="{83C66B67-4C09-6F44-8207-D0C40865638F}" srcOrd="0" destOrd="0" presId="urn:microsoft.com/office/officeart/2005/8/layout/hierarchy1"/>
    <dgm:cxn modelId="{1788AE42-9ACE-4BE1-9DE2-C0CDC12DF82E}" srcId="{0DBB42DD-56EC-4F9E-9F97-9C6549B37A1A}" destId="{62E99ED3-C557-4E73-B810-B8B01C926FA8}" srcOrd="1" destOrd="0" parTransId="{750ECB69-3BD5-45A7-901C-EF8132AA1776}" sibTransId="{562F7938-03D4-4101-BF8C-81168D3EE1D8}"/>
    <dgm:cxn modelId="{ED54126A-252C-984D-A697-1FDFD0335478}" type="presOf" srcId="{87267D41-8333-4BB1-901B-0DDFE5849CF5}" destId="{89E50C22-DC40-8C43-B574-121C7168719C}" srcOrd="0" destOrd="0" presId="urn:microsoft.com/office/officeart/2005/8/layout/hierarchy1"/>
    <dgm:cxn modelId="{A483E9AF-7B22-6740-A87F-614DEB53E7FF}" type="presOf" srcId="{0DBB42DD-56EC-4F9E-9F97-9C6549B37A1A}" destId="{8E433F6B-F456-6443-B50A-C013987A96B1}" srcOrd="0" destOrd="0" presId="urn:microsoft.com/office/officeart/2005/8/layout/hierarchy1"/>
    <dgm:cxn modelId="{EF7CECCA-A233-4AC5-B938-D7D1743247F3}" srcId="{0DBB42DD-56EC-4F9E-9F97-9C6549B37A1A}" destId="{87267D41-8333-4BB1-901B-0DDFE5849CF5}" srcOrd="0" destOrd="0" parTransId="{6CB905CC-55B0-4E8D-A53E-FA6D10232555}" sibTransId="{AEA9CF21-3D96-4B3B-B1EF-A5442804557E}"/>
    <dgm:cxn modelId="{F3EB621A-A987-3F4B-A960-AB4CB29AD261}" type="presParOf" srcId="{8E433F6B-F456-6443-B50A-C013987A96B1}" destId="{9035E211-CF34-EF4B-9744-D4485FCE11BF}" srcOrd="0" destOrd="0" presId="urn:microsoft.com/office/officeart/2005/8/layout/hierarchy1"/>
    <dgm:cxn modelId="{A29B3171-92A3-6A44-BB22-A76473CD7339}" type="presParOf" srcId="{9035E211-CF34-EF4B-9744-D4485FCE11BF}" destId="{1D1AE117-845E-1549-8F00-3872D7B2B73B}" srcOrd="0" destOrd="0" presId="urn:microsoft.com/office/officeart/2005/8/layout/hierarchy1"/>
    <dgm:cxn modelId="{480D0F5F-66EA-0644-A23B-9C0EB99B4D30}" type="presParOf" srcId="{1D1AE117-845E-1549-8F00-3872D7B2B73B}" destId="{08D21698-4637-904E-8CAA-7C7DFE15167F}" srcOrd="0" destOrd="0" presId="urn:microsoft.com/office/officeart/2005/8/layout/hierarchy1"/>
    <dgm:cxn modelId="{3F451992-3836-784F-90A6-C50E1F56CF3E}" type="presParOf" srcId="{1D1AE117-845E-1549-8F00-3872D7B2B73B}" destId="{89E50C22-DC40-8C43-B574-121C7168719C}" srcOrd="1" destOrd="0" presId="urn:microsoft.com/office/officeart/2005/8/layout/hierarchy1"/>
    <dgm:cxn modelId="{868C7ED7-3921-2246-B9D5-2AF80D9EA88E}" type="presParOf" srcId="{9035E211-CF34-EF4B-9744-D4485FCE11BF}" destId="{0486A3EE-5CE1-EF4A-93D8-40E35A740ADF}" srcOrd="1" destOrd="0" presId="urn:microsoft.com/office/officeart/2005/8/layout/hierarchy1"/>
    <dgm:cxn modelId="{3AFF1325-10BA-1F4C-AF95-F9B4DC7D79BF}" type="presParOf" srcId="{8E433F6B-F456-6443-B50A-C013987A96B1}" destId="{B7CFE765-46CA-FB43-92E8-E8786C5B634A}" srcOrd="1" destOrd="0" presId="urn:microsoft.com/office/officeart/2005/8/layout/hierarchy1"/>
    <dgm:cxn modelId="{731B10D3-6BA2-DD42-9AE9-5ED101868993}" type="presParOf" srcId="{B7CFE765-46CA-FB43-92E8-E8786C5B634A}" destId="{F2345571-2DCC-D845-9115-001B874EE6D7}" srcOrd="0" destOrd="0" presId="urn:microsoft.com/office/officeart/2005/8/layout/hierarchy1"/>
    <dgm:cxn modelId="{D1E91283-DB57-564C-9755-E082EA0C9B12}" type="presParOf" srcId="{F2345571-2DCC-D845-9115-001B874EE6D7}" destId="{1D3F804E-0CB8-B045-88AF-9C287A1513A5}" srcOrd="0" destOrd="0" presId="urn:microsoft.com/office/officeart/2005/8/layout/hierarchy1"/>
    <dgm:cxn modelId="{8A003A65-AA7F-D84C-8E8E-9FD4C9CFBCBB}" type="presParOf" srcId="{F2345571-2DCC-D845-9115-001B874EE6D7}" destId="{83C66B67-4C09-6F44-8207-D0C40865638F}" srcOrd="1" destOrd="0" presId="urn:microsoft.com/office/officeart/2005/8/layout/hierarchy1"/>
    <dgm:cxn modelId="{578F6844-9DDB-E94C-AF0E-24B94B777A3A}" type="presParOf" srcId="{B7CFE765-46CA-FB43-92E8-E8786C5B634A}" destId="{CCE087DB-C745-EA46-899D-70F30799E9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1CC734-CA3B-4E58-9FB9-F316C80A0D5A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B6C851-50D2-449A-823F-1B6A0979A734}">
      <dgm:prSet custT="1"/>
      <dgm:spPr/>
      <dgm:t>
        <a:bodyPr/>
        <a:lstStyle/>
        <a:p>
          <a:r>
            <a:rPr lang="it-IT" sz="2400" dirty="0"/>
            <a:t>ISM duty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limitation</a:t>
          </a:r>
          <a:r>
            <a:rPr lang="it-IT" sz="2400" dirty="0"/>
            <a:t>: EU 1% per sub band</a:t>
          </a:r>
          <a:endParaRPr lang="en-US" sz="2400" dirty="0"/>
        </a:p>
      </dgm:t>
    </dgm:pt>
    <dgm:pt modelId="{9E550EB5-C23D-47AA-B231-BE279AB2CA0C}" type="parTrans" cxnId="{A3F124F8-12A9-4FA2-874E-FFF865648E1C}">
      <dgm:prSet/>
      <dgm:spPr/>
      <dgm:t>
        <a:bodyPr/>
        <a:lstStyle/>
        <a:p>
          <a:endParaRPr lang="en-US"/>
        </a:p>
      </dgm:t>
    </dgm:pt>
    <dgm:pt modelId="{1AD36766-098F-4733-BF85-0B9ADD4609A1}" type="sibTrans" cxnId="{A3F124F8-12A9-4FA2-874E-FFF865648E1C}">
      <dgm:prSet/>
      <dgm:spPr/>
      <dgm:t>
        <a:bodyPr/>
        <a:lstStyle/>
        <a:p>
          <a:endParaRPr lang="en-US"/>
        </a:p>
      </dgm:t>
    </dgm:pt>
    <dgm:pt modelId="{5FFE5D80-1781-4BB8-A213-2B8534CF21A4}">
      <dgm:prSet custT="1"/>
      <dgm:spPr/>
      <dgm:t>
        <a:bodyPr/>
        <a:lstStyle/>
        <a:p>
          <a:r>
            <a:rPr lang="it-IT" sz="2000" dirty="0"/>
            <a:t>Split sub band in </a:t>
          </a:r>
          <a:r>
            <a:rPr lang="it-IT" sz="2000" dirty="0" err="1"/>
            <a:t>N</a:t>
          </a:r>
          <a:r>
            <a:rPr lang="it-IT" sz="2000" dirty="0"/>
            <a:t> </a:t>
          </a:r>
          <a:r>
            <a:rPr lang="it-IT" sz="2000" dirty="0" err="1"/>
            <a:t>channel</a:t>
          </a:r>
          <a:r>
            <a:rPr lang="it-IT" sz="2000" dirty="0"/>
            <a:t>:  Duty </a:t>
          </a:r>
          <a:r>
            <a:rPr lang="it-IT" sz="2000" dirty="0" err="1"/>
            <a:t>cycle</a:t>
          </a:r>
          <a:r>
            <a:rPr lang="it-IT" sz="2000" dirty="0"/>
            <a:t>/</a:t>
          </a:r>
          <a:r>
            <a:rPr lang="it-IT" sz="2000" dirty="0" err="1"/>
            <a:t>N</a:t>
          </a:r>
          <a:endParaRPr lang="en-US" sz="2000" dirty="0"/>
        </a:p>
      </dgm:t>
    </dgm:pt>
    <dgm:pt modelId="{BE4C403F-7C14-40FE-AF33-279C7CB46D6E}" type="parTrans" cxnId="{4DB48D7F-E3BE-40B6-A8AC-4B82CCCCAB22}">
      <dgm:prSet/>
      <dgm:spPr/>
      <dgm:t>
        <a:bodyPr/>
        <a:lstStyle/>
        <a:p>
          <a:endParaRPr lang="en-US"/>
        </a:p>
      </dgm:t>
    </dgm:pt>
    <dgm:pt modelId="{816D7887-D2F0-48AE-B2C4-3CEA34898FC0}" type="sibTrans" cxnId="{4DB48D7F-E3BE-40B6-A8AC-4B82CCCCAB22}">
      <dgm:prSet/>
      <dgm:spPr/>
      <dgm:t>
        <a:bodyPr/>
        <a:lstStyle/>
        <a:p>
          <a:endParaRPr lang="en-US"/>
        </a:p>
      </dgm:t>
    </dgm:pt>
    <dgm:pt modelId="{F29082E5-15A6-4A0B-BF34-C8252EB3A221}">
      <dgm:prSet custT="1"/>
      <dgm:spPr/>
      <dgm:t>
        <a:bodyPr/>
        <a:lstStyle/>
        <a:p>
          <a:r>
            <a:rPr lang="it-IT" sz="2400" dirty="0" err="1"/>
            <a:t>Low</a:t>
          </a:r>
          <a:r>
            <a:rPr lang="it-IT" sz="2400" dirty="0"/>
            <a:t> data rate </a:t>
          </a:r>
          <a:endParaRPr lang="en-US" sz="2400" dirty="0"/>
        </a:p>
      </dgm:t>
    </dgm:pt>
    <dgm:pt modelId="{CD99F3C1-14ED-4417-8F71-158F9C687D70}" type="parTrans" cxnId="{4613C39C-6BAA-44B6-B1FA-E3F8C6A32FB8}">
      <dgm:prSet/>
      <dgm:spPr/>
      <dgm:t>
        <a:bodyPr/>
        <a:lstStyle/>
        <a:p>
          <a:endParaRPr lang="en-US"/>
        </a:p>
      </dgm:t>
    </dgm:pt>
    <dgm:pt modelId="{657108FC-4BB3-4D90-A641-45E7B0F99FAB}" type="sibTrans" cxnId="{4613C39C-6BAA-44B6-B1FA-E3F8C6A32FB8}">
      <dgm:prSet/>
      <dgm:spPr/>
      <dgm:t>
        <a:bodyPr/>
        <a:lstStyle/>
        <a:p>
          <a:endParaRPr lang="en-US"/>
        </a:p>
      </dgm:t>
    </dgm:pt>
    <dgm:pt modelId="{9AD0267E-E69E-40ED-A473-EA0AC432EB08}">
      <dgm:prSet custT="1"/>
      <dgm:spPr/>
      <dgm:t>
        <a:bodyPr/>
        <a:lstStyle/>
        <a:p>
          <a:r>
            <a:rPr lang="it-IT" sz="2000" dirty="0"/>
            <a:t>GPS and temperature data:  12 </a:t>
          </a:r>
          <a:r>
            <a:rPr lang="it-IT" sz="2000" dirty="0" err="1"/>
            <a:t>Bytes</a:t>
          </a:r>
          <a:r>
            <a:rPr lang="it-IT" sz="2000" dirty="0"/>
            <a:t> </a:t>
          </a:r>
          <a:r>
            <a:rPr lang="it-IT" sz="2000" dirty="0" err="1"/>
            <a:t>application</a:t>
          </a:r>
          <a:r>
            <a:rPr lang="it-IT" sz="2000" dirty="0"/>
            <a:t> </a:t>
          </a:r>
          <a:r>
            <a:rPr lang="it-IT" sz="2000" dirty="0" err="1"/>
            <a:t>payload</a:t>
          </a:r>
          <a:r>
            <a:rPr lang="it-IT" sz="2000" dirty="0"/>
            <a:t> (Possibile to reduce with some </a:t>
          </a:r>
          <a:r>
            <a:rPr lang="it-IT" sz="2000" dirty="0" err="1"/>
            <a:t>techniques</a:t>
          </a:r>
          <a:r>
            <a:rPr lang="it-IT" sz="2000" dirty="0"/>
            <a:t>)</a:t>
          </a:r>
          <a:endParaRPr lang="en-US" sz="2000" dirty="0"/>
        </a:p>
      </dgm:t>
    </dgm:pt>
    <dgm:pt modelId="{3990A456-D280-40D1-A70D-4030C08EA183}" type="parTrans" cxnId="{87EF0C78-1514-484C-BD05-82A258266319}">
      <dgm:prSet/>
      <dgm:spPr/>
      <dgm:t>
        <a:bodyPr/>
        <a:lstStyle/>
        <a:p>
          <a:endParaRPr lang="en-US"/>
        </a:p>
      </dgm:t>
    </dgm:pt>
    <dgm:pt modelId="{29519A8E-77AC-4017-84C8-9A6955564E0B}" type="sibTrans" cxnId="{87EF0C78-1514-484C-BD05-82A258266319}">
      <dgm:prSet/>
      <dgm:spPr/>
      <dgm:t>
        <a:bodyPr/>
        <a:lstStyle/>
        <a:p>
          <a:endParaRPr lang="en-US"/>
        </a:p>
      </dgm:t>
    </dgm:pt>
    <dgm:pt modelId="{19B08218-FCB2-420C-AAE6-4E47C8337292}">
      <dgm:prSet custT="1"/>
      <dgm:spPr/>
      <dgm:t>
        <a:bodyPr/>
        <a:lstStyle/>
        <a:p>
          <a:r>
            <a:rPr lang="it-IT" sz="2400" dirty="0" err="1"/>
            <a:t>Isolated</a:t>
          </a:r>
          <a:r>
            <a:rPr lang="it-IT" sz="2400" dirty="0"/>
            <a:t> </a:t>
          </a:r>
          <a:r>
            <a:rPr lang="it-IT" sz="2400" dirty="0" err="1"/>
            <a:t>environment</a:t>
          </a:r>
          <a:r>
            <a:rPr lang="it-IT" sz="2400" dirty="0"/>
            <a:t>, </a:t>
          </a:r>
          <a:r>
            <a:rPr lang="it-IT" sz="2400" dirty="0" err="1"/>
            <a:t>difficult</a:t>
          </a:r>
          <a:r>
            <a:rPr lang="it-IT" sz="2400" dirty="0"/>
            <a:t> </a:t>
          </a:r>
          <a:r>
            <a:rPr lang="it-IT" sz="2400" dirty="0" err="1"/>
            <a:t>deployment</a:t>
          </a:r>
          <a:endParaRPr lang="en-US" sz="2400" dirty="0"/>
        </a:p>
      </dgm:t>
    </dgm:pt>
    <dgm:pt modelId="{E3B48A04-49A3-4CDE-9FAA-3FF3154C77F1}" type="parTrans" cxnId="{2EC6F75C-1E71-4ED4-B9B7-0E06F5CE86BD}">
      <dgm:prSet/>
      <dgm:spPr/>
      <dgm:t>
        <a:bodyPr/>
        <a:lstStyle/>
        <a:p>
          <a:endParaRPr lang="en-US"/>
        </a:p>
      </dgm:t>
    </dgm:pt>
    <dgm:pt modelId="{2BA35A89-8C0D-4FB1-ACC2-CBF44C9E9BBD}" type="sibTrans" cxnId="{2EC6F75C-1E71-4ED4-B9B7-0E06F5CE86BD}">
      <dgm:prSet/>
      <dgm:spPr/>
      <dgm:t>
        <a:bodyPr/>
        <a:lstStyle/>
        <a:p>
          <a:endParaRPr lang="en-US"/>
        </a:p>
      </dgm:t>
    </dgm:pt>
    <dgm:pt modelId="{D6A34F4A-675A-469A-A56D-45AE60A1DD20}">
      <dgm:prSet custT="1"/>
      <dgm:spPr/>
      <dgm:t>
        <a:bodyPr/>
        <a:lstStyle/>
        <a:p>
          <a:r>
            <a:rPr lang="it-IT" sz="2000" dirty="0"/>
            <a:t>At </a:t>
          </a:r>
          <a:r>
            <a:rPr lang="it-IT" sz="2000" dirty="0" err="1"/>
            <a:t>least</a:t>
          </a:r>
          <a:r>
            <a:rPr lang="it-IT" sz="2000" dirty="0"/>
            <a:t> </a:t>
          </a:r>
          <a:r>
            <a:rPr lang="it-IT" sz="2000" dirty="0" err="1"/>
            <a:t>few</a:t>
          </a:r>
          <a:r>
            <a:rPr lang="it-IT" sz="2000" dirty="0"/>
            <a:t> </a:t>
          </a:r>
          <a:r>
            <a:rPr lang="it-IT" sz="2000" dirty="0" err="1"/>
            <a:t>cellular</a:t>
          </a:r>
          <a:r>
            <a:rPr lang="it-IT" sz="2000" dirty="0"/>
            <a:t> </a:t>
          </a:r>
          <a:r>
            <a:rPr lang="it-IT" sz="2000" dirty="0" err="1"/>
            <a:t>bs</a:t>
          </a:r>
          <a:r>
            <a:rPr lang="it-IT" sz="2000" dirty="0"/>
            <a:t> and </a:t>
          </a:r>
          <a:r>
            <a:rPr lang="it-IT" sz="2000" dirty="0" err="1"/>
            <a:t>power</a:t>
          </a:r>
          <a:r>
            <a:rPr lang="it-IT" sz="2000" dirty="0"/>
            <a:t> </a:t>
          </a:r>
          <a:r>
            <a:rPr lang="it-IT" sz="2000" dirty="0" err="1"/>
            <a:t>grid</a:t>
          </a:r>
          <a:r>
            <a:rPr lang="it-IT" sz="2000" dirty="0"/>
            <a:t> are </a:t>
          </a:r>
          <a:r>
            <a:rPr lang="it-IT" sz="2000" dirty="0" err="1"/>
            <a:t>present</a:t>
          </a:r>
          <a:endParaRPr lang="en-US" sz="2000" dirty="0"/>
        </a:p>
      </dgm:t>
    </dgm:pt>
    <dgm:pt modelId="{6B028D63-244F-48D8-8F30-D796E045317A}" type="parTrans" cxnId="{6A6B97EC-B139-4AA3-A295-8DD0706D7554}">
      <dgm:prSet/>
      <dgm:spPr/>
      <dgm:t>
        <a:bodyPr/>
        <a:lstStyle/>
        <a:p>
          <a:endParaRPr lang="en-US"/>
        </a:p>
      </dgm:t>
    </dgm:pt>
    <dgm:pt modelId="{6E2F543A-AE37-4AEA-A82E-FCB05888804A}" type="sibTrans" cxnId="{6A6B97EC-B139-4AA3-A295-8DD0706D7554}">
      <dgm:prSet/>
      <dgm:spPr/>
      <dgm:t>
        <a:bodyPr/>
        <a:lstStyle/>
        <a:p>
          <a:endParaRPr lang="en-US"/>
        </a:p>
      </dgm:t>
    </dgm:pt>
    <dgm:pt modelId="{C6AAD632-620F-E64B-BEA4-6FE4F6748436}">
      <dgm:prSet/>
      <dgm:spPr/>
      <dgm:t>
        <a:bodyPr/>
        <a:lstStyle/>
        <a:p>
          <a:endParaRPr lang="en-US" sz="1800" dirty="0"/>
        </a:p>
      </dgm:t>
    </dgm:pt>
    <dgm:pt modelId="{9E8DBAD1-316A-544F-8595-BBCCF4C6730C}" type="parTrans" cxnId="{CA1D8A96-0523-1149-B0AA-68FA4F21E41B}">
      <dgm:prSet/>
      <dgm:spPr/>
      <dgm:t>
        <a:bodyPr/>
        <a:lstStyle/>
        <a:p>
          <a:endParaRPr lang="it-IT"/>
        </a:p>
      </dgm:t>
    </dgm:pt>
    <dgm:pt modelId="{408BE827-EEED-2343-9FD7-E158F1A39207}" type="sibTrans" cxnId="{CA1D8A96-0523-1149-B0AA-68FA4F21E41B}">
      <dgm:prSet/>
      <dgm:spPr/>
      <dgm:t>
        <a:bodyPr/>
        <a:lstStyle/>
        <a:p>
          <a:endParaRPr lang="it-IT"/>
        </a:p>
      </dgm:t>
    </dgm:pt>
    <dgm:pt modelId="{8996B13A-A26B-8E4F-B31A-20E80D3AAA59}">
      <dgm:prSet custT="1"/>
      <dgm:spPr/>
      <dgm:t>
        <a:bodyPr/>
        <a:lstStyle/>
        <a:p>
          <a:r>
            <a:rPr lang="en-US" sz="2000" dirty="0"/>
            <a:t>Very small LoRa Gateway</a:t>
          </a:r>
        </a:p>
      </dgm:t>
    </dgm:pt>
    <dgm:pt modelId="{3FEC1568-CD34-D841-B4DB-983DD4FDA47D}" type="parTrans" cxnId="{62A290D3-D018-9F43-B059-9C97C3EDE439}">
      <dgm:prSet/>
      <dgm:spPr/>
      <dgm:t>
        <a:bodyPr/>
        <a:lstStyle/>
        <a:p>
          <a:endParaRPr lang="it-IT"/>
        </a:p>
      </dgm:t>
    </dgm:pt>
    <dgm:pt modelId="{2D492F78-EBBF-5049-A553-95D65A6C170B}" type="sibTrans" cxnId="{62A290D3-D018-9F43-B059-9C97C3EDE439}">
      <dgm:prSet/>
      <dgm:spPr/>
      <dgm:t>
        <a:bodyPr/>
        <a:lstStyle/>
        <a:p>
          <a:endParaRPr lang="it-IT"/>
        </a:p>
      </dgm:t>
    </dgm:pt>
    <dgm:pt modelId="{BBF9E177-F79A-554D-A97D-E1BDA84F9C20}" type="pres">
      <dgm:prSet presAssocID="{C11CC734-CA3B-4E58-9FB9-F316C80A0D5A}" presName="linear" presStyleCnt="0">
        <dgm:presLayoutVars>
          <dgm:dir/>
          <dgm:animLvl val="lvl"/>
          <dgm:resizeHandles val="exact"/>
        </dgm:presLayoutVars>
      </dgm:prSet>
      <dgm:spPr/>
    </dgm:pt>
    <dgm:pt modelId="{9BF4DF24-BB2A-724F-A103-CC1B23B91D8E}" type="pres">
      <dgm:prSet presAssocID="{D1B6C851-50D2-449A-823F-1B6A0979A734}" presName="parentLin" presStyleCnt="0"/>
      <dgm:spPr/>
    </dgm:pt>
    <dgm:pt modelId="{0A755EC3-5208-FF46-9768-79394BD0B360}" type="pres">
      <dgm:prSet presAssocID="{D1B6C851-50D2-449A-823F-1B6A0979A734}" presName="parentLeftMargin" presStyleLbl="node1" presStyleIdx="0" presStyleCnt="3"/>
      <dgm:spPr/>
    </dgm:pt>
    <dgm:pt modelId="{8D097F4B-CC81-024B-B551-7D23129DD76F}" type="pres">
      <dgm:prSet presAssocID="{D1B6C851-50D2-449A-823F-1B6A0979A734}" presName="parentText" presStyleLbl="node1" presStyleIdx="0" presStyleCnt="3" custScaleX="126635" custScaleY="116112">
        <dgm:presLayoutVars>
          <dgm:chMax val="0"/>
          <dgm:bulletEnabled val="1"/>
        </dgm:presLayoutVars>
      </dgm:prSet>
      <dgm:spPr/>
    </dgm:pt>
    <dgm:pt modelId="{711E44FD-4A0E-C54E-83D4-0544243695F6}" type="pres">
      <dgm:prSet presAssocID="{D1B6C851-50D2-449A-823F-1B6A0979A734}" presName="negativeSpace" presStyleCnt="0"/>
      <dgm:spPr/>
    </dgm:pt>
    <dgm:pt modelId="{2BF2715B-05F7-354C-8EF7-D63DEF0D6C4D}" type="pres">
      <dgm:prSet presAssocID="{D1B6C851-50D2-449A-823F-1B6A0979A734}" presName="childText" presStyleLbl="conFgAcc1" presStyleIdx="0" presStyleCnt="3">
        <dgm:presLayoutVars>
          <dgm:bulletEnabled val="1"/>
        </dgm:presLayoutVars>
      </dgm:prSet>
      <dgm:spPr/>
    </dgm:pt>
    <dgm:pt modelId="{8FC841B1-0094-4A4C-AC42-1833675A788D}" type="pres">
      <dgm:prSet presAssocID="{1AD36766-098F-4733-BF85-0B9ADD4609A1}" presName="spaceBetweenRectangles" presStyleCnt="0"/>
      <dgm:spPr/>
    </dgm:pt>
    <dgm:pt modelId="{85427675-B9C2-3240-8EFC-B946A7B8D598}" type="pres">
      <dgm:prSet presAssocID="{F29082E5-15A6-4A0B-BF34-C8252EB3A221}" presName="parentLin" presStyleCnt="0"/>
      <dgm:spPr/>
    </dgm:pt>
    <dgm:pt modelId="{087AA93F-9823-0045-A47E-C66CAA19C6CC}" type="pres">
      <dgm:prSet presAssocID="{F29082E5-15A6-4A0B-BF34-C8252EB3A221}" presName="parentLeftMargin" presStyleLbl="node1" presStyleIdx="0" presStyleCnt="3"/>
      <dgm:spPr/>
    </dgm:pt>
    <dgm:pt modelId="{F54DDBBC-2F97-444D-A18C-833FA481B656}" type="pres">
      <dgm:prSet presAssocID="{F29082E5-15A6-4A0B-BF34-C8252EB3A221}" presName="parentText" presStyleLbl="node1" presStyleIdx="1" presStyleCnt="3" custScaleX="97081" custScaleY="87310">
        <dgm:presLayoutVars>
          <dgm:chMax val="0"/>
          <dgm:bulletEnabled val="1"/>
        </dgm:presLayoutVars>
      </dgm:prSet>
      <dgm:spPr/>
    </dgm:pt>
    <dgm:pt modelId="{AF939DD9-4123-1A48-B997-08BAC94369B3}" type="pres">
      <dgm:prSet presAssocID="{F29082E5-15A6-4A0B-BF34-C8252EB3A221}" presName="negativeSpace" presStyleCnt="0"/>
      <dgm:spPr/>
    </dgm:pt>
    <dgm:pt modelId="{B85DEF8A-CDE4-AA41-822D-FDCD6C798BB3}" type="pres">
      <dgm:prSet presAssocID="{F29082E5-15A6-4A0B-BF34-C8252EB3A221}" presName="childText" presStyleLbl="conFgAcc1" presStyleIdx="1" presStyleCnt="3">
        <dgm:presLayoutVars>
          <dgm:bulletEnabled val="1"/>
        </dgm:presLayoutVars>
      </dgm:prSet>
      <dgm:spPr/>
    </dgm:pt>
    <dgm:pt modelId="{C724C87A-2634-154B-BD0A-34EAB5398F10}" type="pres">
      <dgm:prSet presAssocID="{657108FC-4BB3-4D90-A641-45E7B0F99FAB}" presName="spaceBetweenRectangles" presStyleCnt="0"/>
      <dgm:spPr/>
    </dgm:pt>
    <dgm:pt modelId="{C48E8B8B-24F5-064A-A080-577C2CFD09BD}" type="pres">
      <dgm:prSet presAssocID="{19B08218-FCB2-420C-AAE6-4E47C8337292}" presName="parentLin" presStyleCnt="0"/>
      <dgm:spPr/>
    </dgm:pt>
    <dgm:pt modelId="{A3E73A71-EF3E-0C4E-BC2A-6C048880569A}" type="pres">
      <dgm:prSet presAssocID="{19B08218-FCB2-420C-AAE6-4E47C8337292}" presName="parentLeftMargin" presStyleLbl="node1" presStyleIdx="1" presStyleCnt="3"/>
      <dgm:spPr/>
    </dgm:pt>
    <dgm:pt modelId="{F29BDCE2-DA0A-AF45-8097-4D4DF9A94C65}" type="pres">
      <dgm:prSet presAssocID="{19B08218-FCB2-420C-AAE6-4E47C8337292}" presName="parentText" presStyleLbl="node1" presStyleIdx="2" presStyleCnt="3" custScaleX="125543" custScaleY="134104">
        <dgm:presLayoutVars>
          <dgm:chMax val="0"/>
          <dgm:bulletEnabled val="1"/>
        </dgm:presLayoutVars>
      </dgm:prSet>
      <dgm:spPr/>
    </dgm:pt>
    <dgm:pt modelId="{2DE1CAF9-4D0C-D741-95B7-C3F393225A60}" type="pres">
      <dgm:prSet presAssocID="{19B08218-FCB2-420C-AAE6-4E47C8337292}" presName="negativeSpace" presStyleCnt="0"/>
      <dgm:spPr/>
    </dgm:pt>
    <dgm:pt modelId="{BB4F0305-99D4-3140-A36C-61595AF48A3C}" type="pres">
      <dgm:prSet presAssocID="{19B08218-FCB2-420C-AAE6-4E47C83372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602D10-7A73-2F41-80C2-9A237F7C84B5}" type="presOf" srcId="{F29082E5-15A6-4A0B-BF34-C8252EB3A221}" destId="{F54DDBBC-2F97-444D-A18C-833FA481B656}" srcOrd="1" destOrd="0" presId="urn:microsoft.com/office/officeart/2005/8/layout/list1"/>
    <dgm:cxn modelId="{671E5612-DFE7-1B4D-B05C-05EC74AD39BB}" type="presOf" srcId="{C11CC734-CA3B-4E58-9FB9-F316C80A0D5A}" destId="{BBF9E177-F79A-554D-A97D-E1BDA84F9C20}" srcOrd="0" destOrd="0" presId="urn:microsoft.com/office/officeart/2005/8/layout/list1"/>
    <dgm:cxn modelId="{F5CC5426-E748-8E44-93C9-209067A0A7DA}" type="presOf" srcId="{8996B13A-A26B-8E4F-B31A-20E80D3AAA59}" destId="{BB4F0305-99D4-3140-A36C-61595AF48A3C}" srcOrd="0" destOrd="1" presId="urn:microsoft.com/office/officeart/2005/8/layout/list1"/>
    <dgm:cxn modelId="{CD066126-CE41-3A48-8DE4-E1612BE7B360}" type="presOf" srcId="{D1B6C851-50D2-449A-823F-1B6A0979A734}" destId="{8D097F4B-CC81-024B-B551-7D23129DD76F}" srcOrd="1" destOrd="0" presId="urn:microsoft.com/office/officeart/2005/8/layout/list1"/>
    <dgm:cxn modelId="{FD00CA3B-ED90-A540-9AEC-28AB61106169}" type="presOf" srcId="{19B08218-FCB2-420C-AAE6-4E47C8337292}" destId="{A3E73A71-EF3E-0C4E-BC2A-6C048880569A}" srcOrd="0" destOrd="0" presId="urn:microsoft.com/office/officeart/2005/8/layout/list1"/>
    <dgm:cxn modelId="{497D403E-96C1-5840-B4DB-18A8EF1F9B23}" type="presOf" srcId="{D6A34F4A-675A-469A-A56D-45AE60A1DD20}" destId="{BB4F0305-99D4-3140-A36C-61595AF48A3C}" srcOrd="0" destOrd="0" presId="urn:microsoft.com/office/officeart/2005/8/layout/list1"/>
    <dgm:cxn modelId="{5CE54854-4373-6F43-95B8-7C4701504EF1}" type="presOf" srcId="{5FFE5D80-1781-4BB8-A213-2B8534CF21A4}" destId="{2BF2715B-05F7-354C-8EF7-D63DEF0D6C4D}" srcOrd="0" destOrd="0" presId="urn:microsoft.com/office/officeart/2005/8/layout/list1"/>
    <dgm:cxn modelId="{2EC6F75C-1E71-4ED4-B9B7-0E06F5CE86BD}" srcId="{C11CC734-CA3B-4E58-9FB9-F316C80A0D5A}" destId="{19B08218-FCB2-420C-AAE6-4E47C8337292}" srcOrd="2" destOrd="0" parTransId="{E3B48A04-49A3-4CDE-9FAA-3FF3154C77F1}" sibTransId="{2BA35A89-8C0D-4FB1-ACC2-CBF44C9E9BBD}"/>
    <dgm:cxn modelId="{A9E3C75E-E84C-7940-94FF-33A4D99C184A}" type="presOf" srcId="{F29082E5-15A6-4A0B-BF34-C8252EB3A221}" destId="{087AA93F-9823-0045-A47E-C66CAA19C6CC}" srcOrd="0" destOrd="0" presId="urn:microsoft.com/office/officeart/2005/8/layout/list1"/>
    <dgm:cxn modelId="{8039616A-6BBB-774A-8B36-B301ABFE8616}" type="presOf" srcId="{9AD0267E-E69E-40ED-A473-EA0AC432EB08}" destId="{B85DEF8A-CDE4-AA41-822D-FDCD6C798BB3}" srcOrd="0" destOrd="0" presId="urn:microsoft.com/office/officeart/2005/8/layout/list1"/>
    <dgm:cxn modelId="{87EF0C78-1514-484C-BD05-82A258266319}" srcId="{F29082E5-15A6-4A0B-BF34-C8252EB3A221}" destId="{9AD0267E-E69E-40ED-A473-EA0AC432EB08}" srcOrd="0" destOrd="0" parTransId="{3990A456-D280-40D1-A70D-4030C08EA183}" sibTransId="{29519A8E-77AC-4017-84C8-9A6955564E0B}"/>
    <dgm:cxn modelId="{4DB48D7F-E3BE-40B6-A8AC-4B82CCCCAB22}" srcId="{D1B6C851-50D2-449A-823F-1B6A0979A734}" destId="{5FFE5D80-1781-4BB8-A213-2B8534CF21A4}" srcOrd="0" destOrd="0" parTransId="{BE4C403F-7C14-40FE-AF33-279C7CB46D6E}" sibTransId="{816D7887-D2F0-48AE-B2C4-3CEA34898FC0}"/>
    <dgm:cxn modelId="{E5885480-B4F2-EC4E-895F-271A63C7F0B4}" type="presOf" srcId="{D1B6C851-50D2-449A-823F-1B6A0979A734}" destId="{0A755EC3-5208-FF46-9768-79394BD0B360}" srcOrd="0" destOrd="0" presId="urn:microsoft.com/office/officeart/2005/8/layout/list1"/>
    <dgm:cxn modelId="{CA1D8A96-0523-1149-B0AA-68FA4F21E41B}" srcId="{19B08218-FCB2-420C-AAE6-4E47C8337292}" destId="{C6AAD632-620F-E64B-BEA4-6FE4F6748436}" srcOrd="2" destOrd="0" parTransId="{9E8DBAD1-316A-544F-8595-BBCCF4C6730C}" sibTransId="{408BE827-EEED-2343-9FD7-E158F1A39207}"/>
    <dgm:cxn modelId="{4613C39C-6BAA-44B6-B1FA-E3F8C6A32FB8}" srcId="{C11CC734-CA3B-4E58-9FB9-F316C80A0D5A}" destId="{F29082E5-15A6-4A0B-BF34-C8252EB3A221}" srcOrd="1" destOrd="0" parTransId="{CD99F3C1-14ED-4417-8F71-158F9C687D70}" sibTransId="{657108FC-4BB3-4D90-A641-45E7B0F99FAB}"/>
    <dgm:cxn modelId="{62A290D3-D018-9F43-B059-9C97C3EDE439}" srcId="{19B08218-FCB2-420C-AAE6-4E47C8337292}" destId="{8996B13A-A26B-8E4F-B31A-20E80D3AAA59}" srcOrd="1" destOrd="0" parTransId="{3FEC1568-CD34-D841-B4DB-983DD4FDA47D}" sibTransId="{2D492F78-EBBF-5049-A553-95D65A6C170B}"/>
    <dgm:cxn modelId="{77AA3ADB-09EF-6D47-9776-4CA160708B97}" type="presOf" srcId="{19B08218-FCB2-420C-AAE6-4E47C8337292}" destId="{F29BDCE2-DA0A-AF45-8097-4D4DF9A94C65}" srcOrd="1" destOrd="0" presId="urn:microsoft.com/office/officeart/2005/8/layout/list1"/>
    <dgm:cxn modelId="{6A6B97EC-B139-4AA3-A295-8DD0706D7554}" srcId="{19B08218-FCB2-420C-AAE6-4E47C8337292}" destId="{D6A34F4A-675A-469A-A56D-45AE60A1DD20}" srcOrd="0" destOrd="0" parTransId="{6B028D63-244F-48D8-8F30-D796E045317A}" sibTransId="{6E2F543A-AE37-4AEA-A82E-FCB05888804A}"/>
    <dgm:cxn modelId="{00493BF0-454D-B943-B3B0-A8CB3F216B74}" type="presOf" srcId="{C6AAD632-620F-E64B-BEA4-6FE4F6748436}" destId="{BB4F0305-99D4-3140-A36C-61595AF48A3C}" srcOrd="0" destOrd="2" presId="urn:microsoft.com/office/officeart/2005/8/layout/list1"/>
    <dgm:cxn modelId="{A3F124F8-12A9-4FA2-874E-FFF865648E1C}" srcId="{C11CC734-CA3B-4E58-9FB9-F316C80A0D5A}" destId="{D1B6C851-50D2-449A-823F-1B6A0979A734}" srcOrd="0" destOrd="0" parTransId="{9E550EB5-C23D-47AA-B231-BE279AB2CA0C}" sibTransId="{1AD36766-098F-4733-BF85-0B9ADD4609A1}"/>
    <dgm:cxn modelId="{A0B1BE52-B8BD-CA44-8ECF-E3F55BD9A982}" type="presParOf" srcId="{BBF9E177-F79A-554D-A97D-E1BDA84F9C20}" destId="{9BF4DF24-BB2A-724F-A103-CC1B23B91D8E}" srcOrd="0" destOrd="0" presId="urn:microsoft.com/office/officeart/2005/8/layout/list1"/>
    <dgm:cxn modelId="{18E9A812-6E12-6C42-BCB2-5393E2F5F2E5}" type="presParOf" srcId="{9BF4DF24-BB2A-724F-A103-CC1B23B91D8E}" destId="{0A755EC3-5208-FF46-9768-79394BD0B360}" srcOrd="0" destOrd="0" presId="urn:microsoft.com/office/officeart/2005/8/layout/list1"/>
    <dgm:cxn modelId="{2DD19532-E45B-EA46-A355-DD3955C7BF27}" type="presParOf" srcId="{9BF4DF24-BB2A-724F-A103-CC1B23B91D8E}" destId="{8D097F4B-CC81-024B-B551-7D23129DD76F}" srcOrd="1" destOrd="0" presId="urn:microsoft.com/office/officeart/2005/8/layout/list1"/>
    <dgm:cxn modelId="{8E2A34E3-113C-4147-99AE-F3D119F67601}" type="presParOf" srcId="{BBF9E177-F79A-554D-A97D-E1BDA84F9C20}" destId="{711E44FD-4A0E-C54E-83D4-0544243695F6}" srcOrd="1" destOrd="0" presId="urn:microsoft.com/office/officeart/2005/8/layout/list1"/>
    <dgm:cxn modelId="{8051FFB7-65B6-7242-9B63-6A1FD779B2CA}" type="presParOf" srcId="{BBF9E177-F79A-554D-A97D-E1BDA84F9C20}" destId="{2BF2715B-05F7-354C-8EF7-D63DEF0D6C4D}" srcOrd="2" destOrd="0" presId="urn:microsoft.com/office/officeart/2005/8/layout/list1"/>
    <dgm:cxn modelId="{D47E0273-C9E4-014E-A831-B05C9CC157A3}" type="presParOf" srcId="{BBF9E177-F79A-554D-A97D-E1BDA84F9C20}" destId="{8FC841B1-0094-4A4C-AC42-1833675A788D}" srcOrd="3" destOrd="0" presId="urn:microsoft.com/office/officeart/2005/8/layout/list1"/>
    <dgm:cxn modelId="{C9A69EF8-AABA-BE4B-B576-6D402D57F710}" type="presParOf" srcId="{BBF9E177-F79A-554D-A97D-E1BDA84F9C20}" destId="{85427675-B9C2-3240-8EFC-B946A7B8D598}" srcOrd="4" destOrd="0" presId="urn:microsoft.com/office/officeart/2005/8/layout/list1"/>
    <dgm:cxn modelId="{69633A07-70A6-854E-9430-43E02AA88BCC}" type="presParOf" srcId="{85427675-B9C2-3240-8EFC-B946A7B8D598}" destId="{087AA93F-9823-0045-A47E-C66CAA19C6CC}" srcOrd="0" destOrd="0" presId="urn:microsoft.com/office/officeart/2005/8/layout/list1"/>
    <dgm:cxn modelId="{2A487DA2-406C-DA4E-B272-695AF63BA4AF}" type="presParOf" srcId="{85427675-B9C2-3240-8EFC-B946A7B8D598}" destId="{F54DDBBC-2F97-444D-A18C-833FA481B656}" srcOrd="1" destOrd="0" presId="urn:microsoft.com/office/officeart/2005/8/layout/list1"/>
    <dgm:cxn modelId="{35E46D1B-C8A0-7C43-9C5D-4B976B2C6623}" type="presParOf" srcId="{BBF9E177-F79A-554D-A97D-E1BDA84F9C20}" destId="{AF939DD9-4123-1A48-B997-08BAC94369B3}" srcOrd="5" destOrd="0" presId="urn:microsoft.com/office/officeart/2005/8/layout/list1"/>
    <dgm:cxn modelId="{41B6E901-882C-B649-803B-8954535FBC06}" type="presParOf" srcId="{BBF9E177-F79A-554D-A97D-E1BDA84F9C20}" destId="{B85DEF8A-CDE4-AA41-822D-FDCD6C798BB3}" srcOrd="6" destOrd="0" presId="urn:microsoft.com/office/officeart/2005/8/layout/list1"/>
    <dgm:cxn modelId="{311CAB67-B580-DA42-ABAE-E21339D6F4E4}" type="presParOf" srcId="{BBF9E177-F79A-554D-A97D-E1BDA84F9C20}" destId="{C724C87A-2634-154B-BD0A-34EAB5398F10}" srcOrd="7" destOrd="0" presId="urn:microsoft.com/office/officeart/2005/8/layout/list1"/>
    <dgm:cxn modelId="{9A78CEBB-0A40-F64E-AE3D-78CBF9B80FA2}" type="presParOf" srcId="{BBF9E177-F79A-554D-A97D-E1BDA84F9C20}" destId="{C48E8B8B-24F5-064A-A080-577C2CFD09BD}" srcOrd="8" destOrd="0" presId="urn:microsoft.com/office/officeart/2005/8/layout/list1"/>
    <dgm:cxn modelId="{BE75DAC5-5289-3C47-8FA6-9D6E4DE82F4F}" type="presParOf" srcId="{C48E8B8B-24F5-064A-A080-577C2CFD09BD}" destId="{A3E73A71-EF3E-0C4E-BC2A-6C048880569A}" srcOrd="0" destOrd="0" presId="urn:microsoft.com/office/officeart/2005/8/layout/list1"/>
    <dgm:cxn modelId="{A8174F7F-A396-BF44-9593-98FB5535C7C6}" type="presParOf" srcId="{C48E8B8B-24F5-064A-A080-577C2CFD09BD}" destId="{F29BDCE2-DA0A-AF45-8097-4D4DF9A94C65}" srcOrd="1" destOrd="0" presId="urn:microsoft.com/office/officeart/2005/8/layout/list1"/>
    <dgm:cxn modelId="{863D1803-85B1-7949-8FF5-AFC55495CD2D}" type="presParOf" srcId="{BBF9E177-F79A-554D-A97D-E1BDA84F9C20}" destId="{2DE1CAF9-4D0C-D741-95B7-C3F393225A60}" srcOrd="9" destOrd="0" presId="urn:microsoft.com/office/officeart/2005/8/layout/list1"/>
    <dgm:cxn modelId="{FE4FE45A-AA45-F041-B53B-A04DD5A5BA4C}" type="presParOf" srcId="{BBF9E177-F79A-554D-A97D-E1BDA84F9C20}" destId="{BB4F0305-99D4-3140-A36C-61595AF48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5A01B-0FD3-AD48-99DE-06435FA80D76}">
      <dsp:nvSpPr>
        <dsp:cNvPr id="0" name=""/>
        <dsp:cNvSpPr/>
      </dsp:nvSpPr>
      <dsp:spPr>
        <a:xfrm>
          <a:off x="0" y="71010"/>
          <a:ext cx="9609666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 err="1"/>
            <a:t>Battery</a:t>
          </a:r>
          <a:r>
            <a:rPr lang="it-IT" sz="3300" kern="1200" dirty="0"/>
            <a:t> </a:t>
          </a:r>
          <a:r>
            <a:rPr lang="it-IT" sz="3300" kern="1200" dirty="0" err="1"/>
            <a:t>based</a:t>
          </a:r>
          <a:r>
            <a:rPr lang="it-IT" sz="3300" kern="1200" dirty="0"/>
            <a:t> </a:t>
          </a:r>
          <a:r>
            <a:rPr lang="it-IT" sz="3300" kern="1200" dirty="0" err="1"/>
            <a:t>drones</a:t>
          </a:r>
          <a:r>
            <a:rPr lang="it-IT" sz="3300" kern="1200" dirty="0"/>
            <a:t>, </a:t>
          </a:r>
          <a:r>
            <a:rPr lang="it-IT" sz="3300" kern="1200" dirty="0" err="1"/>
            <a:t>low</a:t>
          </a:r>
          <a:r>
            <a:rPr lang="it-IT" sz="3300" kern="1200" dirty="0"/>
            <a:t> </a:t>
          </a:r>
          <a:r>
            <a:rPr lang="it-IT" sz="3300" kern="1200" dirty="0" err="1"/>
            <a:t>power</a:t>
          </a:r>
          <a:r>
            <a:rPr lang="it-IT" sz="3300" kern="1200" dirty="0"/>
            <a:t> </a:t>
          </a:r>
          <a:r>
            <a:rPr lang="it-IT" sz="3300" kern="1200" dirty="0" err="1"/>
            <a:t>consumptions</a:t>
          </a:r>
          <a:r>
            <a:rPr lang="it-IT" sz="3300" kern="1200" dirty="0"/>
            <a:t> </a:t>
          </a:r>
          <a:r>
            <a:rPr lang="it-IT" sz="3300" kern="1200" dirty="0" err="1"/>
            <a:t>is</a:t>
          </a:r>
          <a:r>
            <a:rPr lang="it-IT" sz="3300" kern="1200" dirty="0"/>
            <a:t> a must:</a:t>
          </a:r>
          <a:endParaRPr lang="en-US" sz="3300" kern="1200" dirty="0"/>
        </a:p>
      </dsp:txBody>
      <dsp:txXfrm>
        <a:off x="62198" y="133208"/>
        <a:ext cx="9485270" cy="1149734"/>
      </dsp:txXfrm>
    </dsp:sp>
    <dsp:sp modelId="{A136FDE2-1B5E-454D-860D-9B62C9417A6E}">
      <dsp:nvSpPr>
        <dsp:cNvPr id="0" name=""/>
        <dsp:cNvSpPr/>
      </dsp:nvSpPr>
      <dsp:spPr>
        <a:xfrm>
          <a:off x="0" y="1345141"/>
          <a:ext cx="960966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1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/>
            <a:t>Bigger battery, more weight, more consumption</a:t>
          </a:r>
          <a:endParaRPr lang="en-US" sz="2600" kern="1200"/>
        </a:p>
      </dsp:txBody>
      <dsp:txXfrm>
        <a:off x="0" y="1345141"/>
        <a:ext cx="9609666" cy="546480"/>
      </dsp:txXfrm>
    </dsp:sp>
    <dsp:sp modelId="{6A9A5EFA-A91F-7144-8308-0866EE827CFF}">
      <dsp:nvSpPr>
        <dsp:cNvPr id="0" name=""/>
        <dsp:cNvSpPr/>
      </dsp:nvSpPr>
      <dsp:spPr>
        <a:xfrm>
          <a:off x="0" y="1891621"/>
          <a:ext cx="9609666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Long </a:t>
          </a:r>
          <a:r>
            <a:rPr lang="it-IT" sz="3300" kern="1200" dirty="0" err="1"/>
            <a:t>range</a:t>
          </a:r>
          <a:r>
            <a:rPr lang="it-IT" sz="3300" kern="1200" dirty="0"/>
            <a:t> </a:t>
          </a:r>
          <a:r>
            <a:rPr lang="it-IT" sz="3300" kern="1200" dirty="0" err="1"/>
            <a:t>communications</a:t>
          </a:r>
          <a:r>
            <a:rPr lang="it-IT" sz="3300" kern="1200" dirty="0"/>
            <a:t>:</a:t>
          </a:r>
          <a:endParaRPr lang="en-US" sz="3300" kern="1200" dirty="0"/>
        </a:p>
      </dsp:txBody>
      <dsp:txXfrm>
        <a:off x="62198" y="1953819"/>
        <a:ext cx="9485270" cy="1149734"/>
      </dsp:txXfrm>
    </dsp:sp>
    <dsp:sp modelId="{9A3C1353-36D8-EB47-9E72-5DD841330D63}">
      <dsp:nvSpPr>
        <dsp:cNvPr id="0" name=""/>
        <dsp:cNvSpPr/>
      </dsp:nvSpPr>
      <dsp:spPr>
        <a:xfrm>
          <a:off x="0" y="3165751"/>
          <a:ext cx="9609666" cy="7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1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/>
            <a:t>UAVs has to communicate their data at distances of several kilometers to perform delivery in a wide area scenario</a:t>
          </a:r>
          <a:endParaRPr lang="en-US" sz="2600" kern="1200"/>
        </a:p>
      </dsp:txBody>
      <dsp:txXfrm>
        <a:off x="0" y="3165751"/>
        <a:ext cx="9609666" cy="785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21698-4637-904E-8CAA-7C7DFE15167F}">
      <dsp:nvSpPr>
        <dsp:cNvPr id="0" name=""/>
        <dsp:cNvSpPr/>
      </dsp:nvSpPr>
      <dsp:spPr>
        <a:xfrm>
          <a:off x="1405" y="113564"/>
          <a:ext cx="4933652" cy="3132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0C22-DC40-8C43-B574-121C7168719C}">
      <dsp:nvSpPr>
        <dsp:cNvPr id="0" name=""/>
        <dsp:cNvSpPr/>
      </dsp:nvSpPr>
      <dsp:spPr>
        <a:xfrm>
          <a:off x="549589" y="634339"/>
          <a:ext cx="4933652" cy="3132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Latency</a:t>
          </a:r>
          <a:r>
            <a:rPr lang="it-IT" sz="2900" kern="1200" dirty="0"/>
            <a:t> in </a:t>
          </a:r>
          <a:r>
            <a:rPr lang="it-IT" sz="2900" kern="1200" dirty="0" err="1"/>
            <a:t>normal</a:t>
          </a:r>
          <a:r>
            <a:rPr lang="it-IT" sz="2900" kern="1200" dirty="0"/>
            <a:t> situation (no </a:t>
          </a:r>
          <a:r>
            <a:rPr lang="it-IT" sz="2900" kern="1200" dirty="0" err="1"/>
            <a:t>alarm</a:t>
          </a:r>
          <a:r>
            <a:rPr lang="it-IT" sz="2900" kern="1200" dirty="0"/>
            <a:t> </a:t>
          </a:r>
          <a:r>
            <a:rPr lang="it-IT" sz="2900" kern="1200" dirty="0" err="1"/>
            <a:t>activated</a:t>
          </a:r>
          <a:r>
            <a:rPr lang="it-IT" sz="2900" kern="1200" dirty="0"/>
            <a:t>)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Semi </a:t>
          </a:r>
          <a:r>
            <a:rPr lang="it-IT" sz="2900" kern="1200" dirty="0" err="1"/>
            <a:t>real</a:t>
          </a:r>
          <a:r>
            <a:rPr lang="it-IT" sz="2900" kern="1200" dirty="0"/>
            <a:t> time </a:t>
          </a:r>
          <a:r>
            <a:rPr lang="it-IT" sz="2900" kern="1200" dirty="0" err="1"/>
            <a:t>acceptable</a:t>
          </a:r>
          <a:r>
            <a:rPr lang="it-IT" sz="2900" kern="1200" dirty="0"/>
            <a:t> (</a:t>
          </a:r>
          <a:r>
            <a:rPr lang="it-IT" sz="2900" kern="1200" dirty="0" err="1"/>
            <a:t>few</a:t>
          </a:r>
          <a:r>
            <a:rPr lang="it-IT" sz="2900" kern="1200" dirty="0"/>
            <a:t> </a:t>
          </a:r>
          <a:r>
            <a:rPr lang="it-IT" sz="2900" kern="1200" dirty="0" err="1"/>
            <a:t>seconds</a:t>
          </a:r>
          <a:r>
            <a:rPr lang="it-IT" sz="2900" kern="1200" dirty="0"/>
            <a:t> of delay)</a:t>
          </a:r>
          <a:endParaRPr lang="en-US" sz="2900" kern="1200" dirty="0"/>
        </a:p>
      </dsp:txBody>
      <dsp:txXfrm>
        <a:off x="641348" y="726098"/>
        <a:ext cx="4750134" cy="2949351"/>
      </dsp:txXfrm>
    </dsp:sp>
    <dsp:sp modelId="{1D3F804E-0CB8-B045-88AF-9C287A1513A5}">
      <dsp:nvSpPr>
        <dsp:cNvPr id="0" name=""/>
        <dsp:cNvSpPr/>
      </dsp:nvSpPr>
      <dsp:spPr>
        <a:xfrm>
          <a:off x="6031424" y="113564"/>
          <a:ext cx="4933652" cy="3132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66B67-4C09-6F44-8207-D0C40865638F}">
      <dsp:nvSpPr>
        <dsp:cNvPr id="0" name=""/>
        <dsp:cNvSpPr/>
      </dsp:nvSpPr>
      <dsp:spPr>
        <a:xfrm>
          <a:off x="6579608" y="634339"/>
          <a:ext cx="4933652" cy="3132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Latency</a:t>
          </a:r>
          <a:r>
            <a:rPr lang="it-IT" sz="2900" kern="1200" dirty="0"/>
            <a:t> in </a:t>
          </a:r>
          <a:r>
            <a:rPr lang="it-IT" sz="2900" kern="1200" dirty="0" err="1"/>
            <a:t>critical</a:t>
          </a:r>
          <a:r>
            <a:rPr lang="it-IT" sz="2900" kern="1200" dirty="0"/>
            <a:t> situation (</a:t>
          </a:r>
          <a:r>
            <a:rPr lang="it-IT" sz="2900" kern="1200" dirty="0" err="1"/>
            <a:t>alarm</a:t>
          </a:r>
          <a:r>
            <a:rPr lang="it-IT" sz="2900" kern="1200" dirty="0"/>
            <a:t> </a:t>
          </a:r>
          <a:r>
            <a:rPr lang="it-IT" sz="2900" kern="1200" dirty="0" err="1"/>
            <a:t>activated</a:t>
          </a:r>
          <a:r>
            <a:rPr lang="it-IT" sz="2900" kern="1200" dirty="0"/>
            <a:t>)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Low</a:t>
          </a:r>
          <a:r>
            <a:rPr lang="it-IT" sz="2900" kern="1200" dirty="0"/>
            <a:t> </a:t>
          </a:r>
          <a:r>
            <a:rPr lang="it-IT" sz="2900" kern="1200" dirty="0" err="1"/>
            <a:t>latency</a:t>
          </a:r>
          <a:r>
            <a:rPr lang="it-IT" sz="2900" kern="1200" dirty="0"/>
            <a:t> </a:t>
          </a:r>
          <a:r>
            <a:rPr lang="it-IT" sz="2900" kern="1200" dirty="0" err="1"/>
            <a:t>is</a:t>
          </a:r>
          <a:r>
            <a:rPr lang="it-IT" sz="2900" kern="1200" dirty="0"/>
            <a:t> </a:t>
          </a:r>
          <a:r>
            <a:rPr lang="it-IT" sz="2900" kern="1200" dirty="0" err="1"/>
            <a:t>required</a:t>
          </a:r>
          <a:r>
            <a:rPr lang="it-IT" sz="2900" kern="1200" dirty="0"/>
            <a:t> (</a:t>
          </a:r>
          <a:r>
            <a:rPr lang="it-IT" sz="2900" kern="1200" dirty="0" err="1"/>
            <a:t>fraction</a:t>
          </a:r>
          <a:r>
            <a:rPr lang="it-IT" sz="2900" kern="1200" dirty="0"/>
            <a:t> of </a:t>
          </a:r>
          <a:r>
            <a:rPr lang="it-IT" sz="2900" kern="1200" dirty="0" err="1"/>
            <a:t>seconds</a:t>
          </a:r>
          <a:r>
            <a:rPr lang="it-IT" sz="2900" kern="1200" dirty="0"/>
            <a:t> delay)</a:t>
          </a:r>
          <a:endParaRPr lang="en-US" sz="2900" kern="1200" dirty="0"/>
        </a:p>
      </dsp:txBody>
      <dsp:txXfrm>
        <a:off x="6671367" y="726098"/>
        <a:ext cx="4750134" cy="2949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2715B-05F7-354C-8EF7-D63DEF0D6C4D}">
      <dsp:nvSpPr>
        <dsp:cNvPr id="0" name=""/>
        <dsp:cNvSpPr/>
      </dsp:nvSpPr>
      <dsp:spPr>
        <a:xfrm>
          <a:off x="0" y="374967"/>
          <a:ext cx="7753235" cy="7630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737" tIns="354076" rIns="6017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Split sub band in </a:t>
          </a:r>
          <a:r>
            <a:rPr lang="it-IT" sz="2000" kern="1200" dirty="0" err="1"/>
            <a:t>N</a:t>
          </a:r>
          <a:r>
            <a:rPr lang="it-IT" sz="2000" kern="1200" dirty="0"/>
            <a:t> </a:t>
          </a:r>
          <a:r>
            <a:rPr lang="it-IT" sz="2000" kern="1200" dirty="0" err="1"/>
            <a:t>channel</a:t>
          </a:r>
          <a:r>
            <a:rPr lang="it-IT" sz="2000" kern="1200" dirty="0"/>
            <a:t>:  Duty </a:t>
          </a:r>
          <a:r>
            <a:rPr lang="it-IT" sz="2000" kern="1200" dirty="0" err="1"/>
            <a:t>cycle</a:t>
          </a:r>
          <a:r>
            <a:rPr lang="it-IT" sz="2000" kern="1200" dirty="0"/>
            <a:t>/</a:t>
          </a:r>
          <a:r>
            <a:rPr lang="it-IT" sz="2000" kern="1200" dirty="0" err="1"/>
            <a:t>N</a:t>
          </a:r>
          <a:endParaRPr lang="en-US" sz="2000" kern="1200" dirty="0"/>
        </a:p>
      </dsp:txBody>
      <dsp:txXfrm>
        <a:off x="0" y="374967"/>
        <a:ext cx="7753235" cy="763087"/>
      </dsp:txXfrm>
    </dsp:sp>
    <dsp:sp modelId="{8D097F4B-CC81-024B-B551-7D23129DD76F}">
      <dsp:nvSpPr>
        <dsp:cNvPr id="0" name=""/>
        <dsp:cNvSpPr/>
      </dsp:nvSpPr>
      <dsp:spPr>
        <a:xfrm>
          <a:off x="387661" y="43191"/>
          <a:ext cx="6872816" cy="5826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138" tIns="0" rIns="20513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ISM duty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limitation</a:t>
          </a:r>
          <a:r>
            <a:rPr lang="it-IT" sz="2400" kern="1200" dirty="0"/>
            <a:t>: EU 1% per sub band</a:t>
          </a:r>
          <a:endParaRPr lang="en-US" sz="2400" kern="1200" dirty="0"/>
        </a:p>
      </dsp:txBody>
      <dsp:txXfrm>
        <a:off x="416106" y="71636"/>
        <a:ext cx="6815926" cy="525806"/>
      </dsp:txXfrm>
    </dsp:sp>
    <dsp:sp modelId="{B85DEF8A-CDE4-AA41-822D-FDCD6C798BB3}">
      <dsp:nvSpPr>
        <dsp:cNvPr id="0" name=""/>
        <dsp:cNvSpPr/>
      </dsp:nvSpPr>
      <dsp:spPr>
        <a:xfrm>
          <a:off x="0" y="1417091"/>
          <a:ext cx="7753235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737" tIns="354076" rIns="6017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GPS and temperature data:  12 </a:t>
          </a:r>
          <a:r>
            <a:rPr lang="it-IT" sz="2000" kern="1200" dirty="0" err="1"/>
            <a:t>Bytes</a:t>
          </a:r>
          <a:r>
            <a:rPr lang="it-IT" sz="2000" kern="1200" dirty="0"/>
            <a:t> </a:t>
          </a:r>
          <a:r>
            <a:rPr lang="it-IT" sz="2000" kern="1200" dirty="0" err="1"/>
            <a:t>application</a:t>
          </a:r>
          <a:r>
            <a:rPr lang="it-IT" sz="2000" kern="1200" dirty="0"/>
            <a:t> </a:t>
          </a:r>
          <a:r>
            <a:rPr lang="it-IT" sz="2000" kern="1200" dirty="0" err="1"/>
            <a:t>payload</a:t>
          </a:r>
          <a:r>
            <a:rPr lang="it-IT" sz="2000" kern="1200" dirty="0"/>
            <a:t> (Possibile to reduce with some </a:t>
          </a:r>
          <a:r>
            <a:rPr lang="it-IT" sz="2000" kern="1200" dirty="0" err="1"/>
            <a:t>techniques</a:t>
          </a:r>
          <a:r>
            <a:rPr lang="it-IT" sz="2000" kern="1200" dirty="0"/>
            <a:t>)</a:t>
          </a:r>
          <a:endParaRPr lang="en-US" sz="2000" kern="1200" dirty="0"/>
        </a:p>
      </dsp:txBody>
      <dsp:txXfrm>
        <a:off x="0" y="1417091"/>
        <a:ext cx="7753235" cy="1044225"/>
      </dsp:txXfrm>
    </dsp:sp>
    <dsp:sp modelId="{F54DDBBC-2F97-444D-A18C-833FA481B656}">
      <dsp:nvSpPr>
        <dsp:cNvPr id="0" name=""/>
        <dsp:cNvSpPr/>
      </dsp:nvSpPr>
      <dsp:spPr>
        <a:xfrm>
          <a:off x="387661" y="1229855"/>
          <a:ext cx="5268842" cy="438156"/>
        </a:xfrm>
        <a:prstGeom prst="roundRect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138" tIns="0" rIns="20513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Low</a:t>
          </a:r>
          <a:r>
            <a:rPr lang="it-IT" sz="2400" kern="1200" dirty="0"/>
            <a:t> data rate </a:t>
          </a:r>
          <a:endParaRPr lang="en-US" sz="2400" kern="1200" dirty="0"/>
        </a:p>
      </dsp:txBody>
      <dsp:txXfrm>
        <a:off x="409050" y="1251244"/>
        <a:ext cx="5226064" cy="395378"/>
      </dsp:txXfrm>
    </dsp:sp>
    <dsp:sp modelId="{BB4F0305-99D4-3140-A36C-61595AF48A3C}">
      <dsp:nvSpPr>
        <dsp:cNvPr id="0" name=""/>
        <dsp:cNvSpPr/>
      </dsp:nvSpPr>
      <dsp:spPr>
        <a:xfrm>
          <a:off x="0" y="2975184"/>
          <a:ext cx="7753235" cy="1365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737" tIns="354076" rIns="6017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At </a:t>
          </a:r>
          <a:r>
            <a:rPr lang="it-IT" sz="2000" kern="1200" dirty="0" err="1"/>
            <a:t>least</a:t>
          </a:r>
          <a:r>
            <a:rPr lang="it-IT" sz="2000" kern="1200" dirty="0"/>
            <a:t> </a:t>
          </a:r>
          <a:r>
            <a:rPr lang="it-IT" sz="2000" kern="1200" dirty="0" err="1"/>
            <a:t>few</a:t>
          </a:r>
          <a:r>
            <a:rPr lang="it-IT" sz="2000" kern="1200" dirty="0"/>
            <a:t> </a:t>
          </a:r>
          <a:r>
            <a:rPr lang="it-IT" sz="2000" kern="1200" dirty="0" err="1"/>
            <a:t>cellular</a:t>
          </a:r>
          <a:r>
            <a:rPr lang="it-IT" sz="2000" kern="1200" dirty="0"/>
            <a:t> </a:t>
          </a:r>
          <a:r>
            <a:rPr lang="it-IT" sz="2000" kern="1200" dirty="0" err="1"/>
            <a:t>bs</a:t>
          </a:r>
          <a:r>
            <a:rPr lang="it-IT" sz="2000" kern="1200" dirty="0"/>
            <a:t> and </a:t>
          </a:r>
          <a:r>
            <a:rPr lang="it-IT" sz="2000" kern="1200" dirty="0" err="1"/>
            <a:t>power</a:t>
          </a:r>
          <a:r>
            <a:rPr lang="it-IT" sz="2000" kern="1200" dirty="0"/>
            <a:t> </a:t>
          </a:r>
          <a:r>
            <a:rPr lang="it-IT" sz="2000" kern="1200" dirty="0" err="1"/>
            <a:t>grid</a:t>
          </a:r>
          <a:r>
            <a:rPr lang="it-IT" sz="2000" kern="1200" dirty="0"/>
            <a:t> are </a:t>
          </a:r>
          <a:r>
            <a:rPr lang="it-IT" sz="2000" kern="1200" dirty="0" err="1"/>
            <a:t>present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Very small LoRa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2975184"/>
        <a:ext cx="7753235" cy="1365525"/>
      </dsp:txXfrm>
    </dsp:sp>
    <dsp:sp modelId="{F29BDCE2-DA0A-AF45-8097-4D4DF9A94C65}">
      <dsp:nvSpPr>
        <dsp:cNvPr id="0" name=""/>
        <dsp:cNvSpPr/>
      </dsp:nvSpPr>
      <dsp:spPr>
        <a:xfrm>
          <a:off x="387661" y="2553116"/>
          <a:ext cx="6813550" cy="672987"/>
        </a:xfrm>
        <a:prstGeom prst="round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138" tIns="0" rIns="20513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Isolated</a:t>
          </a:r>
          <a:r>
            <a:rPr lang="it-IT" sz="2400" kern="1200" dirty="0"/>
            <a:t> </a:t>
          </a:r>
          <a:r>
            <a:rPr lang="it-IT" sz="2400" kern="1200" dirty="0" err="1"/>
            <a:t>environment</a:t>
          </a:r>
          <a:r>
            <a:rPr lang="it-IT" sz="2400" kern="1200" dirty="0"/>
            <a:t>, </a:t>
          </a:r>
          <a:r>
            <a:rPr lang="it-IT" sz="2400" kern="1200" dirty="0" err="1"/>
            <a:t>difficult</a:t>
          </a:r>
          <a:r>
            <a:rPr lang="it-IT" sz="2400" kern="1200" dirty="0"/>
            <a:t> </a:t>
          </a:r>
          <a:r>
            <a:rPr lang="it-IT" sz="2400" kern="1200" dirty="0" err="1"/>
            <a:t>deployment</a:t>
          </a:r>
          <a:endParaRPr lang="en-US" sz="2400" kern="1200" dirty="0"/>
        </a:p>
      </dsp:txBody>
      <dsp:txXfrm>
        <a:off x="420514" y="2585969"/>
        <a:ext cx="6747844" cy="607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73.svg"/><Relationship Id="rId4" Type="http://schemas.openxmlformats.org/officeDocument/2006/relationships/image" Target="../media/image69.sv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0.png"/><Relationship Id="rId18" Type="http://schemas.openxmlformats.org/officeDocument/2006/relationships/image" Target="../media/image3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12" Type="http://schemas.openxmlformats.org/officeDocument/2006/relationships/image" Target="../media/image18.svg"/><Relationship Id="rId17" Type="http://schemas.openxmlformats.org/officeDocument/2006/relationships/image" Target="../media/image32.png"/><Relationship Id="rId2" Type="http://schemas.openxmlformats.org/officeDocument/2006/relationships/diagramData" Target="../diagrams/data1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.png"/><Relationship Id="rId10" Type="http://schemas.openxmlformats.org/officeDocument/2006/relationships/image" Target="../media/image2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8.png"/><Relationship Id="rId14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1.PNG"/><Relationship Id="rId7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image" Target="../media/image42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6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5" Type="http://schemas.openxmlformats.org/officeDocument/2006/relationships/image" Target="../media/image37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1A11A-B7D9-414C-BA45-40064F28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3" y="2394526"/>
            <a:ext cx="5664089" cy="746496"/>
          </a:xfrm>
        </p:spPr>
        <p:txBody>
          <a:bodyPr/>
          <a:lstStyle/>
          <a:p>
            <a:r>
              <a:rPr lang="it-IT" dirty="0" err="1"/>
              <a:t>UAVs</a:t>
            </a:r>
            <a:r>
              <a:rPr lang="it-IT" dirty="0"/>
              <a:t> for </a:t>
            </a:r>
            <a:r>
              <a:rPr lang="it-IT" dirty="0" err="1"/>
              <a:t>vaccines</a:t>
            </a:r>
            <a:r>
              <a:rPr lang="it-IT" dirty="0"/>
              <a:t>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95B84C-2ED9-2C44-A91F-A9D0F730D1FA}"/>
              </a:ext>
            </a:extLst>
          </p:cNvPr>
          <p:cNvSpPr txBox="1"/>
          <p:nvPr/>
        </p:nvSpPr>
        <p:spPr>
          <a:xfrm>
            <a:off x="4605528" y="39435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Ivan Riolo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3A2DDE-7EE4-7444-B3B8-A2C3999D60EA}"/>
              </a:ext>
            </a:extLst>
          </p:cNvPr>
          <p:cNvSpPr txBox="1"/>
          <p:nvPr/>
        </p:nvSpPr>
        <p:spPr>
          <a:xfrm>
            <a:off x="4136874" y="1068780"/>
            <a:ext cx="2131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ITPA </a:t>
            </a:r>
            <a:r>
              <a:rPr lang="it-IT" sz="2800" dirty="0" err="1"/>
              <a:t>project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23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D04EC93-922F-7849-B5BE-F50277CA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9" y="125350"/>
            <a:ext cx="9548335" cy="967729"/>
          </a:xfrm>
        </p:spPr>
        <p:txBody>
          <a:bodyPr>
            <a:normAutofit/>
          </a:bodyPr>
          <a:lstStyle/>
          <a:p>
            <a:r>
              <a:rPr lang="it-IT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5B252BB-A00C-304E-A8AE-3E65D6E8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20"/>
            <a:ext cx="6548102" cy="492887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790755-1111-3243-84BA-C1F8EF6C692E}"/>
              </a:ext>
            </a:extLst>
          </p:cNvPr>
          <p:cNvSpPr txBox="1"/>
          <p:nvPr/>
        </p:nvSpPr>
        <p:spPr>
          <a:xfrm>
            <a:off x="4756927" y="243522"/>
            <a:ext cx="618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Respecting</a:t>
            </a:r>
            <a:r>
              <a:rPr lang="it-IT" sz="2400" dirty="0"/>
              <a:t> the duty </a:t>
            </a:r>
            <a:r>
              <a:rPr lang="it-IT" sz="2400" dirty="0" err="1"/>
              <a:t>cycle</a:t>
            </a:r>
            <a:r>
              <a:rPr lang="it-IT" sz="2400" dirty="0"/>
              <a:t> + 400ms </a:t>
            </a:r>
            <a:r>
              <a:rPr lang="it-IT" sz="2400" dirty="0" err="1"/>
              <a:t>dwell</a:t>
            </a:r>
            <a:r>
              <a:rPr lang="it-IT" sz="2400" dirty="0"/>
              <a:t> time </a:t>
            </a:r>
            <a:r>
              <a:rPr lang="it-IT" sz="2400" dirty="0" err="1"/>
              <a:t>limit</a:t>
            </a:r>
            <a:endParaRPr lang="it-IT" sz="2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2111FA-675F-804E-A5DB-3F416340D2A2}"/>
              </a:ext>
            </a:extLst>
          </p:cNvPr>
          <p:cNvSpPr txBox="1"/>
          <p:nvPr/>
        </p:nvSpPr>
        <p:spPr>
          <a:xfrm>
            <a:off x="1543046" y="1341120"/>
            <a:ext cx="307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Time on Air VS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026EA1-CED3-DD4E-9795-5EDB76153082}"/>
              </a:ext>
            </a:extLst>
          </p:cNvPr>
          <p:cNvSpPr txBox="1"/>
          <p:nvPr/>
        </p:nvSpPr>
        <p:spPr>
          <a:xfrm>
            <a:off x="6444475" y="925418"/>
            <a:ext cx="557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SFs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7,8,9 with 8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the best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D0A102-1622-B343-8E85-EDDE3191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409700"/>
            <a:ext cx="6032500" cy="5448300"/>
          </a:xfrm>
          <a:prstGeom prst="rect">
            <a:avLst/>
          </a:prstGeom>
        </p:spPr>
      </p:pic>
      <p:pic>
        <p:nvPicPr>
          <p:cNvPr id="15" name="Elemento grafico 14" descr="Freccia a destra con riempimento a tinta unita">
            <a:extLst>
              <a:ext uri="{FF2B5EF4-FFF2-40B4-BE49-F238E27FC236}">
                <a16:creationId xmlns:a16="http://schemas.microsoft.com/office/drawing/2014/main" id="{A20A4BEF-58B4-6B41-B06C-DD25EB3DB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084758">
            <a:off x="883790" y="5809805"/>
            <a:ext cx="835714" cy="881873"/>
          </a:xfrm>
          <a:prstGeom prst="rect">
            <a:avLst/>
          </a:prstGeom>
        </p:spPr>
      </p:pic>
      <p:pic>
        <p:nvPicPr>
          <p:cNvPr id="18" name="Elemento grafico 17" descr="Ricerca contorno">
            <a:extLst>
              <a:ext uri="{FF2B5EF4-FFF2-40B4-BE49-F238E27FC236}">
                <a16:creationId xmlns:a16="http://schemas.microsoft.com/office/drawing/2014/main" id="{ED7EB873-DA21-3B4B-8461-8FAC794AF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5354" y="67928"/>
            <a:ext cx="914400" cy="914400"/>
          </a:xfrm>
          <a:prstGeom prst="rect">
            <a:avLst/>
          </a:prstGeom>
        </p:spPr>
      </p:pic>
      <p:pic>
        <p:nvPicPr>
          <p:cNvPr id="19" name="Elemento grafico 18" descr="Freccia a destra con riempimento a tinta unita">
            <a:extLst>
              <a:ext uri="{FF2B5EF4-FFF2-40B4-BE49-F238E27FC236}">
                <a16:creationId xmlns:a16="http://schemas.microsoft.com/office/drawing/2014/main" id="{4D5002CA-882E-6F4E-8D2C-EEBD8A108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77059">
            <a:off x="26112" y="5226693"/>
            <a:ext cx="549994" cy="580372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0A84A344-1DB9-E548-B345-70F937511774}"/>
              </a:ext>
            </a:extLst>
          </p:cNvPr>
          <p:cNvSpPr/>
          <p:nvPr/>
        </p:nvSpPr>
        <p:spPr>
          <a:xfrm>
            <a:off x="11155680" y="2834640"/>
            <a:ext cx="1158240" cy="73152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00E4F9A-1D08-0743-92FF-757C129FDF1C}"/>
              </a:ext>
            </a:extLst>
          </p:cNvPr>
          <p:cNvSpPr/>
          <p:nvPr/>
        </p:nvSpPr>
        <p:spPr>
          <a:xfrm>
            <a:off x="11155680" y="4480560"/>
            <a:ext cx="1158240" cy="73152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1578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3602AA-0B4E-774E-8B0E-8FFE3975D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09" y="1523994"/>
            <a:ext cx="7501771" cy="2744550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9D9A3699-9D1D-F048-9DE9-4B62D058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9" y="125350"/>
            <a:ext cx="9548335" cy="967729"/>
          </a:xfrm>
        </p:spPr>
        <p:txBody>
          <a:bodyPr>
            <a:normAutofit/>
          </a:bodyPr>
          <a:lstStyle/>
          <a:p>
            <a:r>
              <a:rPr lang="it-IT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r>
              <a:rPr lang="it-IT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it-IT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Pakets</a:t>
            </a:r>
            <a:r>
              <a:rPr lang="it-IT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loss</a:t>
            </a:r>
            <a:endParaRPr lang="it-IT" dirty="0"/>
          </a:p>
        </p:txBody>
      </p:sp>
      <p:pic>
        <p:nvPicPr>
          <p:cNvPr id="11" name="Elemento grafico 10" descr="Grafico di tendenza al ribasso contorno">
            <a:extLst>
              <a:ext uri="{FF2B5EF4-FFF2-40B4-BE49-F238E27FC236}">
                <a16:creationId xmlns:a16="http://schemas.microsoft.com/office/drawing/2014/main" id="{F9FD32D8-003A-154F-AC50-11D02067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2720" y="178679"/>
            <a:ext cx="914400" cy="914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1FF6B55-4036-1F4F-ACBE-02E3A1A5C5BC}"/>
              </a:ext>
            </a:extLst>
          </p:cNvPr>
          <p:cNvSpPr txBox="1"/>
          <p:nvPr/>
        </p:nvSpPr>
        <p:spPr>
          <a:xfrm>
            <a:off x="301109" y="4383766"/>
            <a:ext cx="800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Evaluetion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QoS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packet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mobility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scenario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F634E2F-4A79-0448-A0B7-ED4473105BBD}"/>
              </a:ext>
            </a:extLst>
          </p:cNvPr>
          <p:cNvSpPr txBox="1"/>
          <p:nvPr/>
        </p:nvSpPr>
        <p:spPr>
          <a:xfrm>
            <a:off x="301109" y="4909540"/>
            <a:ext cx="800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Usually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SF,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collision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408C174-397F-1845-9A01-3D561748F891}"/>
              </a:ext>
            </a:extLst>
          </p:cNvPr>
          <p:cNvSpPr txBox="1"/>
          <p:nvPr/>
        </p:nvSpPr>
        <p:spPr>
          <a:xfrm>
            <a:off x="301109" y="5435314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Evaluation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performed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in an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urban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area</a:t>
            </a:r>
          </a:p>
        </p:txBody>
      </p:sp>
      <p:pic>
        <p:nvPicPr>
          <p:cNvPr id="17" name="Elemento grafico 16" descr="Freccia a destra con riempimento a tinta unita">
            <a:extLst>
              <a:ext uri="{FF2B5EF4-FFF2-40B4-BE49-F238E27FC236}">
                <a16:creationId xmlns:a16="http://schemas.microsoft.com/office/drawing/2014/main" id="{4E1205F1-733C-BC46-949D-DF6A55670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9760" y="5208946"/>
            <a:ext cx="914400" cy="9144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E2E9922-44C4-BE42-9AB4-F6B09C62F674}"/>
              </a:ext>
            </a:extLst>
          </p:cNvPr>
          <p:cNvSpPr txBox="1"/>
          <p:nvPr/>
        </p:nvSpPr>
        <p:spPr>
          <a:xfrm>
            <a:off x="6861929" y="5458386"/>
            <a:ext cx="356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Rural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area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theoretically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Elemento grafico 23" descr="Città contorno">
            <a:extLst>
              <a:ext uri="{FF2B5EF4-FFF2-40B4-BE49-F238E27FC236}">
                <a16:creationId xmlns:a16="http://schemas.microsoft.com/office/drawing/2014/main" id="{FC39D3F7-FC1F-E744-B178-08610712C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2735" y="5798395"/>
            <a:ext cx="1295400" cy="1200329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7605419-44E3-AB45-AA35-8621CB2639ED}"/>
              </a:ext>
            </a:extLst>
          </p:cNvPr>
          <p:cNvSpPr/>
          <p:nvPr/>
        </p:nvSpPr>
        <p:spPr>
          <a:xfrm>
            <a:off x="6861929" y="2243977"/>
            <a:ext cx="758071" cy="3163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0.5</a:t>
            </a:r>
          </a:p>
        </p:txBody>
      </p:sp>
      <p:pic>
        <p:nvPicPr>
          <p:cNvPr id="27" name="Elemento grafico 26" descr="Statistiche contorno">
            <a:extLst>
              <a:ext uri="{FF2B5EF4-FFF2-40B4-BE49-F238E27FC236}">
                <a16:creationId xmlns:a16="http://schemas.microsoft.com/office/drawing/2014/main" id="{22200B31-1F85-494E-8C13-37C7C50646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75858" y="54536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9719F-429E-F543-B5FF-4DA6F91D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5C81EE-35E2-8241-AC63-D520069C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561"/>
            <a:ext cx="11286066" cy="495300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A. </a:t>
            </a:r>
            <a:r>
              <a:rPr lang="it-IT" dirty="0" err="1"/>
              <a:t>Rahmadhani</a:t>
            </a:r>
            <a:r>
              <a:rPr lang="it-IT" dirty="0"/>
              <a:t>, Richard, </a:t>
            </a:r>
            <a:r>
              <a:rPr lang="it-IT" dirty="0" err="1"/>
              <a:t>R</a:t>
            </a:r>
            <a:r>
              <a:rPr lang="it-IT" dirty="0"/>
              <a:t>. </a:t>
            </a:r>
            <a:r>
              <a:rPr lang="it-IT" dirty="0" err="1"/>
              <a:t>Isswandhana</a:t>
            </a:r>
            <a:r>
              <a:rPr lang="it-IT" dirty="0"/>
              <a:t>, A. Giovani and </a:t>
            </a:r>
            <a:r>
              <a:rPr lang="it-IT" dirty="0" err="1"/>
              <a:t>R</a:t>
            </a:r>
            <a:r>
              <a:rPr lang="it-IT" dirty="0"/>
              <a:t>. A. </a:t>
            </a:r>
            <a:r>
              <a:rPr lang="it-IT" dirty="0" err="1"/>
              <a:t>Syah</a:t>
            </a:r>
            <a:r>
              <a:rPr lang="it-IT" dirty="0"/>
              <a:t>, "</a:t>
            </a:r>
            <a:r>
              <a:rPr lang="it-IT" dirty="0" err="1"/>
              <a:t>LoRaWAN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Telemetry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System for Drone Delivery," </a:t>
            </a:r>
            <a:r>
              <a:rPr lang="it-IT" i="1" dirty="0"/>
              <a:t>2018 IEEE International Conference on Internet of </a:t>
            </a:r>
            <a:r>
              <a:rPr lang="it-IT" i="1" dirty="0" err="1"/>
              <a:t>Things</a:t>
            </a:r>
            <a:r>
              <a:rPr lang="it-IT" i="1" dirty="0"/>
              <a:t> and Intelligence System (IOTAIS)</a:t>
            </a:r>
            <a:r>
              <a:rPr lang="it-IT" dirty="0"/>
              <a:t>, 2018, pp. 116-122, </a:t>
            </a:r>
            <a:r>
              <a:rPr lang="it-IT" dirty="0" err="1"/>
              <a:t>doi</a:t>
            </a:r>
            <a:r>
              <a:rPr lang="it-IT" dirty="0"/>
              <a:t>: 10.1109/IOTAIS.2018.8600892.</a:t>
            </a:r>
          </a:p>
          <a:p>
            <a:endParaRPr lang="it-IT" dirty="0"/>
          </a:p>
          <a:p>
            <a:r>
              <a:rPr lang="it-IT" dirty="0"/>
              <a:t>U. </a:t>
            </a:r>
            <a:r>
              <a:rPr lang="it-IT" dirty="0" err="1"/>
              <a:t>Raza</a:t>
            </a:r>
            <a:r>
              <a:rPr lang="it-IT" dirty="0"/>
              <a:t>, P. </a:t>
            </a:r>
            <a:r>
              <a:rPr lang="it-IT" dirty="0" err="1"/>
              <a:t>Kulkarni</a:t>
            </a:r>
            <a:r>
              <a:rPr lang="it-IT" dirty="0"/>
              <a:t> and M. </a:t>
            </a:r>
            <a:r>
              <a:rPr lang="it-IT" dirty="0" err="1"/>
              <a:t>Sooriyabandara</a:t>
            </a:r>
            <a:r>
              <a:rPr lang="it-IT" dirty="0"/>
              <a:t>, "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Power</a:t>
            </a:r>
            <a:r>
              <a:rPr lang="it-IT" dirty="0"/>
              <a:t> Wide Area Networks: An </a:t>
            </a:r>
            <a:r>
              <a:rPr lang="it-IT" dirty="0" err="1"/>
              <a:t>Overview</a:t>
            </a:r>
            <a:r>
              <a:rPr lang="it-IT" dirty="0"/>
              <a:t>," in </a:t>
            </a:r>
            <a:r>
              <a:rPr lang="it-IT" i="1" dirty="0"/>
              <a:t>IEEE Communications </a:t>
            </a:r>
            <a:r>
              <a:rPr lang="it-IT" i="1" dirty="0" err="1"/>
              <a:t>Surveys</a:t>
            </a:r>
            <a:r>
              <a:rPr lang="it-IT" i="1" dirty="0"/>
              <a:t> &amp; </a:t>
            </a:r>
            <a:r>
              <a:rPr lang="it-IT" i="1" dirty="0" err="1"/>
              <a:t>Tutorials</a:t>
            </a:r>
            <a:r>
              <a:rPr lang="it-IT" dirty="0"/>
              <a:t>, vol. 19, no. 2, pp. 855-873, </a:t>
            </a:r>
            <a:r>
              <a:rPr lang="it-IT" dirty="0" err="1"/>
              <a:t>Secondquarter</a:t>
            </a:r>
            <a:r>
              <a:rPr lang="it-IT" dirty="0"/>
              <a:t> 2017, </a:t>
            </a:r>
            <a:r>
              <a:rPr lang="it-IT" dirty="0" err="1"/>
              <a:t>doi</a:t>
            </a:r>
            <a:r>
              <a:rPr lang="it-IT" dirty="0"/>
              <a:t>: 10.1109/COMST.2017.2652320.</a:t>
            </a:r>
          </a:p>
          <a:p>
            <a:endParaRPr lang="it-IT" dirty="0"/>
          </a:p>
          <a:p>
            <a:r>
              <a:rPr lang="it-IT" dirty="0"/>
              <a:t>J.-M. Martinez-Caro, M.-D. </a:t>
            </a:r>
            <a:r>
              <a:rPr lang="it-IT" dirty="0" err="1"/>
              <a:t>Cano</a:t>
            </a:r>
            <a:r>
              <a:rPr lang="it-IT" dirty="0"/>
              <a:t>, "</a:t>
            </a:r>
            <a:r>
              <a:rPr lang="it-IT" dirty="0" err="1"/>
              <a:t>IoT</a:t>
            </a:r>
            <a:r>
              <a:rPr lang="it-IT" dirty="0"/>
              <a:t> System </a:t>
            </a:r>
            <a:r>
              <a:rPr lang="it-IT" dirty="0" err="1"/>
              <a:t>Integrating</a:t>
            </a:r>
            <a:r>
              <a:rPr lang="it-IT" dirty="0"/>
              <a:t> </a:t>
            </a:r>
            <a:r>
              <a:rPr lang="it-IT" dirty="0" err="1"/>
              <a:t>Unmanned</a:t>
            </a:r>
            <a:r>
              <a:rPr lang="it-IT" dirty="0"/>
              <a:t> </a:t>
            </a:r>
            <a:r>
              <a:rPr lang="it-IT" dirty="0" err="1"/>
              <a:t>Aerial</a:t>
            </a:r>
            <a:r>
              <a:rPr lang="it-IT" dirty="0"/>
              <a:t> </a:t>
            </a:r>
            <a:r>
              <a:rPr lang="it-IT" dirty="0" err="1"/>
              <a:t>Vehicles</a:t>
            </a:r>
            <a:r>
              <a:rPr lang="it-IT" dirty="0"/>
              <a:t> and </a:t>
            </a:r>
            <a:r>
              <a:rPr lang="it-IT" dirty="0" err="1"/>
              <a:t>LoRa</a:t>
            </a:r>
            <a:r>
              <a:rPr lang="it-IT" dirty="0"/>
              <a:t> Technology: A Performance Evaluation </a:t>
            </a:r>
            <a:r>
              <a:rPr lang="it-IT" dirty="0" err="1"/>
              <a:t>Study</a:t>
            </a:r>
            <a:r>
              <a:rPr lang="it-IT" dirty="0"/>
              <a:t>", </a:t>
            </a:r>
            <a:r>
              <a:rPr lang="it-IT" i="1" dirty="0"/>
              <a:t>Wireless Communications and Mobile Computing</a:t>
            </a:r>
            <a:r>
              <a:rPr lang="it-IT" dirty="0"/>
              <a:t>, vol. 2019, </a:t>
            </a:r>
            <a:r>
              <a:rPr lang="it-IT" dirty="0" err="1"/>
              <a:t>Article</a:t>
            </a:r>
            <a:r>
              <a:rPr lang="it-IT" dirty="0"/>
              <a:t> ID 4307925, 12 </a:t>
            </a:r>
            <a:r>
              <a:rPr lang="it-IT" dirty="0" err="1"/>
              <a:t>pages</a:t>
            </a:r>
            <a:r>
              <a:rPr lang="it-IT" dirty="0"/>
              <a:t>, 2019.https://</a:t>
            </a:r>
            <a:r>
              <a:rPr lang="it-IT" dirty="0" err="1"/>
              <a:t>doi.org</a:t>
            </a:r>
            <a:r>
              <a:rPr lang="it-IT" dirty="0"/>
              <a:t>/10.1155/2019/4307925J. </a:t>
            </a:r>
          </a:p>
          <a:p>
            <a:endParaRPr lang="it-IT" dirty="0"/>
          </a:p>
          <a:p>
            <a:r>
              <a:rPr lang="it-IT" dirty="0" err="1"/>
              <a:t>Penã</a:t>
            </a:r>
            <a:r>
              <a:rPr lang="it-IT" dirty="0"/>
              <a:t> </a:t>
            </a:r>
            <a:r>
              <a:rPr lang="it-IT" dirty="0" err="1"/>
              <a:t>Queralta</a:t>
            </a:r>
            <a:r>
              <a:rPr lang="it-IT" dirty="0"/>
              <a:t>, T.N. </a:t>
            </a:r>
            <a:r>
              <a:rPr lang="it-IT" dirty="0" err="1"/>
              <a:t>Gia</a:t>
            </a:r>
            <a:r>
              <a:rPr lang="it-IT" dirty="0"/>
              <a:t>, </a:t>
            </a:r>
            <a:r>
              <a:rPr lang="it-IT" dirty="0" err="1"/>
              <a:t>Z</a:t>
            </a:r>
            <a:r>
              <a:rPr lang="it-IT" dirty="0"/>
              <a:t>. </a:t>
            </a:r>
            <a:r>
              <a:rPr lang="it-IT" dirty="0" err="1"/>
              <a:t>Zou</a:t>
            </a:r>
            <a:r>
              <a:rPr lang="it-IT" dirty="0"/>
              <a:t>, H. </a:t>
            </a:r>
            <a:r>
              <a:rPr lang="it-IT" dirty="0" err="1"/>
              <a:t>Tenhunen</a:t>
            </a:r>
            <a:r>
              <a:rPr lang="it-IT" dirty="0"/>
              <a:t>, T. </a:t>
            </a:r>
            <a:r>
              <a:rPr lang="it-IT" dirty="0" err="1"/>
              <a:t>Westerlund</a:t>
            </a:r>
            <a:r>
              <a:rPr lang="it-IT" dirty="0"/>
              <a:t>, Comparative </a:t>
            </a:r>
            <a:r>
              <a:rPr lang="it-IT" dirty="0" err="1"/>
              <a:t>Study</a:t>
            </a:r>
            <a:r>
              <a:rPr lang="it-IT" dirty="0"/>
              <a:t> of LPWAN Technologies on </a:t>
            </a:r>
            <a:r>
              <a:rPr lang="it-IT" dirty="0" err="1"/>
              <a:t>Unlicensed</a:t>
            </a:r>
            <a:r>
              <a:rPr lang="it-IT" dirty="0"/>
              <a:t> </a:t>
            </a:r>
            <a:r>
              <a:rPr lang="it-IT" dirty="0" err="1"/>
              <a:t>Bands</a:t>
            </a:r>
            <a:r>
              <a:rPr lang="it-IT" dirty="0"/>
              <a:t> for M2M </a:t>
            </a:r>
            <a:r>
              <a:rPr lang="it-IT" dirty="0" err="1"/>
              <a:t>Communication</a:t>
            </a:r>
            <a:r>
              <a:rPr lang="it-IT" dirty="0"/>
              <a:t> in the </a:t>
            </a:r>
            <a:r>
              <a:rPr lang="it-IT" dirty="0" err="1"/>
              <a:t>IoT</a:t>
            </a:r>
            <a:r>
              <a:rPr lang="it-IT" dirty="0"/>
              <a:t>: </a:t>
            </a:r>
            <a:r>
              <a:rPr lang="it-IT" dirty="0" err="1"/>
              <a:t>beyond</a:t>
            </a:r>
            <a:r>
              <a:rPr lang="it-IT" dirty="0"/>
              <a:t> </a:t>
            </a:r>
            <a:r>
              <a:rPr lang="it-IT" dirty="0" err="1"/>
              <a:t>LoRa</a:t>
            </a:r>
            <a:r>
              <a:rPr lang="it-IT" dirty="0"/>
              <a:t> and </a:t>
            </a:r>
            <a:r>
              <a:rPr lang="it-IT" dirty="0" err="1"/>
              <a:t>LoRaWAN</a:t>
            </a:r>
            <a:r>
              <a:rPr lang="it-IT"/>
              <a:t>, </a:t>
            </a:r>
            <a:r>
              <a:rPr lang="it-IT" dirty="0" err="1"/>
              <a:t>Procedia</a:t>
            </a:r>
            <a:r>
              <a:rPr lang="it-IT" dirty="0"/>
              <a:t> Computer Science, Volume 155, 2019, </a:t>
            </a:r>
            <a:r>
              <a:rPr lang="it-IT" dirty="0" err="1"/>
              <a:t>Pages</a:t>
            </a:r>
            <a:r>
              <a:rPr lang="it-IT" dirty="0"/>
              <a:t> 343-350, 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doi.org</a:t>
            </a:r>
            <a:r>
              <a:rPr lang="it-IT" dirty="0"/>
              <a:t>/10.1016/j.procs.2019.08.049.</a:t>
            </a:r>
          </a:p>
        </p:txBody>
      </p:sp>
    </p:spTree>
    <p:extLst>
      <p:ext uri="{BB962C8B-B14F-4D97-AF65-F5344CB8AC3E}">
        <p14:creationId xmlns:p14="http://schemas.microsoft.com/office/powerpoint/2010/main" val="352732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105A7-C9CB-8A4A-8A7C-BAEFD2E8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681" y="176212"/>
            <a:ext cx="8032700" cy="164630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pPr algn="l"/>
            <a:r>
              <a:rPr lang="it-IT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UAVs</a:t>
            </a:r>
            <a:r>
              <a:rPr lang="it-IT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</a:t>
            </a:r>
            <a:r>
              <a:rPr lang="it-IT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vaccines</a:t>
            </a:r>
            <a:r>
              <a:rPr lang="it-IT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delivery: </a:t>
            </a:r>
            <a:r>
              <a:rPr lang="it-IT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motivation</a:t>
            </a:r>
            <a:endParaRPr lang="it-IT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4838FB-9EE8-0D48-8884-F8684BE6D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514" y="2173319"/>
            <a:ext cx="8766470" cy="413560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 in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area,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mainly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rural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last part of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poorly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UAVs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quadcopters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dornes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expensive</a:t>
            </a:r>
            <a:endParaRPr lang="it-IT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 and position </a:t>
            </a:r>
            <a:r>
              <a:rPr lang="it-IT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control</a:t>
            </a:r>
          </a:p>
          <a:p>
            <a:pPr algn="l"/>
            <a:endParaRPr lang="it-IT" sz="2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</a:endParaRPr>
          </a:p>
        </p:txBody>
      </p:sp>
      <p:pic>
        <p:nvPicPr>
          <p:cNvPr id="5" name="Elemento grafico 4" descr="Quadrirotore con riempimento a tinta unita">
            <a:extLst>
              <a:ext uri="{FF2B5EF4-FFF2-40B4-BE49-F238E27FC236}">
                <a16:creationId xmlns:a16="http://schemas.microsoft.com/office/drawing/2014/main" id="{52E0FA13-69B9-E949-B7D4-7A1688BB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1912" y="4241122"/>
            <a:ext cx="1404938" cy="1404938"/>
          </a:xfrm>
          <a:prstGeom prst="rect">
            <a:avLst/>
          </a:prstGeom>
        </p:spPr>
      </p:pic>
      <p:pic>
        <p:nvPicPr>
          <p:cNvPr id="7" name="Elemento grafico 6" descr="Scena di autostrada con riempimento a tinta unita">
            <a:extLst>
              <a:ext uri="{FF2B5EF4-FFF2-40B4-BE49-F238E27FC236}">
                <a16:creationId xmlns:a16="http://schemas.microsoft.com/office/drawing/2014/main" id="{BC273A6C-37FA-774A-9D17-BDBDC88AA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4564" y="1085946"/>
            <a:ext cx="1067245" cy="1087373"/>
          </a:xfrm>
          <a:prstGeom prst="rect">
            <a:avLst/>
          </a:prstGeom>
        </p:spPr>
      </p:pic>
      <p:pic>
        <p:nvPicPr>
          <p:cNvPr id="9" name="Elemento grafico 8" descr="Freccia a destra con riempimento a tinta unita">
            <a:extLst>
              <a:ext uri="{FF2B5EF4-FFF2-40B4-BE49-F238E27FC236}">
                <a16:creationId xmlns:a16="http://schemas.microsoft.com/office/drawing/2014/main" id="{4360A20B-8B5A-C249-B803-54867F533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110758" y="2519967"/>
            <a:ext cx="599219" cy="914400"/>
          </a:xfrm>
          <a:prstGeom prst="rect">
            <a:avLst/>
          </a:prstGeom>
        </p:spPr>
      </p:pic>
      <p:pic>
        <p:nvPicPr>
          <p:cNvPr id="11" name="Elemento grafico 10" descr="Termometro con riempimento a tinta unita">
            <a:extLst>
              <a:ext uri="{FF2B5EF4-FFF2-40B4-BE49-F238E27FC236}">
                <a16:creationId xmlns:a16="http://schemas.microsoft.com/office/drawing/2014/main" id="{26E02F6F-5CF8-B849-AE43-3C7250F1A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7181" y="5646060"/>
            <a:ext cx="914400" cy="914400"/>
          </a:xfrm>
          <a:prstGeom prst="rect">
            <a:avLst/>
          </a:prstGeom>
        </p:spPr>
      </p:pic>
      <p:pic>
        <p:nvPicPr>
          <p:cNvPr id="13" name="Elemento grafico 12" descr="Bussola con riempimento a tinta unita">
            <a:extLst>
              <a:ext uri="{FF2B5EF4-FFF2-40B4-BE49-F238E27FC236}">
                <a16:creationId xmlns:a16="http://schemas.microsoft.com/office/drawing/2014/main" id="{E01A68E6-C8B1-7A4F-BB21-C1944732F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4158" y="5646060"/>
            <a:ext cx="914400" cy="914400"/>
          </a:xfrm>
          <a:prstGeom prst="rect">
            <a:avLst/>
          </a:prstGeom>
        </p:spPr>
      </p:pic>
      <p:pic>
        <p:nvPicPr>
          <p:cNvPr id="15" name="Elemento grafico 14" descr="Edificio contorno">
            <a:extLst>
              <a:ext uri="{FF2B5EF4-FFF2-40B4-BE49-F238E27FC236}">
                <a16:creationId xmlns:a16="http://schemas.microsoft.com/office/drawing/2014/main" id="{792C9075-24C7-6341-885E-367F6AB05B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28984" y="2579604"/>
            <a:ext cx="1099574" cy="1099574"/>
          </a:xfrm>
          <a:prstGeom prst="rect">
            <a:avLst/>
          </a:prstGeom>
        </p:spPr>
      </p:pic>
      <p:pic>
        <p:nvPicPr>
          <p:cNvPr id="17" name="Elemento grafico 16" descr="Chiudi contorno">
            <a:extLst>
              <a:ext uri="{FF2B5EF4-FFF2-40B4-BE49-F238E27FC236}">
                <a16:creationId xmlns:a16="http://schemas.microsoft.com/office/drawing/2014/main" id="{79271B33-035C-CD47-A78C-59551FCD08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4692" y="2311992"/>
            <a:ext cx="1648158" cy="16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F147D-40DA-2045-85A6-D62FE903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287"/>
            <a:ext cx="8596668" cy="1320800"/>
          </a:xfrm>
        </p:spPr>
        <p:txBody>
          <a:bodyPr>
            <a:normAutofit/>
          </a:bodyPr>
          <a:lstStyle/>
          <a:p>
            <a:r>
              <a:rPr lang="it-IT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EAC69-38B2-A846-BB6E-D2357891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3413"/>
            <a:ext cx="9895416" cy="4254500"/>
          </a:xfrm>
        </p:spPr>
        <p:txBody>
          <a:bodyPr>
            <a:normAutofit/>
          </a:bodyPr>
          <a:lstStyle/>
          <a:p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network for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measurments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communications</a:t>
            </a: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drone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 source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network</a:t>
            </a:r>
            <a:endParaRPr lang="it-IT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Thermal pack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containing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vaccines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it-IT" sz="26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it-IT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limitation</a:t>
            </a:r>
            <a:r>
              <a:rPr lang="it-IT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it-IT" sz="2600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it-IT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alarm</a:t>
            </a:r>
            <a:r>
              <a:rPr lang="it-IT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sz="2600" dirty="0">
                <a:latin typeface="Calibri" panose="020F0502020204030204" pitchFamily="34" charset="0"/>
                <a:cs typeface="Calibri" panose="020F0502020204030204" pitchFamily="34" charset="0"/>
              </a:rPr>
              <a:t> temperature cross a </a:t>
            </a:r>
            <a:r>
              <a:rPr lang="it-IT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endParaRPr lang="it-IT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Contactless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delivery in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covid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19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emergency</a:t>
            </a:r>
            <a:endParaRPr lang="it-IT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Elemento grafico 4" descr="Quadrirotore contorno">
            <a:extLst>
              <a:ext uri="{FF2B5EF4-FFF2-40B4-BE49-F238E27FC236}">
                <a16:creationId xmlns:a16="http://schemas.microsoft.com/office/drawing/2014/main" id="{BF682339-A754-5C46-B7A9-F9000942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5577" y="1141413"/>
            <a:ext cx="914400" cy="914400"/>
          </a:xfrm>
          <a:prstGeom prst="rect">
            <a:avLst/>
          </a:prstGeom>
        </p:spPr>
      </p:pic>
      <p:pic>
        <p:nvPicPr>
          <p:cNvPr id="7" name="Elemento grafico 6" descr="Quadrirotore contorno">
            <a:extLst>
              <a:ext uri="{FF2B5EF4-FFF2-40B4-BE49-F238E27FC236}">
                <a16:creationId xmlns:a16="http://schemas.microsoft.com/office/drawing/2014/main" id="{DF87401C-5C82-DE43-8FAA-89DF525F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2108" y="141287"/>
            <a:ext cx="914400" cy="914400"/>
          </a:xfrm>
          <a:prstGeom prst="rect">
            <a:avLst/>
          </a:prstGeom>
        </p:spPr>
      </p:pic>
      <p:pic>
        <p:nvPicPr>
          <p:cNvPr id="9" name="Elemento grafico 8" descr="Quadrirotore contorno">
            <a:extLst>
              <a:ext uri="{FF2B5EF4-FFF2-40B4-BE49-F238E27FC236}">
                <a16:creationId xmlns:a16="http://schemas.microsoft.com/office/drawing/2014/main" id="{AA500296-5CA5-2846-BD18-4AF0FFFCE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414" y="141287"/>
            <a:ext cx="914400" cy="914400"/>
          </a:xfrm>
          <a:prstGeom prst="rect">
            <a:avLst/>
          </a:prstGeom>
        </p:spPr>
      </p:pic>
      <p:pic>
        <p:nvPicPr>
          <p:cNvPr id="11" name="Elemento grafico 10" descr="Antenna con riempimento a tinta unita">
            <a:extLst>
              <a:ext uri="{FF2B5EF4-FFF2-40B4-BE49-F238E27FC236}">
                <a16:creationId xmlns:a16="http://schemas.microsoft.com/office/drawing/2014/main" id="{578C3069-0004-754C-BDC1-D7ECA3B1C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4213" y="435264"/>
            <a:ext cx="914400" cy="914400"/>
          </a:xfrm>
          <a:prstGeom prst="rect">
            <a:avLst/>
          </a:prstGeom>
        </p:spPr>
      </p:pic>
      <p:pic>
        <p:nvPicPr>
          <p:cNvPr id="13" name="Elemento grafico 12" descr="Trasferimento con riempimento a tinta unita">
            <a:extLst>
              <a:ext uri="{FF2B5EF4-FFF2-40B4-BE49-F238E27FC236}">
                <a16:creationId xmlns:a16="http://schemas.microsoft.com/office/drawing/2014/main" id="{8B085C40-B686-304B-8C22-D935C0346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8801" y="494904"/>
            <a:ext cx="685077" cy="914400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551C9F1-3B31-074C-A741-B110BD9A57DE}"/>
              </a:ext>
            </a:extLst>
          </p:cNvPr>
          <p:cNvSpPr txBox="1">
            <a:spLocks/>
          </p:cNvSpPr>
          <p:nvPr/>
        </p:nvSpPr>
        <p:spPr>
          <a:xfrm>
            <a:off x="677334" y="4057650"/>
            <a:ext cx="9895416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Elemento grafico 20" descr="Germe contorno">
            <a:extLst>
              <a:ext uri="{FF2B5EF4-FFF2-40B4-BE49-F238E27FC236}">
                <a16:creationId xmlns:a16="http://schemas.microsoft.com/office/drawing/2014/main" id="{BFBA2E18-904C-E54A-A69F-7E74624A25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2375" y="554831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Covid-19 con riempimento a tinta unita">
            <a:extLst>
              <a:ext uri="{FF2B5EF4-FFF2-40B4-BE49-F238E27FC236}">
                <a16:creationId xmlns:a16="http://schemas.microsoft.com/office/drawing/2014/main" id="{22D3EBF6-4448-684A-A518-C6901CD0D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744" y="4938713"/>
            <a:ext cx="914400" cy="9144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1BF1C27D-6B26-174C-A516-D3E7F18D48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8687" y="2874168"/>
            <a:ext cx="1109663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5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A3688-29FC-B741-A411-61DC8BA8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8638"/>
            <a:ext cx="8596668" cy="900112"/>
          </a:xfrm>
        </p:spPr>
        <p:txBody>
          <a:bodyPr>
            <a:noAutofit/>
          </a:bodyPr>
          <a:lstStyle/>
          <a:p>
            <a:r>
              <a:rPr lang="it-IT" sz="4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  <a:r>
              <a:rPr lang="it-IT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it-IT" sz="4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</a:t>
            </a:r>
            <a:r>
              <a:rPr lang="it-IT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it-IT" sz="4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Coverage</a:t>
            </a:r>
            <a:endParaRPr lang="it-IT" sz="2000" dirty="0"/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71F7351A-D847-4E14-AF6F-B9BCD21D5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461498"/>
              </p:ext>
            </p:extLst>
          </p:nvPr>
        </p:nvGraphicFramePr>
        <p:xfrm>
          <a:off x="677334" y="1900860"/>
          <a:ext cx="9609666" cy="402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lemento grafico 4" descr="Batteria in carica con riempimento a tinta unita">
            <a:extLst>
              <a:ext uri="{FF2B5EF4-FFF2-40B4-BE49-F238E27FC236}">
                <a16:creationId xmlns:a16="http://schemas.microsoft.com/office/drawing/2014/main" id="{B096EBA2-721F-F34C-AE48-8508F5AF7F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0202" y="0"/>
            <a:ext cx="1319213" cy="1319213"/>
          </a:xfrm>
          <a:prstGeom prst="rect">
            <a:avLst/>
          </a:prstGeom>
        </p:spPr>
      </p:pic>
      <p:pic>
        <p:nvPicPr>
          <p:cNvPr id="7" name="Elemento grafico 6" descr="Miglioramento costante contorno">
            <a:extLst>
              <a:ext uri="{FF2B5EF4-FFF2-40B4-BE49-F238E27FC236}">
                <a16:creationId xmlns:a16="http://schemas.microsoft.com/office/drawing/2014/main" id="{77BB246A-120A-4741-929E-07785C0936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72500" y="3028951"/>
            <a:ext cx="1143000" cy="1143000"/>
          </a:xfrm>
          <a:prstGeom prst="rect">
            <a:avLst/>
          </a:prstGeom>
        </p:spPr>
      </p:pic>
      <p:pic>
        <p:nvPicPr>
          <p:cNvPr id="13" name="Elemento grafico 12" descr="Antenna con riempimento a tinta unita">
            <a:extLst>
              <a:ext uri="{FF2B5EF4-FFF2-40B4-BE49-F238E27FC236}">
                <a16:creationId xmlns:a16="http://schemas.microsoft.com/office/drawing/2014/main" id="{918644E9-4C66-A84D-9DA3-971393BC4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0604809" y="3557480"/>
            <a:ext cx="1587190" cy="1500188"/>
          </a:xfrm>
          <a:prstGeom prst="rect">
            <a:avLst/>
          </a:prstGeom>
        </p:spPr>
      </p:pic>
      <p:pic>
        <p:nvPicPr>
          <p:cNvPr id="15" name="Elemento grafico 14" descr="Ingrandisci con riempimento a tinta unita">
            <a:extLst>
              <a:ext uri="{FF2B5EF4-FFF2-40B4-BE49-F238E27FC236}">
                <a16:creationId xmlns:a16="http://schemas.microsoft.com/office/drawing/2014/main" id="{527A66EA-21B3-2547-95AD-53EC542052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44535" y="5008787"/>
            <a:ext cx="914400" cy="914400"/>
          </a:xfrm>
          <a:prstGeom prst="rect">
            <a:avLst/>
          </a:prstGeom>
        </p:spPr>
      </p:pic>
      <p:pic>
        <p:nvPicPr>
          <p:cNvPr id="17" name="Elemento grafico 16" descr="Quadrirotore con riempimento a tinta unita">
            <a:extLst>
              <a:ext uri="{FF2B5EF4-FFF2-40B4-BE49-F238E27FC236}">
                <a16:creationId xmlns:a16="http://schemas.microsoft.com/office/drawing/2014/main" id="{1E93012E-8151-9444-B8A5-5ACBC40468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44000" y="5714999"/>
            <a:ext cx="1143001" cy="114300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ECC0D94-12D8-C54F-A0F8-F832FAAE381B}"/>
              </a:ext>
            </a:extLst>
          </p:cNvPr>
          <p:cNvSpPr txBox="1"/>
          <p:nvPr/>
        </p:nvSpPr>
        <p:spPr>
          <a:xfrm>
            <a:off x="10729912" y="5824834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15 km</a:t>
            </a:r>
          </a:p>
        </p:txBody>
      </p:sp>
      <p:pic>
        <p:nvPicPr>
          <p:cNvPr id="4" name="Elemento grafico 3" descr="Wi-Fi con riempimento a tinta unita">
            <a:extLst>
              <a:ext uri="{FF2B5EF4-FFF2-40B4-BE49-F238E27FC236}">
                <a16:creationId xmlns:a16="http://schemas.microsoft.com/office/drawing/2014/main" id="{5E9AB33A-C994-D64D-B880-8EF47B5CF6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67750" y="934813"/>
            <a:ext cx="1587189" cy="15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31CCC-E54A-1845-AE08-933F2782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406400"/>
            <a:ext cx="8596668" cy="1320800"/>
          </a:xfrm>
        </p:spPr>
        <p:txBody>
          <a:bodyPr/>
          <a:lstStyle/>
          <a:p>
            <a:r>
              <a:rPr lang="it-IT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  <a:r>
              <a:rPr lang="it-IT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it-IT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Latency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AF5D2993-5339-484A-A6E9-8D22A6904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129260"/>
              </p:ext>
            </p:extLst>
          </p:nvPr>
        </p:nvGraphicFramePr>
        <p:xfrm>
          <a:off x="338667" y="1895013"/>
          <a:ext cx="11514666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lemento grafico 4" descr="Cronometro con riempimento a tinta unita">
            <a:extLst>
              <a:ext uri="{FF2B5EF4-FFF2-40B4-BE49-F238E27FC236}">
                <a16:creationId xmlns:a16="http://schemas.microsoft.com/office/drawing/2014/main" id="{8AD57046-8C5A-BB4C-9EBB-B99AB33F0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4603" y="359583"/>
            <a:ext cx="1241598" cy="1241598"/>
          </a:xfrm>
          <a:prstGeom prst="rect">
            <a:avLst/>
          </a:prstGeom>
        </p:spPr>
      </p:pic>
      <p:pic>
        <p:nvPicPr>
          <p:cNvPr id="8" name="Elemento grafico 7" descr="Freccia a destra con riempimento a tinta unita">
            <a:extLst>
              <a:ext uri="{FF2B5EF4-FFF2-40B4-BE49-F238E27FC236}">
                <a16:creationId xmlns:a16="http://schemas.microsoft.com/office/drawing/2014/main" id="{6ED4426E-9A45-8742-8F1C-F99F6685DC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5402" y="3657600"/>
            <a:ext cx="914400" cy="914400"/>
          </a:xfrm>
          <a:prstGeom prst="rect">
            <a:avLst/>
          </a:prstGeom>
        </p:spPr>
      </p:pic>
      <p:pic>
        <p:nvPicPr>
          <p:cNvPr id="10" name="Elemento grafico 9" descr="Freccia a destra con riempimento a tinta unita">
            <a:extLst>
              <a:ext uri="{FF2B5EF4-FFF2-40B4-BE49-F238E27FC236}">
                <a16:creationId xmlns:a16="http://schemas.microsoft.com/office/drawing/2014/main" id="{D9F3F30A-6315-0045-907E-86CB38DE25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8488" y="3657600"/>
            <a:ext cx="914400" cy="914400"/>
          </a:xfrm>
          <a:prstGeom prst="rect">
            <a:avLst/>
          </a:prstGeom>
        </p:spPr>
      </p:pic>
      <p:pic>
        <p:nvPicPr>
          <p:cNvPr id="12" name="Elemento grafico 11" descr="Segno di spunta con riempimento a tinta unita">
            <a:extLst>
              <a:ext uri="{FF2B5EF4-FFF2-40B4-BE49-F238E27FC236}">
                <a16:creationId xmlns:a16="http://schemas.microsoft.com/office/drawing/2014/main" id="{7CC88FFB-8B2D-3944-98DB-7148A0A7D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8488" y="5689599"/>
            <a:ext cx="914400" cy="914400"/>
          </a:xfrm>
          <a:prstGeom prst="rect">
            <a:avLst/>
          </a:prstGeom>
        </p:spPr>
      </p:pic>
      <p:pic>
        <p:nvPicPr>
          <p:cNvPr id="14" name="Elemento grafico 13" descr="Sirena con riempimento a tinta unita">
            <a:extLst>
              <a:ext uri="{FF2B5EF4-FFF2-40B4-BE49-F238E27FC236}">
                <a16:creationId xmlns:a16="http://schemas.microsoft.com/office/drawing/2014/main" id="{AFEAC495-3F60-D441-9D44-516D371EF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45402" y="56948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4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7F646551-4F07-6847-8554-F3A805F2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9" y="125350"/>
            <a:ext cx="9548335" cy="967729"/>
          </a:xfrm>
        </p:spPr>
        <p:txBody>
          <a:bodyPr>
            <a:normAutofit/>
          </a:bodyPr>
          <a:lstStyle/>
          <a:p>
            <a:r>
              <a:rPr lang="it-IT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</a:t>
            </a:r>
            <a:r>
              <a:rPr lang="it-IT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  <a:r>
              <a:rPr lang="it-IT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LPWAN </a:t>
            </a:r>
            <a:endParaRPr lang="it-IT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811C44-7548-B049-A4D8-F9020F324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76" y="1285298"/>
            <a:ext cx="3655133" cy="1419030"/>
          </a:xfr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9301947-7B50-9E42-868D-7DCF1D2DEE1D}"/>
              </a:ext>
            </a:extLst>
          </p:cNvPr>
          <p:cNvSpPr txBox="1">
            <a:spLocks/>
          </p:cNvSpPr>
          <p:nvPr/>
        </p:nvSpPr>
        <p:spPr>
          <a:xfrm>
            <a:off x="677334" y="1903413"/>
            <a:ext cx="9895416" cy="425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FE618D9-F5F0-694C-B6AB-04927B5E5F30}"/>
              </a:ext>
            </a:extLst>
          </p:cNvPr>
          <p:cNvSpPr txBox="1">
            <a:spLocks/>
          </p:cNvSpPr>
          <p:nvPr/>
        </p:nvSpPr>
        <p:spPr>
          <a:xfrm>
            <a:off x="829734" y="1592249"/>
            <a:ext cx="9895416" cy="471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</a:p>
          <a:p>
            <a:pPr marL="0" indent="0">
              <a:buNone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13F9A14-AF9B-D44F-9CBA-CECA08946E95}"/>
              </a:ext>
            </a:extLst>
          </p:cNvPr>
          <p:cNvSpPr txBox="1"/>
          <p:nvPr/>
        </p:nvSpPr>
        <p:spPr>
          <a:xfrm>
            <a:off x="5631528" y="3041442"/>
            <a:ext cx="548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Doppler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frequency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resistence</a:t>
            </a: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4FC406C-85DA-EC48-9F98-46132DE4197D}"/>
              </a:ext>
            </a:extLst>
          </p:cNvPr>
          <p:cNvSpPr txBox="1"/>
          <p:nvPr/>
        </p:nvSpPr>
        <p:spPr>
          <a:xfrm>
            <a:off x="8375717" y="1075629"/>
            <a:ext cx="249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AD6A5A9-F82A-6D43-AD27-01EDDD473A71}"/>
              </a:ext>
            </a:extLst>
          </p:cNvPr>
          <p:cNvSpPr txBox="1"/>
          <p:nvPr/>
        </p:nvSpPr>
        <p:spPr>
          <a:xfrm>
            <a:off x="5631529" y="3792509"/>
            <a:ext cx="685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Extreme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saving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in mode A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, no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situations</a:t>
            </a: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062F68-4C0F-1843-AE55-23C54D5B950B}"/>
              </a:ext>
            </a:extLst>
          </p:cNvPr>
          <p:cNvSpPr txBox="1"/>
          <p:nvPr/>
        </p:nvSpPr>
        <p:spPr>
          <a:xfrm>
            <a:off x="5631528" y="4845650"/>
            <a:ext cx="6420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in mode B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critial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situations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06DA686B-5CCF-E140-9FD9-E3DFA203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41" y="1466690"/>
            <a:ext cx="5947835" cy="1337192"/>
          </a:xfrm>
          <a:prstGeom prst="rect">
            <a:avLst/>
          </a:prstGeom>
        </p:spPr>
      </p:pic>
      <p:pic>
        <p:nvPicPr>
          <p:cNvPr id="30" name="Immagine 29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A00D5A40-EB8D-FE4E-A2D8-F8F921CFC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36" y="2801887"/>
            <a:ext cx="2618501" cy="1463280"/>
          </a:xfrm>
          <a:prstGeom prst="rect">
            <a:avLst/>
          </a:prstGeom>
        </p:spPr>
      </p:pic>
      <p:pic>
        <p:nvPicPr>
          <p:cNvPr id="32" name="Immagine 31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116B970D-4F58-2942-AC62-00A193026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05" y="4393861"/>
            <a:ext cx="2257702" cy="2257702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A845962-00E7-B040-9B77-46FA0C43A375}"/>
              </a:ext>
            </a:extLst>
          </p:cNvPr>
          <p:cNvSpPr txBox="1"/>
          <p:nvPr/>
        </p:nvSpPr>
        <p:spPr>
          <a:xfrm>
            <a:off x="3033538" y="2801887"/>
            <a:ext cx="213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Motherboard on </a:t>
            </a:r>
            <a:r>
              <a:rPr lang="it-IT" dirty="0" err="1"/>
              <a:t>drones</a:t>
            </a:r>
            <a:r>
              <a:rPr lang="it-IT" dirty="0"/>
              <a:t> with </a:t>
            </a:r>
            <a:r>
              <a:rPr lang="it-IT" dirty="0" err="1"/>
              <a:t>LoRa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and GPS </a:t>
            </a:r>
            <a:r>
              <a:rPr lang="it-IT" dirty="0" err="1"/>
              <a:t>module</a:t>
            </a:r>
            <a:endParaRPr lang="it-IT" dirty="0"/>
          </a:p>
        </p:txBody>
      </p:sp>
      <p:pic>
        <p:nvPicPr>
          <p:cNvPr id="36" name="Immagine 3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B6055C95-B1C5-6F44-ACF4-717C75CFF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927" y="4393861"/>
            <a:ext cx="3098601" cy="2357681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D1C9B7-162A-AA44-99D4-1506D8105E89}"/>
              </a:ext>
            </a:extLst>
          </p:cNvPr>
          <p:cNvSpPr txBox="1"/>
          <p:nvPr/>
        </p:nvSpPr>
        <p:spPr>
          <a:xfrm flipH="1">
            <a:off x="6476766" y="6120059"/>
            <a:ext cx="251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primary</a:t>
            </a:r>
            <a:r>
              <a:rPr lang="it-IT" dirty="0"/>
              <a:t> </a:t>
            </a:r>
            <a:r>
              <a:rPr lang="it-IT" dirty="0" err="1"/>
              <a:t>signal</a:t>
            </a:r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8F06107-4621-8045-82C8-72843CC15F66}"/>
              </a:ext>
            </a:extLst>
          </p:cNvPr>
          <p:cNvSpPr txBox="1"/>
          <p:nvPr/>
        </p:nvSpPr>
        <p:spPr>
          <a:xfrm>
            <a:off x="9321826" y="6133398"/>
            <a:ext cx="222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 </a:t>
            </a:r>
            <a:r>
              <a:rPr lang="it-IT" dirty="0" err="1"/>
              <a:t>limit</a:t>
            </a:r>
            <a:r>
              <a:rPr lang="it-IT" dirty="0"/>
              <a:t> </a:t>
            </a:r>
            <a:r>
              <a:rPr lang="it-IT" dirty="0" err="1"/>
              <a:t>crossing</a:t>
            </a:r>
            <a:endParaRPr lang="it-IT" dirty="0"/>
          </a:p>
        </p:txBody>
      </p:sp>
      <p:pic>
        <p:nvPicPr>
          <p:cNvPr id="41" name="Elemento grafico 40" descr="Freccia a destra con riempimento a tinta unita">
            <a:extLst>
              <a:ext uri="{FF2B5EF4-FFF2-40B4-BE49-F238E27FC236}">
                <a16:creationId xmlns:a16="http://schemas.microsoft.com/office/drawing/2014/main" id="{54C7672E-391D-D64E-A4A6-AD881084D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2082" y="1476659"/>
            <a:ext cx="914400" cy="914400"/>
          </a:xfrm>
          <a:prstGeom prst="rect">
            <a:avLst/>
          </a:prstGeom>
        </p:spPr>
      </p:pic>
      <p:pic>
        <p:nvPicPr>
          <p:cNvPr id="43" name="Elemento grafico 42" descr="Freccia a destra con riempimento a tinta unita">
            <a:extLst>
              <a:ext uri="{FF2B5EF4-FFF2-40B4-BE49-F238E27FC236}">
                <a16:creationId xmlns:a16="http://schemas.microsoft.com/office/drawing/2014/main" id="{F663FB9C-44ED-C240-AB5A-5E74BA0E56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230439" y="5741637"/>
            <a:ext cx="492476" cy="492476"/>
          </a:xfrm>
          <a:prstGeom prst="rect">
            <a:avLst/>
          </a:prstGeom>
        </p:spPr>
      </p:pic>
      <p:pic>
        <p:nvPicPr>
          <p:cNvPr id="44" name="Elemento grafico 43" descr="Freccia a destra con riempimento a tinta unita">
            <a:extLst>
              <a:ext uri="{FF2B5EF4-FFF2-40B4-BE49-F238E27FC236}">
                <a16:creationId xmlns:a16="http://schemas.microsoft.com/office/drawing/2014/main" id="{7F28ACB1-9B62-4441-959A-52EDCC683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9849444" y="5774134"/>
            <a:ext cx="492476" cy="49247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EAB9C6-1FBC-C24E-B505-3224B4647D42}"/>
              </a:ext>
            </a:extLst>
          </p:cNvPr>
          <p:cNvSpPr txBox="1"/>
          <p:nvPr/>
        </p:nvSpPr>
        <p:spPr>
          <a:xfrm>
            <a:off x="6229277" y="1088818"/>
            <a:ext cx="249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Adaptive</a:t>
            </a:r>
            <a:r>
              <a:rPr lang="it-IT" dirty="0"/>
              <a:t> data rate,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2A16B9-3BF5-B641-8166-40B92E48A4A2}"/>
              </a:ext>
            </a:extLst>
          </p:cNvPr>
          <p:cNvSpPr txBox="1"/>
          <p:nvPr/>
        </p:nvSpPr>
        <p:spPr>
          <a:xfrm>
            <a:off x="4174036" y="1357993"/>
            <a:ext cx="107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2614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A87D2FA-A873-7642-84CA-884059D2213F}"/>
              </a:ext>
            </a:extLst>
          </p:cNvPr>
          <p:cNvSpPr txBox="1">
            <a:spLocks/>
          </p:cNvSpPr>
          <p:nvPr/>
        </p:nvSpPr>
        <p:spPr>
          <a:xfrm>
            <a:off x="159174" y="275215"/>
            <a:ext cx="883242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 solution: Limitations </a:t>
            </a:r>
            <a:endParaRPr lang="en-US" sz="4800" dirty="0"/>
          </a:p>
        </p:txBody>
      </p:sp>
      <p:pic>
        <p:nvPicPr>
          <p:cNvPr id="12" name="Elemento grafico 11" descr="Avviso contorno">
            <a:extLst>
              <a:ext uri="{FF2B5EF4-FFF2-40B4-BE49-F238E27FC236}">
                <a16:creationId xmlns:a16="http://schemas.microsoft.com/office/drawing/2014/main" id="{E6E2F4C8-0C16-E846-BBA6-C9F258841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0" y="167640"/>
            <a:ext cx="1188720" cy="1188720"/>
          </a:xfrm>
          <a:prstGeom prst="rect">
            <a:avLst/>
          </a:prstGeom>
        </p:spPr>
      </p:pic>
      <p:graphicFrame>
        <p:nvGraphicFramePr>
          <p:cNvPr id="21" name="Segnaposto contenuto 2">
            <a:extLst>
              <a:ext uri="{FF2B5EF4-FFF2-40B4-BE49-F238E27FC236}">
                <a16:creationId xmlns:a16="http://schemas.microsoft.com/office/drawing/2014/main" id="{9AE11D6D-C41E-4831-8012-A720A044D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67921"/>
              </p:ext>
            </p:extLst>
          </p:nvPr>
        </p:nvGraphicFramePr>
        <p:xfrm>
          <a:off x="4431991" y="1356360"/>
          <a:ext cx="7753235" cy="43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5" name="Immagine 24">
            <a:extLst>
              <a:ext uri="{FF2B5EF4-FFF2-40B4-BE49-F238E27FC236}">
                <a16:creationId xmlns:a16="http://schemas.microsoft.com/office/drawing/2014/main" id="{34CEE9CF-FE8E-D248-9BA4-0C4D12542B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413" y="4426907"/>
            <a:ext cx="1616428" cy="183026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F9E32C5-0B58-6B44-8AA5-43C035A31D43}"/>
              </a:ext>
            </a:extLst>
          </p:cNvPr>
          <p:cNvSpPr txBox="1"/>
          <p:nvPr/>
        </p:nvSpPr>
        <p:spPr>
          <a:xfrm>
            <a:off x="-2269" y="1630553"/>
            <a:ext cx="4339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Up to 8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:   0.899s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interval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				    and 72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Air Time </a:t>
            </a:r>
          </a:p>
          <a:p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855C47-557A-1D45-9DE7-0D2A80AC6CEF}"/>
              </a:ext>
            </a:extLst>
          </p:cNvPr>
          <p:cNvSpPr txBox="1"/>
          <p:nvPr/>
        </p:nvSpPr>
        <p:spPr>
          <a:xfrm>
            <a:off x="-2269" y="3021806"/>
            <a:ext cx="4434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Latitude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Longitude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Heigth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and Temperature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528BC7-C27F-1249-A8AC-5C3C1A78F6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0044" y="4426907"/>
            <a:ext cx="1616428" cy="18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2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5F1A781-D448-6D4D-B1F5-8104B356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09" y="984624"/>
            <a:ext cx="8364290" cy="4093868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5F4AE0C-3E6D-4745-B271-3DA4E442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9" y="125350"/>
            <a:ext cx="9548335" cy="967729"/>
          </a:xfrm>
        </p:spPr>
        <p:txBody>
          <a:bodyPr>
            <a:normAutofit/>
          </a:bodyPr>
          <a:lstStyle/>
          <a:p>
            <a:r>
              <a:rPr lang="it-IT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533B2D-9F6F-024B-9D50-E8C21C491435}"/>
              </a:ext>
            </a:extLst>
          </p:cNvPr>
          <p:cNvSpPr txBox="1"/>
          <p:nvPr/>
        </p:nvSpPr>
        <p:spPr>
          <a:xfrm>
            <a:off x="4391801" y="4704888"/>
            <a:ext cx="124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3G/4G BS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B513C4-A77A-2748-A37C-200F58A3EC8C}"/>
              </a:ext>
            </a:extLst>
          </p:cNvPr>
          <p:cNvSpPr txBox="1"/>
          <p:nvPr/>
        </p:nvSpPr>
        <p:spPr>
          <a:xfrm>
            <a:off x="1575217" y="5657671"/>
            <a:ext cx="4059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GW-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InternetCloud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Link: </a:t>
            </a:r>
          </a:p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strictly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depend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Elemento grafico 8" descr="Freccia a destra con riempimento a tinta unita">
            <a:extLst>
              <a:ext uri="{FF2B5EF4-FFF2-40B4-BE49-F238E27FC236}">
                <a16:creationId xmlns:a16="http://schemas.microsoft.com/office/drawing/2014/main" id="{8D69FE3F-F3DA-5941-A40C-C47902E2C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496156" y="5074220"/>
            <a:ext cx="579120" cy="57912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0434E5A-93F3-8A4C-8768-2600607132AC}"/>
              </a:ext>
            </a:extLst>
          </p:cNvPr>
          <p:cNvSpPr txBox="1"/>
          <p:nvPr/>
        </p:nvSpPr>
        <p:spPr>
          <a:xfrm>
            <a:off x="6313724" y="1121356"/>
            <a:ext cx="5409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LoRa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GW</a:t>
            </a: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considering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90332D-CBF9-4E4D-AAEB-E0F638588C4F}"/>
              </a:ext>
            </a:extLst>
          </p:cNvPr>
          <p:cNvSpPr txBox="1"/>
          <p:nvPr/>
        </p:nvSpPr>
        <p:spPr>
          <a:xfrm>
            <a:off x="8665399" y="2811627"/>
            <a:ext cx="3404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Also</a:t>
            </a:r>
            <a:r>
              <a:rPr lang="it-IT" sz="2000" dirty="0"/>
              <a:t> 3G BS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enough</a:t>
            </a:r>
            <a:r>
              <a:rPr lang="it-IT" sz="2000" dirty="0"/>
              <a:t> data rate to the </a:t>
            </a:r>
            <a:r>
              <a:rPr lang="it-IT" sz="2000" dirty="0" err="1"/>
              <a:t>application</a:t>
            </a:r>
            <a:r>
              <a:rPr lang="it-IT" sz="2000" dirty="0"/>
              <a:t> </a:t>
            </a:r>
            <a:r>
              <a:rPr lang="it-IT" sz="2000" dirty="0" err="1"/>
              <a:t>traffic</a:t>
            </a:r>
            <a:r>
              <a:rPr lang="it-IT" sz="2000" dirty="0"/>
              <a:t> (</a:t>
            </a:r>
            <a:r>
              <a:rPr lang="it-IT" sz="2000" dirty="0" err="1"/>
              <a:t>very</a:t>
            </a:r>
            <a:r>
              <a:rPr lang="it-IT" sz="2000" dirty="0"/>
              <a:t> small </a:t>
            </a:r>
            <a:r>
              <a:rPr lang="it-IT" sz="2000" dirty="0" err="1"/>
              <a:t>packets</a:t>
            </a:r>
            <a:r>
              <a:rPr lang="it-IT" sz="2000" dirty="0"/>
              <a:t>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66655BA-16E2-D44F-89D3-02745CC7F749}"/>
              </a:ext>
            </a:extLst>
          </p:cNvPr>
          <p:cNvSpPr txBox="1"/>
          <p:nvPr/>
        </p:nvSpPr>
        <p:spPr>
          <a:xfrm>
            <a:off x="6726825" y="4767148"/>
            <a:ext cx="4450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Uasually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full </a:t>
            </a:r>
            <a:r>
              <a:rPr lang="it-IT" sz="2000" dirty="0" err="1"/>
              <a:t>cellular</a:t>
            </a:r>
            <a:r>
              <a:rPr lang="it-IT" sz="2000" dirty="0"/>
              <a:t> </a:t>
            </a:r>
            <a:r>
              <a:rPr lang="it-IT" sz="2000" dirty="0" err="1"/>
              <a:t>coverage</a:t>
            </a:r>
            <a:r>
              <a:rPr lang="it-IT" sz="2000" dirty="0"/>
              <a:t> in </a:t>
            </a:r>
            <a:r>
              <a:rPr lang="it-IT" sz="2000" dirty="0" err="1"/>
              <a:t>these</a:t>
            </a:r>
            <a:r>
              <a:rPr lang="it-IT" sz="2000" dirty="0"/>
              <a:t> </a:t>
            </a:r>
            <a:r>
              <a:rPr lang="it-IT" sz="2000" dirty="0" err="1"/>
              <a:t>areas</a:t>
            </a:r>
            <a:r>
              <a:rPr lang="it-I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LoRa</a:t>
            </a:r>
            <a:r>
              <a:rPr lang="it-IT" sz="2000" dirty="0"/>
              <a:t> GW ‘</a:t>
            </a:r>
            <a:r>
              <a:rPr lang="it-IT" sz="2000" dirty="0" err="1"/>
              <a:t>extend</a:t>
            </a:r>
            <a:r>
              <a:rPr lang="it-IT" sz="2000" dirty="0"/>
              <a:t>’ </a:t>
            </a:r>
            <a:r>
              <a:rPr lang="it-IT" sz="2000" dirty="0" err="1"/>
              <a:t>coverage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NB-</a:t>
            </a:r>
            <a:r>
              <a:rPr lang="it-IT" sz="2000" dirty="0" err="1"/>
              <a:t>IoT</a:t>
            </a:r>
            <a:r>
              <a:rPr lang="it-IT" sz="2000" dirty="0"/>
              <a:t> and 3GPP </a:t>
            </a:r>
            <a:r>
              <a:rPr lang="it-IT" sz="2000" dirty="0" err="1"/>
              <a:t>solution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suitable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case</a:t>
            </a:r>
          </a:p>
        </p:txBody>
      </p:sp>
      <p:pic>
        <p:nvPicPr>
          <p:cNvPr id="17" name="Elemento grafico 16" descr="Segno di spunta con riempimento a tinta unita">
            <a:extLst>
              <a:ext uri="{FF2B5EF4-FFF2-40B4-BE49-F238E27FC236}">
                <a16:creationId xmlns:a16="http://schemas.microsoft.com/office/drawing/2014/main" id="{7472C461-BFE0-6E4B-9D87-4A97159E2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19705" y="1010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0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C859163-02A7-2D44-9660-A5EA34DC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 sz="4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</a:t>
            </a:r>
            <a:r>
              <a:rPr lang="it-IT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it-IT" sz="4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</a:t>
            </a:r>
            <a:r>
              <a:rPr lang="it-IT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4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LoRa</a:t>
            </a:r>
            <a:r>
              <a:rPr lang="it-IT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it-IT" sz="4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AA96343B-7927-004E-A8FA-147ABF94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lnSpcReduction="10000"/>
          </a:bodyPr>
          <a:lstStyle/>
          <a:p>
            <a:r>
              <a:rPr lang="it-IT" sz="2000" dirty="0" err="1"/>
              <a:t>SigFox</a:t>
            </a:r>
            <a:r>
              <a:rPr lang="it-IT" sz="2000" dirty="0"/>
              <a:t>: </a:t>
            </a:r>
            <a:r>
              <a:rPr lang="it-IT" sz="2000" dirty="0" err="1"/>
              <a:t>very</a:t>
            </a:r>
            <a:r>
              <a:rPr lang="it-IT" sz="2000" dirty="0"/>
              <a:t> </a:t>
            </a:r>
            <a:r>
              <a:rPr lang="it-IT" sz="2000" dirty="0" err="1"/>
              <a:t>low</a:t>
            </a:r>
            <a:r>
              <a:rPr lang="it-IT" sz="2000" dirty="0"/>
              <a:t> </a:t>
            </a:r>
            <a:r>
              <a:rPr lang="it-IT" sz="2000" dirty="0" err="1"/>
              <a:t>thorughput</a:t>
            </a:r>
            <a:endParaRPr lang="it-IT" sz="2000" dirty="0"/>
          </a:p>
          <a:p>
            <a:r>
              <a:rPr lang="it-IT" sz="2000" dirty="0" err="1"/>
              <a:t>Ingegnu</a:t>
            </a:r>
            <a:r>
              <a:rPr lang="it-IT" sz="2000" dirty="0"/>
              <a:t>: RPMA </a:t>
            </a:r>
            <a:r>
              <a:rPr lang="it-IT" sz="2000" dirty="0" err="1"/>
              <a:t>same</a:t>
            </a:r>
            <a:r>
              <a:rPr lang="it-IT" sz="2000" dirty="0"/>
              <a:t> </a:t>
            </a:r>
            <a:r>
              <a:rPr lang="it-IT" sz="2000" dirty="0" err="1"/>
              <a:t>frequency</a:t>
            </a:r>
            <a:r>
              <a:rPr lang="it-IT" sz="2000" dirty="0"/>
              <a:t> of </a:t>
            </a:r>
            <a:r>
              <a:rPr lang="it-IT" sz="2000" dirty="0" err="1"/>
              <a:t>primary</a:t>
            </a:r>
            <a:r>
              <a:rPr lang="it-IT" sz="2000" dirty="0"/>
              <a:t> control drone (2.4GHz)</a:t>
            </a:r>
          </a:p>
          <a:p>
            <a:pPr lvl="1"/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think</a:t>
            </a:r>
            <a:r>
              <a:rPr lang="it-IT" sz="1800" dirty="0"/>
              <a:t> to </a:t>
            </a:r>
            <a:r>
              <a:rPr lang="it-IT" sz="1800" dirty="0" err="1"/>
              <a:t>extend</a:t>
            </a:r>
            <a:r>
              <a:rPr lang="it-IT" sz="1800" dirty="0"/>
              <a:t>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application</a:t>
            </a:r>
            <a:r>
              <a:rPr lang="it-IT" sz="1800" dirty="0"/>
              <a:t> to an </a:t>
            </a:r>
            <a:r>
              <a:rPr lang="it-IT" sz="1800" dirty="0" err="1"/>
              <a:t>urban</a:t>
            </a:r>
            <a:r>
              <a:rPr lang="it-IT" sz="1800" dirty="0"/>
              <a:t> area, </a:t>
            </a:r>
            <a:r>
              <a:rPr lang="it-IT" sz="1800" dirty="0" err="1"/>
              <a:t>very</a:t>
            </a:r>
            <a:r>
              <a:rPr lang="it-IT" sz="1800" dirty="0"/>
              <a:t> </a:t>
            </a:r>
            <a:r>
              <a:rPr lang="it-IT" sz="1800" dirty="0" err="1"/>
              <a:t>interferred</a:t>
            </a:r>
            <a:r>
              <a:rPr lang="it-IT" sz="1800" dirty="0"/>
              <a:t> </a:t>
            </a:r>
            <a:r>
              <a:rPr lang="it-IT" sz="1800" dirty="0" err="1"/>
              <a:t>spectrum</a:t>
            </a:r>
            <a:r>
              <a:rPr lang="it-IT" sz="1800" dirty="0"/>
              <a:t> (</a:t>
            </a:r>
            <a:r>
              <a:rPr lang="it-IT" sz="1800" dirty="0" err="1"/>
              <a:t>WiFi,Bluethoot</a:t>
            </a:r>
            <a:r>
              <a:rPr lang="it-IT" sz="1800" dirty="0"/>
              <a:t>)</a:t>
            </a:r>
          </a:p>
          <a:p>
            <a:pPr lvl="1"/>
            <a:r>
              <a:rPr lang="it-IT" sz="1800" dirty="0"/>
              <a:t>No </a:t>
            </a:r>
            <a:r>
              <a:rPr lang="it-IT" sz="1800" dirty="0" err="1"/>
              <a:t>adaptive</a:t>
            </a:r>
            <a:r>
              <a:rPr lang="it-IT" sz="1800" dirty="0"/>
              <a:t> SF </a:t>
            </a:r>
            <a:r>
              <a:rPr lang="it-IT" sz="1800" dirty="0" err="1"/>
              <a:t>built</a:t>
            </a:r>
            <a:r>
              <a:rPr lang="it-IT" sz="1800" dirty="0"/>
              <a:t> in</a:t>
            </a:r>
          </a:p>
          <a:p>
            <a:r>
              <a:rPr lang="it-IT" sz="2000" dirty="0"/>
              <a:t>3GPPP </a:t>
            </a:r>
            <a:r>
              <a:rPr lang="it-IT" sz="2000" dirty="0" err="1"/>
              <a:t>solutions</a:t>
            </a:r>
            <a:r>
              <a:rPr lang="it-IT" sz="2000" dirty="0"/>
              <a:t>: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guarantee</a:t>
            </a:r>
            <a:r>
              <a:rPr lang="it-IT" sz="2000" dirty="0"/>
              <a:t> a full </a:t>
            </a:r>
            <a:r>
              <a:rPr lang="it-IT" sz="2000" dirty="0" err="1"/>
              <a:t>coverage</a:t>
            </a:r>
            <a:r>
              <a:rPr lang="it-IT" sz="2000" dirty="0"/>
              <a:t> of </a:t>
            </a:r>
            <a:r>
              <a:rPr lang="it-IT" sz="2000" dirty="0" err="1"/>
              <a:t>rural</a:t>
            </a:r>
            <a:r>
              <a:rPr lang="it-IT" sz="2000" dirty="0"/>
              <a:t> </a:t>
            </a:r>
            <a:r>
              <a:rPr lang="it-IT" sz="2000" dirty="0" err="1"/>
              <a:t>areas</a:t>
            </a:r>
            <a:endParaRPr lang="it-IT" sz="2000" dirty="0"/>
          </a:p>
          <a:p>
            <a:r>
              <a:rPr lang="it-IT" sz="2000" dirty="0"/>
              <a:t>Best </a:t>
            </a:r>
            <a:r>
              <a:rPr lang="it-IT" sz="2000" dirty="0" err="1"/>
              <a:t>solution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scenario: </a:t>
            </a:r>
            <a:r>
              <a:rPr lang="it-IT" sz="2000" dirty="0" err="1"/>
              <a:t>LoRa</a:t>
            </a:r>
            <a:r>
              <a:rPr lang="it-IT" sz="2000" dirty="0"/>
              <a:t> </a:t>
            </a:r>
            <a:r>
              <a:rPr lang="it-IT" sz="2000" dirty="0" err="1"/>
              <a:t>Chirped</a:t>
            </a:r>
            <a:r>
              <a:rPr lang="it-IT" sz="2000" dirty="0"/>
              <a:t> Spread </a:t>
            </a:r>
            <a:r>
              <a:rPr lang="it-IT" sz="2000" dirty="0" err="1"/>
              <a:t>Spectrum</a:t>
            </a:r>
            <a:r>
              <a:rPr lang="it-IT" sz="2000" dirty="0"/>
              <a:t> </a:t>
            </a:r>
            <a:r>
              <a:rPr lang="it-IT" sz="2000" dirty="0" err="1"/>
              <a:t>modulation</a:t>
            </a:r>
            <a:r>
              <a:rPr lang="it-IT" sz="2000" dirty="0"/>
              <a:t> + </a:t>
            </a:r>
            <a:r>
              <a:rPr lang="it-IT" sz="2000" dirty="0" err="1"/>
              <a:t>adaptive</a:t>
            </a:r>
            <a:r>
              <a:rPr lang="it-IT" sz="2000" dirty="0"/>
              <a:t> SF </a:t>
            </a:r>
          </a:p>
          <a:p>
            <a:r>
              <a:rPr lang="it-IT" sz="2000" dirty="0"/>
              <a:t>A and B mode of </a:t>
            </a:r>
            <a:r>
              <a:rPr lang="it-IT" sz="2000" dirty="0" err="1"/>
              <a:t>operations</a:t>
            </a:r>
            <a:r>
              <a:rPr lang="it-IT" sz="2000" dirty="0"/>
              <a:t>, </a:t>
            </a:r>
            <a:r>
              <a:rPr lang="it-IT" sz="2000" dirty="0" err="1"/>
              <a:t>extremly</a:t>
            </a:r>
            <a:r>
              <a:rPr lang="it-IT" sz="2000" dirty="0"/>
              <a:t> </a:t>
            </a:r>
            <a:r>
              <a:rPr lang="it-IT" sz="2000" dirty="0" err="1"/>
              <a:t>adaptive</a:t>
            </a:r>
            <a:r>
              <a:rPr lang="it-IT" sz="2000" dirty="0"/>
              <a:t> to </a:t>
            </a: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situations</a:t>
            </a:r>
            <a:endParaRPr lang="it-IT" sz="2000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Elemento grafico 6" descr="Grafico a barre con andamento discendente contorno">
            <a:extLst>
              <a:ext uri="{FF2B5EF4-FFF2-40B4-BE49-F238E27FC236}">
                <a16:creationId xmlns:a16="http://schemas.microsoft.com/office/drawing/2014/main" id="{6FDF04D5-9FA9-EC4E-855E-A20CA481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656" y="687755"/>
            <a:ext cx="914400" cy="914400"/>
          </a:xfrm>
          <a:prstGeom prst="rect">
            <a:avLst/>
          </a:prstGeom>
        </p:spPr>
      </p:pic>
      <p:pic>
        <p:nvPicPr>
          <p:cNvPr id="22" name="Elemento grafico 21" descr="Punto esclamativo con riempimento a tinta unita">
            <a:extLst>
              <a:ext uri="{FF2B5EF4-FFF2-40B4-BE49-F238E27FC236}">
                <a16:creationId xmlns:a16="http://schemas.microsoft.com/office/drawing/2014/main" id="{0B518768-2F10-D248-B82A-5DA79AE0F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7735" y="1728137"/>
            <a:ext cx="914400" cy="914400"/>
          </a:xfrm>
          <a:prstGeom prst="rect">
            <a:avLst/>
          </a:prstGeom>
        </p:spPr>
      </p:pic>
      <p:pic>
        <p:nvPicPr>
          <p:cNvPr id="26" name="Elemento grafico 25" descr="Segnale con riempimento a tinta unita">
            <a:extLst>
              <a:ext uri="{FF2B5EF4-FFF2-40B4-BE49-F238E27FC236}">
                <a16:creationId xmlns:a16="http://schemas.microsoft.com/office/drawing/2014/main" id="{E2D0F4B1-1518-AF4D-81E0-2FCCA71259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37279" y="3311999"/>
            <a:ext cx="675311" cy="675311"/>
          </a:xfrm>
          <a:prstGeom prst="rect">
            <a:avLst/>
          </a:prstGeom>
        </p:spPr>
      </p:pic>
      <p:pic>
        <p:nvPicPr>
          <p:cNvPr id="30" name="Elemento grafico 29" descr="Contachilometri centrale con riempimento a tinta unita">
            <a:extLst>
              <a:ext uri="{FF2B5EF4-FFF2-40B4-BE49-F238E27FC236}">
                <a16:creationId xmlns:a16="http://schemas.microsoft.com/office/drawing/2014/main" id="{AD716E8D-F043-8044-8197-20EBCBF60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8731" y="558510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Contachilometri in basso con riempimento a tinta unita">
            <a:extLst>
              <a:ext uri="{FF2B5EF4-FFF2-40B4-BE49-F238E27FC236}">
                <a16:creationId xmlns:a16="http://schemas.microsoft.com/office/drawing/2014/main" id="{9CAB5778-17AF-714E-BA0B-D46BCE747C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7651" y="5585108"/>
            <a:ext cx="914400" cy="914400"/>
          </a:xfrm>
          <a:prstGeom prst="rect">
            <a:avLst/>
          </a:prstGeom>
        </p:spPr>
      </p:pic>
      <p:pic>
        <p:nvPicPr>
          <p:cNvPr id="34" name="Elemento grafico 33" descr="Misuratore con riempimento a tinta unita">
            <a:extLst>
              <a:ext uri="{FF2B5EF4-FFF2-40B4-BE49-F238E27FC236}">
                <a16:creationId xmlns:a16="http://schemas.microsoft.com/office/drawing/2014/main" id="{1FCC6F7C-482B-AF42-BF8B-412CC534EC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37453" y="5607616"/>
            <a:ext cx="914400" cy="914400"/>
          </a:xfrm>
          <a:prstGeom prst="rect">
            <a:avLst/>
          </a:prstGeom>
        </p:spPr>
      </p:pic>
      <p:pic>
        <p:nvPicPr>
          <p:cNvPr id="36" name="Elemento grafico 35" descr="Segno di spunta con riempimento a tinta unita">
            <a:extLst>
              <a:ext uri="{FF2B5EF4-FFF2-40B4-BE49-F238E27FC236}">
                <a16:creationId xmlns:a16="http://schemas.microsoft.com/office/drawing/2014/main" id="{2AE01E98-298C-6948-B125-8223B2B531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2484" y="4810619"/>
            <a:ext cx="724900" cy="7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5909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1043</TotalTime>
  <Words>785</Words>
  <Application>Microsoft Macintosh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Sfaccettatura</vt:lpstr>
      <vt:lpstr>UAVs for vaccines delivery</vt:lpstr>
      <vt:lpstr>UAVs for vaccines delivery: motivation</vt:lpstr>
      <vt:lpstr>Framework</vt:lpstr>
      <vt:lpstr>Requirements: Power and Coverage</vt:lpstr>
      <vt:lpstr>Requirements: Latency</vt:lpstr>
      <vt:lpstr>Proposed solution: LPWAN </vt:lpstr>
      <vt:lpstr>Presentazione standard di PowerPoint</vt:lpstr>
      <vt:lpstr>Architecture</vt:lpstr>
      <vt:lpstr>Comparison: Why LoRa?</vt:lpstr>
      <vt:lpstr>Result</vt:lpstr>
      <vt:lpstr>Result: Pakets loss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riolo</dc:creator>
  <cp:lastModifiedBy>ivan riolo</cp:lastModifiedBy>
  <cp:revision>54</cp:revision>
  <dcterms:created xsi:type="dcterms:W3CDTF">2021-07-10T10:00:34Z</dcterms:created>
  <dcterms:modified xsi:type="dcterms:W3CDTF">2021-07-20T09:38:49Z</dcterms:modified>
</cp:coreProperties>
</file>