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74" r:id="rId2"/>
    <p:sldId id="276" r:id="rId3"/>
    <p:sldId id="353" r:id="rId4"/>
    <p:sldId id="389" r:id="rId5"/>
    <p:sldId id="629" r:id="rId6"/>
    <p:sldId id="455" r:id="rId7"/>
    <p:sldId id="630" r:id="rId8"/>
    <p:sldId id="396" r:id="rId9"/>
    <p:sldId id="498" r:id="rId10"/>
    <p:sldId id="499" r:id="rId11"/>
    <p:sldId id="500" r:id="rId12"/>
    <p:sldId id="501" r:id="rId13"/>
    <p:sldId id="503" r:id="rId14"/>
    <p:sldId id="493" r:id="rId15"/>
    <p:sldId id="584" r:id="rId16"/>
    <p:sldId id="585" r:id="rId17"/>
    <p:sldId id="586" r:id="rId18"/>
    <p:sldId id="626" r:id="rId19"/>
    <p:sldId id="628" r:id="rId20"/>
    <p:sldId id="625" r:id="rId21"/>
    <p:sldId id="587" r:id="rId22"/>
    <p:sldId id="588" r:id="rId23"/>
    <p:sldId id="589" r:id="rId24"/>
    <p:sldId id="590" r:id="rId25"/>
    <p:sldId id="591" r:id="rId26"/>
    <p:sldId id="592" r:id="rId27"/>
    <p:sldId id="593" r:id="rId28"/>
    <p:sldId id="594" r:id="rId29"/>
    <p:sldId id="595" r:id="rId30"/>
    <p:sldId id="596" r:id="rId31"/>
    <p:sldId id="597" r:id="rId32"/>
    <p:sldId id="599" r:id="rId33"/>
    <p:sldId id="600" r:id="rId34"/>
    <p:sldId id="601" r:id="rId35"/>
    <p:sldId id="602" r:id="rId36"/>
    <p:sldId id="614" r:id="rId37"/>
    <p:sldId id="324" r:id="rId38"/>
    <p:sldId id="610" r:id="rId39"/>
    <p:sldId id="61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911D27-BFAB-4A75-87F0-243A68F06262}">
          <p14:sldIdLst>
            <p14:sldId id="274"/>
            <p14:sldId id="276"/>
            <p14:sldId id="353"/>
            <p14:sldId id="389"/>
            <p14:sldId id="629"/>
            <p14:sldId id="455"/>
          </p14:sldIdLst>
        </p14:section>
        <p14:section name="Демонстрация" id="{3CB9B56F-AD64-40C4-9504-F754F19AC0CB}">
          <p14:sldIdLst>
            <p14:sldId id="630"/>
            <p14:sldId id="396"/>
            <p14:sldId id="498"/>
            <p14:sldId id="499"/>
            <p14:sldId id="500"/>
            <p14:sldId id="501"/>
            <p14:sldId id="503"/>
            <p14:sldId id="493"/>
          </p14:sldIdLst>
        </p14:section>
        <p14:section name="Променливи и типове данни" id="{884DBF88-744D-425B-8AA4-B6CAEAAAB259}">
          <p14:sldIdLst>
            <p14:sldId id="584"/>
            <p14:sldId id="585"/>
            <p14:sldId id="586"/>
          </p14:sldIdLst>
        </p14:section>
        <p14:section name="Работа с конзола" id="{28AFF330-ACC2-4E3E-89CB-2459C41E3707}">
          <p14:sldIdLst>
            <p14:sldId id="626"/>
            <p14:sldId id="628"/>
            <p14:sldId id="625"/>
            <p14:sldId id="587"/>
            <p14:sldId id="588"/>
            <p14:sldId id="589"/>
            <p14:sldId id="590"/>
          </p14:sldIdLst>
        </p14:section>
        <p14:section name="Работа с текст и числа" id="{4129A628-889C-46ED-B963-3F8471FB836B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9"/>
            <p14:sldId id="600"/>
            <p14:sldId id="601"/>
            <p14:sldId id="602"/>
          </p14:sldIdLst>
        </p14:section>
        <p14:section name="End Section" id="{667778F5-C9B7-4BAD-90D7-2EBA131D9C47}">
          <p14:sldIdLst>
            <p14:sldId id="614"/>
            <p14:sldId id="324"/>
            <p14:sldId id="610"/>
            <p14:sldId id="6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2" d="100"/>
          <a:sy n="72" d="100"/>
        </p:scale>
        <p:origin x="70" y="53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12.5.2023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D229790-A90D-49C4-B431-FB62511693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3318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54BBD96-DDEE-4D63-8CB2-3B38D953B7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63589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12D2653-6BA5-4FED-A639-218AAC9AC4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255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7D4C29-769A-419B-989C-79DB84FF96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3810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5365A2-212C-4FEB-BDF2-507EE25190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0731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89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228A15C-8661-4FEA-9A79-5012982723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0814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5A8985-0530-4681-BF72-03DA7EFCC0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5539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A879BDD-694A-4BEE-B508-9261B06C6E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08074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4650238-C4D6-4A30-AF9C-9603F80A43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86659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843AF4-C952-4C51-BB8B-4BE13945E2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4691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4E7DFD6-4E20-4B16-998A-DDC9E19E78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9887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6C72E22-ABCB-4970-AE52-F4587C17FC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01671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A78C43C-E431-4D39-9347-5B7F7456FA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82601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DD1779-5650-4128-8D45-25515C56F6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87306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C1F6E6-95C4-402D-AFF1-69B76E706B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31761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8FDC3F-950C-48E0-8D3A-A6A15E8F17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24178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99E008C-4A6E-4A1F-B256-BDC6CDC0AC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4199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37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D1EED68-D557-4608-A99A-823BD34F5E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63793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B4BF3C2-E440-40E7-BE98-4B05C93635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07255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9082142-04C1-4C3E-967C-753B22274D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825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3BAF37F-E479-4A3B-8F7C-846AF73FDB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642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D038FCB-2CC7-4A14-B503-F070E59CD3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8165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67827AA-857A-4EC4-AA17-67443E979D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7005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0BB7F9-D7B8-41FE-B837-80E673A267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8413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B9768D3-2F9F-4668-A11E-30862E2BD0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32544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537DB90-6CBC-4322-A827-24E7B2B441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2380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05/12/2023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4327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Index/2399#5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sv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hyperlink" Target="https://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vn.softuni.org/admin/svn/entry-module/Installation%20Guidelines/01.0%20PB-JS-Visual-Studio-Code-Installation-Guidelines.doc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267175"/>
            <a:ext cx="10962447" cy="882654"/>
          </a:xfrm>
        </p:spPr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972" y="6230083"/>
            <a:ext cx="2950749" cy="382788"/>
          </a:xfrm>
        </p:spPr>
        <p:txBody>
          <a:bodyPr/>
          <a:lstStyle/>
          <a:p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972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1374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005186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2745" y="2662230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7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3BBFCC-4193-4AFB-8191-014166789E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3132875"/>
          </a:xfrm>
        </p:spPr>
        <p:txBody>
          <a:bodyPr>
            <a:noAutofit/>
          </a:bodyPr>
          <a:lstStyle/>
          <a:p>
            <a:r>
              <a:rPr lang="bg-BG" sz="3000" dirty="0"/>
              <a:t>Добавете файла, в който ще пишем кода за нашата програма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66C207E-A93C-400F-BBB3-A25EE89BC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F3BBFCC-4193-4AFB-8191-014166789EAD}"/>
              </a:ext>
            </a:extLst>
          </p:cNvPr>
          <p:cNvSpPr txBox="1">
            <a:spLocks/>
          </p:cNvSpPr>
          <p:nvPr/>
        </p:nvSpPr>
        <p:spPr>
          <a:xfrm>
            <a:off x="190402" y="4435793"/>
            <a:ext cx="6040598" cy="2071207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000" dirty="0"/>
              <a:t>Сорс кодът на програмата ще напишем в празния файл </a:t>
            </a:r>
            <a:r>
              <a:rPr lang="en-US" sz="3000" dirty="0"/>
              <a:t>"</a:t>
            </a:r>
            <a:r>
              <a:rPr lang="en-GB" sz="3000" b="1" dirty="0">
                <a:solidFill>
                  <a:schemeClr val="bg1"/>
                </a:solidFill>
              </a:rPr>
              <a:t>hello.js</a:t>
            </a:r>
            <a:r>
              <a:rPr lang="en-US" sz="3000" dirty="0"/>
              <a:t>"</a:t>
            </a:r>
            <a:r>
              <a:rPr lang="bg-BG" sz="3000" dirty="0"/>
              <a:t>, който вече създадохме</a:t>
            </a:r>
            <a:endParaRPr lang="en-US" sz="3000" b="1" noProof="1">
              <a:cs typeface="Consolas" panose="020B0609020204030204" pitchFamily="49" charset="0"/>
            </a:endParaRPr>
          </a:p>
        </p:txBody>
      </p:sp>
      <p:pic>
        <p:nvPicPr>
          <p:cNvPr id="12" name="Картина 11" descr="Screenshot_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6000" y="1853651"/>
            <a:ext cx="4680000" cy="21101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Картина 12" descr="Screenshot_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66000" y="1808221"/>
            <a:ext cx="4778517" cy="22009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Картина 13" descr="Screenshot_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66000" y="4650091"/>
            <a:ext cx="4778517" cy="20814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AFF336A9-37E4-4E71-A3A4-419F58CB4548}"/>
              </a:ext>
            </a:extLst>
          </p:cNvPr>
          <p:cNvSpPr/>
          <p:nvPr/>
        </p:nvSpPr>
        <p:spPr bwMode="auto">
          <a:xfrm>
            <a:off x="5502483" y="2755484"/>
            <a:ext cx="495000" cy="30643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C1CAD278-45A5-498C-996C-E7D81C41C75B}"/>
              </a:ext>
            </a:extLst>
          </p:cNvPr>
          <p:cNvSpPr/>
          <p:nvPr/>
        </p:nvSpPr>
        <p:spPr bwMode="auto">
          <a:xfrm>
            <a:off x="8715552" y="4155139"/>
            <a:ext cx="225000" cy="34772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882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B26E3-C52C-4F30-B729-137B578F0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следния код: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(2)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123829" y="1933796"/>
            <a:ext cx="7981796" cy="181588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function hello() {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	console.log("Hello SoftUni");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hello();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5C8152D-4348-4557-AA26-305CD14EF5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BE650A-1970-450D-A45B-82DE4AAE49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971"/>
          <a:stretch/>
        </p:blipFill>
        <p:spPr>
          <a:xfrm>
            <a:off x="2123828" y="4370508"/>
            <a:ext cx="7981795" cy="2028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0231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A6A29-BF42-4C55-8B86-7E4B104278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стартиране на програмата натиснете</a:t>
            </a:r>
            <a:r>
              <a:rPr lang="en-US" dirty="0"/>
              <a:t>: </a:t>
            </a:r>
          </a:p>
          <a:p>
            <a:pPr lvl="1"/>
            <a:r>
              <a:rPr lang="en-GB" b="1" dirty="0"/>
              <a:t>Ctrl</a:t>
            </a:r>
            <a:r>
              <a:rPr lang="en-US" b="1" dirty="0"/>
              <a:t> + F5</a:t>
            </a:r>
          </a:p>
          <a:p>
            <a:pPr lvl="1"/>
            <a:r>
              <a:rPr lang="en-GB" b="1" dirty="0"/>
              <a:t>Debug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GB" b="1" dirty="0"/>
              <a:t> Start Without Debugging</a:t>
            </a:r>
            <a:endParaRPr lang="en-US" b="1" dirty="0"/>
          </a:p>
          <a:p>
            <a:r>
              <a:rPr lang="bg-BG" dirty="0"/>
              <a:t>Ако няма грешки, програмата ще се изпълни</a:t>
            </a:r>
          </a:p>
          <a:p>
            <a:r>
              <a:rPr lang="bg-BG" dirty="0"/>
              <a:t>Резултатът ще се изпише на конзолата: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3F251B9-5C7E-4D65-B9AD-C6F55062A3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8" name="Картина 7" descr="Screenshot_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000" y="4716947"/>
            <a:ext cx="8382882" cy="17900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6422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C0A287-B2C9-42DD-86ED-A02B922BAB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Бъркане на </a:t>
            </a:r>
            <a:r>
              <a:rPr lang="bg-BG" b="1" dirty="0">
                <a:solidFill>
                  <a:schemeClr val="bg1"/>
                </a:solidFill>
                <a:latin typeface="+mj-lt"/>
              </a:rPr>
              <a:t>малки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  <a:latin typeface="+mj-lt"/>
              </a:rPr>
              <a:t>главни</a:t>
            </a:r>
            <a:r>
              <a:rPr lang="bg-BG" dirty="0"/>
              <a:t> букви: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Липсваща кавичка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/>
              <a:t> или липсваща скоба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JavaScript </a:t>
            </a:r>
            <a:r>
              <a:rPr lang="bg-BG" dirty="0"/>
              <a:t>програмите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1000" y="4703783"/>
            <a:ext cx="3796332" cy="4414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46000" y="4703783"/>
            <a:ext cx="4156838" cy="4414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412B77-D7FA-4770-8778-AB7E1C039A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tretch/>
        </p:blipFill>
        <p:spPr>
          <a:xfrm>
            <a:off x="715210" y="1899000"/>
            <a:ext cx="7407141" cy="1929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1A1EDF47-D605-470C-948B-D4DBA5D641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052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0AE80844-8BAE-48FD-B691-9CDF8AA529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635598" cy="5528766"/>
          </a:xfrm>
        </p:spPr>
        <p:txBody>
          <a:bodyPr>
            <a:normAutofit/>
          </a:bodyPr>
          <a:lstStyle/>
          <a:p>
            <a:r>
              <a:rPr lang="bg-BG" sz="4400" dirty="0"/>
              <a:t>Напишете програма, която принтира числата от </a:t>
            </a:r>
            <a:r>
              <a:rPr lang="bg-BG" sz="4400" b="1" dirty="0">
                <a:solidFill>
                  <a:schemeClr val="bg1"/>
                </a:solidFill>
              </a:rPr>
              <a:t>1</a:t>
            </a:r>
            <a:r>
              <a:rPr lang="bg-BG" sz="4400" dirty="0"/>
              <a:t> до </a:t>
            </a:r>
            <a:r>
              <a:rPr lang="en-US" sz="4400" b="1" dirty="0">
                <a:solidFill>
                  <a:schemeClr val="bg1"/>
                </a:solidFill>
              </a:rPr>
              <a:t>1</a:t>
            </a:r>
            <a:r>
              <a:rPr lang="bg-BG" sz="4400" b="1" dirty="0">
                <a:solidFill>
                  <a:schemeClr val="bg1"/>
                </a:solidFill>
              </a:rPr>
              <a:t>0</a:t>
            </a:r>
            <a:r>
              <a:rPr lang="bg-BG" sz="4400" dirty="0"/>
              <a:t>, всяко на нов ред</a:t>
            </a:r>
          </a:p>
          <a:p>
            <a:pPr marL="0" indent="0">
              <a:buNone/>
            </a:pPr>
            <a:endParaRPr lang="bg-BG" sz="4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5F5BB8-FC73-460F-B049-40581EB867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95999" y="1195388"/>
            <a:ext cx="6096001" cy="4957762"/>
          </a:xfrm>
        </p:spPr>
        <p:txBody>
          <a:bodyPr>
            <a:normAutofit/>
          </a:bodyPr>
          <a:lstStyle/>
          <a:p>
            <a:r>
              <a:rPr lang="bg-BG" sz="4400" dirty="0"/>
              <a:t>Решение: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099" y="1980019"/>
            <a:ext cx="5434701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function numsFrom1to10() {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console.log(1);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console.log(2);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console.log(3);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…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console.log(10);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}</a:t>
            </a:r>
          </a:p>
          <a:p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numsFrom1to10();</a:t>
            </a:r>
          </a:p>
        </p:txBody>
      </p:sp>
    </p:spTree>
    <p:extLst>
      <p:ext uri="{BB962C8B-B14F-4D97-AF65-F5344CB8AC3E}">
        <p14:creationId xmlns:p14="http://schemas.microsoft.com/office/powerpoint/2010/main" val="87318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8FA00C-0D89-4C1D-8AF1-C20A66FB633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2034000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87F94E-71C6-4C25-835C-3A3793566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Компютрите са машини, които обработват данни</a:t>
            </a:r>
            <a:endParaRPr lang="en-US" sz="3600" dirty="0"/>
          </a:p>
          <a:p>
            <a:pPr lvl="1"/>
            <a:r>
              <a:rPr lang="bg-BG" sz="3200" dirty="0"/>
              <a:t>Данните</a:t>
            </a:r>
            <a:r>
              <a:rPr lang="en-US" sz="3200" dirty="0"/>
              <a:t> </a:t>
            </a:r>
            <a:r>
              <a:rPr lang="bg-BG" sz="3200" dirty="0"/>
              <a:t>се записват в компютърната памет в</a:t>
            </a:r>
            <a:r>
              <a:rPr lang="en-US" sz="3200" dirty="0"/>
              <a:t> </a:t>
            </a:r>
            <a:r>
              <a:rPr lang="bg-BG" sz="3200" dirty="0"/>
              <a:t>променливи</a:t>
            </a:r>
            <a:endParaRPr lang="en-US" sz="3200" dirty="0"/>
          </a:p>
          <a:p>
            <a:pPr lvl="1"/>
            <a:r>
              <a:rPr lang="bg-BG" sz="3200" dirty="0"/>
              <a:t>Променливите имат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тип, име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и стойност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600" dirty="0"/>
              <a:t>Дефиниране на променлива и присвояване на стойност:</a:t>
            </a:r>
            <a:endParaRPr lang="en-US" sz="36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891000" y="5018732"/>
            <a:ext cx="3600000" cy="6870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let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1488502" y="4373999"/>
            <a:ext cx="2981523" cy="533440"/>
          </a:xfrm>
          <a:custGeom>
            <a:avLst/>
            <a:gdLst>
              <a:gd name="connsiteX0" fmla="*/ 0 w 2981523"/>
              <a:gd name="connsiteY0" fmla="*/ 116454 h 698708"/>
              <a:gd name="connsiteX1" fmla="*/ 116454 w 2981523"/>
              <a:gd name="connsiteY1" fmla="*/ 0 h 698708"/>
              <a:gd name="connsiteX2" fmla="*/ 1739222 w 2981523"/>
              <a:gd name="connsiteY2" fmla="*/ 0 h 698708"/>
              <a:gd name="connsiteX3" fmla="*/ 1739222 w 2981523"/>
              <a:gd name="connsiteY3" fmla="*/ 0 h 698708"/>
              <a:gd name="connsiteX4" fmla="*/ 2484603 w 2981523"/>
              <a:gd name="connsiteY4" fmla="*/ 0 h 698708"/>
              <a:gd name="connsiteX5" fmla="*/ 2865069 w 2981523"/>
              <a:gd name="connsiteY5" fmla="*/ 0 h 698708"/>
              <a:gd name="connsiteX6" fmla="*/ 2981523 w 2981523"/>
              <a:gd name="connsiteY6" fmla="*/ 116454 h 698708"/>
              <a:gd name="connsiteX7" fmla="*/ 2981523 w 2981523"/>
              <a:gd name="connsiteY7" fmla="*/ 407580 h 698708"/>
              <a:gd name="connsiteX8" fmla="*/ 3475472 w 2981523"/>
              <a:gd name="connsiteY8" fmla="*/ 354671 h 698708"/>
              <a:gd name="connsiteX9" fmla="*/ 2981523 w 2981523"/>
              <a:gd name="connsiteY9" fmla="*/ 582257 h 698708"/>
              <a:gd name="connsiteX10" fmla="*/ 2981523 w 2981523"/>
              <a:gd name="connsiteY10" fmla="*/ 582254 h 698708"/>
              <a:gd name="connsiteX11" fmla="*/ 2865069 w 2981523"/>
              <a:gd name="connsiteY11" fmla="*/ 698708 h 698708"/>
              <a:gd name="connsiteX12" fmla="*/ 2484603 w 2981523"/>
              <a:gd name="connsiteY12" fmla="*/ 698708 h 698708"/>
              <a:gd name="connsiteX13" fmla="*/ 1739222 w 2981523"/>
              <a:gd name="connsiteY13" fmla="*/ 698708 h 698708"/>
              <a:gd name="connsiteX14" fmla="*/ 1739222 w 2981523"/>
              <a:gd name="connsiteY14" fmla="*/ 698708 h 698708"/>
              <a:gd name="connsiteX15" fmla="*/ 116454 w 2981523"/>
              <a:gd name="connsiteY15" fmla="*/ 698708 h 698708"/>
              <a:gd name="connsiteX16" fmla="*/ 0 w 2981523"/>
              <a:gd name="connsiteY16" fmla="*/ 582254 h 698708"/>
              <a:gd name="connsiteX17" fmla="*/ 0 w 2981523"/>
              <a:gd name="connsiteY17" fmla="*/ 582257 h 698708"/>
              <a:gd name="connsiteX18" fmla="*/ 0 w 2981523"/>
              <a:gd name="connsiteY18" fmla="*/ 407580 h 698708"/>
              <a:gd name="connsiteX19" fmla="*/ 0 w 2981523"/>
              <a:gd name="connsiteY19" fmla="*/ 407580 h 698708"/>
              <a:gd name="connsiteX20" fmla="*/ 0 w 2981523"/>
              <a:gd name="connsiteY20" fmla="*/ 116454 h 698708"/>
              <a:gd name="connsiteX0" fmla="*/ 0 w 2983766"/>
              <a:gd name="connsiteY0" fmla="*/ 116454 h 698708"/>
              <a:gd name="connsiteX1" fmla="*/ 116454 w 2983766"/>
              <a:gd name="connsiteY1" fmla="*/ 0 h 698708"/>
              <a:gd name="connsiteX2" fmla="*/ 1739222 w 2983766"/>
              <a:gd name="connsiteY2" fmla="*/ 0 h 698708"/>
              <a:gd name="connsiteX3" fmla="*/ 1739222 w 2983766"/>
              <a:gd name="connsiteY3" fmla="*/ 0 h 698708"/>
              <a:gd name="connsiteX4" fmla="*/ 2484603 w 2983766"/>
              <a:gd name="connsiteY4" fmla="*/ 0 h 698708"/>
              <a:gd name="connsiteX5" fmla="*/ 2865069 w 2983766"/>
              <a:gd name="connsiteY5" fmla="*/ 0 h 698708"/>
              <a:gd name="connsiteX6" fmla="*/ 2981523 w 2983766"/>
              <a:gd name="connsiteY6" fmla="*/ 116454 h 698708"/>
              <a:gd name="connsiteX7" fmla="*/ 2981523 w 2983766"/>
              <a:gd name="connsiteY7" fmla="*/ 407580 h 698708"/>
              <a:gd name="connsiteX8" fmla="*/ 2983766 w 2983766"/>
              <a:gd name="connsiteY8" fmla="*/ 561705 h 698708"/>
              <a:gd name="connsiteX9" fmla="*/ 2981523 w 2983766"/>
              <a:gd name="connsiteY9" fmla="*/ 582257 h 698708"/>
              <a:gd name="connsiteX10" fmla="*/ 2981523 w 2983766"/>
              <a:gd name="connsiteY10" fmla="*/ 582254 h 698708"/>
              <a:gd name="connsiteX11" fmla="*/ 2865069 w 2983766"/>
              <a:gd name="connsiteY11" fmla="*/ 698708 h 698708"/>
              <a:gd name="connsiteX12" fmla="*/ 2484603 w 2983766"/>
              <a:gd name="connsiteY12" fmla="*/ 698708 h 698708"/>
              <a:gd name="connsiteX13" fmla="*/ 1739222 w 2983766"/>
              <a:gd name="connsiteY13" fmla="*/ 698708 h 698708"/>
              <a:gd name="connsiteX14" fmla="*/ 1739222 w 2983766"/>
              <a:gd name="connsiteY14" fmla="*/ 698708 h 698708"/>
              <a:gd name="connsiteX15" fmla="*/ 116454 w 2983766"/>
              <a:gd name="connsiteY15" fmla="*/ 698708 h 698708"/>
              <a:gd name="connsiteX16" fmla="*/ 0 w 2983766"/>
              <a:gd name="connsiteY16" fmla="*/ 582254 h 698708"/>
              <a:gd name="connsiteX17" fmla="*/ 0 w 2983766"/>
              <a:gd name="connsiteY17" fmla="*/ 582257 h 698708"/>
              <a:gd name="connsiteX18" fmla="*/ 0 w 2983766"/>
              <a:gd name="connsiteY18" fmla="*/ 407580 h 698708"/>
              <a:gd name="connsiteX19" fmla="*/ 0 w 2983766"/>
              <a:gd name="connsiteY19" fmla="*/ 407580 h 698708"/>
              <a:gd name="connsiteX20" fmla="*/ 0 w 2983766"/>
              <a:gd name="connsiteY20" fmla="*/ 116454 h 698708"/>
              <a:gd name="connsiteX0" fmla="*/ 0 w 2981523"/>
              <a:gd name="connsiteY0" fmla="*/ 116454 h 698708"/>
              <a:gd name="connsiteX1" fmla="*/ 116454 w 2981523"/>
              <a:gd name="connsiteY1" fmla="*/ 0 h 698708"/>
              <a:gd name="connsiteX2" fmla="*/ 1739222 w 2981523"/>
              <a:gd name="connsiteY2" fmla="*/ 0 h 698708"/>
              <a:gd name="connsiteX3" fmla="*/ 1739222 w 2981523"/>
              <a:gd name="connsiteY3" fmla="*/ 0 h 698708"/>
              <a:gd name="connsiteX4" fmla="*/ 2484603 w 2981523"/>
              <a:gd name="connsiteY4" fmla="*/ 0 h 698708"/>
              <a:gd name="connsiteX5" fmla="*/ 2865069 w 2981523"/>
              <a:gd name="connsiteY5" fmla="*/ 0 h 698708"/>
              <a:gd name="connsiteX6" fmla="*/ 2981523 w 2981523"/>
              <a:gd name="connsiteY6" fmla="*/ 116454 h 698708"/>
              <a:gd name="connsiteX7" fmla="*/ 2981523 w 2981523"/>
              <a:gd name="connsiteY7" fmla="*/ 407580 h 698708"/>
              <a:gd name="connsiteX8" fmla="*/ 2981523 w 2981523"/>
              <a:gd name="connsiteY8" fmla="*/ 582257 h 698708"/>
              <a:gd name="connsiteX9" fmla="*/ 2981523 w 2981523"/>
              <a:gd name="connsiteY9" fmla="*/ 582254 h 698708"/>
              <a:gd name="connsiteX10" fmla="*/ 2865069 w 2981523"/>
              <a:gd name="connsiteY10" fmla="*/ 698708 h 698708"/>
              <a:gd name="connsiteX11" fmla="*/ 2484603 w 2981523"/>
              <a:gd name="connsiteY11" fmla="*/ 698708 h 698708"/>
              <a:gd name="connsiteX12" fmla="*/ 1739222 w 2981523"/>
              <a:gd name="connsiteY12" fmla="*/ 698708 h 698708"/>
              <a:gd name="connsiteX13" fmla="*/ 1739222 w 2981523"/>
              <a:gd name="connsiteY13" fmla="*/ 698708 h 698708"/>
              <a:gd name="connsiteX14" fmla="*/ 116454 w 2981523"/>
              <a:gd name="connsiteY14" fmla="*/ 698708 h 698708"/>
              <a:gd name="connsiteX15" fmla="*/ 0 w 2981523"/>
              <a:gd name="connsiteY15" fmla="*/ 582254 h 698708"/>
              <a:gd name="connsiteX16" fmla="*/ 0 w 2981523"/>
              <a:gd name="connsiteY16" fmla="*/ 582257 h 698708"/>
              <a:gd name="connsiteX17" fmla="*/ 0 w 2981523"/>
              <a:gd name="connsiteY17" fmla="*/ 407580 h 698708"/>
              <a:gd name="connsiteX18" fmla="*/ 0 w 2981523"/>
              <a:gd name="connsiteY18" fmla="*/ 407580 h 698708"/>
              <a:gd name="connsiteX19" fmla="*/ 0 w 2981523"/>
              <a:gd name="connsiteY19" fmla="*/ 116454 h 698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81523" h="698708">
                <a:moveTo>
                  <a:pt x="0" y="116454"/>
                </a:moveTo>
                <a:cubicBezTo>
                  <a:pt x="0" y="52138"/>
                  <a:pt x="52138" y="0"/>
                  <a:pt x="116454" y="0"/>
                </a:cubicBezTo>
                <a:lnTo>
                  <a:pt x="1739222" y="0"/>
                </a:lnTo>
                <a:lnTo>
                  <a:pt x="1739222" y="0"/>
                </a:lnTo>
                <a:lnTo>
                  <a:pt x="2484603" y="0"/>
                </a:lnTo>
                <a:lnTo>
                  <a:pt x="2865069" y="0"/>
                </a:lnTo>
                <a:cubicBezTo>
                  <a:pt x="2929385" y="0"/>
                  <a:pt x="2981523" y="52138"/>
                  <a:pt x="2981523" y="116454"/>
                </a:cubicBezTo>
                <a:lnTo>
                  <a:pt x="2981523" y="407580"/>
                </a:lnTo>
                <a:lnTo>
                  <a:pt x="2981523" y="582257"/>
                </a:lnTo>
                <a:lnTo>
                  <a:pt x="2981523" y="582254"/>
                </a:lnTo>
                <a:cubicBezTo>
                  <a:pt x="2981523" y="646570"/>
                  <a:pt x="2929385" y="698708"/>
                  <a:pt x="2865069" y="698708"/>
                </a:cubicBezTo>
                <a:lnTo>
                  <a:pt x="2484603" y="698708"/>
                </a:lnTo>
                <a:lnTo>
                  <a:pt x="1739222" y="698708"/>
                </a:lnTo>
                <a:lnTo>
                  <a:pt x="1739222" y="698708"/>
                </a:lnTo>
                <a:lnTo>
                  <a:pt x="116454" y="698708"/>
                </a:lnTo>
                <a:cubicBezTo>
                  <a:pt x="52138" y="698708"/>
                  <a:pt x="0" y="646570"/>
                  <a:pt x="0" y="582254"/>
                </a:cubicBezTo>
                <a:lnTo>
                  <a:pt x="0" y="582257"/>
                </a:lnTo>
                <a:lnTo>
                  <a:pt x="0" y="407580"/>
                </a:lnTo>
                <a:lnTo>
                  <a:pt x="0" y="407580"/>
                </a:lnTo>
                <a:lnTo>
                  <a:pt x="0" y="11645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Инициализация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881000" y="4373999"/>
            <a:ext cx="3735000" cy="565623"/>
          </a:xfrm>
          <a:custGeom>
            <a:avLst/>
            <a:gdLst>
              <a:gd name="connsiteX0" fmla="*/ 0 w 3600000"/>
              <a:gd name="connsiteY0" fmla="*/ 96482 h 578882"/>
              <a:gd name="connsiteX1" fmla="*/ 96482 w 3600000"/>
              <a:gd name="connsiteY1" fmla="*/ 0 h 578882"/>
              <a:gd name="connsiteX2" fmla="*/ 2100000 w 3600000"/>
              <a:gd name="connsiteY2" fmla="*/ 0 h 578882"/>
              <a:gd name="connsiteX3" fmla="*/ 2100000 w 3600000"/>
              <a:gd name="connsiteY3" fmla="*/ 0 h 578882"/>
              <a:gd name="connsiteX4" fmla="*/ 3000000 w 3600000"/>
              <a:gd name="connsiteY4" fmla="*/ 0 h 578882"/>
              <a:gd name="connsiteX5" fmla="*/ 3503518 w 3600000"/>
              <a:gd name="connsiteY5" fmla="*/ 0 h 578882"/>
              <a:gd name="connsiteX6" fmla="*/ 3600000 w 3600000"/>
              <a:gd name="connsiteY6" fmla="*/ 96482 h 578882"/>
              <a:gd name="connsiteX7" fmla="*/ 3600000 w 3600000"/>
              <a:gd name="connsiteY7" fmla="*/ 337681 h 578882"/>
              <a:gd name="connsiteX8" fmla="*/ 3600000 w 3600000"/>
              <a:gd name="connsiteY8" fmla="*/ 337681 h 578882"/>
              <a:gd name="connsiteX9" fmla="*/ 3600000 w 3600000"/>
              <a:gd name="connsiteY9" fmla="*/ 482402 h 578882"/>
              <a:gd name="connsiteX10" fmla="*/ 3600000 w 3600000"/>
              <a:gd name="connsiteY10" fmla="*/ 482400 h 578882"/>
              <a:gd name="connsiteX11" fmla="*/ 3503518 w 3600000"/>
              <a:gd name="connsiteY11" fmla="*/ 578882 h 578882"/>
              <a:gd name="connsiteX12" fmla="*/ 3000000 w 3600000"/>
              <a:gd name="connsiteY12" fmla="*/ 578882 h 578882"/>
              <a:gd name="connsiteX13" fmla="*/ 1877904 w 3600000"/>
              <a:gd name="connsiteY13" fmla="*/ 1154279 h 578882"/>
              <a:gd name="connsiteX14" fmla="*/ 2100000 w 3600000"/>
              <a:gd name="connsiteY14" fmla="*/ 578882 h 578882"/>
              <a:gd name="connsiteX15" fmla="*/ 96482 w 3600000"/>
              <a:gd name="connsiteY15" fmla="*/ 578882 h 578882"/>
              <a:gd name="connsiteX16" fmla="*/ 0 w 3600000"/>
              <a:gd name="connsiteY16" fmla="*/ 482400 h 578882"/>
              <a:gd name="connsiteX17" fmla="*/ 0 w 3600000"/>
              <a:gd name="connsiteY17" fmla="*/ 482402 h 578882"/>
              <a:gd name="connsiteX18" fmla="*/ 0 w 3600000"/>
              <a:gd name="connsiteY18" fmla="*/ 337681 h 578882"/>
              <a:gd name="connsiteX19" fmla="*/ 0 w 3600000"/>
              <a:gd name="connsiteY19" fmla="*/ 337681 h 578882"/>
              <a:gd name="connsiteX20" fmla="*/ 0 w 3600000"/>
              <a:gd name="connsiteY20" fmla="*/ 96482 h 578882"/>
              <a:gd name="connsiteX0" fmla="*/ 0 w 3600000"/>
              <a:gd name="connsiteY0" fmla="*/ 96482 h 584935"/>
              <a:gd name="connsiteX1" fmla="*/ 96482 w 3600000"/>
              <a:gd name="connsiteY1" fmla="*/ 0 h 584935"/>
              <a:gd name="connsiteX2" fmla="*/ 2100000 w 3600000"/>
              <a:gd name="connsiteY2" fmla="*/ 0 h 584935"/>
              <a:gd name="connsiteX3" fmla="*/ 2100000 w 3600000"/>
              <a:gd name="connsiteY3" fmla="*/ 0 h 584935"/>
              <a:gd name="connsiteX4" fmla="*/ 3000000 w 3600000"/>
              <a:gd name="connsiteY4" fmla="*/ 0 h 584935"/>
              <a:gd name="connsiteX5" fmla="*/ 3503518 w 3600000"/>
              <a:gd name="connsiteY5" fmla="*/ 0 h 584935"/>
              <a:gd name="connsiteX6" fmla="*/ 3600000 w 3600000"/>
              <a:gd name="connsiteY6" fmla="*/ 96482 h 584935"/>
              <a:gd name="connsiteX7" fmla="*/ 3600000 w 3600000"/>
              <a:gd name="connsiteY7" fmla="*/ 337681 h 584935"/>
              <a:gd name="connsiteX8" fmla="*/ 3600000 w 3600000"/>
              <a:gd name="connsiteY8" fmla="*/ 337681 h 584935"/>
              <a:gd name="connsiteX9" fmla="*/ 3600000 w 3600000"/>
              <a:gd name="connsiteY9" fmla="*/ 482402 h 584935"/>
              <a:gd name="connsiteX10" fmla="*/ 3600000 w 3600000"/>
              <a:gd name="connsiteY10" fmla="*/ 482400 h 584935"/>
              <a:gd name="connsiteX11" fmla="*/ 3503518 w 3600000"/>
              <a:gd name="connsiteY11" fmla="*/ 578882 h 584935"/>
              <a:gd name="connsiteX12" fmla="*/ 3000000 w 3600000"/>
              <a:gd name="connsiteY12" fmla="*/ 578882 h 584935"/>
              <a:gd name="connsiteX13" fmla="*/ 2378236 w 3600000"/>
              <a:gd name="connsiteY13" fmla="*/ 584935 h 584935"/>
              <a:gd name="connsiteX14" fmla="*/ 2100000 w 3600000"/>
              <a:gd name="connsiteY14" fmla="*/ 578882 h 584935"/>
              <a:gd name="connsiteX15" fmla="*/ 96482 w 3600000"/>
              <a:gd name="connsiteY15" fmla="*/ 578882 h 584935"/>
              <a:gd name="connsiteX16" fmla="*/ 0 w 3600000"/>
              <a:gd name="connsiteY16" fmla="*/ 482400 h 584935"/>
              <a:gd name="connsiteX17" fmla="*/ 0 w 3600000"/>
              <a:gd name="connsiteY17" fmla="*/ 482402 h 584935"/>
              <a:gd name="connsiteX18" fmla="*/ 0 w 3600000"/>
              <a:gd name="connsiteY18" fmla="*/ 337681 h 584935"/>
              <a:gd name="connsiteX19" fmla="*/ 0 w 3600000"/>
              <a:gd name="connsiteY19" fmla="*/ 337681 h 584935"/>
              <a:gd name="connsiteX20" fmla="*/ 0 w 3600000"/>
              <a:gd name="connsiteY20" fmla="*/ 96482 h 584935"/>
              <a:gd name="connsiteX0" fmla="*/ 0 w 3600000"/>
              <a:gd name="connsiteY0" fmla="*/ 96482 h 578882"/>
              <a:gd name="connsiteX1" fmla="*/ 96482 w 3600000"/>
              <a:gd name="connsiteY1" fmla="*/ 0 h 578882"/>
              <a:gd name="connsiteX2" fmla="*/ 2100000 w 3600000"/>
              <a:gd name="connsiteY2" fmla="*/ 0 h 578882"/>
              <a:gd name="connsiteX3" fmla="*/ 2100000 w 3600000"/>
              <a:gd name="connsiteY3" fmla="*/ 0 h 578882"/>
              <a:gd name="connsiteX4" fmla="*/ 3000000 w 3600000"/>
              <a:gd name="connsiteY4" fmla="*/ 0 h 578882"/>
              <a:gd name="connsiteX5" fmla="*/ 3503518 w 3600000"/>
              <a:gd name="connsiteY5" fmla="*/ 0 h 578882"/>
              <a:gd name="connsiteX6" fmla="*/ 3600000 w 3600000"/>
              <a:gd name="connsiteY6" fmla="*/ 96482 h 578882"/>
              <a:gd name="connsiteX7" fmla="*/ 3600000 w 3600000"/>
              <a:gd name="connsiteY7" fmla="*/ 337681 h 578882"/>
              <a:gd name="connsiteX8" fmla="*/ 3600000 w 3600000"/>
              <a:gd name="connsiteY8" fmla="*/ 337681 h 578882"/>
              <a:gd name="connsiteX9" fmla="*/ 3600000 w 3600000"/>
              <a:gd name="connsiteY9" fmla="*/ 482402 h 578882"/>
              <a:gd name="connsiteX10" fmla="*/ 3600000 w 3600000"/>
              <a:gd name="connsiteY10" fmla="*/ 482400 h 578882"/>
              <a:gd name="connsiteX11" fmla="*/ 3503518 w 3600000"/>
              <a:gd name="connsiteY11" fmla="*/ 578882 h 578882"/>
              <a:gd name="connsiteX12" fmla="*/ 3000000 w 3600000"/>
              <a:gd name="connsiteY12" fmla="*/ 578882 h 578882"/>
              <a:gd name="connsiteX13" fmla="*/ 2100000 w 3600000"/>
              <a:gd name="connsiteY13" fmla="*/ 578882 h 578882"/>
              <a:gd name="connsiteX14" fmla="*/ 96482 w 3600000"/>
              <a:gd name="connsiteY14" fmla="*/ 578882 h 578882"/>
              <a:gd name="connsiteX15" fmla="*/ 0 w 3600000"/>
              <a:gd name="connsiteY15" fmla="*/ 482400 h 578882"/>
              <a:gd name="connsiteX16" fmla="*/ 0 w 3600000"/>
              <a:gd name="connsiteY16" fmla="*/ 482402 h 578882"/>
              <a:gd name="connsiteX17" fmla="*/ 0 w 3600000"/>
              <a:gd name="connsiteY17" fmla="*/ 337681 h 578882"/>
              <a:gd name="connsiteX18" fmla="*/ 0 w 3600000"/>
              <a:gd name="connsiteY18" fmla="*/ 337681 h 578882"/>
              <a:gd name="connsiteX19" fmla="*/ 0 w 3600000"/>
              <a:gd name="connsiteY19" fmla="*/ 96482 h 578882"/>
              <a:gd name="connsiteX0" fmla="*/ 0 w 3600000"/>
              <a:gd name="connsiteY0" fmla="*/ 96482 h 578882"/>
              <a:gd name="connsiteX1" fmla="*/ 96482 w 3600000"/>
              <a:gd name="connsiteY1" fmla="*/ 0 h 578882"/>
              <a:gd name="connsiteX2" fmla="*/ 2100000 w 3600000"/>
              <a:gd name="connsiteY2" fmla="*/ 0 h 578882"/>
              <a:gd name="connsiteX3" fmla="*/ 2100000 w 3600000"/>
              <a:gd name="connsiteY3" fmla="*/ 0 h 578882"/>
              <a:gd name="connsiteX4" fmla="*/ 3000000 w 3600000"/>
              <a:gd name="connsiteY4" fmla="*/ 0 h 578882"/>
              <a:gd name="connsiteX5" fmla="*/ 3503518 w 3600000"/>
              <a:gd name="connsiteY5" fmla="*/ 0 h 578882"/>
              <a:gd name="connsiteX6" fmla="*/ 3600000 w 3600000"/>
              <a:gd name="connsiteY6" fmla="*/ 96482 h 578882"/>
              <a:gd name="connsiteX7" fmla="*/ 3600000 w 3600000"/>
              <a:gd name="connsiteY7" fmla="*/ 337681 h 578882"/>
              <a:gd name="connsiteX8" fmla="*/ 3600000 w 3600000"/>
              <a:gd name="connsiteY8" fmla="*/ 337681 h 578882"/>
              <a:gd name="connsiteX9" fmla="*/ 3600000 w 3600000"/>
              <a:gd name="connsiteY9" fmla="*/ 482402 h 578882"/>
              <a:gd name="connsiteX10" fmla="*/ 3600000 w 3600000"/>
              <a:gd name="connsiteY10" fmla="*/ 482400 h 578882"/>
              <a:gd name="connsiteX11" fmla="*/ 3503518 w 3600000"/>
              <a:gd name="connsiteY11" fmla="*/ 578882 h 578882"/>
              <a:gd name="connsiteX12" fmla="*/ 3000000 w 3600000"/>
              <a:gd name="connsiteY12" fmla="*/ 578882 h 578882"/>
              <a:gd name="connsiteX13" fmla="*/ 2100000 w 3600000"/>
              <a:gd name="connsiteY13" fmla="*/ 578882 h 578882"/>
              <a:gd name="connsiteX14" fmla="*/ 96482 w 3600000"/>
              <a:gd name="connsiteY14" fmla="*/ 578882 h 578882"/>
              <a:gd name="connsiteX15" fmla="*/ 0 w 3600000"/>
              <a:gd name="connsiteY15" fmla="*/ 482400 h 578882"/>
              <a:gd name="connsiteX16" fmla="*/ 0 w 3600000"/>
              <a:gd name="connsiteY16" fmla="*/ 482402 h 578882"/>
              <a:gd name="connsiteX17" fmla="*/ 0 w 3600000"/>
              <a:gd name="connsiteY17" fmla="*/ 337681 h 578882"/>
              <a:gd name="connsiteX18" fmla="*/ 0 w 3600000"/>
              <a:gd name="connsiteY18" fmla="*/ 337681 h 578882"/>
              <a:gd name="connsiteX19" fmla="*/ 0 w 3600000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00000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2100000" y="0"/>
                </a:lnTo>
                <a:lnTo>
                  <a:pt x="2100000" y="0"/>
                </a:lnTo>
                <a:lnTo>
                  <a:pt x="3000000" y="0"/>
                </a:lnTo>
                <a:lnTo>
                  <a:pt x="3503518" y="0"/>
                </a:lnTo>
                <a:cubicBezTo>
                  <a:pt x="3556804" y="0"/>
                  <a:pt x="3600000" y="43196"/>
                  <a:pt x="3600000" y="96482"/>
                </a:cubicBezTo>
                <a:lnTo>
                  <a:pt x="3600000" y="337681"/>
                </a:lnTo>
                <a:lnTo>
                  <a:pt x="3600000" y="337681"/>
                </a:lnTo>
                <a:lnTo>
                  <a:pt x="3600000" y="482402"/>
                </a:lnTo>
                <a:lnTo>
                  <a:pt x="3600000" y="482400"/>
                </a:lnTo>
                <a:cubicBezTo>
                  <a:pt x="3600000" y="535686"/>
                  <a:pt x="3556804" y="578882"/>
                  <a:pt x="3503518" y="578882"/>
                </a:cubicBezTo>
                <a:lnTo>
                  <a:pt x="3000000" y="578882"/>
                </a:lnTo>
                <a:lnTo>
                  <a:pt x="210000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482402"/>
                </a:lnTo>
                <a:lnTo>
                  <a:pt x="0" y="337681"/>
                </a:lnTo>
                <a:lnTo>
                  <a:pt x="0" y="337681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591000" y="5784935"/>
            <a:ext cx="4114800" cy="580845"/>
          </a:xfrm>
          <a:custGeom>
            <a:avLst/>
            <a:gdLst>
              <a:gd name="connsiteX0" fmla="*/ 0 w 4114800"/>
              <a:gd name="connsiteY0" fmla="*/ 96482 h 578882"/>
              <a:gd name="connsiteX1" fmla="*/ 96482 w 4114800"/>
              <a:gd name="connsiteY1" fmla="*/ 0 h 578882"/>
              <a:gd name="connsiteX2" fmla="*/ 685800 w 4114800"/>
              <a:gd name="connsiteY2" fmla="*/ 0 h 578882"/>
              <a:gd name="connsiteX3" fmla="*/ -472173 w 4114800"/>
              <a:gd name="connsiteY3" fmla="*/ -432541 h 578882"/>
              <a:gd name="connsiteX4" fmla="*/ 1714500 w 4114800"/>
              <a:gd name="connsiteY4" fmla="*/ 0 h 578882"/>
              <a:gd name="connsiteX5" fmla="*/ 4018318 w 4114800"/>
              <a:gd name="connsiteY5" fmla="*/ 0 h 578882"/>
              <a:gd name="connsiteX6" fmla="*/ 4114800 w 4114800"/>
              <a:gd name="connsiteY6" fmla="*/ 96482 h 578882"/>
              <a:gd name="connsiteX7" fmla="*/ 4114800 w 4114800"/>
              <a:gd name="connsiteY7" fmla="*/ 96480 h 578882"/>
              <a:gd name="connsiteX8" fmla="*/ 4114800 w 4114800"/>
              <a:gd name="connsiteY8" fmla="*/ 96480 h 578882"/>
              <a:gd name="connsiteX9" fmla="*/ 4114800 w 4114800"/>
              <a:gd name="connsiteY9" fmla="*/ 241201 h 578882"/>
              <a:gd name="connsiteX10" fmla="*/ 4114800 w 4114800"/>
              <a:gd name="connsiteY10" fmla="*/ 482400 h 578882"/>
              <a:gd name="connsiteX11" fmla="*/ 4018318 w 4114800"/>
              <a:gd name="connsiteY11" fmla="*/ 578882 h 578882"/>
              <a:gd name="connsiteX12" fmla="*/ 1714500 w 4114800"/>
              <a:gd name="connsiteY12" fmla="*/ 578882 h 578882"/>
              <a:gd name="connsiteX13" fmla="*/ 685800 w 4114800"/>
              <a:gd name="connsiteY13" fmla="*/ 578882 h 578882"/>
              <a:gd name="connsiteX14" fmla="*/ 685800 w 4114800"/>
              <a:gd name="connsiteY14" fmla="*/ 578882 h 578882"/>
              <a:gd name="connsiteX15" fmla="*/ 96482 w 4114800"/>
              <a:gd name="connsiteY15" fmla="*/ 578882 h 578882"/>
              <a:gd name="connsiteX16" fmla="*/ 0 w 4114800"/>
              <a:gd name="connsiteY16" fmla="*/ 482400 h 578882"/>
              <a:gd name="connsiteX17" fmla="*/ 0 w 4114800"/>
              <a:gd name="connsiteY17" fmla="*/ 241201 h 578882"/>
              <a:gd name="connsiteX18" fmla="*/ 0 w 4114800"/>
              <a:gd name="connsiteY18" fmla="*/ 96480 h 578882"/>
              <a:gd name="connsiteX19" fmla="*/ 0 w 4114800"/>
              <a:gd name="connsiteY19" fmla="*/ 96480 h 578882"/>
              <a:gd name="connsiteX20" fmla="*/ 0 w 4114800"/>
              <a:gd name="connsiteY20" fmla="*/ 96482 h 578882"/>
              <a:gd name="connsiteX0" fmla="*/ 0 w 4114800"/>
              <a:gd name="connsiteY0" fmla="*/ 96482 h 578882"/>
              <a:gd name="connsiteX1" fmla="*/ 96482 w 4114800"/>
              <a:gd name="connsiteY1" fmla="*/ 0 h 578882"/>
              <a:gd name="connsiteX2" fmla="*/ 685800 w 4114800"/>
              <a:gd name="connsiteY2" fmla="*/ 0 h 578882"/>
              <a:gd name="connsiteX3" fmla="*/ 1714500 w 4114800"/>
              <a:gd name="connsiteY3" fmla="*/ 0 h 578882"/>
              <a:gd name="connsiteX4" fmla="*/ 4018318 w 4114800"/>
              <a:gd name="connsiteY4" fmla="*/ 0 h 578882"/>
              <a:gd name="connsiteX5" fmla="*/ 4114800 w 4114800"/>
              <a:gd name="connsiteY5" fmla="*/ 96482 h 578882"/>
              <a:gd name="connsiteX6" fmla="*/ 4114800 w 4114800"/>
              <a:gd name="connsiteY6" fmla="*/ 96480 h 578882"/>
              <a:gd name="connsiteX7" fmla="*/ 4114800 w 4114800"/>
              <a:gd name="connsiteY7" fmla="*/ 96480 h 578882"/>
              <a:gd name="connsiteX8" fmla="*/ 4114800 w 4114800"/>
              <a:gd name="connsiteY8" fmla="*/ 241201 h 578882"/>
              <a:gd name="connsiteX9" fmla="*/ 4114800 w 4114800"/>
              <a:gd name="connsiteY9" fmla="*/ 482400 h 578882"/>
              <a:gd name="connsiteX10" fmla="*/ 4018318 w 4114800"/>
              <a:gd name="connsiteY10" fmla="*/ 578882 h 578882"/>
              <a:gd name="connsiteX11" fmla="*/ 1714500 w 4114800"/>
              <a:gd name="connsiteY11" fmla="*/ 578882 h 578882"/>
              <a:gd name="connsiteX12" fmla="*/ 685800 w 4114800"/>
              <a:gd name="connsiteY12" fmla="*/ 578882 h 578882"/>
              <a:gd name="connsiteX13" fmla="*/ 685800 w 4114800"/>
              <a:gd name="connsiteY13" fmla="*/ 578882 h 578882"/>
              <a:gd name="connsiteX14" fmla="*/ 96482 w 4114800"/>
              <a:gd name="connsiteY14" fmla="*/ 578882 h 578882"/>
              <a:gd name="connsiteX15" fmla="*/ 0 w 4114800"/>
              <a:gd name="connsiteY15" fmla="*/ 482400 h 578882"/>
              <a:gd name="connsiteX16" fmla="*/ 0 w 4114800"/>
              <a:gd name="connsiteY16" fmla="*/ 241201 h 578882"/>
              <a:gd name="connsiteX17" fmla="*/ 0 w 4114800"/>
              <a:gd name="connsiteY17" fmla="*/ 96480 h 578882"/>
              <a:gd name="connsiteX18" fmla="*/ 0 w 4114800"/>
              <a:gd name="connsiteY18" fmla="*/ 96480 h 578882"/>
              <a:gd name="connsiteX19" fmla="*/ 0 w 4114800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4800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685800" y="0"/>
                </a:lnTo>
                <a:lnTo>
                  <a:pt x="1714500" y="0"/>
                </a:lnTo>
                <a:lnTo>
                  <a:pt x="4018318" y="0"/>
                </a:lnTo>
                <a:cubicBezTo>
                  <a:pt x="4071604" y="0"/>
                  <a:pt x="4114800" y="43196"/>
                  <a:pt x="4114800" y="96482"/>
                </a:cubicBezTo>
                <a:lnTo>
                  <a:pt x="4114800" y="96480"/>
                </a:lnTo>
                <a:lnTo>
                  <a:pt x="4114800" y="96480"/>
                </a:lnTo>
                <a:lnTo>
                  <a:pt x="4114800" y="241201"/>
                </a:lnTo>
                <a:lnTo>
                  <a:pt x="4114800" y="482400"/>
                </a:lnTo>
                <a:cubicBezTo>
                  <a:pt x="4114800" y="535686"/>
                  <a:pt x="4071604" y="578882"/>
                  <a:pt x="4018318" y="578882"/>
                </a:cubicBezTo>
                <a:lnTo>
                  <a:pt x="1714500" y="578882"/>
                </a:lnTo>
                <a:lnTo>
                  <a:pt x="685800" y="578882"/>
                </a:lnTo>
                <a:lnTo>
                  <a:pt x="68580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241201"/>
                </a:lnTo>
                <a:lnTo>
                  <a:pt x="0" y="96480"/>
                </a:lnTo>
                <a:lnTo>
                  <a:pt x="0" y="96480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(от тип число)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1500A29-02C5-4980-8158-EAA75BBB0C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981000" y="5139000"/>
            <a:ext cx="855000" cy="45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926000" y="5137278"/>
            <a:ext cx="1215000" cy="45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687378" y="5137278"/>
            <a:ext cx="315000" cy="45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211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60132" grpId="0" animBg="1"/>
      <p:bldP spid="560133" grpId="0" animBg="1"/>
      <p:bldP spid="560134" grpId="0" animBg="1"/>
      <p:bldP spid="560135" grpId="0" animBg="1"/>
      <p:bldP spid="3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07038" y="1004282"/>
            <a:ext cx="9829699" cy="5546589"/>
          </a:xfrm>
        </p:spPr>
        <p:txBody>
          <a:bodyPr>
            <a:normAutofit/>
          </a:bodyPr>
          <a:lstStyle/>
          <a:p>
            <a:r>
              <a:rPr lang="bg-BG" dirty="0"/>
              <a:t>Променливите съхраняват стойност от даден тип</a:t>
            </a:r>
          </a:p>
          <a:p>
            <a:pPr lvl="1"/>
            <a:r>
              <a:rPr lang="bg-BG" sz="3000" dirty="0">
                <a:latin typeface="+mj-lt"/>
                <a:cs typeface="Consolas" pitchFamily="49" charset="0"/>
              </a:rPr>
              <a:t>Число, буква, текст (низ), дата, списък, …</a:t>
            </a:r>
          </a:p>
          <a:p>
            <a:pPr>
              <a:spcBef>
                <a:spcPts val="1200"/>
              </a:spcBef>
            </a:pPr>
            <a:r>
              <a:rPr lang="bg-BG" dirty="0"/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sz="3000" b="1" dirty="0">
                <a:latin typeface="Consolas" panose="020B0609020204030204" pitchFamily="49" charset="0"/>
              </a:rPr>
              <a:t>Number</a:t>
            </a:r>
            <a:r>
              <a:rPr lang="bg-BG" sz="3000" dirty="0"/>
              <a:t> </a:t>
            </a:r>
            <a:r>
              <a:rPr lang="en-US" sz="3000" dirty="0"/>
              <a:t>– </a:t>
            </a:r>
            <a:r>
              <a:rPr lang="bg-BG" sz="3000" dirty="0">
                <a:cs typeface="Consolas" pitchFamily="49" charset="0"/>
              </a:rPr>
              <a:t>число</a:t>
            </a:r>
            <a:r>
              <a:rPr lang="en-US" sz="3000" dirty="0"/>
              <a:t>: </a:t>
            </a:r>
            <a:r>
              <a:rPr lang="bg-BG" sz="3000" dirty="0"/>
              <a:t> </a:t>
            </a:r>
            <a:r>
              <a:rPr lang="en-US" sz="3000" b="1" dirty="0">
                <a:cs typeface="Consolas" pitchFamily="49" charset="0"/>
              </a:rPr>
              <a:t>7</a:t>
            </a:r>
            <a:r>
              <a:rPr lang="en-US" sz="3000" dirty="0"/>
              <a:t>, </a:t>
            </a:r>
            <a:r>
              <a:rPr lang="en-US" sz="3000" b="1" dirty="0">
                <a:cs typeface="Consolas" pitchFamily="49" charset="0"/>
              </a:rPr>
              <a:t>3.14</a:t>
            </a:r>
            <a:r>
              <a:rPr lang="en-US" sz="3000" dirty="0"/>
              <a:t>, </a:t>
            </a:r>
            <a:r>
              <a:rPr lang="en-US" sz="3000" b="1" dirty="0">
                <a:cs typeface="Consolas" pitchFamily="49" charset="0"/>
              </a:rPr>
              <a:t>-1.5</a:t>
            </a:r>
            <a:r>
              <a:rPr lang="en-US" sz="3000" dirty="0"/>
              <a:t>, </a:t>
            </a:r>
            <a:r>
              <a:rPr lang="en-US" sz="3000" dirty="0">
                <a:cs typeface="Consolas" pitchFamily="49" charset="0"/>
              </a:rPr>
              <a:t>…</a:t>
            </a:r>
          </a:p>
          <a:p>
            <a:pPr lvl="1"/>
            <a:r>
              <a:rPr lang="en-US" sz="3000" b="1" dirty="0">
                <a:latin typeface="Consolas" panose="020B0609020204030204" pitchFamily="49" charset="0"/>
              </a:rPr>
              <a:t>String</a:t>
            </a:r>
            <a:r>
              <a:rPr lang="en-US" sz="3000" dirty="0"/>
              <a:t> – </a:t>
            </a:r>
            <a:r>
              <a:rPr lang="bg-BG" sz="3000" dirty="0">
                <a:cs typeface="Consolas" pitchFamily="49" charset="0"/>
              </a:rPr>
              <a:t>текст</a:t>
            </a:r>
            <a:r>
              <a:rPr lang="en-US" sz="3000" dirty="0"/>
              <a:t>: </a:t>
            </a:r>
            <a:r>
              <a:rPr lang="bg-BG" sz="3000" dirty="0"/>
              <a:t> </a:t>
            </a:r>
            <a:r>
              <a:rPr lang="en-US" sz="3000" b="1" dirty="0"/>
              <a:t>"Hello"</a:t>
            </a:r>
            <a:r>
              <a:rPr lang="en-US" sz="3000" dirty="0"/>
              <a:t>, </a:t>
            </a:r>
            <a:r>
              <a:rPr lang="en-US" sz="3000" b="1" dirty="0">
                <a:cs typeface="Consolas" pitchFamily="49" charset="0"/>
              </a:rPr>
              <a:t>"</a:t>
            </a:r>
            <a:r>
              <a:rPr lang="bg-BG" sz="3000" b="1" dirty="0">
                <a:cs typeface="Consolas" pitchFamily="49" charset="0"/>
              </a:rPr>
              <a:t>Здрасти</a:t>
            </a:r>
            <a:r>
              <a:rPr lang="en-US" sz="3000" b="1" dirty="0">
                <a:cs typeface="Consolas" pitchFamily="49" charset="0"/>
              </a:rPr>
              <a:t>"</a:t>
            </a:r>
            <a:r>
              <a:rPr lang="en-US" sz="3000" dirty="0"/>
              <a:t>, </a:t>
            </a:r>
            <a:r>
              <a:rPr lang="en-US" sz="3000" b="1" dirty="0">
                <a:cs typeface="Consolas" pitchFamily="49" charset="0"/>
              </a:rPr>
              <a:t>"p@r0La"</a:t>
            </a:r>
            <a:r>
              <a:rPr lang="en-US" sz="3000" dirty="0"/>
              <a:t>, </a:t>
            </a:r>
            <a:r>
              <a:rPr lang="en-US" sz="3000" dirty="0">
                <a:cs typeface="Consolas" pitchFamily="49" charset="0"/>
              </a:rPr>
              <a:t>…</a:t>
            </a:r>
            <a:endParaRPr lang="bg-BG" sz="3000" dirty="0"/>
          </a:p>
          <a:p>
            <a:pPr lvl="1"/>
            <a:r>
              <a:rPr lang="en-GB" sz="3000" b="1" dirty="0">
                <a:latin typeface="Consolas" pitchFamily="49" charset="0"/>
                <a:cs typeface="Consolas" pitchFamily="49" charset="0"/>
              </a:rPr>
              <a:t>Undefined</a:t>
            </a:r>
            <a:r>
              <a:rPr lang="en-GB" sz="3000" dirty="0"/>
              <a:t> – </a:t>
            </a:r>
            <a:r>
              <a:rPr lang="ru-RU" sz="3000" dirty="0">
                <a:cs typeface="Consolas" pitchFamily="49" charset="0"/>
              </a:rPr>
              <a:t> </a:t>
            </a:r>
            <a:r>
              <a:rPr lang="bg-BG" sz="3000" dirty="0">
                <a:cs typeface="Consolas" pitchFamily="49" charset="0"/>
              </a:rPr>
              <a:t>променлива, на която не е присвоена </a:t>
            </a:r>
            <a:br>
              <a:rPr lang="en-US" sz="3000" dirty="0">
                <a:cs typeface="Consolas" pitchFamily="49" charset="0"/>
              </a:rPr>
            </a:br>
            <a:r>
              <a:rPr lang="bg-BG" sz="3000" dirty="0">
                <a:cs typeface="Consolas" pitchFamily="49" charset="0"/>
              </a:rPr>
              <a:t>стойност</a:t>
            </a:r>
            <a:endParaRPr lang="bg-BG" dirty="0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F4E5381-5C14-4CB8-BFF2-613C294889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49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A9AC-DDF4-401D-A66B-A855835E36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>
                <a:latin typeface="Consolas" panose="020B0609020204030204" pitchFamily="49" charset="0"/>
              </a:rPr>
              <a:t>Масиви – четене от масив</a:t>
            </a:r>
            <a:endParaRPr lang="bg-BG" dirty="0"/>
          </a:p>
        </p:txBody>
      </p:sp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6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bg-BG" dirty="0"/>
              <a:t>В програмирането </a:t>
            </a:r>
            <a:r>
              <a:rPr lang="bg-BG" b="1" dirty="0">
                <a:solidFill>
                  <a:schemeClr val="bg1"/>
                </a:solidFill>
              </a:rPr>
              <a:t>масив </a:t>
            </a:r>
            <a:r>
              <a:rPr lang="bg-BG" dirty="0"/>
              <a:t>е </a:t>
            </a:r>
            <a:r>
              <a:rPr lang="bg-BG" b="1" dirty="0">
                <a:solidFill>
                  <a:schemeClr val="bg1"/>
                </a:solidFill>
              </a:rPr>
              <a:t>поредица от елементи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Можем да запазваме </a:t>
            </a:r>
            <a:r>
              <a:rPr lang="bg-BG" b="1" dirty="0">
                <a:solidFill>
                  <a:schemeClr val="bg1"/>
                </a:solidFill>
              </a:rPr>
              <a:t>много стойности</a:t>
            </a:r>
            <a:r>
              <a:rPr lang="en-GB" b="1" dirty="0"/>
              <a:t> </a:t>
            </a:r>
            <a:r>
              <a:rPr lang="bg-BG" dirty="0"/>
              <a:t>в една променлива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Елементите са номерирани от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</a:t>
            </a:r>
            <a:r>
              <a:rPr lang="bg-BG" dirty="0"/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Масивите имат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дължина на променливата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Array.length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масив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4898" y="2294277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Масив от 5 елемента</a:t>
            </a: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7149" y="1875466"/>
            <a:ext cx="2549982" cy="708983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Индекс на елемента</a:t>
            </a: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68937" y="3175778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Елемент от масива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3232" y="1866725"/>
            <a:ext cx="3287291" cy="1320402"/>
            <a:chOff x="3503612" y="2468444"/>
            <a:chExt cx="3849320" cy="1546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662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424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86636" y="2468444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948637" y="2472750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708314" y="2468445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8" name="Slide Number">
            <a:extLst>
              <a:ext uri="{FF2B5EF4-FFF2-40B4-BE49-F238E27FC236}">
                <a16:creationId xmlns:a16="http://schemas.microsoft.com/office/drawing/2014/main" id="{1246069B-742D-4386-9728-50EA867B99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99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build="p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10354234" cy="5207396"/>
          </a:xfrm>
        </p:spPr>
        <p:txBody>
          <a:bodyPr>
            <a:normAutofit/>
          </a:bodyPr>
          <a:lstStyle/>
          <a:p>
            <a:pPr marL="514350" indent="-514350"/>
            <a:r>
              <a:rPr lang="bg-BG" sz="3200" dirty="0"/>
              <a:t>Какво е програмиране?</a:t>
            </a:r>
            <a:endParaRPr lang="en-US" sz="3200" dirty="0"/>
          </a:p>
          <a:p>
            <a:pPr marL="514350" indent="-514350"/>
            <a:r>
              <a:rPr lang="bg-BG" sz="3200" dirty="0"/>
              <a:t>Първа програма с </a:t>
            </a:r>
            <a:r>
              <a:rPr lang="en-US" sz="3200" b="1" dirty="0">
                <a:solidFill>
                  <a:schemeClr val="bg1"/>
                </a:solidFill>
              </a:rPr>
              <a:t>JavaScript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bg1"/>
                </a:solidFill>
              </a:rPr>
              <a:t>Visual Studio Code</a:t>
            </a:r>
          </a:p>
          <a:p>
            <a:pPr marL="514350" indent="-514350"/>
            <a:r>
              <a:rPr lang="bg-BG" sz="3200" dirty="0"/>
              <a:t>Променливи и типове данни</a:t>
            </a:r>
            <a:endParaRPr lang="en-US" sz="3200" dirty="0"/>
          </a:p>
          <a:p>
            <a:pPr marL="514350" indent="-514350"/>
            <a:r>
              <a:rPr lang="bg-BG" sz="3200" dirty="0"/>
              <a:t>Четене на потребителски вход</a:t>
            </a:r>
            <a:endParaRPr lang="en-US" sz="3200" dirty="0"/>
          </a:p>
          <a:p>
            <a:pPr marL="514350" indent="-514350"/>
            <a:r>
              <a:rPr lang="bg-BG" sz="3200" dirty="0"/>
              <a:t>Прости операции</a:t>
            </a:r>
          </a:p>
          <a:p>
            <a:pPr marL="803583" lvl="1" indent="-514350"/>
            <a:r>
              <a:rPr lang="bg-BG" sz="2800" dirty="0"/>
              <a:t>работа с текст и числа</a:t>
            </a:r>
          </a:p>
          <a:p>
            <a:pPr marL="803583" lvl="1" indent="-514350"/>
            <a:r>
              <a:rPr lang="bg-BG" sz="3000" dirty="0"/>
              <a:t>аритметични операции</a:t>
            </a:r>
          </a:p>
          <a:p>
            <a:pPr marL="514350" indent="-514350"/>
            <a:r>
              <a:rPr lang="bg-BG" sz="3200" dirty="0"/>
              <a:t>Печатане на конзолата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9357E01-E15D-4DD6-976C-1602CA1361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9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9B4BD4-4C46-4EB7-B068-F9C129D41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Както от подаден текст можем да прочетем само една буква, така можем да прочетем само един елемент от даден масив.</a:t>
            </a:r>
          </a:p>
          <a:p>
            <a:pPr latinLnBrk="0"/>
            <a:endParaRPr lang="en-US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857500" y="2495550"/>
            <a:ext cx="6477000" cy="293618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latin typeface="Consolas" pitchFamily="49" charset="0"/>
                <a:cs typeface="Consolas" pitchFamily="49" charset="0"/>
              </a:rPr>
              <a:t>function solve(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latin typeface="Consolas" pitchFamily="49" charset="0"/>
                <a:cs typeface="Consolas" pitchFamily="49" charset="0"/>
              </a:rPr>
              <a:t>  console.log(input[0]);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latin typeface="Consolas" pitchFamily="49" charset="0"/>
                <a:cs typeface="Consolas" pitchFamily="49" charset="0"/>
              </a:rPr>
              <a:t>  console.log(input[1]);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latin typeface="Consolas" pitchFamily="49" charset="0"/>
                <a:cs typeface="Consolas" pitchFamily="49" charset="0"/>
              </a:rPr>
              <a:t>  console.log(input[2]);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latin typeface="Consolas" pitchFamily="49" charset="0"/>
                <a:cs typeface="Consolas" pitchFamily="49" charset="0"/>
              </a:rPr>
              <a:t>solve(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 "a"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 "b"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 "c"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Масиви – четене от масиви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857500" y="2492412"/>
            <a:ext cx="6477000" cy="293618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solve(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console.log(input[0]);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console.log(input[1]);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console.log(input[2]);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solve(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"a"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"b"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"c"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52EAB07-D228-4633-8D59-8B12A58E22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11" name="Правоъгълник 10"/>
          <p:cNvSpPr/>
          <p:nvPr/>
        </p:nvSpPr>
        <p:spPr>
          <a:xfrm>
            <a:off x="7740650" y="2994680"/>
            <a:ext cx="776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//a</a:t>
            </a:r>
            <a:endParaRPr lang="en-US" sz="2800" dirty="0"/>
          </a:p>
        </p:txBody>
      </p:sp>
      <p:sp>
        <p:nvSpPr>
          <p:cNvPr id="12" name="Правоъгълник 11"/>
          <p:cNvSpPr/>
          <p:nvPr/>
        </p:nvSpPr>
        <p:spPr>
          <a:xfrm>
            <a:off x="7740650" y="3439180"/>
            <a:ext cx="776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//b</a:t>
            </a:r>
            <a:endParaRPr lang="en-US" sz="2800" dirty="0"/>
          </a:p>
        </p:txBody>
      </p:sp>
      <p:sp>
        <p:nvSpPr>
          <p:cNvPr id="13" name="Правоъгълник 12"/>
          <p:cNvSpPr/>
          <p:nvPr/>
        </p:nvSpPr>
        <p:spPr>
          <a:xfrm>
            <a:off x="7740650" y="3883680"/>
            <a:ext cx="776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777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559019-F801-46AB-8A9E-B623145DC29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Получаване на потребителски вход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01" y="1385091"/>
            <a:ext cx="2213798" cy="2213798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072E6AA3-7F99-43F8-8F06-C31096110BA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12762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187857"/>
          </a:xfrm>
        </p:spPr>
        <p:txBody>
          <a:bodyPr/>
          <a:lstStyle/>
          <a:p>
            <a:r>
              <a:rPr lang="bg-BG" sz="3600" dirty="0"/>
              <a:t>Всичко, което </a:t>
            </a:r>
            <a:r>
              <a:rPr lang="bg-BG" sz="3600" b="1" dirty="0">
                <a:solidFill>
                  <a:schemeClr val="bg1"/>
                </a:solidFill>
              </a:rPr>
              <a:t>получаваме</a:t>
            </a:r>
            <a:r>
              <a:rPr lang="bg-BG" sz="3600" dirty="0"/>
              <a:t> като вход, </a:t>
            </a:r>
            <a:br>
              <a:rPr lang="en-US" sz="3600" dirty="0"/>
            </a:br>
            <a:r>
              <a:rPr lang="bg-BG" sz="3600" dirty="0"/>
              <a:t>идва под формата на </a:t>
            </a:r>
            <a:r>
              <a:rPr lang="bg-BG" sz="3600" b="1" dirty="0">
                <a:solidFill>
                  <a:schemeClr val="bg1"/>
                </a:solidFill>
              </a:rPr>
              <a:t>аргумент</a:t>
            </a:r>
          </a:p>
          <a:p>
            <a:r>
              <a:rPr lang="bg-BG" sz="3600" dirty="0"/>
              <a:t>Всичко, което </a:t>
            </a:r>
            <a:r>
              <a:rPr lang="bg-BG" sz="3600" b="1" dirty="0">
                <a:solidFill>
                  <a:schemeClr val="bg1"/>
                </a:solidFill>
              </a:rPr>
              <a:t>печатаме</a:t>
            </a:r>
            <a:r>
              <a:rPr lang="bg-BG" sz="3600" dirty="0"/>
              <a:t> на конзолата, </a:t>
            </a:r>
            <a:br>
              <a:rPr lang="en-US" sz="3600" dirty="0"/>
            </a:br>
            <a:r>
              <a:rPr lang="bg-BG" sz="3600" dirty="0"/>
              <a:t>се </a:t>
            </a:r>
            <a:r>
              <a:rPr lang="bg-BG" sz="3600" b="1" dirty="0">
                <a:solidFill>
                  <a:schemeClr val="bg1"/>
                </a:solidFill>
              </a:rPr>
              <a:t>преобразува в текст</a:t>
            </a:r>
          </a:p>
          <a:p>
            <a:r>
              <a:rPr lang="bg-BG" sz="3600" dirty="0"/>
              <a:t>Получаване на текст</a:t>
            </a:r>
            <a:r>
              <a:rPr lang="en-GB" sz="3600" dirty="0"/>
              <a:t>: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666000" y="4599000"/>
            <a:ext cx="6435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3200" b="1" dirty="0">
                <a:latin typeface="Consolas" pitchFamily="49" charset="0"/>
                <a:cs typeface="Consolas" pitchFamily="49" charset="0"/>
              </a:rPr>
              <a:t>function readText(input) {</a:t>
            </a:r>
          </a:p>
          <a:p>
            <a:r>
              <a:rPr lang="en-US" sz="3200" b="1" dirty="0">
                <a:latin typeface="Consolas" pitchFamily="49" charset="0"/>
                <a:cs typeface="Consolas" pitchFamily="49" charset="0"/>
              </a:rPr>
              <a:t>  let str = input[0];</a:t>
            </a:r>
            <a:endParaRPr lang="bg-BG" sz="32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32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8789722-94B0-400E-AE02-5EAEA99449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21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r>
              <a:rPr lang="en-US" dirty="0"/>
              <a:t> (2)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6" cy="554658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sz="3600" dirty="0"/>
              <a:t>Пример: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2866AD2-6561-4EAD-A648-6DAF75BDB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000" y="1854000"/>
            <a:ext cx="5091988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function readName(input) {</a:t>
            </a:r>
          </a:p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  let name = input[0];</a:t>
            </a:r>
          </a:p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  console.log(name);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r>
              <a:rPr lang="en-GB" sz="2600" b="1" dirty="0" err="1">
                <a:latin typeface="Consolas" pitchFamily="49" charset="0"/>
                <a:cs typeface="Consolas" pitchFamily="49" charset="0"/>
              </a:rPr>
              <a:t>readName</a:t>
            </a:r>
            <a:r>
              <a:rPr lang="en-GB" sz="2600" b="1" dirty="0">
                <a:latin typeface="Consolas" pitchFamily="49" charset="0"/>
                <a:cs typeface="Consolas" pitchFamily="49" charset="0"/>
              </a:rPr>
              <a:t>(['</a:t>
            </a:r>
            <a:r>
              <a:rPr lang="en-GB" sz="2600" b="1" dirty="0" err="1">
                <a:latin typeface="Consolas" pitchFamily="49" charset="0"/>
                <a:cs typeface="Consolas" pitchFamily="49" charset="0"/>
              </a:rPr>
              <a:t>SoftUni</a:t>
            </a:r>
            <a:r>
              <a:rPr lang="en-GB" sz="2600" b="1" dirty="0">
                <a:latin typeface="Consolas" pitchFamily="49" charset="0"/>
                <a:cs typeface="Consolas" pitchFamily="49" charset="0"/>
              </a:rPr>
              <a:t>']);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BD733B-407E-40FF-B45D-48157C5A3D2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46000" y="4644000"/>
            <a:ext cx="3800475" cy="121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Arrow: Bent-Up 6">
            <a:extLst>
              <a:ext uri="{FF2B5EF4-FFF2-40B4-BE49-F238E27FC236}">
                <a16:creationId xmlns:a16="http://schemas.microsoft.com/office/drawing/2014/main" id="{B2C082D7-0522-4349-8ADB-B1A3CA10D667}"/>
              </a:ext>
            </a:extLst>
          </p:cNvPr>
          <p:cNvSpPr/>
          <p:nvPr/>
        </p:nvSpPr>
        <p:spPr bwMode="auto">
          <a:xfrm rot="5400000">
            <a:off x="5073854" y="4408759"/>
            <a:ext cx="706859" cy="70008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A4F1AA0-04F7-4F03-9DE8-D1842E3BE67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9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188" y="960763"/>
            <a:ext cx="10033549" cy="5276048"/>
          </a:xfrm>
        </p:spPr>
        <p:txBody>
          <a:bodyPr>
            <a:normAutofit/>
          </a:bodyPr>
          <a:lstStyle/>
          <a:p>
            <a:r>
              <a:rPr lang="bg-BG" sz="2800" dirty="0"/>
              <a:t>Получаване на</a:t>
            </a:r>
            <a:r>
              <a:rPr lang="en-US" sz="2800" dirty="0"/>
              <a:t> </a:t>
            </a:r>
            <a:r>
              <a:rPr lang="bg-BG" sz="2800" dirty="0"/>
              <a:t>число:</a:t>
            </a:r>
            <a:endParaRPr lang="en-US" sz="28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2800" dirty="0"/>
              <a:t>Пример: пресмятане на лице на квадрат със страна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2800" dirty="0"/>
              <a:t>: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3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61000" y="3610615"/>
            <a:ext cx="6659303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squareArea(input) {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(input[0]);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;  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61000" y="1528447"/>
            <a:ext cx="665930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readNumber(input) 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let num 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(input[0]);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}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1885093-665B-4539-840B-C641B3BE1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1737" y="3834000"/>
            <a:ext cx="3195000" cy="972197"/>
          </a:xfrm>
          <a:custGeom>
            <a:avLst/>
            <a:gdLst>
              <a:gd name="connsiteX0" fmla="*/ 0 w 3195000"/>
              <a:gd name="connsiteY0" fmla="*/ 162036 h 972197"/>
              <a:gd name="connsiteX1" fmla="*/ 162036 w 3195000"/>
              <a:gd name="connsiteY1" fmla="*/ 0 h 972197"/>
              <a:gd name="connsiteX2" fmla="*/ 532500 w 3195000"/>
              <a:gd name="connsiteY2" fmla="*/ 0 h 972197"/>
              <a:gd name="connsiteX3" fmla="*/ 532500 w 3195000"/>
              <a:gd name="connsiteY3" fmla="*/ 0 h 972197"/>
              <a:gd name="connsiteX4" fmla="*/ 1331250 w 3195000"/>
              <a:gd name="connsiteY4" fmla="*/ 0 h 972197"/>
              <a:gd name="connsiteX5" fmla="*/ 3032964 w 3195000"/>
              <a:gd name="connsiteY5" fmla="*/ 0 h 972197"/>
              <a:gd name="connsiteX6" fmla="*/ 3195000 w 3195000"/>
              <a:gd name="connsiteY6" fmla="*/ 162036 h 972197"/>
              <a:gd name="connsiteX7" fmla="*/ 3195000 w 3195000"/>
              <a:gd name="connsiteY7" fmla="*/ 162033 h 972197"/>
              <a:gd name="connsiteX8" fmla="*/ 3195000 w 3195000"/>
              <a:gd name="connsiteY8" fmla="*/ 162033 h 972197"/>
              <a:gd name="connsiteX9" fmla="*/ 3195000 w 3195000"/>
              <a:gd name="connsiteY9" fmla="*/ 405082 h 972197"/>
              <a:gd name="connsiteX10" fmla="*/ 3195000 w 3195000"/>
              <a:gd name="connsiteY10" fmla="*/ 810161 h 972197"/>
              <a:gd name="connsiteX11" fmla="*/ 3032964 w 3195000"/>
              <a:gd name="connsiteY11" fmla="*/ 972197 h 972197"/>
              <a:gd name="connsiteX12" fmla="*/ 1331250 w 3195000"/>
              <a:gd name="connsiteY12" fmla="*/ 972197 h 972197"/>
              <a:gd name="connsiteX13" fmla="*/ 532500 w 3195000"/>
              <a:gd name="connsiteY13" fmla="*/ 972197 h 972197"/>
              <a:gd name="connsiteX14" fmla="*/ 532500 w 3195000"/>
              <a:gd name="connsiteY14" fmla="*/ 972197 h 972197"/>
              <a:gd name="connsiteX15" fmla="*/ 162036 w 3195000"/>
              <a:gd name="connsiteY15" fmla="*/ 972197 h 972197"/>
              <a:gd name="connsiteX16" fmla="*/ 0 w 3195000"/>
              <a:gd name="connsiteY16" fmla="*/ 810161 h 972197"/>
              <a:gd name="connsiteX17" fmla="*/ 0 w 3195000"/>
              <a:gd name="connsiteY17" fmla="*/ 405082 h 972197"/>
              <a:gd name="connsiteX18" fmla="*/ -1066491 w 3195000"/>
              <a:gd name="connsiteY18" fmla="*/ -132054 h 972197"/>
              <a:gd name="connsiteX19" fmla="*/ 0 w 3195000"/>
              <a:gd name="connsiteY19" fmla="*/ 162033 h 972197"/>
              <a:gd name="connsiteX20" fmla="*/ 0 w 3195000"/>
              <a:gd name="connsiteY20" fmla="*/ 162036 h 972197"/>
              <a:gd name="connsiteX0" fmla="*/ 0 w 3195000"/>
              <a:gd name="connsiteY0" fmla="*/ 162036 h 972197"/>
              <a:gd name="connsiteX1" fmla="*/ 162036 w 3195000"/>
              <a:gd name="connsiteY1" fmla="*/ 0 h 972197"/>
              <a:gd name="connsiteX2" fmla="*/ 532500 w 3195000"/>
              <a:gd name="connsiteY2" fmla="*/ 0 h 972197"/>
              <a:gd name="connsiteX3" fmla="*/ 532500 w 3195000"/>
              <a:gd name="connsiteY3" fmla="*/ 0 h 972197"/>
              <a:gd name="connsiteX4" fmla="*/ 1331250 w 3195000"/>
              <a:gd name="connsiteY4" fmla="*/ 0 h 972197"/>
              <a:gd name="connsiteX5" fmla="*/ 3032964 w 3195000"/>
              <a:gd name="connsiteY5" fmla="*/ 0 h 972197"/>
              <a:gd name="connsiteX6" fmla="*/ 3195000 w 3195000"/>
              <a:gd name="connsiteY6" fmla="*/ 162036 h 972197"/>
              <a:gd name="connsiteX7" fmla="*/ 3195000 w 3195000"/>
              <a:gd name="connsiteY7" fmla="*/ 162033 h 972197"/>
              <a:gd name="connsiteX8" fmla="*/ 3195000 w 3195000"/>
              <a:gd name="connsiteY8" fmla="*/ 162033 h 972197"/>
              <a:gd name="connsiteX9" fmla="*/ 3195000 w 3195000"/>
              <a:gd name="connsiteY9" fmla="*/ 405082 h 972197"/>
              <a:gd name="connsiteX10" fmla="*/ 3195000 w 3195000"/>
              <a:gd name="connsiteY10" fmla="*/ 810161 h 972197"/>
              <a:gd name="connsiteX11" fmla="*/ 3032964 w 3195000"/>
              <a:gd name="connsiteY11" fmla="*/ 972197 h 972197"/>
              <a:gd name="connsiteX12" fmla="*/ 1331250 w 3195000"/>
              <a:gd name="connsiteY12" fmla="*/ 972197 h 972197"/>
              <a:gd name="connsiteX13" fmla="*/ 532500 w 3195000"/>
              <a:gd name="connsiteY13" fmla="*/ 972197 h 972197"/>
              <a:gd name="connsiteX14" fmla="*/ 532500 w 3195000"/>
              <a:gd name="connsiteY14" fmla="*/ 972197 h 972197"/>
              <a:gd name="connsiteX15" fmla="*/ 162036 w 3195000"/>
              <a:gd name="connsiteY15" fmla="*/ 972197 h 972197"/>
              <a:gd name="connsiteX16" fmla="*/ 0 w 3195000"/>
              <a:gd name="connsiteY16" fmla="*/ 810161 h 972197"/>
              <a:gd name="connsiteX17" fmla="*/ 0 w 3195000"/>
              <a:gd name="connsiteY17" fmla="*/ 405082 h 972197"/>
              <a:gd name="connsiteX18" fmla="*/ 0 w 3195000"/>
              <a:gd name="connsiteY18" fmla="*/ 162033 h 972197"/>
              <a:gd name="connsiteX19" fmla="*/ 0 w 3195000"/>
              <a:gd name="connsiteY19" fmla="*/ 162036 h 97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95000" h="972197">
                <a:moveTo>
                  <a:pt x="0" y="162036"/>
                </a:moveTo>
                <a:cubicBezTo>
                  <a:pt x="0" y="72546"/>
                  <a:pt x="72546" y="0"/>
                  <a:pt x="162036" y="0"/>
                </a:cubicBezTo>
                <a:lnTo>
                  <a:pt x="532500" y="0"/>
                </a:lnTo>
                <a:lnTo>
                  <a:pt x="532500" y="0"/>
                </a:lnTo>
                <a:lnTo>
                  <a:pt x="1331250" y="0"/>
                </a:lnTo>
                <a:lnTo>
                  <a:pt x="3032964" y="0"/>
                </a:lnTo>
                <a:cubicBezTo>
                  <a:pt x="3122454" y="0"/>
                  <a:pt x="3195000" y="72546"/>
                  <a:pt x="3195000" y="162036"/>
                </a:cubicBezTo>
                <a:lnTo>
                  <a:pt x="3195000" y="162033"/>
                </a:lnTo>
                <a:lnTo>
                  <a:pt x="3195000" y="162033"/>
                </a:lnTo>
                <a:lnTo>
                  <a:pt x="3195000" y="405082"/>
                </a:lnTo>
                <a:lnTo>
                  <a:pt x="3195000" y="810161"/>
                </a:lnTo>
                <a:cubicBezTo>
                  <a:pt x="3195000" y="899651"/>
                  <a:pt x="3122454" y="972197"/>
                  <a:pt x="3032964" y="972197"/>
                </a:cubicBezTo>
                <a:lnTo>
                  <a:pt x="1331250" y="972197"/>
                </a:lnTo>
                <a:lnTo>
                  <a:pt x="532500" y="972197"/>
                </a:lnTo>
                <a:lnTo>
                  <a:pt x="532500" y="972197"/>
                </a:lnTo>
                <a:lnTo>
                  <a:pt x="162036" y="972197"/>
                </a:lnTo>
                <a:cubicBezTo>
                  <a:pt x="72546" y="972197"/>
                  <a:pt x="0" y="899651"/>
                  <a:pt x="0" y="810161"/>
                </a:cubicBezTo>
                <a:lnTo>
                  <a:pt x="0" y="405082"/>
                </a:lnTo>
                <a:lnTo>
                  <a:pt x="0" y="162033"/>
                </a:lnTo>
                <a:lnTo>
                  <a:pt x="0" y="16203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Получаване на число на един ред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94E1781-9D0B-496D-9043-BFA452803D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1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A5217F-57BB-4CF0-AF88-8D1348BC637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45" y="1524000"/>
            <a:ext cx="2237110" cy="223711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FFEC2BC7-02F9-4F89-88BB-DCC77EAE43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с текст и числа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3858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6DBB885D-AF01-4354-A8D7-98F3123FBD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359000"/>
            <a:ext cx="6004098" cy="4725000"/>
          </a:xfrm>
        </p:spPr>
        <p:txBody>
          <a:bodyPr>
            <a:normAutofit/>
          </a:bodyPr>
          <a:lstStyle/>
          <a:p>
            <a:r>
              <a:rPr lang="bg-BG" sz="3200" dirty="0"/>
              <a:t>Да се напише функция, която</a:t>
            </a:r>
            <a:r>
              <a:rPr lang="en-US" sz="3200" dirty="0"/>
              <a:t>:</a:t>
            </a:r>
          </a:p>
          <a:p>
            <a:pPr lvl="1"/>
            <a:r>
              <a:rPr lang="bg-BG" sz="2800" dirty="0"/>
              <a:t>Получава като аргумент </a:t>
            </a:r>
            <a:r>
              <a:rPr lang="bg-BG" sz="2800" b="1" dirty="0">
                <a:solidFill>
                  <a:schemeClr val="bg1"/>
                </a:solidFill>
              </a:rPr>
              <a:t>име</a:t>
            </a:r>
            <a:r>
              <a:rPr lang="en-US" sz="2800" dirty="0"/>
              <a:t> </a:t>
            </a:r>
            <a:r>
              <a:rPr lang="bg-BG" sz="2800" dirty="0"/>
              <a:t>на човек</a:t>
            </a:r>
          </a:p>
          <a:p>
            <a:pPr lvl="1"/>
            <a:r>
              <a:rPr lang="bg-BG" sz="2800" dirty="0"/>
              <a:t>Отпечатва </a:t>
            </a:r>
            <a:r>
              <a:rPr lang="en-US" sz="2800" dirty="0"/>
              <a:t>"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Hello, &lt;name&gt;</a:t>
            </a:r>
            <a:r>
              <a:rPr lang="bg-BG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2800" dirty="0"/>
              <a:t>"</a:t>
            </a:r>
            <a:r>
              <a:rPr lang="bg-BG" sz="2800" dirty="0"/>
              <a:t>, където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lang="en-US" sz="2800" b="1" dirty="0"/>
              <a:t> </a:t>
            </a:r>
            <a:r>
              <a:rPr lang="bg-BG" sz="2800" dirty="0"/>
              <a:t>е полученото преди това </a:t>
            </a:r>
            <a:r>
              <a:rPr lang="bg-BG" sz="2800" b="1" dirty="0">
                <a:solidFill>
                  <a:schemeClr val="bg1"/>
                </a:solidFill>
              </a:rPr>
              <a:t>име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пример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294967295"/>
          </p:nvPr>
        </p:nvSpPr>
        <p:spPr>
          <a:xfrm>
            <a:off x="6448099" y="1359000"/>
            <a:ext cx="5473581" cy="4725000"/>
          </a:xfrm>
        </p:spPr>
        <p:txBody>
          <a:bodyPr/>
          <a:lstStyle/>
          <a:p>
            <a:r>
              <a:rPr lang="bg-BG" sz="3600" dirty="0"/>
              <a:t>Примерен вход и изход: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6878273" y="2228583"/>
            <a:ext cx="5010759" cy="553229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32179" y="4906985"/>
              <a:ext cx="375432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6878273" y="3204812"/>
            <a:ext cx="5029953" cy="540149"/>
            <a:chOff x="736384" y="4800599"/>
            <a:chExt cx="4326768" cy="5035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118041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471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6712" y="1830475"/>
            <a:ext cx="7003288" cy="37135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function greetingByName(input)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let </a:t>
            </a:r>
            <a:r>
              <a:rPr lang="en-US" sz="2800" dirty="0">
                <a:solidFill>
                  <a:schemeClr val="bg1"/>
                </a:solidFill>
              </a:rPr>
              <a:t>name</a:t>
            </a:r>
            <a:r>
              <a:rPr lang="en-US" sz="2800" dirty="0"/>
              <a:t> = input[0];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let </a:t>
            </a:r>
            <a:r>
              <a:rPr lang="en-US" sz="2800" dirty="0">
                <a:solidFill>
                  <a:schemeClr val="bg1"/>
                </a:solidFill>
              </a:rPr>
              <a:t>greeting</a:t>
            </a:r>
            <a:r>
              <a:rPr lang="en-US" sz="2800" dirty="0"/>
              <a:t> = "Hello, " + </a:t>
            </a:r>
            <a:r>
              <a:rPr lang="en-US" sz="2800" dirty="0">
                <a:solidFill>
                  <a:schemeClr val="bg1"/>
                </a:solidFill>
              </a:rPr>
              <a:t>name</a:t>
            </a:r>
            <a:r>
              <a:rPr lang="en-US" sz="28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console.log(</a:t>
            </a:r>
            <a:r>
              <a:rPr lang="en-US" sz="2800" dirty="0">
                <a:solidFill>
                  <a:schemeClr val="bg1"/>
                </a:solidFill>
              </a:rPr>
              <a:t>greeting</a:t>
            </a:r>
            <a:r>
              <a:rPr lang="en-US" sz="28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greetingByName</a:t>
            </a:r>
            <a:r>
              <a:rPr lang="en-US" sz="2800" dirty="0"/>
              <a:t>(</a:t>
            </a:r>
            <a:r>
              <a:rPr lang="en-AS" sz="2800" dirty="0"/>
              <a:t>[</a:t>
            </a:r>
            <a:r>
              <a:rPr lang="en-US" sz="2800" dirty="0"/>
              <a:t>'</a:t>
            </a:r>
            <a:r>
              <a:rPr lang="en-US" sz="2800" dirty="0" err="1"/>
              <a:t>Svetlin</a:t>
            </a:r>
            <a:r>
              <a:rPr lang="en-US" sz="2800" dirty="0"/>
              <a:t> </a:t>
            </a:r>
            <a:r>
              <a:rPr lang="en-US" sz="2800" dirty="0" err="1"/>
              <a:t>Nakov</a:t>
            </a:r>
            <a:r>
              <a:rPr lang="en-US" sz="2800" dirty="0"/>
              <a:t>'</a:t>
            </a:r>
            <a:r>
              <a:rPr lang="en-AS" sz="2800" dirty="0"/>
              <a:t>]</a:t>
            </a:r>
            <a:r>
              <a:rPr lang="en-US" sz="2800" dirty="0"/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решение</a:t>
            </a:r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000179" y="1824166"/>
            <a:ext cx="3752851" cy="1784834"/>
          </a:xfrm>
          <a:custGeom>
            <a:avLst/>
            <a:gdLst>
              <a:gd name="connsiteX0" fmla="*/ 0 w 3752851"/>
              <a:gd name="connsiteY0" fmla="*/ 297478 h 1784834"/>
              <a:gd name="connsiteX1" fmla="*/ 297478 w 3752851"/>
              <a:gd name="connsiteY1" fmla="*/ 0 h 1784834"/>
              <a:gd name="connsiteX2" fmla="*/ 625475 w 3752851"/>
              <a:gd name="connsiteY2" fmla="*/ 0 h 1784834"/>
              <a:gd name="connsiteX3" fmla="*/ 625475 w 3752851"/>
              <a:gd name="connsiteY3" fmla="*/ 0 h 1784834"/>
              <a:gd name="connsiteX4" fmla="*/ 1563688 w 3752851"/>
              <a:gd name="connsiteY4" fmla="*/ 0 h 1784834"/>
              <a:gd name="connsiteX5" fmla="*/ 3455373 w 3752851"/>
              <a:gd name="connsiteY5" fmla="*/ 0 h 1784834"/>
              <a:gd name="connsiteX6" fmla="*/ 3752851 w 3752851"/>
              <a:gd name="connsiteY6" fmla="*/ 297478 h 1784834"/>
              <a:gd name="connsiteX7" fmla="*/ 3752851 w 3752851"/>
              <a:gd name="connsiteY7" fmla="*/ 1041153 h 1784834"/>
              <a:gd name="connsiteX8" fmla="*/ 3752851 w 3752851"/>
              <a:gd name="connsiteY8" fmla="*/ 1041153 h 1784834"/>
              <a:gd name="connsiteX9" fmla="*/ 3752851 w 3752851"/>
              <a:gd name="connsiteY9" fmla="*/ 1487362 h 1784834"/>
              <a:gd name="connsiteX10" fmla="*/ 3752851 w 3752851"/>
              <a:gd name="connsiteY10" fmla="*/ 1487356 h 1784834"/>
              <a:gd name="connsiteX11" fmla="*/ 3455373 w 3752851"/>
              <a:gd name="connsiteY11" fmla="*/ 1784834 h 1784834"/>
              <a:gd name="connsiteX12" fmla="*/ 1563688 w 3752851"/>
              <a:gd name="connsiteY12" fmla="*/ 1784834 h 1784834"/>
              <a:gd name="connsiteX13" fmla="*/ 625475 w 3752851"/>
              <a:gd name="connsiteY13" fmla="*/ 1784834 h 1784834"/>
              <a:gd name="connsiteX14" fmla="*/ 625475 w 3752851"/>
              <a:gd name="connsiteY14" fmla="*/ 1784834 h 1784834"/>
              <a:gd name="connsiteX15" fmla="*/ 297478 w 3752851"/>
              <a:gd name="connsiteY15" fmla="*/ 1784834 h 1784834"/>
              <a:gd name="connsiteX16" fmla="*/ 0 w 3752851"/>
              <a:gd name="connsiteY16" fmla="*/ 1487356 h 1784834"/>
              <a:gd name="connsiteX17" fmla="*/ 0 w 3752851"/>
              <a:gd name="connsiteY17" fmla="*/ 1487362 h 1784834"/>
              <a:gd name="connsiteX18" fmla="*/ -779767 w 3752851"/>
              <a:gd name="connsiteY18" fmla="*/ 1379373 h 1784834"/>
              <a:gd name="connsiteX19" fmla="*/ 0 w 3752851"/>
              <a:gd name="connsiteY19" fmla="*/ 1041153 h 1784834"/>
              <a:gd name="connsiteX20" fmla="*/ 0 w 3752851"/>
              <a:gd name="connsiteY20" fmla="*/ 297478 h 1784834"/>
              <a:gd name="connsiteX0" fmla="*/ 0 w 3752851"/>
              <a:gd name="connsiteY0" fmla="*/ 297478 h 1784834"/>
              <a:gd name="connsiteX1" fmla="*/ 297478 w 3752851"/>
              <a:gd name="connsiteY1" fmla="*/ 0 h 1784834"/>
              <a:gd name="connsiteX2" fmla="*/ 625475 w 3752851"/>
              <a:gd name="connsiteY2" fmla="*/ 0 h 1784834"/>
              <a:gd name="connsiteX3" fmla="*/ 625475 w 3752851"/>
              <a:gd name="connsiteY3" fmla="*/ 0 h 1784834"/>
              <a:gd name="connsiteX4" fmla="*/ 1563688 w 3752851"/>
              <a:gd name="connsiteY4" fmla="*/ 0 h 1784834"/>
              <a:gd name="connsiteX5" fmla="*/ 3455373 w 3752851"/>
              <a:gd name="connsiteY5" fmla="*/ 0 h 1784834"/>
              <a:gd name="connsiteX6" fmla="*/ 3752851 w 3752851"/>
              <a:gd name="connsiteY6" fmla="*/ 297478 h 1784834"/>
              <a:gd name="connsiteX7" fmla="*/ 3752851 w 3752851"/>
              <a:gd name="connsiteY7" fmla="*/ 1041153 h 1784834"/>
              <a:gd name="connsiteX8" fmla="*/ 3752851 w 3752851"/>
              <a:gd name="connsiteY8" fmla="*/ 1041153 h 1784834"/>
              <a:gd name="connsiteX9" fmla="*/ 3752851 w 3752851"/>
              <a:gd name="connsiteY9" fmla="*/ 1487362 h 1784834"/>
              <a:gd name="connsiteX10" fmla="*/ 3752851 w 3752851"/>
              <a:gd name="connsiteY10" fmla="*/ 1487356 h 1784834"/>
              <a:gd name="connsiteX11" fmla="*/ 3455373 w 3752851"/>
              <a:gd name="connsiteY11" fmla="*/ 1784834 h 1784834"/>
              <a:gd name="connsiteX12" fmla="*/ 1563688 w 3752851"/>
              <a:gd name="connsiteY12" fmla="*/ 1784834 h 1784834"/>
              <a:gd name="connsiteX13" fmla="*/ 625475 w 3752851"/>
              <a:gd name="connsiteY13" fmla="*/ 1784834 h 1784834"/>
              <a:gd name="connsiteX14" fmla="*/ 625475 w 3752851"/>
              <a:gd name="connsiteY14" fmla="*/ 1784834 h 1784834"/>
              <a:gd name="connsiteX15" fmla="*/ 297478 w 3752851"/>
              <a:gd name="connsiteY15" fmla="*/ 1784834 h 1784834"/>
              <a:gd name="connsiteX16" fmla="*/ 0 w 3752851"/>
              <a:gd name="connsiteY16" fmla="*/ 1487356 h 1784834"/>
              <a:gd name="connsiteX17" fmla="*/ 0 w 3752851"/>
              <a:gd name="connsiteY17" fmla="*/ 1487362 h 1784834"/>
              <a:gd name="connsiteX18" fmla="*/ 0 w 3752851"/>
              <a:gd name="connsiteY18" fmla="*/ 1041153 h 1784834"/>
              <a:gd name="connsiteX19" fmla="*/ 0 w 3752851"/>
              <a:gd name="connsiteY19" fmla="*/ 297478 h 1784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752851" h="1784834">
                <a:moveTo>
                  <a:pt x="0" y="297478"/>
                </a:moveTo>
                <a:cubicBezTo>
                  <a:pt x="0" y="133185"/>
                  <a:pt x="133185" y="0"/>
                  <a:pt x="297478" y="0"/>
                </a:cubicBezTo>
                <a:lnTo>
                  <a:pt x="625475" y="0"/>
                </a:lnTo>
                <a:lnTo>
                  <a:pt x="625475" y="0"/>
                </a:lnTo>
                <a:lnTo>
                  <a:pt x="1563688" y="0"/>
                </a:lnTo>
                <a:lnTo>
                  <a:pt x="3455373" y="0"/>
                </a:lnTo>
                <a:cubicBezTo>
                  <a:pt x="3619666" y="0"/>
                  <a:pt x="3752851" y="133185"/>
                  <a:pt x="3752851" y="297478"/>
                </a:cubicBezTo>
                <a:lnTo>
                  <a:pt x="3752851" y="1041153"/>
                </a:lnTo>
                <a:lnTo>
                  <a:pt x="3752851" y="1041153"/>
                </a:lnTo>
                <a:lnTo>
                  <a:pt x="3752851" y="1487362"/>
                </a:lnTo>
                <a:lnTo>
                  <a:pt x="3752851" y="1487356"/>
                </a:lnTo>
                <a:cubicBezTo>
                  <a:pt x="3752851" y="1651649"/>
                  <a:pt x="3619666" y="1784834"/>
                  <a:pt x="3455373" y="1784834"/>
                </a:cubicBezTo>
                <a:lnTo>
                  <a:pt x="1563688" y="1784834"/>
                </a:lnTo>
                <a:lnTo>
                  <a:pt x="625475" y="1784834"/>
                </a:lnTo>
                <a:lnTo>
                  <a:pt x="625475" y="1784834"/>
                </a:lnTo>
                <a:lnTo>
                  <a:pt x="297478" y="1784834"/>
                </a:lnTo>
                <a:cubicBezTo>
                  <a:pt x="133185" y="1784834"/>
                  <a:pt x="0" y="1651649"/>
                  <a:pt x="0" y="1487356"/>
                </a:cubicBezTo>
                <a:lnTo>
                  <a:pt x="0" y="1487362"/>
                </a:lnTo>
                <a:lnTo>
                  <a:pt x="0" y="1041153"/>
                </a:lnTo>
                <a:lnTo>
                  <a:pt x="0" y="29747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Операцията "</a:t>
            </a:r>
            <a:r>
              <a:rPr lang="bg-BG" sz="2800" b="1" dirty="0">
                <a:solidFill>
                  <a:schemeClr val="bg1"/>
                </a:solidFill>
              </a:rPr>
              <a:t>+</a:t>
            </a:r>
            <a:r>
              <a:rPr lang="bg-BG" sz="2800" b="1" dirty="0">
                <a:solidFill>
                  <a:schemeClr val="bg2"/>
                </a:solidFill>
              </a:rPr>
              <a:t>" долепя текстовата стойност и променливата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693D53-B1EE-4EB7-B8E7-478525F36A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0180" y="4104001"/>
            <a:ext cx="3752850" cy="14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D70DF996-C213-4F90-9662-A1C0125DAC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95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765000" cy="5682857"/>
          </a:xfrm>
        </p:spPr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10529" y="1839916"/>
            <a:ext cx="8839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firstName + " " + lastName + " @ " + age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console.log(str);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610529" y="4139361"/>
            <a:ext cx="8839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"The sum is: " +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console.log(sum);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7016381" y="3329676"/>
            <a:ext cx="441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7030130" y="52852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351705" y="5859000"/>
            <a:ext cx="4114799" cy="876866"/>
          </a:xfrm>
          <a:custGeom>
            <a:avLst/>
            <a:gdLst>
              <a:gd name="connsiteX0" fmla="*/ 0 w 4114799"/>
              <a:gd name="connsiteY0" fmla="*/ 146147 h 876866"/>
              <a:gd name="connsiteX1" fmla="*/ 146147 w 4114799"/>
              <a:gd name="connsiteY1" fmla="*/ 0 h 876866"/>
              <a:gd name="connsiteX2" fmla="*/ 2400299 w 4114799"/>
              <a:gd name="connsiteY2" fmla="*/ 0 h 876866"/>
              <a:gd name="connsiteX3" fmla="*/ 2121467 w 4114799"/>
              <a:gd name="connsiteY3" fmla="*/ -178337 h 876866"/>
              <a:gd name="connsiteX4" fmla="*/ 3428999 w 4114799"/>
              <a:gd name="connsiteY4" fmla="*/ 0 h 876866"/>
              <a:gd name="connsiteX5" fmla="*/ 3968652 w 4114799"/>
              <a:gd name="connsiteY5" fmla="*/ 0 h 876866"/>
              <a:gd name="connsiteX6" fmla="*/ 4114799 w 4114799"/>
              <a:gd name="connsiteY6" fmla="*/ 146147 h 876866"/>
              <a:gd name="connsiteX7" fmla="*/ 4114799 w 4114799"/>
              <a:gd name="connsiteY7" fmla="*/ 146144 h 876866"/>
              <a:gd name="connsiteX8" fmla="*/ 4114799 w 4114799"/>
              <a:gd name="connsiteY8" fmla="*/ 146144 h 876866"/>
              <a:gd name="connsiteX9" fmla="*/ 4114799 w 4114799"/>
              <a:gd name="connsiteY9" fmla="*/ 365361 h 876866"/>
              <a:gd name="connsiteX10" fmla="*/ 4114799 w 4114799"/>
              <a:gd name="connsiteY10" fmla="*/ 730719 h 876866"/>
              <a:gd name="connsiteX11" fmla="*/ 3968652 w 4114799"/>
              <a:gd name="connsiteY11" fmla="*/ 876866 h 876866"/>
              <a:gd name="connsiteX12" fmla="*/ 3428999 w 4114799"/>
              <a:gd name="connsiteY12" fmla="*/ 876866 h 876866"/>
              <a:gd name="connsiteX13" fmla="*/ 2400299 w 4114799"/>
              <a:gd name="connsiteY13" fmla="*/ 876866 h 876866"/>
              <a:gd name="connsiteX14" fmla="*/ 2400299 w 4114799"/>
              <a:gd name="connsiteY14" fmla="*/ 876866 h 876866"/>
              <a:gd name="connsiteX15" fmla="*/ 146147 w 4114799"/>
              <a:gd name="connsiteY15" fmla="*/ 876866 h 876866"/>
              <a:gd name="connsiteX16" fmla="*/ 0 w 4114799"/>
              <a:gd name="connsiteY16" fmla="*/ 730719 h 876866"/>
              <a:gd name="connsiteX17" fmla="*/ 0 w 4114799"/>
              <a:gd name="connsiteY17" fmla="*/ 365361 h 876866"/>
              <a:gd name="connsiteX18" fmla="*/ 0 w 4114799"/>
              <a:gd name="connsiteY18" fmla="*/ 146144 h 876866"/>
              <a:gd name="connsiteX19" fmla="*/ 0 w 4114799"/>
              <a:gd name="connsiteY19" fmla="*/ 146144 h 876866"/>
              <a:gd name="connsiteX20" fmla="*/ 0 w 4114799"/>
              <a:gd name="connsiteY20" fmla="*/ 146147 h 876866"/>
              <a:gd name="connsiteX0" fmla="*/ 0 w 4114799"/>
              <a:gd name="connsiteY0" fmla="*/ 146147 h 876866"/>
              <a:gd name="connsiteX1" fmla="*/ 146147 w 4114799"/>
              <a:gd name="connsiteY1" fmla="*/ 0 h 876866"/>
              <a:gd name="connsiteX2" fmla="*/ 2400299 w 4114799"/>
              <a:gd name="connsiteY2" fmla="*/ 0 h 876866"/>
              <a:gd name="connsiteX3" fmla="*/ 3428999 w 4114799"/>
              <a:gd name="connsiteY3" fmla="*/ 0 h 876866"/>
              <a:gd name="connsiteX4" fmla="*/ 3968652 w 4114799"/>
              <a:gd name="connsiteY4" fmla="*/ 0 h 876866"/>
              <a:gd name="connsiteX5" fmla="*/ 4114799 w 4114799"/>
              <a:gd name="connsiteY5" fmla="*/ 146147 h 876866"/>
              <a:gd name="connsiteX6" fmla="*/ 4114799 w 4114799"/>
              <a:gd name="connsiteY6" fmla="*/ 146144 h 876866"/>
              <a:gd name="connsiteX7" fmla="*/ 4114799 w 4114799"/>
              <a:gd name="connsiteY7" fmla="*/ 146144 h 876866"/>
              <a:gd name="connsiteX8" fmla="*/ 4114799 w 4114799"/>
              <a:gd name="connsiteY8" fmla="*/ 365361 h 876866"/>
              <a:gd name="connsiteX9" fmla="*/ 4114799 w 4114799"/>
              <a:gd name="connsiteY9" fmla="*/ 730719 h 876866"/>
              <a:gd name="connsiteX10" fmla="*/ 3968652 w 4114799"/>
              <a:gd name="connsiteY10" fmla="*/ 876866 h 876866"/>
              <a:gd name="connsiteX11" fmla="*/ 3428999 w 4114799"/>
              <a:gd name="connsiteY11" fmla="*/ 876866 h 876866"/>
              <a:gd name="connsiteX12" fmla="*/ 2400299 w 4114799"/>
              <a:gd name="connsiteY12" fmla="*/ 876866 h 876866"/>
              <a:gd name="connsiteX13" fmla="*/ 2400299 w 4114799"/>
              <a:gd name="connsiteY13" fmla="*/ 876866 h 876866"/>
              <a:gd name="connsiteX14" fmla="*/ 146147 w 4114799"/>
              <a:gd name="connsiteY14" fmla="*/ 876866 h 876866"/>
              <a:gd name="connsiteX15" fmla="*/ 0 w 4114799"/>
              <a:gd name="connsiteY15" fmla="*/ 730719 h 876866"/>
              <a:gd name="connsiteX16" fmla="*/ 0 w 4114799"/>
              <a:gd name="connsiteY16" fmla="*/ 365361 h 876866"/>
              <a:gd name="connsiteX17" fmla="*/ 0 w 4114799"/>
              <a:gd name="connsiteY17" fmla="*/ 146144 h 876866"/>
              <a:gd name="connsiteX18" fmla="*/ 0 w 4114799"/>
              <a:gd name="connsiteY18" fmla="*/ 146144 h 876866"/>
              <a:gd name="connsiteX19" fmla="*/ 0 w 4114799"/>
              <a:gd name="connsiteY19" fmla="*/ 146147 h 876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4799" h="876866">
                <a:moveTo>
                  <a:pt x="0" y="146147"/>
                </a:moveTo>
                <a:cubicBezTo>
                  <a:pt x="0" y="65432"/>
                  <a:pt x="65432" y="0"/>
                  <a:pt x="146147" y="0"/>
                </a:cubicBezTo>
                <a:lnTo>
                  <a:pt x="2400299" y="0"/>
                </a:lnTo>
                <a:lnTo>
                  <a:pt x="3428999" y="0"/>
                </a:lnTo>
                <a:lnTo>
                  <a:pt x="3968652" y="0"/>
                </a:lnTo>
                <a:cubicBezTo>
                  <a:pt x="4049367" y="0"/>
                  <a:pt x="4114799" y="65432"/>
                  <a:pt x="4114799" y="146147"/>
                </a:cubicBezTo>
                <a:lnTo>
                  <a:pt x="4114799" y="146144"/>
                </a:lnTo>
                <a:lnTo>
                  <a:pt x="4114799" y="146144"/>
                </a:lnTo>
                <a:lnTo>
                  <a:pt x="4114799" y="365361"/>
                </a:lnTo>
                <a:lnTo>
                  <a:pt x="4114799" y="730719"/>
                </a:lnTo>
                <a:cubicBezTo>
                  <a:pt x="4114799" y="811434"/>
                  <a:pt x="4049367" y="876866"/>
                  <a:pt x="3968652" y="876866"/>
                </a:cubicBezTo>
                <a:lnTo>
                  <a:pt x="3428999" y="876866"/>
                </a:lnTo>
                <a:lnTo>
                  <a:pt x="2400299" y="876866"/>
                </a:lnTo>
                <a:lnTo>
                  <a:pt x="2400299" y="876866"/>
                </a:lnTo>
                <a:lnTo>
                  <a:pt x="146147" y="876866"/>
                </a:lnTo>
                <a:cubicBezTo>
                  <a:pt x="65432" y="876866"/>
                  <a:pt x="0" y="811434"/>
                  <a:pt x="0" y="730719"/>
                </a:cubicBezTo>
                <a:lnTo>
                  <a:pt x="0" y="365361"/>
                </a:lnTo>
                <a:lnTo>
                  <a:pt x="0" y="146144"/>
                </a:lnTo>
                <a:lnTo>
                  <a:pt x="0" y="146144"/>
                </a:lnTo>
                <a:lnTo>
                  <a:pt x="0" y="14614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Резултатът е долепяне/конкатенация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3F15E4B8-2152-4BC9-BDA2-8B03545958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9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86000" y="1876843"/>
            <a:ext cx="645779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85999" y="4314262"/>
            <a:ext cx="7605001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subtract(input) 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let a = Number(input[0]);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let b = Number(input[1]);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let result = a - b;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console.log(result);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989994" y="2738618"/>
            <a:ext cx="1070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800" dirty="0">
                <a:solidFill>
                  <a:schemeClr val="accent2"/>
                </a:solidFill>
              </a:rPr>
              <a:t>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</a:rPr>
              <a:t>12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9109360" y="1566412"/>
            <a:ext cx="3329782" cy="3329782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DAF19133-2D97-4CFC-8ED0-37ABA641877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08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6C75-7C8C-429C-9870-849EA9BE3C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програмиране?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590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4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51000" y="1856320"/>
            <a:ext cx="636309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51000" y="4293056"/>
            <a:ext cx="954423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800" b="1" i="1" noProof="1">
                <a:latin typeface="Consolas" pitchFamily="49" charset="0"/>
                <a:cs typeface="Consolas" pitchFamily="49" charset="0"/>
              </a:rPr>
              <a:t>	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parseInt(a /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4.0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infinity = a /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sqrt = Math.sqrt(-1)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7846593" y="2764454"/>
            <a:ext cx="967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400" dirty="0">
                <a:solidFill>
                  <a:schemeClr val="accent2"/>
                </a:solidFill>
              </a:rPr>
              <a:t>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7846593" y="5200134"/>
            <a:ext cx="4273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/>
                <a:sym typeface="Wingdings" pitchFamily="2" charset="2"/>
              </a:rPr>
              <a:t>// 6 (</a:t>
            </a:r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/>
              </a:rPr>
              <a:t>дробната част се отрязва</a:t>
            </a:r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/>
                <a:sym typeface="Wingdings" pitchFamily="2" charset="2"/>
              </a:rPr>
              <a:t>)</a:t>
            </a:r>
            <a:endParaRPr lang="bg-BG" noProof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7846593" y="5622734"/>
            <a:ext cx="4148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/>
                <a:sym typeface="Wingdings" pitchFamily="2" charset="2"/>
              </a:rPr>
              <a:t>// </a:t>
            </a:r>
            <a:r>
              <a:rPr lang="en-US" i="0" noProof="1">
                <a:solidFill>
                  <a:schemeClr val="accent2"/>
                </a:solidFill>
                <a:latin typeface="+mn-lt"/>
                <a:cs typeface="Consolas" pitchFamily="49" charset="0"/>
              </a:rPr>
              <a:t>Infinity (</a:t>
            </a:r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/>
              </a:rPr>
              <a:t>безкрайност</a:t>
            </a:r>
            <a:r>
              <a:rPr lang="en-US" i="0" noProof="1">
                <a:solidFill>
                  <a:schemeClr val="accent2"/>
                </a:solidFill>
                <a:latin typeface="+mn-lt"/>
                <a:cs typeface="Consolas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7846593" y="4755949"/>
            <a:ext cx="4148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// 6.25 (</a:t>
            </a:r>
            <a:r>
              <a:rPr lang="bg-BG" sz="2400" b="1" noProof="1">
                <a:solidFill>
                  <a:schemeClr val="accent2"/>
                </a:solidFill>
                <a:cs typeface="Consolas" pitchFamily="49" charset="0"/>
              </a:rPr>
              <a:t>дробно деление</a:t>
            </a:r>
            <a:r>
              <a:rPr lang="bg-BG" sz="2400" b="1" noProof="1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)</a:t>
            </a:r>
            <a:endParaRPr lang="nn-NO" sz="2400" b="1" noProof="1">
              <a:solidFill>
                <a:schemeClr val="accent2"/>
              </a:solidFill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00DAC5-0593-4570-9E5A-92934316AA40}"/>
              </a:ext>
            </a:extLst>
          </p:cNvPr>
          <p:cNvSpPr txBox="1"/>
          <p:nvPr/>
        </p:nvSpPr>
        <p:spPr>
          <a:xfrm>
            <a:off x="7846593" y="6027854"/>
            <a:ext cx="4148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/>
                <a:sym typeface="Wingdings" pitchFamily="2" charset="2"/>
              </a:rPr>
              <a:t>// </a:t>
            </a:r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/>
              </a:rPr>
              <a:t>получава се </a:t>
            </a:r>
            <a:r>
              <a:rPr lang="en-US" i="0" noProof="1">
                <a:solidFill>
                  <a:schemeClr val="accent2"/>
                </a:solidFill>
                <a:latin typeface="+mn-lt"/>
                <a:cs typeface="Consolas" pitchFamily="49" charset="0"/>
              </a:rPr>
              <a:t>NaN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586F0632-2CE6-4B0E-9FDD-DB3FDE979F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33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  <p:bldP spid="11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665599" cy="5310875"/>
          </a:xfrm>
        </p:spPr>
        <p:txBody>
          <a:bodyPr/>
          <a:lstStyle/>
          <a:p>
            <a:r>
              <a:rPr lang="bg-BG" sz="3200" dirty="0"/>
              <a:t>Модул</a:t>
            </a:r>
            <a:r>
              <a:rPr lang="en-US" sz="3200" dirty="0"/>
              <a:t>/</a:t>
            </a:r>
            <a:r>
              <a:rPr lang="bg-BG" sz="3200" dirty="0"/>
              <a:t>остатък от целочислено деление на числа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оператор %</a:t>
            </a:r>
            <a:r>
              <a:rPr lang="en-US" sz="3200" dirty="0"/>
              <a:t>)</a:t>
            </a:r>
            <a:r>
              <a:rPr lang="bg-BG" sz="3200" dirty="0"/>
              <a:t>:</a:t>
            </a:r>
            <a:endParaRPr lang="en-US" sz="32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/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8486" y="1904265"/>
            <a:ext cx="594517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let a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let b = 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2</a:t>
            </a:r>
            <a:endParaRPr lang="nn-NO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product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32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3577" y="4114891"/>
            <a:ext cx="916170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odd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32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32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error = 3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0</a:t>
            </a:r>
            <a:endParaRPr lang="nn-NO" sz="32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53656" y="2936640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// </a:t>
            </a:r>
            <a:r>
              <a:rPr lang="en-GB" sz="2800" b="1" noProof="1">
                <a:solidFill>
                  <a:schemeClr val="accent2"/>
                </a:solidFill>
                <a:cs typeface="Consolas" pitchFamily="49" charset="0"/>
              </a:rPr>
              <a:t>1</a:t>
            </a:r>
            <a:endParaRPr lang="nn-NO" sz="2800" b="1" noProof="1">
              <a:solidFill>
                <a:schemeClr val="accent2"/>
              </a:solidFill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53656" y="4128956"/>
            <a:ext cx="4297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// 1 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–</a:t>
            </a: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числото</a:t>
            </a: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 3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е нечетно</a:t>
            </a: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53656" y="4582523"/>
            <a:ext cx="429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i="0" noProof="1">
                <a:solidFill>
                  <a:schemeClr val="accent2"/>
                </a:solidFill>
                <a:latin typeface="+mn-lt"/>
              </a:rPr>
              <a:t>// </a:t>
            </a:r>
            <a:r>
              <a:rPr lang="bg-BG" i="0" noProof="1">
                <a:solidFill>
                  <a:schemeClr val="accent2"/>
                </a:solidFill>
                <a:latin typeface="+mn-lt"/>
              </a:rPr>
              <a:t>0 – числото</a:t>
            </a:r>
            <a:r>
              <a:rPr lang="en-US" i="0" noProof="1">
                <a:solidFill>
                  <a:schemeClr val="accent2"/>
                </a:solidFill>
                <a:latin typeface="+mn-lt"/>
              </a:rPr>
              <a:t> 4</a:t>
            </a:r>
            <a:r>
              <a:rPr lang="bg-BG" i="0" noProof="1">
                <a:solidFill>
                  <a:schemeClr val="accent2"/>
                </a:solidFill>
                <a:latin typeface="+mn-lt"/>
              </a:rPr>
              <a:t> е четно</a:t>
            </a:r>
            <a:endParaRPr lang="en-US" i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3656" y="5079174"/>
            <a:ext cx="429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i="0" noProof="1">
                <a:solidFill>
                  <a:schemeClr val="accent2"/>
                </a:solidFill>
                <a:latin typeface="+mn-lt"/>
              </a:rPr>
              <a:t>// </a:t>
            </a:r>
            <a:r>
              <a:rPr lang="bg-BG" i="0" noProof="1">
                <a:solidFill>
                  <a:schemeClr val="accent2"/>
                </a:solidFill>
                <a:latin typeface="+mn-lt"/>
              </a:rPr>
              <a:t>резултатът е </a:t>
            </a:r>
            <a:r>
              <a:rPr lang="en-US" i="0" noProof="1">
                <a:solidFill>
                  <a:schemeClr val="accent2"/>
                </a:solidFill>
                <a:latin typeface="+mn-lt"/>
              </a:rPr>
              <a:t>NaN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7B3FD3F9-CC90-48A3-A0D4-141505A672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174216-DFBB-4741-9D42-97DE9D3AA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684" y="1866507"/>
            <a:ext cx="3294288" cy="183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9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B59CCF-0C45-4AE1-B0D3-0640A2341E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Печатане на конзолата</a:t>
            </a:r>
          </a:p>
        </p:txBody>
      </p:sp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167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687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7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B644D-67F7-4BF3-82BD-C430F1591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6411" cy="5528766"/>
          </a:xfrm>
        </p:spPr>
        <p:txBody>
          <a:bodyPr>
            <a:normAutofit/>
          </a:bodyPr>
          <a:lstStyle/>
          <a:p>
            <a:r>
              <a:rPr lang="bg-BG" sz="3600" dirty="0"/>
              <a:t>При печат на текст, числа и други данни, можем да ги </a:t>
            </a:r>
            <a:br>
              <a:rPr lang="en-US" sz="3600" dirty="0"/>
            </a:br>
            <a:r>
              <a:rPr lang="bg-BG" sz="3600" dirty="0"/>
              <a:t>съединим, използвайки интерполация</a:t>
            </a:r>
            <a:r>
              <a:rPr lang="en-US" sz="3600" dirty="0"/>
              <a:t>:</a:t>
            </a:r>
            <a:br>
              <a:rPr lang="en-US" sz="3200" dirty="0"/>
            </a:b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bg-BG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{arg1}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${arg2}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${arg3}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`</a:t>
            </a:r>
            <a:r>
              <a:rPr lang="bg-BG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6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3494" y="3717745"/>
            <a:ext cx="66600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greet(input) {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let name = input[0];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Hello,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${name}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bg-BG" sz="2800" b="1" dirty="0">
                <a:latin typeface="Consolas" pitchFamily="49" charset="0"/>
                <a:cs typeface="Consolas" pitchFamily="49" charset="0"/>
              </a:rPr>
              <a:t>} 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397125" y="4848119"/>
            <a:ext cx="4599688" cy="1639144"/>
          </a:xfrm>
          <a:custGeom>
            <a:avLst/>
            <a:gdLst>
              <a:gd name="connsiteX0" fmla="*/ 0 w 4599688"/>
              <a:gd name="connsiteY0" fmla="*/ 273196 h 1639144"/>
              <a:gd name="connsiteX1" fmla="*/ 273196 w 4599688"/>
              <a:gd name="connsiteY1" fmla="*/ 0 h 1639144"/>
              <a:gd name="connsiteX2" fmla="*/ 766615 w 4599688"/>
              <a:gd name="connsiteY2" fmla="*/ 0 h 1639144"/>
              <a:gd name="connsiteX3" fmla="*/ 766615 w 4599688"/>
              <a:gd name="connsiteY3" fmla="*/ 0 h 1639144"/>
              <a:gd name="connsiteX4" fmla="*/ 1916537 w 4599688"/>
              <a:gd name="connsiteY4" fmla="*/ 0 h 1639144"/>
              <a:gd name="connsiteX5" fmla="*/ 4326492 w 4599688"/>
              <a:gd name="connsiteY5" fmla="*/ 0 h 1639144"/>
              <a:gd name="connsiteX6" fmla="*/ 4599688 w 4599688"/>
              <a:gd name="connsiteY6" fmla="*/ 273196 h 1639144"/>
              <a:gd name="connsiteX7" fmla="*/ 4599688 w 4599688"/>
              <a:gd name="connsiteY7" fmla="*/ 273191 h 1639144"/>
              <a:gd name="connsiteX8" fmla="*/ 4599688 w 4599688"/>
              <a:gd name="connsiteY8" fmla="*/ 273191 h 1639144"/>
              <a:gd name="connsiteX9" fmla="*/ 4599688 w 4599688"/>
              <a:gd name="connsiteY9" fmla="*/ 682977 h 1639144"/>
              <a:gd name="connsiteX10" fmla="*/ 4599688 w 4599688"/>
              <a:gd name="connsiteY10" fmla="*/ 1365948 h 1639144"/>
              <a:gd name="connsiteX11" fmla="*/ 4326492 w 4599688"/>
              <a:gd name="connsiteY11" fmla="*/ 1639144 h 1639144"/>
              <a:gd name="connsiteX12" fmla="*/ 1916537 w 4599688"/>
              <a:gd name="connsiteY12" fmla="*/ 1639144 h 1639144"/>
              <a:gd name="connsiteX13" fmla="*/ 766615 w 4599688"/>
              <a:gd name="connsiteY13" fmla="*/ 1639144 h 1639144"/>
              <a:gd name="connsiteX14" fmla="*/ 766615 w 4599688"/>
              <a:gd name="connsiteY14" fmla="*/ 1639144 h 1639144"/>
              <a:gd name="connsiteX15" fmla="*/ 273196 w 4599688"/>
              <a:gd name="connsiteY15" fmla="*/ 1639144 h 1639144"/>
              <a:gd name="connsiteX16" fmla="*/ 0 w 4599688"/>
              <a:gd name="connsiteY16" fmla="*/ 1365948 h 1639144"/>
              <a:gd name="connsiteX17" fmla="*/ 0 w 4599688"/>
              <a:gd name="connsiteY17" fmla="*/ 682977 h 1639144"/>
              <a:gd name="connsiteX18" fmla="*/ -1081295 w 4599688"/>
              <a:gd name="connsiteY18" fmla="*/ 196189 h 1639144"/>
              <a:gd name="connsiteX19" fmla="*/ 0 w 4599688"/>
              <a:gd name="connsiteY19" fmla="*/ 273191 h 1639144"/>
              <a:gd name="connsiteX20" fmla="*/ 0 w 4599688"/>
              <a:gd name="connsiteY20" fmla="*/ 273196 h 1639144"/>
              <a:gd name="connsiteX0" fmla="*/ 0 w 4599688"/>
              <a:gd name="connsiteY0" fmla="*/ 273196 h 1639144"/>
              <a:gd name="connsiteX1" fmla="*/ 273196 w 4599688"/>
              <a:gd name="connsiteY1" fmla="*/ 0 h 1639144"/>
              <a:gd name="connsiteX2" fmla="*/ 766615 w 4599688"/>
              <a:gd name="connsiteY2" fmla="*/ 0 h 1639144"/>
              <a:gd name="connsiteX3" fmla="*/ 766615 w 4599688"/>
              <a:gd name="connsiteY3" fmla="*/ 0 h 1639144"/>
              <a:gd name="connsiteX4" fmla="*/ 1916537 w 4599688"/>
              <a:gd name="connsiteY4" fmla="*/ 0 h 1639144"/>
              <a:gd name="connsiteX5" fmla="*/ 4326492 w 4599688"/>
              <a:gd name="connsiteY5" fmla="*/ 0 h 1639144"/>
              <a:gd name="connsiteX6" fmla="*/ 4599688 w 4599688"/>
              <a:gd name="connsiteY6" fmla="*/ 273196 h 1639144"/>
              <a:gd name="connsiteX7" fmla="*/ 4599688 w 4599688"/>
              <a:gd name="connsiteY7" fmla="*/ 273191 h 1639144"/>
              <a:gd name="connsiteX8" fmla="*/ 4599688 w 4599688"/>
              <a:gd name="connsiteY8" fmla="*/ 273191 h 1639144"/>
              <a:gd name="connsiteX9" fmla="*/ 4599688 w 4599688"/>
              <a:gd name="connsiteY9" fmla="*/ 682977 h 1639144"/>
              <a:gd name="connsiteX10" fmla="*/ 4599688 w 4599688"/>
              <a:gd name="connsiteY10" fmla="*/ 1365948 h 1639144"/>
              <a:gd name="connsiteX11" fmla="*/ 4326492 w 4599688"/>
              <a:gd name="connsiteY11" fmla="*/ 1639144 h 1639144"/>
              <a:gd name="connsiteX12" fmla="*/ 1916537 w 4599688"/>
              <a:gd name="connsiteY12" fmla="*/ 1639144 h 1639144"/>
              <a:gd name="connsiteX13" fmla="*/ 766615 w 4599688"/>
              <a:gd name="connsiteY13" fmla="*/ 1639144 h 1639144"/>
              <a:gd name="connsiteX14" fmla="*/ 766615 w 4599688"/>
              <a:gd name="connsiteY14" fmla="*/ 1639144 h 1639144"/>
              <a:gd name="connsiteX15" fmla="*/ 273196 w 4599688"/>
              <a:gd name="connsiteY15" fmla="*/ 1639144 h 1639144"/>
              <a:gd name="connsiteX16" fmla="*/ 0 w 4599688"/>
              <a:gd name="connsiteY16" fmla="*/ 1365948 h 1639144"/>
              <a:gd name="connsiteX17" fmla="*/ 0 w 4599688"/>
              <a:gd name="connsiteY17" fmla="*/ 682977 h 1639144"/>
              <a:gd name="connsiteX18" fmla="*/ 0 w 4599688"/>
              <a:gd name="connsiteY18" fmla="*/ 273191 h 1639144"/>
              <a:gd name="connsiteX19" fmla="*/ 0 w 4599688"/>
              <a:gd name="connsiteY19" fmla="*/ 273196 h 163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99688" h="1639144">
                <a:moveTo>
                  <a:pt x="0" y="273196"/>
                </a:moveTo>
                <a:cubicBezTo>
                  <a:pt x="0" y="122314"/>
                  <a:pt x="122314" y="0"/>
                  <a:pt x="273196" y="0"/>
                </a:cubicBezTo>
                <a:lnTo>
                  <a:pt x="766615" y="0"/>
                </a:lnTo>
                <a:lnTo>
                  <a:pt x="766615" y="0"/>
                </a:lnTo>
                <a:lnTo>
                  <a:pt x="1916537" y="0"/>
                </a:lnTo>
                <a:lnTo>
                  <a:pt x="4326492" y="0"/>
                </a:lnTo>
                <a:cubicBezTo>
                  <a:pt x="4477374" y="0"/>
                  <a:pt x="4599688" y="122314"/>
                  <a:pt x="4599688" y="273196"/>
                </a:cubicBezTo>
                <a:lnTo>
                  <a:pt x="4599688" y="273191"/>
                </a:lnTo>
                <a:lnTo>
                  <a:pt x="4599688" y="273191"/>
                </a:lnTo>
                <a:lnTo>
                  <a:pt x="4599688" y="682977"/>
                </a:lnTo>
                <a:lnTo>
                  <a:pt x="4599688" y="1365948"/>
                </a:lnTo>
                <a:cubicBezTo>
                  <a:pt x="4599688" y="1516830"/>
                  <a:pt x="4477374" y="1639144"/>
                  <a:pt x="4326492" y="1639144"/>
                </a:cubicBezTo>
                <a:lnTo>
                  <a:pt x="1916537" y="1639144"/>
                </a:lnTo>
                <a:lnTo>
                  <a:pt x="766615" y="1639144"/>
                </a:lnTo>
                <a:lnTo>
                  <a:pt x="766615" y="1639144"/>
                </a:lnTo>
                <a:lnTo>
                  <a:pt x="273196" y="1639144"/>
                </a:lnTo>
                <a:cubicBezTo>
                  <a:pt x="122314" y="1639144"/>
                  <a:pt x="0" y="1516830"/>
                  <a:pt x="0" y="1365948"/>
                </a:cubicBezTo>
                <a:lnTo>
                  <a:pt x="0" y="682977"/>
                </a:lnTo>
                <a:lnTo>
                  <a:pt x="0" y="273191"/>
                </a:lnTo>
                <a:lnTo>
                  <a:pt x="0" y="27319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Изразът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{name}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замества с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със стойноста, която стои зад  променливата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name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397125" y="3420762"/>
            <a:ext cx="4552707" cy="1079492"/>
          </a:xfrm>
          <a:custGeom>
            <a:avLst/>
            <a:gdLst>
              <a:gd name="connsiteX0" fmla="*/ 0 w 4552707"/>
              <a:gd name="connsiteY0" fmla="*/ 179919 h 1079492"/>
              <a:gd name="connsiteX1" fmla="*/ 179919 w 4552707"/>
              <a:gd name="connsiteY1" fmla="*/ 0 h 1079492"/>
              <a:gd name="connsiteX2" fmla="*/ 758785 w 4552707"/>
              <a:gd name="connsiteY2" fmla="*/ 0 h 1079492"/>
              <a:gd name="connsiteX3" fmla="*/ 758785 w 4552707"/>
              <a:gd name="connsiteY3" fmla="*/ 0 h 1079492"/>
              <a:gd name="connsiteX4" fmla="*/ 1896961 w 4552707"/>
              <a:gd name="connsiteY4" fmla="*/ 0 h 1079492"/>
              <a:gd name="connsiteX5" fmla="*/ 4372788 w 4552707"/>
              <a:gd name="connsiteY5" fmla="*/ 0 h 1079492"/>
              <a:gd name="connsiteX6" fmla="*/ 4552707 w 4552707"/>
              <a:gd name="connsiteY6" fmla="*/ 179919 h 1079492"/>
              <a:gd name="connsiteX7" fmla="*/ 4552707 w 4552707"/>
              <a:gd name="connsiteY7" fmla="*/ 629704 h 1079492"/>
              <a:gd name="connsiteX8" fmla="*/ 4552707 w 4552707"/>
              <a:gd name="connsiteY8" fmla="*/ 629704 h 1079492"/>
              <a:gd name="connsiteX9" fmla="*/ 4552707 w 4552707"/>
              <a:gd name="connsiteY9" fmla="*/ 899577 h 1079492"/>
              <a:gd name="connsiteX10" fmla="*/ 4552707 w 4552707"/>
              <a:gd name="connsiteY10" fmla="*/ 899573 h 1079492"/>
              <a:gd name="connsiteX11" fmla="*/ 4372788 w 4552707"/>
              <a:gd name="connsiteY11" fmla="*/ 1079492 h 1079492"/>
              <a:gd name="connsiteX12" fmla="*/ 1896961 w 4552707"/>
              <a:gd name="connsiteY12" fmla="*/ 1079492 h 1079492"/>
              <a:gd name="connsiteX13" fmla="*/ 758785 w 4552707"/>
              <a:gd name="connsiteY13" fmla="*/ 1079492 h 1079492"/>
              <a:gd name="connsiteX14" fmla="*/ 758785 w 4552707"/>
              <a:gd name="connsiteY14" fmla="*/ 1079492 h 1079492"/>
              <a:gd name="connsiteX15" fmla="*/ 179919 w 4552707"/>
              <a:gd name="connsiteY15" fmla="*/ 1079492 h 1079492"/>
              <a:gd name="connsiteX16" fmla="*/ 0 w 4552707"/>
              <a:gd name="connsiteY16" fmla="*/ 899573 h 1079492"/>
              <a:gd name="connsiteX17" fmla="*/ 0 w 4552707"/>
              <a:gd name="connsiteY17" fmla="*/ 899577 h 1079492"/>
              <a:gd name="connsiteX18" fmla="*/ -746234 w 4552707"/>
              <a:gd name="connsiteY18" fmla="*/ 1232683 h 1079492"/>
              <a:gd name="connsiteX19" fmla="*/ 0 w 4552707"/>
              <a:gd name="connsiteY19" fmla="*/ 629704 h 1079492"/>
              <a:gd name="connsiteX20" fmla="*/ 0 w 4552707"/>
              <a:gd name="connsiteY20" fmla="*/ 179919 h 1079492"/>
              <a:gd name="connsiteX0" fmla="*/ 0 w 4552707"/>
              <a:gd name="connsiteY0" fmla="*/ 179919 h 1079492"/>
              <a:gd name="connsiteX1" fmla="*/ 179919 w 4552707"/>
              <a:gd name="connsiteY1" fmla="*/ 0 h 1079492"/>
              <a:gd name="connsiteX2" fmla="*/ 758785 w 4552707"/>
              <a:gd name="connsiteY2" fmla="*/ 0 h 1079492"/>
              <a:gd name="connsiteX3" fmla="*/ 758785 w 4552707"/>
              <a:gd name="connsiteY3" fmla="*/ 0 h 1079492"/>
              <a:gd name="connsiteX4" fmla="*/ 1896961 w 4552707"/>
              <a:gd name="connsiteY4" fmla="*/ 0 h 1079492"/>
              <a:gd name="connsiteX5" fmla="*/ 4372788 w 4552707"/>
              <a:gd name="connsiteY5" fmla="*/ 0 h 1079492"/>
              <a:gd name="connsiteX6" fmla="*/ 4552707 w 4552707"/>
              <a:gd name="connsiteY6" fmla="*/ 179919 h 1079492"/>
              <a:gd name="connsiteX7" fmla="*/ 4552707 w 4552707"/>
              <a:gd name="connsiteY7" fmla="*/ 629704 h 1079492"/>
              <a:gd name="connsiteX8" fmla="*/ 4552707 w 4552707"/>
              <a:gd name="connsiteY8" fmla="*/ 629704 h 1079492"/>
              <a:gd name="connsiteX9" fmla="*/ 4552707 w 4552707"/>
              <a:gd name="connsiteY9" fmla="*/ 899577 h 1079492"/>
              <a:gd name="connsiteX10" fmla="*/ 4552707 w 4552707"/>
              <a:gd name="connsiteY10" fmla="*/ 899573 h 1079492"/>
              <a:gd name="connsiteX11" fmla="*/ 4372788 w 4552707"/>
              <a:gd name="connsiteY11" fmla="*/ 1079492 h 1079492"/>
              <a:gd name="connsiteX12" fmla="*/ 1896961 w 4552707"/>
              <a:gd name="connsiteY12" fmla="*/ 1079492 h 1079492"/>
              <a:gd name="connsiteX13" fmla="*/ 758785 w 4552707"/>
              <a:gd name="connsiteY13" fmla="*/ 1079492 h 1079492"/>
              <a:gd name="connsiteX14" fmla="*/ 758785 w 4552707"/>
              <a:gd name="connsiteY14" fmla="*/ 1079492 h 1079492"/>
              <a:gd name="connsiteX15" fmla="*/ 179919 w 4552707"/>
              <a:gd name="connsiteY15" fmla="*/ 1079492 h 1079492"/>
              <a:gd name="connsiteX16" fmla="*/ 0 w 4552707"/>
              <a:gd name="connsiteY16" fmla="*/ 899573 h 1079492"/>
              <a:gd name="connsiteX17" fmla="*/ 0 w 4552707"/>
              <a:gd name="connsiteY17" fmla="*/ 899577 h 1079492"/>
              <a:gd name="connsiteX18" fmla="*/ 0 w 4552707"/>
              <a:gd name="connsiteY18" fmla="*/ 629704 h 1079492"/>
              <a:gd name="connsiteX19" fmla="*/ 0 w 4552707"/>
              <a:gd name="connsiteY19" fmla="*/ 179919 h 1079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2707" h="1079492">
                <a:moveTo>
                  <a:pt x="0" y="179919"/>
                </a:moveTo>
                <a:cubicBezTo>
                  <a:pt x="0" y="80552"/>
                  <a:pt x="80552" y="0"/>
                  <a:pt x="179919" y="0"/>
                </a:cubicBezTo>
                <a:lnTo>
                  <a:pt x="758785" y="0"/>
                </a:lnTo>
                <a:lnTo>
                  <a:pt x="758785" y="0"/>
                </a:lnTo>
                <a:lnTo>
                  <a:pt x="1896961" y="0"/>
                </a:lnTo>
                <a:lnTo>
                  <a:pt x="4372788" y="0"/>
                </a:lnTo>
                <a:cubicBezTo>
                  <a:pt x="4472155" y="0"/>
                  <a:pt x="4552707" y="80552"/>
                  <a:pt x="4552707" y="179919"/>
                </a:cubicBezTo>
                <a:lnTo>
                  <a:pt x="4552707" y="629704"/>
                </a:lnTo>
                <a:lnTo>
                  <a:pt x="4552707" y="629704"/>
                </a:lnTo>
                <a:lnTo>
                  <a:pt x="4552707" y="899577"/>
                </a:lnTo>
                <a:lnTo>
                  <a:pt x="4552707" y="899573"/>
                </a:lnTo>
                <a:cubicBezTo>
                  <a:pt x="4552707" y="998940"/>
                  <a:pt x="4472155" y="1079492"/>
                  <a:pt x="4372788" y="1079492"/>
                </a:cubicBezTo>
                <a:lnTo>
                  <a:pt x="1896961" y="1079492"/>
                </a:lnTo>
                <a:lnTo>
                  <a:pt x="758785" y="1079492"/>
                </a:lnTo>
                <a:lnTo>
                  <a:pt x="758785" y="1079492"/>
                </a:lnTo>
                <a:lnTo>
                  <a:pt x="179919" y="1079492"/>
                </a:lnTo>
                <a:cubicBezTo>
                  <a:pt x="80552" y="1079492"/>
                  <a:pt x="0" y="998940"/>
                  <a:pt x="0" y="899573"/>
                </a:cubicBezTo>
                <a:lnTo>
                  <a:pt x="0" y="899577"/>
                </a:lnTo>
                <a:lnTo>
                  <a:pt x="0" y="629704"/>
                </a:lnTo>
                <a:lnTo>
                  <a:pt x="0" y="179919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Интерполация на стринг се извършва с</a:t>
            </a:r>
            <a:r>
              <a:rPr lang="en-US" sz="2800" b="1" dirty="0">
                <a:solidFill>
                  <a:schemeClr val="bg2"/>
                </a:solidFill>
              </a:rPr>
              <a:t> back-tick</a:t>
            </a:r>
            <a:r>
              <a:rPr lang="bg-BG" sz="2800" b="1" dirty="0">
                <a:solidFill>
                  <a:schemeClr val="bg2"/>
                </a:solidFill>
              </a:rPr>
              <a:t>(</a:t>
            </a:r>
            <a:r>
              <a:rPr lang="en-US" sz="2800" b="1" dirty="0">
                <a:solidFill>
                  <a:schemeClr val="bg1"/>
                </a:solidFill>
              </a:rPr>
              <a:t>`</a:t>
            </a:r>
            <a:r>
              <a:rPr lang="bg-BG" sz="2800" b="1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6C2DC04-4E14-48BB-9BA9-8A6B6743B5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3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7C99F-B2A6-4C04-A99D-875D96F673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ru-RU" sz="3200" dirty="0"/>
              <a:t>Да се напише програма, която:</a:t>
            </a:r>
          </a:p>
          <a:p>
            <a:pPr lvl="1"/>
            <a:r>
              <a:rPr lang="bg-BG" sz="3000" dirty="0"/>
              <a:t>Получава като аргумент</a:t>
            </a:r>
            <a:r>
              <a:rPr lang="en-US" sz="3000" dirty="0"/>
              <a:t> </a:t>
            </a:r>
            <a:r>
              <a:rPr lang="bg-BG" sz="3000" dirty="0"/>
              <a:t>име, фамилия, възраст </a:t>
            </a:r>
            <a:r>
              <a:rPr lang="ru-RU" sz="3000" dirty="0"/>
              <a:t>на човек и град, въведени от потребителя</a:t>
            </a:r>
            <a:endParaRPr lang="en-US" sz="3000" dirty="0"/>
          </a:p>
          <a:p>
            <a:pPr lvl="1"/>
            <a:r>
              <a:rPr lang="bg-BG" sz="3000" dirty="0"/>
              <a:t>О</a:t>
            </a:r>
            <a:r>
              <a:rPr lang="ru-RU" sz="3000" dirty="0"/>
              <a:t>тпечатва </a:t>
            </a:r>
            <a:r>
              <a:rPr lang="en-US" sz="2800" dirty="0"/>
              <a:t>"</a:t>
            </a:r>
            <a:r>
              <a:rPr lang="en-US" sz="2800" b="1" dirty="0">
                <a:latin typeface="Consolas" panose="020B0609020204030204" pitchFamily="49" charset="0"/>
              </a:rPr>
              <a:t>You are &lt;firstName&gt; &lt;lastName&gt;, 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a &lt;age&gt;-years old person from &lt;town&gt;.</a:t>
            </a:r>
            <a:r>
              <a:rPr lang="en-US" sz="2800" dirty="0"/>
              <a:t>" </a:t>
            </a:r>
            <a:endParaRPr lang="bg-BG" sz="2800" dirty="0"/>
          </a:p>
          <a:p>
            <a:pPr lvl="1"/>
            <a:r>
              <a:rPr lang="ru-RU" sz="3000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 </a:t>
            </a:r>
            <a:r>
              <a:rPr lang="en-US" dirty="0"/>
              <a:t>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49357" y="4824000"/>
            <a:ext cx="600664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</a:rPr>
              <a:t>['Petar'</a:t>
            </a:r>
            <a:r>
              <a:rPr lang="bg-BG" sz="2400" b="1" noProof="1">
                <a:latin typeface="Consolas" pitchFamily="49" charset="0"/>
              </a:rPr>
              <a:t>,</a:t>
            </a:r>
            <a:r>
              <a:rPr lang="en-GB" sz="2400" b="1" noProof="1"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'</a:t>
            </a:r>
            <a:r>
              <a:rPr lang="en-GB" sz="2400" b="1" noProof="1">
                <a:latin typeface="Consolas" pitchFamily="49" charset="0"/>
              </a:rPr>
              <a:t>Petrov</a:t>
            </a:r>
            <a:r>
              <a:rPr lang="en-US" sz="2400" b="1" noProof="1">
                <a:latin typeface="Consolas" pitchFamily="49" charset="0"/>
              </a:rPr>
              <a:t>'</a:t>
            </a:r>
            <a:r>
              <a:rPr lang="en-GB" sz="2400" b="1" noProof="1">
                <a:latin typeface="Consolas" pitchFamily="49" charset="0"/>
              </a:rPr>
              <a:t>, </a:t>
            </a:r>
            <a:r>
              <a:rPr lang="en-US" sz="2400" b="1" noProof="1">
                <a:latin typeface="Consolas" pitchFamily="49" charset="0"/>
              </a:rPr>
              <a:t>'</a:t>
            </a:r>
            <a:r>
              <a:rPr lang="en-GB" sz="2400" b="1" noProof="1">
                <a:latin typeface="Consolas" pitchFamily="49" charset="0"/>
              </a:rPr>
              <a:t>24</a:t>
            </a:r>
            <a:r>
              <a:rPr lang="en-US" sz="2400" b="1" noProof="1">
                <a:latin typeface="Consolas" pitchFamily="49" charset="0"/>
              </a:rPr>
              <a:t>'</a:t>
            </a:r>
            <a:r>
              <a:rPr lang="en-GB" sz="2400" b="1" noProof="1">
                <a:latin typeface="Consolas" pitchFamily="49" charset="0"/>
              </a:rPr>
              <a:t>, </a:t>
            </a:r>
            <a:r>
              <a:rPr lang="en-US" sz="2400" b="1" noProof="1">
                <a:latin typeface="Consolas" pitchFamily="49" charset="0"/>
              </a:rPr>
              <a:t>'</a:t>
            </a:r>
            <a:r>
              <a:rPr lang="en-GB" sz="2400" b="1" noProof="1">
                <a:latin typeface="Consolas" pitchFamily="49" charset="0"/>
              </a:rPr>
              <a:t>Sofia</a:t>
            </a:r>
            <a:r>
              <a:rPr lang="en-US" sz="2400" b="1" noProof="1">
                <a:latin typeface="Consolas" pitchFamily="49" charset="0"/>
              </a:rPr>
              <a:t>'</a:t>
            </a:r>
            <a:r>
              <a:rPr lang="en-GB" sz="2400" b="1" noProof="1">
                <a:latin typeface="Consolas" pitchFamily="49" charset="0"/>
              </a:rPr>
              <a:t>]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249356" y="5621098"/>
            <a:ext cx="950367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</a:rPr>
              <a:t>You are Petar Petrov, a 24-years old person from Sofia.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2770" y="4754431"/>
            <a:ext cx="13365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000" b="1" dirty="0"/>
              <a:t>Вход</a:t>
            </a:r>
            <a:r>
              <a:rPr lang="en-US" sz="3000" b="1" dirty="0"/>
              <a:t>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3646" y="5528765"/>
            <a:ext cx="13309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000" b="1" dirty="0"/>
              <a:t>Изход</a:t>
            </a:r>
            <a:r>
              <a:rPr lang="en-US" sz="3000" b="1" dirty="0"/>
              <a:t>: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68C1E2B-77C1-4A80-A44F-1616134EEB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558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2" grpId="0"/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Съединяване на текст и числа – решение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17500" y="1647530"/>
            <a:ext cx="11423650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dirty="0">
                <a:latin typeface="Consolas" pitchFamily="49" charset="0"/>
              </a:rPr>
              <a:t>function </a:t>
            </a:r>
            <a:r>
              <a:rPr lang="en-US" sz="3000" b="1" dirty="0" err="1">
                <a:latin typeface="Consolas" pitchFamily="49" charset="0"/>
              </a:rPr>
              <a:t>personalInfo</a:t>
            </a:r>
            <a:r>
              <a:rPr lang="en-US" sz="3000" b="1" dirty="0">
                <a:latin typeface="Consolas" pitchFamily="49" charset="0"/>
              </a:rPr>
              <a:t>(input) {</a:t>
            </a:r>
          </a:p>
          <a:p>
            <a:r>
              <a:rPr lang="en-US" sz="3000" b="1" dirty="0">
                <a:latin typeface="Consolas" pitchFamily="49" charset="0"/>
              </a:rPr>
              <a:t>	let </a:t>
            </a:r>
            <a:r>
              <a:rPr lang="en-US" sz="3000" b="1" dirty="0" err="1">
                <a:latin typeface="Consolas" pitchFamily="49" charset="0"/>
              </a:rPr>
              <a:t>firstName</a:t>
            </a:r>
            <a:r>
              <a:rPr lang="en-US" sz="3000" b="1" dirty="0">
                <a:latin typeface="Consolas" pitchFamily="49" charset="0"/>
              </a:rPr>
              <a:t> = input[0];</a:t>
            </a:r>
          </a:p>
          <a:p>
            <a:r>
              <a:rPr lang="en-US" sz="3000" b="1" dirty="0">
                <a:latin typeface="Consolas" pitchFamily="49" charset="0"/>
              </a:rPr>
              <a:t>	let </a:t>
            </a:r>
            <a:r>
              <a:rPr lang="en-US" sz="3000" b="1" dirty="0" err="1">
                <a:latin typeface="Consolas" pitchFamily="49" charset="0"/>
              </a:rPr>
              <a:t>lastName</a:t>
            </a:r>
            <a:r>
              <a:rPr lang="en-US" sz="3000" b="1" dirty="0">
                <a:latin typeface="Consolas" pitchFamily="49" charset="0"/>
              </a:rPr>
              <a:t> = input[1];</a:t>
            </a:r>
          </a:p>
          <a:p>
            <a:r>
              <a:rPr lang="en-US" sz="3000" b="1" dirty="0">
                <a:latin typeface="Consolas" pitchFamily="49" charset="0"/>
              </a:rPr>
              <a:t>	let age = Number(input[2]);</a:t>
            </a:r>
          </a:p>
          <a:p>
            <a:r>
              <a:rPr lang="en-US" sz="3000" b="1" dirty="0">
                <a:latin typeface="Consolas" pitchFamily="49" charset="0"/>
              </a:rPr>
              <a:t>	let town = input[3];</a:t>
            </a:r>
            <a:endParaRPr lang="bg-BG" sz="3000" b="1" dirty="0">
              <a:latin typeface="Consolas" pitchFamily="49" charset="0"/>
            </a:endParaRPr>
          </a:p>
          <a:p>
            <a:r>
              <a:rPr lang="bg-BG" sz="3000" b="1" dirty="0">
                <a:latin typeface="Consolas" pitchFamily="49" charset="0"/>
              </a:rPr>
              <a:t>	</a:t>
            </a:r>
            <a:r>
              <a:rPr lang="en-US" sz="3000" b="1" dirty="0">
                <a:latin typeface="Consolas" pitchFamily="49" charset="0"/>
              </a:rPr>
              <a:t>console.log(`You are ${firstName} ${</a:t>
            </a:r>
            <a:r>
              <a:rPr lang="en-US" sz="3000" b="1" dirty="0" err="1">
                <a:latin typeface="Consolas" pitchFamily="49" charset="0"/>
              </a:rPr>
              <a:t>lastName</a:t>
            </a:r>
            <a:r>
              <a:rPr lang="en-US" sz="3000" b="1" dirty="0">
                <a:latin typeface="Consolas" pitchFamily="49" charset="0"/>
              </a:rPr>
              <a:t>}, a </a:t>
            </a:r>
            <a:r>
              <a:rPr lang="bg-BG" sz="3000" b="1" dirty="0">
                <a:latin typeface="Consolas" pitchFamily="49" charset="0"/>
              </a:rPr>
              <a:t>      	</a:t>
            </a:r>
            <a:r>
              <a:rPr lang="en-US" sz="3000" b="1" dirty="0">
                <a:latin typeface="Consolas" pitchFamily="49" charset="0"/>
              </a:rPr>
              <a:t>${age}-years old person from ${town}.`); </a:t>
            </a:r>
            <a:endParaRPr lang="bg-BG" sz="3000" b="1" dirty="0">
              <a:latin typeface="Consolas" pitchFamily="49" charset="0"/>
            </a:endParaRPr>
          </a:p>
          <a:p>
            <a:endParaRPr lang="en-US" sz="3000" b="1" dirty="0">
              <a:latin typeface="Consolas" pitchFamily="49" charset="0"/>
            </a:endParaRPr>
          </a:p>
          <a:p>
            <a:r>
              <a:rPr lang="en-US" sz="3000" b="1" dirty="0">
                <a:latin typeface="Consolas" pitchFamily="49" charset="0"/>
              </a:rPr>
              <a:t>}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9F3FBD-C438-4376-8149-23CB092D5AC7}"/>
              </a:ext>
            </a:extLst>
          </p:cNvPr>
          <p:cNvSpPr/>
          <p:nvPr/>
        </p:nvSpPr>
        <p:spPr>
          <a:xfrm>
            <a:off x="723901" y="6293793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GB" sz="2000" dirty="0">
                <a:hlinkClick r:id="rId2"/>
              </a:rPr>
              <a:t>https://judge.softuni.bg</a:t>
            </a:r>
            <a:r>
              <a:rPr lang="en-GB" sz="2000">
                <a:hlinkClick r:id="rId2"/>
              </a:rPr>
              <a:t>/Contests/</a:t>
            </a:r>
            <a:r>
              <a:rPr lang="en-GB" sz="2000" dirty="0">
                <a:hlinkClick r:id="rId2"/>
              </a:rPr>
              <a:t>Index/2399#5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5FF2F7-1582-48CB-8B99-5019276B8F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27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9322" y="1353273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4522" y="1874523"/>
            <a:ext cx="8279705" cy="4541651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lvl="1" indent="-456915" latinLnBrk="0"/>
            <a:r>
              <a:rPr lang="bg-BG" sz="3000" dirty="0">
                <a:solidFill>
                  <a:schemeClr val="bg2"/>
                </a:solidFill>
              </a:rPr>
              <a:t>Компютърната програма е поредица команди</a:t>
            </a:r>
            <a:endParaRPr lang="en-US" sz="3000" dirty="0">
              <a:solidFill>
                <a:schemeClr val="bg2"/>
              </a:solidFill>
            </a:endParaRPr>
          </a:p>
          <a:p>
            <a:pPr marL="456915" lvl="1" indent="-456915" latinLnBrk="0"/>
            <a:r>
              <a:rPr lang="bg-BG" sz="3000" dirty="0">
                <a:solidFill>
                  <a:schemeClr val="bg2"/>
                </a:solidFill>
              </a:rPr>
              <a:t>На </a:t>
            </a:r>
            <a:r>
              <a:rPr lang="en-US" sz="3000" dirty="0">
                <a:solidFill>
                  <a:schemeClr val="bg2"/>
                </a:solidFill>
              </a:rPr>
              <a:t>JavaScript </a:t>
            </a:r>
            <a:r>
              <a:rPr lang="bg-BG" sz="3000" dirty="0">
                <a:solidFill>
                  <a:schemeClr val="bg2"/>
                </a:solidFill>
              </a:rPr>
              <a:t>командите се пишат във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функции</a:t>
            </a:r>
            <a:endParaRPr lang="en-US" sz="3000" dirty="0">
              <a:solidFill>
                <a:schemeClr val="bg1"/>
              </a:solidFill>
            </a:endParaRPr>
          </a:p>
          <a:p>
            <a:pPr marL="456915" lvl="1" indent="-456915" latinLnBrk="0"/>
            <a:r>
              <a:rPr lang="bg-BG" sz="3000" dirty="0">
                <a:solidFill>
                  <a:schemeClr val="bg2"/>
                </a:solidFill>
              </a:rPr>
              <a:t>Печатаме с командата </a:t>
            </a:r>
            <a:r>
              <a:rPr lang="en-US" sz="3000" b="1" noProof="1">
                <a:solidFill>
                  <a:schemeClr val="bg1"/>
                </a:solidFill>
              </a:rPr>
              <a:t>console.log(…)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Въвеждане на текст и числа</a:t>
            </a:r>
            <a:endParaRPr lang="en-US" sz="3000" dirty="0">
              <a:solidFill>
                <a:schemeClr val="bg2"/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Аритметичните операции с числа: </a:t>
            </a:r>
          </a:p>
          <a:p>
            <a:pPr marL="0" indent="0">
              <a:buNone/>
            </a:pPr>
            <a:r>
              <a:rPr lang="bg-BG" sz="3000" b="1" dirty="0">
                <a:solidFill>
                  <a:schemeClr val="bg2"/>
                </a:solidFill>
              </a:rPr>
              <a:t>      </a:t>
            </a:r>
            <a:r>
              <a:rPr lang="en-US" sz="3000" b="1" dirty="0">
                <a:solidFill>
                  <a:schemeClr val="bg1"/>
                </a:solidFill>
              </a:rPr>
              <a:t>+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-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*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/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()</a:t>
            </a:r>
            <a:r>
              <a:rPr lang="bg-BG" sz="3000" b="1" dirty="0">
                <a:solidFill>
                  <a:schemeClr val="bg2"/>
                </a:solidFill>
              </a:rPr>
              <a:t>,</a:t>
            </a:r>
            <a:r>
              <a:rPr lang="bg-BG" sz="3000" b="1" dirty="0">
                <a:solidFill>
                  <a:schemeClr val="bg1"/>
                </a:solidFill>
              </a:rPr>
              <a:t> %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Отпечатване на текст по шаблон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516A0282-1234-4CFE-BF06-625C8A8E9C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562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4EFE89-FB55-40E6-BD85-6CA62C8566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12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665E90A-FC25-426C-9E01-24E1428411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21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9707" y="1355143"/>
            <a:ext cx="9707030" cy="55028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dirty="0"/>
              <a:t>Компютърна наука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Използва </a:t>
            </a:r>
            <a:r>
              <a:rPr lang="bg-BG" sz="4000" b="1" dirty="0">
                <a:solidFill>
                  <a:schemeClr val="bg1"/>
                </a:solidFill>
              </a:rPr>
              <a:t>команди</a:t>
            </a:r>
            <a:r>
              <a:rPr lang="bg-BG" sz="4000" dirty="0">
                <a:solidFill>
                  <a:schemeClr val="tx2"/>
                </a:solidFill>
              </a:rPr>
              <a:t>, за да  </a:t>
            </a:r>
            <a:r>
              <a:rPr lang="bg-BG" sz="4000" b="1" dirty="0">
                <a:solidFill>
                  <a:schemeClr val="bg1"/>
                </a:solidFill>
              </a:rPr>
              <a:t>комуникираме</a:t>
            </a:r>
            <a:r>
              <a:rPr lang="bg-BG" sz="4000" dirty="0"/>
              <a:t> с компютъра 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Командите се подреждат и изпълняват </a:t>
            </a:r>
            <a:r>
              <a:rPr lang="bg-BG" sz="4000" b="1" dirty="0">
                <a:solidFill>
                  <a:schemeClr val="bg1"/>
                </a:solidFill>
              </a:rPr>
              <a:t>една след друга</a:t>
            </a:r>
            <a:endParaRPr lang="en-US" sz="4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4000" dirty="0"/>
              <a:t>Поредицата от команди образува </a:t>
            </a:r>
            <a:r>
              <a:rPr lang="bg-BG" sz="4000" b="1" dirty="0">
                <a:solidFill>
                  <a:schemeClr val="bg1"/>
                </a:solidFill>
              </a:rPr>
              <a:t>компютърна програма</a:t>
            </a:r>
          </a:p>
          <a:p>
            <a:pPr>
              <a:lnSpc>
                <a:spcPct val="100000"/>
              </a:lnSpc>
            </a:pPr>
            <a:endParaRPr lang="bg-BG" sz="40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/>
              <a:t>Какво е програмиране?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5FC8F6-8CB4-4D7F-ABD7-CD8E2D296B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4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765000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Компютърните програми се пишат на език за</a:t>
            </a:r>
            <a:r>
              <a:rPr lang="en-US" sz="3800" dirty="0"/>
              <a:t> </a:t>
            </a:r>
            <a:r>
              <a:rPr lang="bg-BG" sz="3800" dirty="0"/>
              <a:t>програмиране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Пример:</a:t>
            </a:r>
            <a:r>
              <a:rPr lang="en-US" sz="4000" dirty="0"/>
              <a:t> </a:t>
            </a:r>
            <a:r>
              <a:rPr lang="en-US" sz="4000" b="1" dirty="0"/>
              <a:t>JavaScript, C#, Java</a:t>
            </a:r>
            <a:r>
              <a:rPr lang="bg-BG" sz="4000" b="1" dirty="0"/>
              <a:t>,</a:t>
            </a:r>
            <a:r>
              <a:rPr lang="en-US" sz="4000" b="1" dirty="0"/>
              <a:t> Python, PHP</a:t>
            </a:r>
            <a:r>
              <a:rPr lang="bg-BG" sz="4000" b="1" dirty="0"/>
              <a:t>,</a:t>
            </a:r>
            <a:r>
              <a:rPr lang="en-US" sz="4000" b="1" dirty="0"/>
              <a:t> C</a:t>
            </a:r>
            <a:r>
              <a:rPr lang="bg-BG" sz="4000" b="1" dirty="0"/>
              <a:t>, </a:t>
            </a:r>
            <a:r>
              <a:rPr lang="en-US" sz="4000" b="1" dirty="0"/>
              <a:t>C++</a:t>
            </a:r>
            <a:endParaRPr lang="bg-BG" sz="4000" b="1" dirty="0"/>
          </a:p>
          <a:p>
            <a:pPr>
              <a:lnSpc>
                <a:spcPct val="100000"/>
              </a:lnSpc>
            </a:pPr>
            <a:r>
              <a:rPr lang="bg-BG" sz="4000" dirty="0"/>
              <a:t>Използва се </a:t>
            </a:r>
            <a:r>
              <a:rPr lang="bg-BG" sz="4000" b="1" dirty="0">
                <a:solidFill>
                  <a:schemeClr val="bg1"/>
                </a:solidFill>
              </a:rPr>
              <a:t>среда за програмиране (среда за разработка)</a:t>
            </a:r>
          </a:p>
          <a:p>
            <a:pPr>
              <a:lnSpc>
                <a:spcPct val="100000"/>
              </a:lnSpc>
            </a:pPr>
            <a:r>
              <a:rPr lang="bg-BG" sz="4000" dirty="0">
                <a:solidFill>
                  <a:schemeClr val="tx2"/>
                </a:solidFill>
              </a:rPr>
              <a:t>Пример: </a:t>
            </a:r>
            <a:r>
              <a:rPr lang="en-US" sz="4000" b="1" dirty="0">
                <a:solidFill>
                  <a:schemeClr val="tx2"/>
                </a:solidFill>
              </a:rPr>
              <a:t>Visual Studio Code, IntelliJ IDEA, Visual Studio, PyCharm, Code Blocks</a:t>
            </a:r>
            <a:endParaRPr lang="bg-BG" sz="4000" b="1" dirty="0">
              <a:solidFill>
                <a:schemeClr val="tx2"/>
              </a:solidFill>
            </a:endParaRP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език за програмиране?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021A501-D8C0-4E52-97E2-DDE4F33BD4C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8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10000" cy="5232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Програмата е </a:t>
            </a:r>
            <a:r>
              <a:rPr lang="bg-BG" b="1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>
              <a:lnSpc>
                <a:spcPct val="100000"/>
              </a:lnSpc>
            </a:pPr>
            <a:r>
              <a:rPr lang="bg-BG" dirty="0"/>
              <a:t>Може да съдържа пресмятания, проверки, повторения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dirty="0"/>
              <a:t>Сорс кодът се </a:t>
            </a:r>
            <a:r>
              <a:rPr lang="bg-BG" b="1" dirty="0">
                <a:solidFill>
                  <a:schemeClr val="bg1"/>
                </a:solidFill>
              </a:rPr>
              <a:t>компилира</a:t>
            </a:r>
            <a:r>
              <a:rPr lang="bg-BG" dirty="0"/>
              <a:t> до изпълним файл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компютърна програма?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1AD0453-84C8-4D04-A926-B7C1FDA911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61D-B627-4D83-A6AB-D200282873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184000"/>
            <a:ext cx="10961783" cy="768084"/>
          </a:xfrm>
        </p:spPr>
        <p:txBody>
          <a:bodyPr/>
          <a:lstStyle/>
          <a:p>
            <a:r>
              <a:rPr lang="bg-BG" dirty="0"/>
              <a:t>Да направим първите си конзолни програми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69" y="1385092"/>
            <a:ext cx="2622262" cy="26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3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Средата за разработка е нужна, за да програмирате</a:t>
            </a:r>
            <a:endParaRPr lang="en-US" sz="3600" dirty="0"/>
          </a:p>
          <a:p>
            <a:pPr lvl="1"/>
            <a:r>
              <a:rPr lang="en-US" sz="3200" b="1" dirty="0"/>
              <a:t>Integrated Development Environment (</a:t>
            </a:r>
            <a:r>
              <a:rPr lang="en-US" sz="3200" b="1" dirty="0">
                <a:solidFill>
                  <a:schemeClr val="bg1"/>
                </a:solidFill>
              </a:rPr>
              <a:t>IDE</a:t>
            </a:r>
            <a:r>
              <a:rPr lang="en-US" sz="3200" b="1" dirty="0"/>
              <a:t>)</a:t>
            </a:r>
          </a:p>
          <a:p>
            <a:pPr lvl="1"/>
            <a:r>
              <a:rPr lang="en-US" sz="3200" b="1" dirty="0"/>
              <a:t>Visual Studio Code </a:t>
            </a:r>
            <a:r>
              <a:rPr lang="bg-BG" sz="3200" dirty="0"/>
              <a:t>е среда за разработка на езика </a:t>
            </a:r>
            <a:r>
              <a:rPr lang="en-US" sz="3200" dirty="0"/>
              <a:t>JavaScript</a:t>
            </a:r>
            <a:endParaRPr lang="bg-BG" sz="3200" dirty="0"/>
          </a:p>
          <a:p>
            <a:r>
              <a:rPr lang="bg-BG" sz="3600" dirty="0"/>
              <a:t>Инсталирайте си </a:t>
            </a:r>
            <a:r>
              <a:rPr lang="en-US" sz="3600" b="1" dirty="0"/>
              <a:t>Visual Studio Code </a:t>
            </a:r>
          </a:p>
          <a:p>
            <a:pPr lvl="1"/>
            <a:r>
              <a:rPr lang="bg-BG" sz="3000" b="1" dirty="0">
                <a:hlinkClick r:id="rId3"/>
              </a:rPr>
              <a:t>Инструкции за инсталация</a:t>
            </a:r>
            <a:endParaRPr lang="bg-BG" sz="3000" b="1" dirty="0"/>
          </a:p>
          <a:p>
            <a:r>
              <a:rPr lang="bg-BG" sz="3800" dirty="0"/>
              <a:t>Приложението е </a:t>
            </a:r>
            <a:r>
              <a:rPr lang="bg-BG" sz="3800" b="1" dirty="0"/>
              <a:t>мултиплатформено</a:t>
            </a:r>
            <a:r>
              <a:rPr lang="en-US" sz="3800" dirty="0"/>
              <a:t> (Linux, Mac OS, Windows)</a:t>
            </a:r>
            <a:endParaRPr lang="bg-BG" sz="3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463024C-637E-4C2A-AD50-224B6FC9BD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867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81C3E-0DEA-4289-9296-DB6B7C9341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dirty="0"/>
              <a:t>Създайте и изберете временната папка, в която ще създадем нашата първа програма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F799753-F74F-411D-B75B-EC4FB723D3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D9DA5A-6771-480B-B57E-81FB5711145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1000" y="2484000"/>
            <a:ext cx="5927350" cy="37810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2501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4041</TotalTime>
  <Words>2366</Words>
  <Application>Microsoft Office PowerPoint</Application>
  <PresentationFormat>Widescreen</PresentationFormat>
  <Paragraphs>377</Paragraphs>
  <Slides>39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</vt:lpstr>
      <vt:lpstr>Първи стъпки в програмирането</vt:lpstr>
      <vt:lpstr>Съдържание</vt:lpstr>
      <vt:lpstr>Какво е програмиране?</vt:lpstr>
      <vt:lpstr>Какво е програмиране?</vt:lpstr>
      <vt:lpstr>Какво е език за програмиране?</vt:lpstr>
      <vt:lpstr>Какво е компютърна програма?</vt:lpstr>
      <vt:lpstr>Да направим първите си конзолни програми</vt:lpstr>
      <vt:lpstr>Среда за разработка</vt:lpstr>
      <vt:lpstr>Създаване на конзолна програма</vt:lpstr>
      <vt:lpstr>Създаване на конзолна програма</vt:lpstr>
      <vt:lpstr>Писане на програмен код (2)</vt:lpstr>
      <vt:lpstr>Стартиране на програмата </vt:lpstr>
      <vt:lpstr>Типични грешки в JavaScript програмите</vt:lpstr>
      <vt:lpstr>Числата от 1 до 10</vt:lpstr>
      <vt:lpstr>Променливи и типове данни</vt:lpstr>
      <vt:lpstr>Променливи</vt:lpstr>
      <vt:lpstr>Типове данни</vt:lpstr>
      <vt:lpstr>Масиви – четене от масив</vt:lpstr>
      <vt:lpstr>Какво е масив?</vt:lpstr>
      <vt:lpstr>Масиви – четене от масиви</vt:lpstr>
      <vt:lpstr>Получаване на потребителски вход</vt:lpstr>
      <vt:lpstr>Четене на текст</vt:lpstr>
      <vt:lpstr>Четене на текст (2) </vt:lpstr>
      <vt:lpstr>Четене на числа</vt:lpstr>
      <vt:lpstr>Прости операции</vt:lpstr>
      <vt:lpstr>Поздрав по име – пример</vt:lpstr>
      <vt:lpstr>Поздрав по име – решение</vt:lpstr>
      <vt:lpstr>Съединяване на текст и число</vt:lpstr>
      <vt:lpstr>Аритметични операции: + и -</vt:lpstr>
      <vt:lpstr>Аритметични операции: * и /</vt:lpstr>
      <vt:lpstr>Аритметични операции: %</vt:lpstr>
      <vt:lpstr>Печатане на конзолата</vt:lpstr>
      <vt:lpstr>Съединяване на текст</vt:lpstr>
      <vt:lpstr>Съединяване на текст и числа – условие</vt:lpstr>
      <vt:lpstr>Съединяване на текст и числа – решение</vt:lpstr>
      <vt:lpstr>Какво научихме днес?</vt:lpstr>
      <vt:lpstr>PowerPoint Presentation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89</cp:revision>
  <dcterms:created xsi:type="dcterms:W3CDTF">2018-05-23T13:08:44Z</dcterms:created>
  <dcterms:modified xsi:type="dcterms:W3CDTF">2023-05-11T23:04:56Z</dcterms:modified>
  <cp:category>computer programming;programming;C#;програмиране;кодиране</cp:category>
</cp:coreProperties>
</file>