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0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54" r:id="rId13"/>
    <p:sldId id="555" r:id="rId14"/>
    <p:sldId id="591" r:id="rId15"/>
    <p:sldId id="592" r:id="rId16"/>
    <p:sldId id="473" r:id="rId17"/>
    <p:sldId id="395" r:id="rId18"/>
    <p:sldId id="477" r:id="rId19"/>
    <p:sldId id="584" r:id="rId20"/>
    <p:sldId id="585" r:id="rId21"/>
    <p:sldId id="556" r:id="rId22"/>
    <p:sldId id="445" r:id="rId23"/>
    <p:sldId id="586" r:id="rId24"/>
    <p:sldId id="475" r:id="rId25"/>
    <p:sldId id="557" r:id="rId26"/>
    <p:sldId id="581" r:id="rId27"/>
    <p:sldId id="582" r:id="rId28"/>
    <p:sldId id="583" r:id="rId29"/>
    <p:sldId id="588" r:id="rId30"/>
    <p:sldId id="589" r:id="rId31"/>
    <p:sldId id="590" r:id="rId32"/>
    <p:sldId id="496" r:id="rId33"/>
    <p:sldId id="587" r:id="rId34"/>
    <p:sldId id="485" r:id="rId35"/>
    <p:sldId id="464" r:id="rId36"/>
    <p:sldId id="465" r:id="rId37"/>
    <p:sldId id="497" r:id="rId38"/>
    <p:sldId id="559" r:id="rId39"/>
    <p:sldId id="560" r:id="rId40"/>
    <p:sldId id="577" r:id="rId41"/>
    <p:sldId id="32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AA530970-B662-406B-9B6A-146272A9C9BE}">
          <p14:sldIdLst>
            <p14:sldId id="274"/>
            <p14:sldId id="580"/>
          </p14:sldIdLst>
        </p14:section>
        <p14:section name="Преговор" id="{4985B971-96BD-4D0C-A61B-7B17B134E46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BA5FD827-C449-4A93-8311-0B96FF9878D5}">
          <p14:sldIdLst>
            <p14:sldId id="470"/>
            <p14:sldId id="554"/>
            <p14:sldId id="555"/>
            <p14:sldId id="591"/>
            <p14:sldId id="592"/>
          </p14:sldIdLst>
        </p14:section>
        <p14:section name="Условни конструкции" id="{ECDD145E-76F2-4DBA-8D30-9E1D1FF6CC40}">
          <p14:sldIdLst>
            <p14:sldId id="473"/>
            <p14:sldId id="395"/>
            <p14:sldId id="477"/>
            <p14:sldId id="584"/>
            <p14:sldId id="585"/>
            <p14:sldId id="556"/>
            <p14:sldId id="445"/>
            <p14:sldId id="586"/>
            <p14:sldId id="475"/>
            <p14:sldId id="557"/>
          </p14:sldIdLst>
        </p14:section>
        <p14:section name="Закръгляне на числа" id="{EE3682B6-A1E9-48A6-9F7B-2B5CBE27E69F}">
          <p14:sldIdLst>
            <p14:sldId id="581"/>
            <p14:sldId id="582"/>
            <p14:sldId id="583"/>
          </p14:sldIdLst>
        </p14:section>
        <p14:section name="Дебъгване" id="{5C496D8D-2EFC-4596-A9BA-B8C03AE8E383}">
          <p14:sldIdLst>
            <p14:sldId id="588"/>
            <p14:sldId id="589"/>
            <p14:sldId id="590"/>
          </p14:sldIdLst>
        </p14:section>
        <p14:section name="Серии от проверки" id="{230548AB-80EF-404A-9BD2-1F2356345FEF}">
          <p14:sldIdLst>
            <p14:sldId id="496"/>
            <p14:sldId id="587"/>
            <p14:sldId id="485"/>
          </p14:sldIdLst>
        </p14:section>
        <p14:section name="Живот на променлива" id="{D9618AB2-F0EE-4C4B-B9C7-791296F5A8F2}">
          <p14:sldIdLst>
            <p14:sldId id="464"/>
            <p14:sldId id="465"/>
          </p14:sldIdLst>
        </p14:section>
        <p14:section name="Решаване на задачи" id="{59CA0929-F643-41E0-93F8-EF72CCF13A32}">
          <p14:sldIdLst>
            <p14:sldId id="497"/>
            <p14:sldId id="559"/>
            <p14:sldId id="560"/>
          </p14:sldIdLst>
        </p14:section>
        <p14:section name="Заключение" id="{37FF0C3D-F81F-4AC2-B8E2-141045758E84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36" y="502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62F63-D6D6-4EBB-B738-448FFA923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05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E79F55-6443-4F6B-A4F7-C47513073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46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69D538-5329-4F1D-A1EE-DDA47A2F3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5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206716-79C3-4818-8CF7-2ADB04BBE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497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3C49A7-29AD-448D-9080-052182A9B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33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579900-C4A3-4F1E-83CB-778BC487D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18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763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1#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1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ru-RU" sz="3200" dirty="0"/>
              <a:t>Логически изрази и проверки. Условна конструкция If-else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5EE-1056-4D35-842E-9C0770E570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216AAC-CA0F-47F3-9AF0-FBF218DC69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5123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95310413"/>
              </p:ext>
            </p:extLst>
          </p:nvPr>
        </p:nvGraphicFramePr>
        <p:xfrm>
          <a:off x="2286000" y="1143002"/>
          <a:ext cx="9030000" cy="4627033"/>
        </p:xfrm>
        <a:graphic>
          <a:graphicData uri="http://schemas.openxmlformats.org/drawingml/2006/table">
            <a:tbl>
              <a:tblPr/>
              <a:tblGrid>
                <a:gridCol w="582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45F98013-CDB6-445E-8C6A-EF6828CDA6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935" y="2512184"/>
            <a:ext cx="6268065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199" y="3502331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96469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0051" y="442705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199" y="488670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1" y="5321578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1" y="574478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91199" y="6179664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88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0D70FD-1FA0-4BBD-957B-2C5DF724D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булева променлива</a:t>
            </a:r>
            <a:r>
              <a:rPr lang="en-US" dirty="0"/>
              <a:t> </a:t>
            </a:r>
            <a:r>
              <a:rPr lang="bg-BG" dirty="0"/>
              <a:t>се инициализира като всички останали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има само следните две стойности: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7049" y="3429000"/>
            <a:ext cx="4072503" cy="649766"/>
          </a:xfrm>
        </p:spPr>
        <p:txBody>
          <a:bodyPr/>
          <a:lstStyle/>
          <a:p>
            <a:r>
              <a:rPr lang="en-US" sz="2800" dirty="0"/>
              <a:t>let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125800" y="5499000"/>
            <a:ext cx="481500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623500" y="1874371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623500" y="4104000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-5;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78E-E1C1-4900-8031-37BB343A18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B3CD40E-43B7-4467-833C-6D1DB7F8F3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9363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539" y="3323158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151000" y="2475411"/>
            <a:ext cx="3825000" cy="721270"/>
          </a:xfrm>
          <a:prstGeom prst="wedgeRoundRectCallout">
            <a:avLst>
              <a:gd name="adj1" fmla="val -56420"/>
              <a:gd name="adj2" fmla="val 50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297383"/>
            <a:ext cx="3442156" cy="1424440"/>
          </a:xfrm>
          <a:custGeom>
            <a:avLst/>
            <a:gdLst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365469 w 3442156"/>
              <a:gd name="connsiteY3" fmla="*/ -964716 h 1424440"/>
              <a:gd name="connsiteX4" fmla="*/ 1434232 w 3442156"/>
              <a:gd name="connsiteY4" fmla="*/ 0 h 1424440"/>
              <a:gd name="connsiteX5" fmla="*/ 3204745 w 3442156"/>
              <a:gd name="connsiteY5" fmla="*/ 0 h 1424440"/>
              <a:gd name="connsiteX6" fmla="*/ 3442156 w 3442156"/>
              <a:gd name="connsiteY6" fmla="*/ 237411 h 1424440"/>
              <a:gd name="connsiteX7" fmla="*/ 3442156 w 3442156"/>
              <a:gd name="connsiteY7" fmla="*/ 237407 h 1424440"/>
              <a:gd name="connsiteX8" fmla="*/ 3442156 w 3442156"/>
              <a:gd name="connsiteY8" fmla="*/ 237407 h 1424440"/>
              <a:gd name="connsiteX9" fmla="*/ 3442156 w 3442156"/>
              <a:gd name="connsiteY9" fmla="*/ 593517 h 1424440"/>
              <a:gd name="connsiteX10" fmla="*/ 3442156 w 3442156"/>
              <a:gd name="connsiteY10" fmla="*/ 1187029 h 1424440"/>
              <a:gd name="connsiteX11" fmla="*/ 3204745 w 3442156"/>
              <a:gd name="connsiteY11" fmla="*/ 1424440 h 1424440"/>
              <a:gd name="connsiteX12" fmla="*/ 1434232 w 3442156"/>
              <a:gd name="connsiteY12" fmla="*/ 1424440 h 1424440"/>
              <a:gd name="connsiteX13" fmla="*/ 573693 w 3442156"/>
              <a:gd name="connsiteY13" fmla="*/ 1424440 h 1424440"/>
              <a:gd name="connsiteX14" fmla="*/ 573693 w 3442156"/>
              <a:gd name="connsiteY14" fmla="*/ 1424440 h 1424440"/>
              <a:gd name="connsiteX15" fmla="*/ 237411 w 3442156"/>
              <a:gd name="connsiteY15" fmla="*/ 1424440 h 1424440"/>
              <a:gd name="connsiteX16" fmla="*/ 0 w 3442156"/>
              <a:gd name="connsiteY16" fmla="*/ 1187029 h 1424440"/>
              <a:gd name="connsiteX17" fmla="*/ 0 w 3442156"/>
              <a:gd name="connsiteY17" fmla="*/ 593517 h 1424440"/>
              <a:gd name="connsiteX18" fmla="*/ 0 w 3442156"/>
              <a:gd name="connsiteY18" fmla="*/ 237407 h 1424440"/>
              <a:gd name="connsiteX19" fmla="*/ 0 w 3442156"/>
              <a:gd name="connsiteY19" fmla="*/ 237407 h 1424440"/>
              <a:gd name="connsiteX20" fmla="*/ 0 w 3442156"/>
              <a:gd name="connsiteY20" fmla="*/ 237411 h 1424440"/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434232 w 3442156"/>
              <a:gd name="connsiteY3" fmla="*/ 0 h 1424440"/>
              <a:gd name="connsiteX4" fmla="*/ 3204745 w 3442156"/>
              <a:gd name="connsiteY4" fmla="*/ 0 h 1424440"/>
              <a:gd name="connsiteX5" fmla="*/ 3442156 w 3442156"/>
              <a:gd name="connsiteY5" fmla="*/ 237411 h 1424440"/>
              <a:gd name="connsiteX6" fmla="*/ 3442156 w 3442156"/>
              <a:gd name="connsiteY6" fmla="*/ 237407 h 1424440"/>
              <a:gd name="connsiteX7" fmla="*/ 3442156 w 3442156"/>
              <a:gd name="connsiteY7" fmla="*/ 237407 h 1424440"/>
              <a:gd name="connsiteX8" fmla="*/ 3442156 w 3442156"/>
              <a:gd name="connsiteY8" fmla="*/ 593517 h 1424440"/>
              <a:gd name="connsiteX9" fmla="*/ 3442156 w 3442156"/>
              <a:gd name="connsiteY9" fmla="*/ 1187029 h 1424440"/>
              <a:gd name="connsiteX10" fmla="*/ 3204745 w 3442156"/>
              <a:gd name="connsiteY10" fmla="*/ 1424440 h 1424440"/>
              <a:gd name="connsiteX11" fmla="*/ 1434232 w 3442156"/>
              <a:gd name="connsiteY11" fmla="*/ 1424440 h 1424440"/>
              <a:gd name="connsiteX12" fmla="*/ 573693 w 3442156"/>
              <a:gd name="connsiteY12" fmla="*/ 1424440 h 1424440"/>
              <a:gd name="connsiteX13" fmla="*/ 573693 w 3442156"/>
              <a:gd name="connsiteY13" fmla="*/ 1424440 h 1424440"/>
              <a:gd name="connsiteX14" fmla="*/ 237411 w 3442156"/>
              <a:gd name="connsiteY14" fmla="*/ 1424440 h 1424440"/>
              <a:gd name="connsiteX15" fmla="*/ 0 w 3442156"/>
              <a:gd name="connsiteY15" fmla="*/ 1187029 h 1424440"/>
              <a:gd name="connsiteX16" fmla="*/ 0 w 3442156"/>
              <a:gd name="connsiteY16" fmla="*/ 593517 h 1424440"/>
              <a:gd name="connsiteX17" fmla="*/ 0 w 3442156"/>
              <a:gd name="connsiteY17" fmla="*/ 237407 h 1424440"/>
              <a:gd name="connsiteX18" fmla="*/ 0 w 3442156"/>
              <a:gd name="connsiteY18" fmla="*/ 237407 h 1424440"/>
              <a:gd name="connsiteX19" fmla="*/ 0 w 3442156"/>
              <a:gd name="connsiteY19" fmla="*/ 237411 h 142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2156" h="1424440">
                <a:moveTo>
                  <a:pt x="0" y="237411"/>
                </a:moveTo>
                <a:cubicBezTo>
                  <a:pt x="0" y="106293"/>
                  <a:pt x="106293" y="0"/>
                  <a:pt x="237411" y="0"/>
                </a:cubicBezTo>
                <a:lnTo>
                  <a:pt x="573693" y="0"/>
                </a:lnTo>
                <a:lnTo>
                  <a:pt x="1434232" y="0"/>
                </a:lnTo>
                <a:lnTo>
                  <a:pt x="3204745" y="0"/>
                </a:lnTo>
                <a:cubicBezTo>
                  <a:pt x="3335863" y="0"/>
                  <a:pt x="3442156" y="106293"/>
                  <a:pt x="3442156" y="237411"/>
                </a:cubicBezTo>
                <a:lnTo>
                  <a:pt x="3442156" y="237407"/>
                </a:lnTo>
                <a:lnTo>
                  <a:pt x="3442156" y="237407"/>
                </a:lnTo>
                <a:lnTo>
                  <a:pt x="3442156" y="593517"/>
                </a:lnTo>
                <a:lnTo>
                  <a:pt x="3442156" y="1187029"/>
                </a:lnTo>
                <a:cubicBezTo>
                  <a:pt x="3442156" y="1318147"/>
                  <a:pt x="3335863" y="1424440"/>
                  <a:pt x="3204745" y="1424440"/>
                </a:cubicBezTo>
                <a:lnTo>
                  <a:pt x="1434232" y="1424440"/>
                </a:lnTo>
                <a:lnTo>
                  <a:pt x="573693" y="1424440"/>
                </a:lnTo>
                <a:lnTo>
                  <a:pt x="573693" y="1424440"/>
                </a:lnTo>
                <a:lnTo>
                  <a:pt x="237411" y="1424440"/>
                </a:lnTo>
                <a:cubicBezTo>
                  <a:pt x="106293" y="1424440"/>
                  <a:pt x="0" y="1318147"/>
                  <a:pt x="0" y="1187029"/>
                </a:cubicBezTo>
                <a:lnTo>
                  <a:pt x="0" y="593517"/>
                </a:lnTo>
                <a:lnTo>
                  <a:pt x="0" y="237407"/>
                </a:lnTo>
                <a:lnTo>
                  <a:pt x="0" y="237407"/>
                </a:lnTo>
                <a:lnTo>
                  <a:pt x="0" y="23741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3589A2-F914-4F7D-8281-BD8E4E788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</a:t>
            </a:r>
            <a:r>
              <a:rPr lang="bg-BG" sz="4000" b="1" dirty="0">
                <a:solidFill>
                  <a:schemeClr val="bg1"/>
                </a:solidFill>
              </a:rPr>
              <a:t>функция</a:t>
            </a:r>
            <a:r>
              <a:rPr lang="bg-BG" sz="4000" dirty="0"/>
              <a:t>, която:</a:t>
            </a:r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Получава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оценка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>
                <a:solidFill>
                  <a:schemeClr val="bg1"/>
                </a:solidFill>
              </a:rPr>
              <a:t>число</a:t>
            </a:r>
            <a:r>
              <a:rPr lang="en-US" sz="3600" dirty="0"/>
              <a:t>)</a:t>
            </a:r>
            <a:endParaRPr lang="bg-BG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Проверява</a:t>
            </a:r>
            <a:r>
              <a:rPr lang="bg-BG" sz="3600" dirty="0"/>
              <a:t> дали е отлична</a:t>
            </a:r>
            <a:endParaRPr lang="en-US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Отпечатва на конзолата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Excellent!</a:t>
            </a:r>
            <a:r>
              <a:rPr lang="en-US" sz="3600" dirty="0"/>
              <a:t>"</a:t>
            </a:r>
            <a:r>
              <a:rPr lang="bg-BG" sz="3600" dirty="0"/>
              <a:t>, ако оценката е по-голяма или равна на 5</a:t>
            </a:r>
            <a:r>
              <a:rPr lang="en-US" sz="3600" dirty="0"/>
              <a:t>.</a:t>
            </a:r>
            <a:r>
              <a:rPr lang="bg-BG" sz="3600" dirty="0"/>
              <a:t>50</a:t>
            </a:r>
            <a:endParaRPr lang="en-US" sz="3600" dirty="0"/>
          </a:p>
          <a:p>
            <a:r>
              <a:rPr lang="bg-BG" sz="4000" dirty="0"/>
              <a:t>Пример:</a:t>
            </a:r>
          </a:p>
          <a:p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30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2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47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606757" y="576109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7677840" y="5761095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61B78-622C-4232-915D-76CD9B7CF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530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EB2C39-0F41-4C83-A998-25FCDA2DB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Къдравите скоби</a:t>
            </a:r>
            <a:r>
              <a:rPr lang="bg-BG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bg-BG" sz="3200" dirty="0"/>
              <a:t> </a:t>
            </a:r>
            <a:r>
              <a:rPr lang="bg-BG" sz="3400" dirty="0"/>
              <a:t>въвеждат блок</a:t>
            </a:r>
            <a:r>
              <a:rPr lang="en-US" sz="3400" dirty="0"/>
              <a:t> </a:t>
            </a:r>
            <a:r>
              <a:rPr lang="bg-BG" sz="3400" dirty="0"/>
              <a:t>от код </a:t>
            </a:r>
            <a:r>
              <a:rPr lang="en-US" sz="3400" dirty="0"/>
              <a:t>(</a:t>
            </a:r>
            <a:r>
              <a:rPr lang="bg-BG" sz="3400" dirty="0"/>
              <a:t>група команди</a:t>
            </a:r>
            <a:r>
              <a:rPr lang="en-US" sz="3400" dirty="0"/>
              <a:t>)</a:t>
            </a:r>
          </a:p>
          <a:p>
            <a:r>
              <a:rPr lang="bg-BG" sz="3400" dirty="0"/>
              <a:t>Ако конструкция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 </a:t>
            </a:r>
            <a:r>
              <a:rPr lang="bg-BG" sz="3400" dirty="0"/>
              <a:t>няма скоби, се изпълнява само следващият ред</a:t>
            </a: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5545" y="3081649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66303" y="3086398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94661" y="5637026"/>
            <a:ext cx="4648200" cy="939365"/>
          </a:xfrm>
          <a:custGeom>
            <a:avLst/>
            <a:gdLst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776217 w 4648200"/>
              <a:gd name="connsiteY3" fmla="*/ -223691 h 939365"/>
              <a:gd name="connsiteX4" fmla="*/ 1936750 w 4648200"/>
              <a:gd name="connsiteY4" fmla="*/ 0 h 939365"/>
              <a:gd name="connsiteX5" fmla="*/ 4491636 w 4648200"/>
              <a:gd name="connsiteY5" fmla="*/ 0 h 939365"/>
              <a:gd name="connsiteX6" fmla="*/ 4648200 w 4648200"/>
              <a:gd name="connsiteY6" fmla="*/ 156564 h 939365"/>
              <a:gd name="connsiteX7" fmla="*/ 4648200 w 4648200"/>
              <a:gd name="connsiteY7" fmla="*/ 156561 h 939365"/>
              <a:gd name="connsiteX8" fmla="*/ 4648200 w 4648200"/>
              <a:gd name="connsiteY8" fmla="*/ 156561 h 939365"/>
              <a:gd name="connsiteX9" fmla="*/ 4648200 w 4648200"/>
              <a:gd name="connsiteY9" fmla="*/ 391402 h 939365"/>
              <a:gd name="connsiteX10" fmla="*/ 4648200 w 4648200"/>
              <a:gd name="connsiteY10" fmla="*/ 782801 h 939365"/>
              <a:gd name="connsiteX11" fmla="*/ 4491636 w 4648200"/>
              <a:gd name="connsiteY11" fmla="*/ 939365 h 939365"/>
              <a:gd name="connsiteX12" fmla="*/ 1936750 w 4648200"/>
              <a:gd name="connsiteY12" fmla="*/ 939365 h 939365"/>
              <a:gd name="connsiteX13" fmla="*/ 774700 w 4648200"/>
              <a:gd name="connsiteY13" fmla="*/ 939365 h 939365"/>
              <a:gd name="connsiteX14" fmla="*/ 774700 w 4648200"/>
              <a:gd name="connsiteY14" fmla="*/ 939365 h 939365"/>
              <a:gd name="connsiteX15" fmla="*/ 156564 w 4648200"/>
              <a:gd name="connsiteY15" fmla="*/ 939365 h 939365"/>
              <a:gd name="connsiteX16" fmla="*/ 0 w 4648200"/>
              <a:gd name="connsiteY16" fmla="*/ 782801 h 939365"/>
              <a:gd name="connsiteX17" fmla="*/ 0 w 4648200"/>
              <a:gd name="connsiteY17" fmla="*/ 391402 h 939365"/>
              <a:gd name="connsiteX18" fmla="*/ 0 w 4648200"/>
              <a:gd name="connsiteY18" fmla="*/ 156561 h 939365"/>
              <a:gd name="connsiteX19" fmla="*/ 0 w 4648200"/>
              <a:gd name="connsiteY19" fmla="*/ 156561 h 939365"/>
              <a:gd name="connsiteX20" fmla="*/ 0 w 4648200"/>
              <a:gd name="connsiteY20" fmla="*/ 156564 h 939365"/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936750 w 4648200"/>
              <a:gd name="connsiteY3" fmla="*/ 0 h 939365"/>
              <a:gd name="connsiteX4" fmla="*/ 4491636 w 4648200"/>
              <a:gd name="connsiteY4" fmla="*/ 0 h 939365"/>
              <a:gd name="connsiteX5" fmla="*/ 4648200 w 4648200"/>
              <a:gd name="connsiteY5" fmla="*/ 156564 h 939365"/>
              <a:gd name="connsiteX6" fmla="*/ 4648200 w 4648200"/>
              <a:gd name="connsiteY6" fmla="*/ 156561 h 939365"/>
              <a:gd name="connsiteX7" fmla="*/ 4648200 w 4648200"/>
              <a:gd name="connsiteY7" fmla="*/ 156561 h 939365"/>
              <a:gd name="connsiteX8" fmla="*/ 4648200 w 4648200"/>
              <a:gd name="connsiteY8" fmla="*/ 391402 h 939365"/>
              <a:gd name="connsiteX9" fmla="*/ 4648200 w 4648200"/>
              <a:gd name="connsiteY9" fmla="*/ 782801 h 939365"/>
              <a:gd name="connsiteX10" fmla="*/ 4491636 w 4648200"/>
              <a:gd name="connsiteY10" fmla="*/ 939365 h 939365"/>
              <a:gd name="connsiteX11" fmla="*/ 1936750 w 4648200"/>
              <a:gd name="connsiteY11" fmla="*/ 939365 h 939365"/>
              <a:gd name="connsiteX12" fmla="*/ 774700 w 4648200"/>
              <a:gd name="connsiteY12" fmla="*/ 939365 h 939365"/>
              <a:gd name="connsiteX13" fmla="*/ 774700 w 4648200"/>
              <a:gd name="connsiteY13" fmla="*/ 939365 h 939365"/>
              <a:gd name="connsiteX14" fmla="*/ 156564 w 4648200"/>
              <a:gd name="connsiteY14" fmla="*/ 939365 h 939365"/>
              <a:gd name="connsiteX15" fmla="*/ 0 w 4648200"/>
              <a:gd name="connsiteY15" fmla="*/ 782801 h 939365"/>
              <a:gd name="connsiteX16" fmla="*/ 0 w 4648200"/>
              <a:gd name="connsiteY16" fmla="*/ 391402 h 939365"/>
              <a:gd name="connsiteX17" fmla="*/ 0 w 4648200"/>
              <a:gd name="connsiteY17" fmla="*/ 156561 h 939365"/>
              <a:gd name="connsiteX18" fmla="*/ 0 w 4648200"/>
              <a:gd name="connsiteY18" fmla="*/ 156561 h 939365"/>
              <a:gd name="connsiteX19" fmla="*/ 0 w 4648200"/>
              <a:gd name="connsiteY19" fmla="*/ 156564 h 9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8200" h="939365">
                <a:moveTo>
                  <a:pt x="0" y="156564"/>
                </a:moveTo>
                <a:cubicBezTo>
                  <a:pt x="0" y="70096"/>
                  <a:pt x="70096" y="0"/>
                  <a:pt x="156564" y="0"/>
                </a:cubicBezTo>
                <a:lnTo>
                  <a:pt x="774700" y="0"/>
                </a:lnTo>
                <a:lnTo>
                  <a:pt x="1936750" y="0"/>
                </a:lnTo>
                <a:lnTo>
                  <a:pt x="4491636" y="0"/>
                </a:lnTo>
                <a:cubicBezTo>
                  <a:pt x="4578104" y="0"/>
                  <a:pt x="4648200" y="70096"/>
                  <a:pt x="4648200" y="156564"/>
                </a:cubicBezTo>
                <a:lnTo>
                  <a:pt x="4648200" y="156561"/>
                </a:lnTo>
                <a:lnTo>
                  <a:pt x="4648200" y="156561"/>
                </a:lnTo>
                <a:lnTo>
                  <a:pt x="4648200" y="391402"/>
                </a:lnTo>
                <a:lnTo>
                  <a:pt x="4648200" y="782801"/>
                </a:lnTo>
                <a:cubicBezTo>
                  <a:pt x="4648200" y="869269"/>
                  <a:pt x="4578104" y="939365"/>
                  <a:pt x="4491636" y="939365"/>
                </a:cubicBezTo>
                <a:lnTo>
                  <a:pt x="1936750" y="939365"/>
                </a:lnTo>
                <a:lnTo>
                  <a:pt x="774700" y="939365"/>
                </a:lnTo>
                <a:lnTo>
                  <a:pt x="774700" y="939365"/>
                </a:lnTo>
                <a:lnTo>
                  <a:pt x="156564" y="939365"/>
                </a:lnTo>
                <a:cubicBezTo>
                  <a:pt x="70096" y="939365"/>
                  <a:pt x="0" y="869269"/>
                  <a:pt x="0" y="782801"/>
                </a:cubicBezTo>
                <a:lnTo>
                  <a:pt x="0" y="391402"/>
                </a:lnTo>
                <a:lnTo>
                  <a:pt x="0" y="156561"/>
                </a:lnTo>
                <a:lnTo>
                  <a:pt x="0" y="156561"/>
                </a:lnTo>
                <a:lnTo>
                  <a:pt x="0" y="15656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1D6B9A-3FD9-4EB1-A45E-0F3CE914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две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0FE5FC7-8CEE-4BEB-A4C6-739FAA137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3C228-B5F3-49FC-B046-5E7571C7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1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899701D-7CDD-437E-9709-5F19493B28B6}"/>
              </a:ext>
            </a:extLst>
          </p:cNvPr>
          <p:cNvSpPr/>
          <p:nvPr/>
        </p:nvSpPr>
        <p:spPr>
          <a:xfrm>
            <a:off x="1771549" y="5312146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E97AB-0AF6-4CBA-A46C-39801162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223" y="5227804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9C06D-50EA-49B3-826C-211B4CE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279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6DA16E3-7F2A-4C29-9994-0F8FA3096DE6}"/>
              </a:ext>
            </a:extLst>
          </p:cNvPr>
          <p:cNvSpPr/>
          <p:nvPr/>
        </p:nvSpPr>
        <p:spPr>
          <a:xfrm>
            <a:off x="4951254" y="529520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B174B-237F-4A95-A7DD-275F4E90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733" y="521086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2327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функция, която: </a:t>
            </a:r>
          </a:p>
          <a:p>
            <a:pPr lvl="1"/>
            <a:r>
              <a:rPr lang="bg-BG" sz="3600" dirty="0"/>
              <a:t>Проверява</a:t>
            </a:r>
            <a:r>
              <a:rPr lang="en-US" sz="3600" dirty="0"/>
              <a:t>, </a:t>
            </a:r>
            <a:r>
              <a:rPr lang="bg-BG" sz="3600" dirty="0"/>
              <a:t>дали едно число е </a:t>
            </a:r>
            <a:r>
              <a:rPr lang="bg-BG" sz="3600" b="1" dirty="0"/>
              <a:t>четно</a:t>
            </a:r>
            <a:r>
              <a:rPr lang="bg-BG" sz="3600" dirty="0"/>
              <a:t> или </a:t>
            </a:r>
            <a:r>
              <a:rPr lang="bg-BG" sz="3600" b="1" dirty="0"/>
              <a:t>нечетно</a:t>
            </a:r>
            <a:endParaRPr lang="bg-BG" sz="4000" dirty="0"/>
          </a:p>
          <a:p>
            <a:pPr lvl="1"/>
            <a:r>
              <a:rPr lang="bg-BG" sz="3600" dirty="0"/>
              <a:t>Ако е четно</a:t>
            </a:r>
            <a:r>
              <a:rPr lang="en-US" sz="3600" dirty="0"/>
              <a:t>, </a:t>
            </a:r>
            <a:r>
              <a:rPr lang="bg-BG" sz="3600" dirty="0"/>
              <a:t>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even</a:t>
            </a:r>
            <a:r>
              <a:rPr lang="en-US" sz="3600" dirty="0"/>
              <a:t>"</a:t>
            </a:r>
          </a:p>
          <a:p>
            <a:pPr lvl="1"/>
            <a:r>
              <a:rPr lang="bg-BG" sz="3600" dirty="0"/>
              <a:t>Ако е нечетно</a:t>
            </a:r>
            <a:r>
              <a:rPr lang="en-US" sz="3600" dirty="0"/>
              <a:t>,</a:t>
            </a:r>
            <a:r>
              <a:rPr lang="bg-BG" sz="3600" dirty="0"/>
              <a:t> 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odd</a:t>
            </a:r>
            <a:r>
              <a:rPr lang="en-US" sz="3600" dirty="0"/>
              <a:t>"</a:t>
            </a:r>
            <a:endParaRPr lang="bg-BG" sz="3600" dirty="0"/>
          </a:p>
          <a:p>
            <a:r>
              <a:rPr lang="bg-BG" sz="4000" dirty="0"/>
              <a:t>Пример:</a:t>
            </a:r>
          </a:p>
          <a:p>
            <a:pPr marL="0" indent="0">
              <a:buNone/>
            </a:pPr>
            <a:endParaRPr lang="en-US" sz="4000" dirty="0"/>
          </a:p>
          <a:p>
            <a:pPr marL="377887" lvl="1" indent="0">
              <a:buNone/>
            </a:pPr>
            <a:endParaRPr lang="en-US" sz="36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8" y="510987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0317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5109879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534" y="5109879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03464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5" y="510987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2318C6-4ECD-4F29-81A8-27A63D69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226177" y="522298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1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101" y="1371601"/>
            <a:ext cx="7543799" cy="474242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function </a:t>
            </a:r>
            <a:r>
              <a:rPr lang="en-US" sz="2800" dirty="0" err="1"/>
              <a:t>isEven</a:t>
            </a:r>
            <a:r>
              <a:rPr lang="en-US" sz="2800" dirty="0"/>
              <a:t>(input) {</a:t>
            </a:r>
            <a:endParaRPr lang="bg-BG" sz="28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  </a:t>
            </a:r>
            <a:r>
              <a:rPr lang="en-US" sz="2800" dirty="0"/>
              <a:t>num = Number(input[0])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console.log("even");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 else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console.log("odd");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https://judge.softuni.bg/Contests/Index/</a:t>
            </a:r>
            <a:r>
              <a:rPr lang="bg-BG" sz="2400" dirty="0">
                <a:hlinkClick r:id="rId2"/>
              </a:rPr>
              <a:t>2401</a:t>
            </a:r>
            <a:r>
              <a:rPr lang="en-US" sz="2400" dirty="0">
                <a:hlinkClick r:id="rId2"/>
              </a:rPr>
              <a:t>#2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E784F0-3F5F-4E4B-8908-EE5452B04C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10BA4-C6F0-486E-9D58-A6278D4352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В програмирането можем да закръгляме дробни числа</a:t>
            </a:r>
            <a:endParaRPr lang="en-US" sz="3400" dirty="0"/>
          </a:p>
          <a:p>
            <a:pPr lvl="1"/>
            <a:r>
              <a:rPr lang="bg-BG" sz="3200" dirty="0"/>
              <a:t>Закръгляне до следващо (по-голямо) цяло число: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sz="3200" dirty="0"/>
              <a:t>Закръгляне до предишно (по-малко) цяло число:</a:t>
            </a:r>
            <a:endParaRPr lang="en-US" sz="3200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3651" y="2484000"/>
            <a:ext cx="88503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15" y="3857385"/>
            <a:ext cx="88522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37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9B52247-AEF5-4161-A2CD-6D912FDD8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9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8999"/>
            <a:ext cx="11818096" cy="5365891"/>
          </a:xfrm>
        </p:spPr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след десетичната запетая: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(2)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336029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1959019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104000"/>
            <a:ext cx="3537034" cy="870141"/>
          </a:xfrm>
          <a:custGeom>
            <a:avLst/>
            <a:gdLst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-1386659 w 3537034"/>
              <a:gd name="connsiteY3" fmla="*/ -451890 h 870141"/>
              <a:gd name="connsiteX4" fmla="*/ 1473764 w 3537034"/>
              <a:gd name="connsiteY4" fmla="*/ 0 h 870141"/>
              <a:gd name="connsiteX5" fmla="*/ 3392008 w 3537034"/>
              <a:gd name="connsiteY5" fmla="*/ 0 h 870141"/>
              <a:gd name="connsiteX6" fmla="*/ 3537034 w 3537034"/>
              <a:gd name="connsiteY6" fmla="*/ 145026 h 870141"/>
              <a:gd name="connsiteX7" fmla="*/ 3537034 w 3537034"/>
              <a:gd name="connsiteY7" fmla="*/ 145024 h 870141"/>
              <a:gd name="connsiteX8" fmla="*/ 3537034 w 3537034"/>
              <a:gd name="connsiteY8" fmla="*/ 145024 h 870141"/>
              <a:gd name="connsiteX9" fmla="*/ 3537034 w 3537034"/>
              <a:gd name="connsiteY9" fmla="*/ 362559 h 870141"/>
              <a:gd name="connsiteX10" fmla="*/ 3537034 w 3537034"/>
              <a:gd name="connsiteY10" fmla="*/ 725115 h 870141"/>
              <a:gd name="connsiteX11" fmla="*/ 3392008 w 3537034"/>
              <a:gd name="connsiteY11" fmla="*/ 870141 h 870141"/>
              <a:gd name="connsiteX12" fmla="*/ 1473764 w 3537034"/>
              <a:gd name="connsiteY12" fmla="*/ 870141 h 870141"/>
              <a:gd name="connsiteX13" fmla="*/ 589506 w 3537034"/>
              <a:gd name="connsiteY13" fmla="*/ 870141 h 870141"/>
              <a:gd name="connsiteX14" fmla="*/ 589506 w 3537034"/>
              <a:gd name="connsiteY14" fmla="*/ 870141 h 870141"/>
              <a:gd name="connsiteX15" fmla="*/ 145026 w 3537034"/>
              <a:gd name="connsiteY15" fmla="*/ 870141 h 870141"/>
              <a:gd name="connsiteX16" fmla="*/ 0 w 3537034"/>
              <a:gd name="connsiteY16" fmla="*/ 725115 h 870141"/>
              <a:gd name="connsiteX17" fmla="*/ 0 w 3537034"/>
              <a:gd name="connsiteY17" fmla="*/ 362559 h 870141"/>
              <a:gd name="connsiteX18" fmla="*/ 0 w 3537034"/>
              <a:gd name="connsiteY18" fmla="*/ 145024 h 870141"/>
              <a:gd name="connsiteX19" fmla="*/ 0 w 3537034"/>
              <a:gd name="connsiteY19" fmla="*/ 145024 h 870141"/>
              <a:gd name="connsiteX20" fmla="*/ 0 w 3537034"/>
              <a:gd name="connsiteY20" fmla="*/ 145026 h 870141"/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1473764 w 3537034"/>
              <a:gd name="connsiteY3" fmla="*/ 0 h 870141"/>
              <a:gd name="connsiteX4" fmla="*/ 3392008 w 3537034"/>
              <a:gd name="connsiteY4" fmla="*/ 0 h 870141"/>
              <a:gd name="connsiteX5" fmla="*/ 3537034 w 3537034"/>
              <a:gd name="connsiteY5" fmla="*/ 145026 h 870141"/>
              <a:gd name="connsiteX6" fmla="*/ 3537034 w 3537034"/>
              <a:gd name="connsiteY6" fmla="*/ 145024 h 870141"/>
              <a:gd name="connsiteX7" fmla="*/ 3537034 w 3537034"/>
              <a:gd name="connsiteY7" fmla="*/ 145024 h 870141"/>
              <a:gd name="connsiteX8" fmla="*/ 3537034 w 3537034"/>
              <a:gd name="connsiteY8" fmla="*/ 362559 h 870141"/>
              <a:gd name="connsiteX9" fmla="*/ 3537034 w 3537034"/>
              <a:gd name="connsiteY9" fmla="*/ 725115 h 870141"/>
              <a:gd name="connsiteX10" fmla="*/ 3392008 w 3537034"/>
              <a:gd name="connsiteY10" fmla="*/ 870141 h 870141"/>
              <a:gd name="connsiteX11" fmla="*/ 1473764 w 3537034"/>
              <a:gd name="connsiteY11" fmla="*/ 870141 h 870141"/>
              <a:gd name="connsiteX12" fmla="*/ 589506 w 3537034"/>
              <a:gd name="connsiteY12" fmla="*/ 870141 h 870141"/>
              <a:gd name="connsiteX13" fmla="*/ 589506 w 3537034"/>
              <a:gd name="connsiteY13" fmla="*/ 870141 h 870141"/>
              <a:gd name="connsiteX14" fmla="*/ 145026 w 3537034"/>
              <a:gd name="connsiteY14" fmla="*/ 870141 h 870141"/>
              <a:gd name="connsiteX15" fmla="*/ 0 w 3537034"/>
              <a:gd name="connsiteY15" fmla="*/ 725115 h 870141"/>
              <a:gd name="connsiteX16" fmla="*/ 0 w 3537034"/>
              <a:gd name="connsiteY16" fmla="*/ 362559 h 870141"/>
              <a:gd name="connsiteX17" fmla="*/ 0 w 3537034"/>
              <a:gd name="connsiteY17" fmla="*/ 145024 h 870141"/>
              <a:gd name="connsiteX18" fmla="*/ 0 w 3537034"/>
              <a:gd name="connsiteY18" fmla="*/ 145024 h 870141"/>
              <a:gd name="connsiteX19" fmla="*/ 0 w 3537034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7034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589506" y="0"/>
                </a:lnTo>
                <a:lnTo>
                  <a:pt x="1473764" y="0"/>
                </a:lnTo>
                <a:lnTo>
                  <a:pt x="3392008" y="0"/>
                </a:lnTo>
                <a:cubicBezTo>
                  <a:pt x="3472104" y="0"/>
                  <a:pt x="3537034" y="64930"/>
                  <a:pt x="3537034" y="145026"/>
                </a:cubicBezTo>
                <a:lnTo>
                  <a:pt x="3537034" y="145024"/>
                </a:lnTo>
                <a:lnTo>
                  <a:pt x="3537034" y="145024"/>
                </a:lnTo>
                <a:lnTo>
                  <a:pt x="3537034" y="362559"/>
                </a:lnTo>
                <a:lnTo>
                  <a:pt x="3537034" y="725115"/>
                </a:lnTo>
                <a:cubicBezTo>
                  <a:pt x="3537034" y="805211"/>
                  <a:pt x="3472104" y="870141"/>
                  <a:pt x="3392008" y="870141"/>
                </a:cubicBezTo>
                <a:lnTo>
                  <a:pt x="1473764" y="870141"/>
                </a:lnTo>
                <a:lnTo>
                  <a:pt x="589506" y="870141"/>
                </a:lnTo>
                <a:lnTo>
                  <a:pt x="589506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0F9A6A-05C3-4F3E-AE62-81AD77AAB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0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541C-4B90-4AC3-AFEC-235292D800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39000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FFCF4ED-C1D1-4373-999C-7F6E691D0D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634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Процес на проследяване на изпълнението на </a:t>
            </a:r>
            <a:br>
              <a:rPr lang="en-US" sz="3600" dirty="0"/>
            </a:b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789000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481087-0E29-4757-BE13-92645E2B29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Картина 8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0" y="3162300"/>
            <a:ext cx="6067909" cy="2946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4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653-E40B-4345-9898-3D2B688F85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7451" y="1371600"/>
            <a:ext cx="10033549" cy="4487400"/>
          </a:xfrm>
        </p:spPr>
        <p:txBody>
          <a:bodyPr>
            <a:noAutofit/>
          </a:bodyPr>
          <a:lstStyle/>
          <a:p>
            <a:r>
              <a:rPr lang="bg-BG" sz="3400" dirty="0"/>
              <a:t>Натискане на </a:t>
            </a:r>
            <a:r>
              <a:rPr lang="en-US" sz="3400" b="1" dirty="0">
                <a:solidFill>
                  <a:schemeClr val="bg1"/>
                </a:solidFill>
              </a:rPr>
              <a:t>[F5]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ще стартира програмата в </a:t>
            </a:r>
            <a:r>
              <a:rPr lang="en-US" sz="3400" dirty="0"/>
              <a:t>debug</a:t>
            </a:r>
            <a:r>
              <a:rPr lang="bg-BG" sz="3400" dirty="0"/>
              <a:t> режим</a:t>
            </a:r>
          </a:p>
          <a:p>
            <a:r>
              <a:rPr lang="bg-BG" sz="3400" dirty="0"/>
              <a:t>Можем да преминем към следващата стъпка с </a:t>
            </a: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F</a:t>
            </a:r>
            <a:r>
              <a:rPr lang="en-US" sz="34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400" dirty="0"/>
              <a:t>Можем да създаваме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[F9]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стопери – </a:t>
            </a:r>
            <a:r>
              <a:rPr lang="en-US" sz="3400" dirty="0"/>
              <a:t>breakpoints</a:t>
            </a:r>
          </a:p>
          <a:p>
            <a:pPr lvl="1"/>
            <a:r>
              <a:rPr lang="bg-BG" sz="3400" dirty="0"/>
              <a:t>До тях можем директно да стигнем използвайки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[Shift + F11]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F6725F-80A4-41AE-A8A7-FD667B0B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E72F-8CD5-4E74-86C9-19DAC36772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91F1A04-3BAE-41D7-A9FB-E8087016EC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6782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29" y="22860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</a:t>
            </a:r>
            <a:r>
              <a:rPr lang="it-IT" sz="2400" b="1" noProof="1"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64" y="3502918"/>
            <a:ext cx="3345625" cy="1411082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97197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Функцията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B3108A-3795-4DFA-9A60-7EA2ABB9A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7819-7D54-44AD-A826-F4F25DB1CF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BF43D5C-24BA-4723-9A4E-A963E3A49E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777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noProof="1"/>
              <a:t>Обхват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bg-BG" dirty="0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използвана</a:t>
            </a:r>
            <a:endParaRPr lang="en-US" dirty="0"/>
          </a:p>
          <a:p>
            <a:pPr marL="1371029" lvl="2" indent="-457200"/>
            <a:r>
              <a:rPr lang="en-US" dirty="0" err="1"/>
              <a:t>Пример</a:t>
            </a:r>
            <a:r>
              <a:rPr lang="en-US" dirty="0"/>
              <a:t>: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само</a:t>
            </a:r>
            <a:r>
              <a:rPr lang="en-US" dirty="0"/>
              <a:t> в </a:t>
            </a:r>
            <a:r>
              <a:rPr lang="en-US" dirty="0" err="1"/>
              <a:t>блока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dirty="0" err="1"/>
              <a:t>конструкцията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283491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en-US" sz="2500" dirty="0" err="1"/>
              <a:t>currentDay</a:t>
            </a:r>
            <a:r>
              <a:rPr lang="en-US" sz="2500" dirty="0"/>
              <a:t>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en-US" sz="2500" dirty="0" err="1"/>
              <a:t>currentDay</a:t>
            </a:r>
            <a:r>
              <a:rPr lang="en-US" sz="2500" dirty="0"/>
              <a:t> === "Monday")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 Number(input);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9201" y="533681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22D197-3E39-43B7-8DAC-403E9217A2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7C-035D-44E4-8CBD-9C1A97D947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AF6ADD9-C2D2-4758-A17B-26D03160C4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</a:t>
            </a:r>
            <a:r>
              <a:rPr lang="bg-BG" b="1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геометрична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78" y="4814444"/>
            <a:ext cx="147414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2703211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94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9900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73553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647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5222EF1-1D77-4FF8-A59C-896A0D85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162052"/>
            <a:ext cx="8124000" cy="533489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function </a:t>
            </a:r>
            <a:r>
              <a:rPr lang="en-US" sz="2250" dirty="0" err="1"/>
              <a:t>areaCalculation</a:t>
            </a:r>
            <a:r>
              <a:rPr lang="en-US" sz="2250" dirty="0"/>
              <a:t>(input){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shape = input[0];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>
                <a:solidFill>
                  <a:schemeClr val="bg1"/>
                </a:solidFill>
              </a:rPr>
              <a:t>  if</a:t>
            </a:r>
            <a:r>
              <a:rPr lang="en-US" sz="2250" dirty="0"/>
              <a:t>(shape === "square")</a:t>
            </a:r>
            <a:r>
              <a:rPr lang="bg-BG" sz="2250" dirty="0"/>
              <a:t> </a:t>
            </a:r>
            <a:r>
              <a:rPr lang="en-US" sz="225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 = Number(input[1]);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bg-BG" sz="2250" dirty="0"/>
              <a:t> </a:t>
            </a:r>
            <a:r>
              <a:rPr lang="en-US" sz="2250" dirty="0">
                <a:solidFill>
                  <a:schemeClr val="bg1"/>
                </a:solidFill>
              </a:rPr>
              <a:t>else if</a:t>
            </a:r>
            <a:r>
              <a:rPr lang="en-US" sz="2250" dirty="0"/>
              <a:t>(shape === "rectangle")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sideA = Number(input[1]));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sideB = Number(input[2]));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en-US" sz="225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console.log(area);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}</a:t>
            </a:r>
            <a:endParaRPr lang="bg-BG" sz="22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https://judge.softuni.bg/Contests/Index/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2401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#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9957E2-CF9A-4D7F-951A-7C0C0F0BA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</a:t>
            </a:r>
            <a:r>
              <a:rPr lang="en-US"/>
              <a:t>log("a" + "b");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92650" y="5065961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14191" y="4428262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A2C6684-148A-4406-AB97-B4DD1AC39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D585AD2-22D4-4676-999F-90EFBAC3E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E253B4-D675-465F-B2B2-8330BA436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  <a:solidFill>
            <a:schemeClr val="tx1"/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F910B87-9261-4034-88C7-41C3236D3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C03B2FC-F19B-47B0-9583-A46132F225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1" y="4428777"/>
              <a:ext cx="3515718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479430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1066A56-197F-4290-B54A-43BBBA6E7A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1"/>
            <a:ext cx="4091716" cy="193376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result = a / b;</a:t>
            </a:r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182E28-2AA3-4AE8-81D5-5CEDA5B5D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2898" y="1900635"/>
            <a:ext cx="6851400" cy="6272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40600" y="4940300"/>
            <a:ext cx="2973897" cy="1295400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063B8B-A43E-47D2-84F5-5F5901CE61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Words>1714</Words>
  <Application>Microsoft Office PowerPoint</Application>
  <PresentationFormat>Widescreen</PresentationFormat>
  <Paragraphs>372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на числа</vt:lpstr>
      <vt:lpstr>Закръгляне на числа (1)</vt:lpstr>
      <vt:lpstr>Закръгляне на числа (2)</vt:lpstr>
      <vt:lpstr>Дебъгване</vt:lpstr>
      <vt:lpstr>Дебъгване</vt:lpstr>
      <vt:lpstr>Дебъгване във Visual Studio Code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</vt:lpstr>
      <vt:lpstr>Лица на фигури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53</cp:revision>
  <dcterms:created xsi:type="dcterms:W3CDTF">2018-05-23T13:08:44Z</dcterms:created>
  <dcterms:modified xsi:type="dcterms:W3CDTF">2023-05-11T23:05:10Z</dcterms:modified>
  <cp:category>computer programming;programming;програмиране;кодиране</cp:category>
</cp:coreProperties>
</file>