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76"/>
  </p:notesMasterIdLst>
  <p:sldIdLst>
    <p:sldId id="312" r:id="rId5"/>
    <p:sldId id="313" r:id="rId6"/>
    <p:sldId id="257" r:id="rId7"/>
    <p:sldId id="258" r:id="rId8"/>
    <p:sldId id="355" r:id="rId9"/>
    <p:sldId id="358" r:id="rId10"/>
    <p:sldId id="259" r:id="rId11"/>
    <p:sldId id="260" r:id="rId12"/>
    <p:sldId id="261" r:id="rId13"/>
    <p:sldId id="262" r:id="rId14"/>
    <p:sldId id="263" r:id="rId15"/>
    <p:sldId id="264" r:id="rId16"/>
    <p:sldId id="265" r:id="rId17"/>
    <p:sldId id="266" r:id="rId18"/>
    <p:sldId id="359" r:id="rId19"/>
    <p:sldId id="334" r:id="rId20"/>
    <p:sldId id="267" r:id="rId21"/>
    <p:sldId id="268" r:id="rId22"/>
    <p:sldId id="269" r:id="rId23"/>
    <p:sldId id="270" r:id="rId24"/>
    <p:sldId id="271" r:id="rId25"/>
    <p:sldId id="272" r:id="rId26"/>
    <p:sldId id="273" r:id="rId27"/>
    <p:sldId id="314" r:id="rId28"/>
    <p:sldId id="274" r:id="rId29"/>
    <p:sldId id="275" r:id="rId30"/>
    <p:sldId id="317" r:id="rId31"/>
    <p:sldId id="318" r:id="rId32"/>
    <p:sldId id="319" r:id="rId33"/>
    <p:sldId id="333" r:id="rId34"/>
    <p:sldId id="320" r:id="rId35"/>
    <p:sldId id="321" r:id="rId36"/>
    <p:sldId id="331" r:id="rId37"/>
    <p:sldId id="332" r:id="rId38"/>
    <p:sldId id="322" r:id="rId39"/>
    <p:sldId id="329" r:id="rId40"/>
    <p:sldId id="323" r:id="rId41"/>
    <p:sldId id="324" r:id="rId42"/>
    <p:sldId id="330" r:id="rId43"/>
    <p:sldId id="325" r:id="rId44"/>
    <p:sldId id="276" r:id="rId45"/>
    <p:sldId id="335" r:id="rId46"/>
    <p:sldId id="277" r:id="rId47"/>
    <p:sldId id="278" r:id="rId48"/>
    <p:sldId id="279" r:id="rId49"/>
    <p:sldId id="280" r:id="rId50"/>
    <p:sldId id="281" r:id="rId51"/>
    <p:sldId id="282" r:id="rId52"/>
    <p:sldId id="283" r:id="rId53"/>
    <p:sldId id="284" r:id="rId54"/>
    <p:sldId id="356" r:id="rId55"/>
    <p:sldId id="336" r:id="rId56"/>
    <p:sldId id="337" r:id="rId57"/>
    <p:sldId id="338" r:id="rId58"/>
    <p:sldId id="339" r:id="rId59"/>
    <p:sldId id="340" r:id="rId60"/>
    <p:sldId id="341" r:id="rId61"/>
    <p:sldId id="342" r:id="rId62"/>
    <p:sldId id="343" r:id="rId63"/>
    <p:sldId id="357" r:id="rId64"/>
    <p:sldId id="344" r:id="rId65"/>
    <p:sldId id="345" r:id="rId66"/>
    <p:sldId id="346" r:id="rId67"/>
    <p:sldId id="347" r:id="rId68"/>
    <p:sldId id="348" r:id="rId69"/>
    <p:sldId id="349" r:id="rId70"/>
    <p:sldId id="350" r:id="rId71"/>
    <p:sldId id="351" r:id="rId72"/>
    <p:sldId id="352" r:id="rId73"/>
    <p:sldId id="353" r:id="rId74"/>
    <p:sldId id="354" r:id="rId7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6494C829-9DA1-4D36-8939-47974BA999F2}">
          <p14:sldIdLst>
            <p14:sldId id="312"/>
            <p14:sldId id="313"/>
            <p14:sldId id="257"/>
            <p14:sldId id="258"/>
          </p14:sldIdLst>
        </p14:section>
        <p14:section name="Sección de resumen" id="{441920CD-15B4-4764-8B92-3527D416F247}">
          <p14:sldIdLst>
            <p14:sldId id="355"/>
          </p14:sldIdLst>
        </p14:section>
        <p14:section name="Sistema de ficheros" id="{5F4689DF-9EAD-4218-9A94-6BA438FC11B8}">
          <p14:sldIdLst>
            <p14:sldId id="358"/>
            <p14:sldId id="259"/>
            <p14:sldId id="260"/>
            <p14:sldId id="261"/>
            <p14:sldId id="262"/>
            <p14:sldId id="263"/>
            <p14:sldId id="264"/>
            <p14:sldId id="265"/>
            <p14:sldId id="266"/>
          </p14:sldIdLst>
        </p14:section>
        <p14:section name="Clases para lectura de Ficheros" id="{1CD39BDC-5248-46C0-8080-2EAB82FF93F3}">
          <p14:sldIdLst>
            <p14:sldId id="359"/>
            <p14:sldId id="334"/>
            <p14:sldId id="267"/>
            <p14:sldId id="268"/>
            <p14:sldId id="269"/>
            <p14:sldId id="270"/>
            <p14:sldId id="271"/>
            <p14:sldId id="272"/>
            <p14:sldId id="273"/>
            <p14:sldId id="314"/>
            <p14:sldId id="274"/>
            <p14:sldId id="275"/>
            <p14:sldId id="317"/>
            <p14:sldId id="318"/>
            <p14:sldId id="319"/>
            <p14:sldId id="333"/>
            <p14:sldId id="320"/>
            <p14:sldId id="321"/>
            <p14:sldId id="331"/>
            <p14:sldId id="332"/>
            <p14:sldId id="322"/>
            <p14:sldId id="329"/>
            <p14:sldId id="323"/>
            <p14:sldId id="324"/>
            <p14:sldId id="330"/>
            <p14:sldId id="325"/>
            <p14:sldId id="276"/>
            <p14:sldId id="335"/>
            <p14:sldId id="277"/>
            <p14:sldId id="278"/>
            <p14:sldId id="279"/>
            <p14:sldId id="280"/>
            <p14:sldId id="281"/>
            <p14:sldId id="282"/>
            <p14:sldId id="283"/>
            <p14:sldId id="284"/>
          </p14:sldIdLst>
        </p14:section>
        <p14:section name="Modos de acceso" id="{4B0AA674-42C6-4ECD-B1C8-BC60CDD80551}">
          <p14:sldIdLst>
            <p14:sldId id="356"/>
            <p14:sldId id="336"/>
            <p14:sldId id="337"/>
            <p14:sldId id="338"/>
            <p14:sldId id="339"/>
            <p14:sldId id="340"/>
            <p14:sldId id="341"/>
            <p14:sldId id="342"/>
            <p14:sldId id="343"/>
          </p14:sldIdLst>
        </p14:section>
        <p14:section name="Almacenamiento de objetos" id="{8696909F-D626-4A91-850C-BDD8C16180C9}">
          <p14:sldIdLst>
            <p14:sldId id="357"/>
            <p14:sldId id="344"/>
            <p14:sldId id="345"/>
            <p14:sldId id="346"/>
            <p14:sldId id="347"/>
            <p14:sldId id="348"/>
            <p14:sldId id="349"/>
            <p14:sldId id="350"/>
            <p14:sldId id="351"/>
            <p14:sldId id="352"/>
            <p14:sldId id="353"/>
            <p14:sldId id="35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673" autoAdjust="0"/>
    <p:restoredTop sz="94660"/>
  </p:normalViewPr>
  <p:slideViewPr>
    <p:cSldViewPr snapToGrid="0">
      <p:cViewPr varScale="1">
        <p:scale>
          <a:sx n="103" d="100"/>
          <a:sy n="103" d="100"/>
        </p:scale>
        <p:origin x="114" y="3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F0115-CC4D-486B-8198-D1504C866AB1}" type="datetimeFigureOut">
              <a:rPr lang="es-ES" smtClean="0"/>
              <a:t>09/04/2024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 pattern text style</a:t>
            </a:r>
          </a:p>
          <a:p>
            <a:pPr lvl="1"/>
            <a:r>
              <a:rPr lang="es-ES"/>
              <a:t>Second level</a:t>
            </a:r>
          </a:p>
          <a:p>
            <a:pPr lvl="2"/>
            <a:r>
              <a:rPr lang="es-ES"/>
              <a:t>Third level</a:t>
            </a:r>
          </a:p>
          <a:p>
            <a:pPr lvl="3"/>
            <a:r>
              <a:rPr lang="es-ES"/>
              <a:t>Fourth level</a:t>
            </a:r>
          </a:p>
          <a:p>
            <a:pPr lvl="4"/>
            <a:r>
              <a:rPr lang="es-ES"/>
              <a:t>Fifth level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5E8AF-D9B7-4A4E-857C-1FBDBBC65524}" type="slidenum">
              <a:rPr lang="es-ES" smtClean="0"/>
              <a:t>‹Nº›</a:t>
            </a:fld>
            <a:endParaRPr lang="es-ES"/>
          </a:p>
        </p:txBody>
      </p:sp>
    </p:spTree>
    <p:extLst>
      <p:ext uri="{BB962C8B-B14F-4D97-AF65-F5344CB8AC3E}">
        <p14:creationId xmlns:p14="http://schemas.microsoft.com/office/powerpoint/2010/main" val="993633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98EE14-46A0-460E-82DA-3177EF1A8FA4}" type="slidenum">
              <a:rPr lang="es-ES"/>
              <a:t>1</a:t>
            </a:fld>
            <a:endParaRPr lang="es-ES" dirty="0"/>
          </a:p>
        </p:txBody>
      </p:sp>
      <p:sp>
        <p:nvSpPr>
          <p:cNvPr id="23554" name="Rectangle 2"/>
          <p:cNvSpPr>
            <a:spLocks noGrp="1" noRot="1" noChangeAspect="1" noChangeArrowheads="1" noTextEdit="1"/>
          </p:cNvSpPr>
          <p:nvPr>
            <p:ph type="sldImg"/>
          </p:nvPr>
        </p:nvSpPr>
        <p:spPr>
          <a:xfrm>
            <a:off x="138113" y="766763"/>
            <a:ext cx="6811962" cy="3832225"/>
          </a:xfrm>
          <a:ln/>
        </p:spPr>
      </p:sp>
      <p:sp>
        <p:nvSpPr>
          <p:cNvPr id="23555"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3188746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928325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305941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285999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267915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648774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740637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997620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716901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506597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07136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98EE14-46A0-460E-82DA-3177EF1A8FA4}" type="slidenum">
              <a:rPr lang="es-ES"/>
              <a:t>2</a:t>
            </a:fld>
            <a:endParaRPr lang="es-ES" dirty="0"/>
          </a:p>
        </p:txBody>
      </p:sp>
      <p:sp>
        <p:nvSpPr>
          <p:cNvPr id="23554" name="Rectangle 2"/>
          <p:cNvSpPr>
            <a:spLocks noGrp="1" noRot="1" noChangeAspect="1" noChangeArrowheads="1" noTextEdit="1"/>
          </p:cNvSpPr>
          <p:nvPr>
            <p:ph type="sldImg"/>
          </p:nvPr>
        </p:nvSpPr>
        <p:spPr>
          <a:xfrm>
            <a:off x="138113" y="766763"/>
            <a:ext cx="6811962" cy="3832225"/>
          </a:xfrm>
          <a:ln/>
        </p:spPr>
      </p:sp>
      <p:sp>
        <p:nvSpPr>
          <p:cNvPr id="23555"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770091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264791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330123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18492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641216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633532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087953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959270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8491340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97184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431791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3332813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799874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8350618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012941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262034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29746066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8984120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41586627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538092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109640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6244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8860679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609178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6367157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7290976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50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7018551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52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989476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53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4016501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54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7220821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55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4265448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56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5765633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57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70208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4475248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58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7438304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59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101239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61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454941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62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6154514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63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6910080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64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1627489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65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2873218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67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9514117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68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1151341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69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042546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6814565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70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0660619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71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34486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58337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565991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553132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2B899C-3B6A-4A21-976E-B99FA876A99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07153CF-7010-47D6-9A6C-670BAD3B8F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Tree>
    <p:extLst>
      <p:ext uri="{BB962C8B-B14F-4D97-AF65-F5344CB8AC3E}">
        <p14:creationId xmlns:p14="http://schemas.microsoft.com/office/powerpoint/2010/main" val="434773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C716B6-B410-452A-8934-5650A633FD2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E0E0B96-E7CC-4E89-9E36-EFA917116BD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2015B04-12D9-46C4-B299-373B77ECBE34}"/>
              </a:ext>
            </a:extLst>
          </p:cNvPr>
          <p:cNvSpPr>
            <a:spLocks noGrp="1"/>
          </p:cNvSpPr>
          <p:nvPr>
            <p:ph type="dt" sz="half" idx="10"/>
          </p:nvPr>
        </p:nvSpPr>
        <p:spPr>
          <a:xfrm>
            <a:off x="838200" y="6356350"/>
            <a:ext cx="2743200" cy="365125"/>
          </a:xfrm>
          <a:prstGeom prst="rect">
            <a:avLst/>
          </a:prstGeom>
        </p:spPr>
        <p:txBody>
          <a:bodyPr/>
          <a:lstStyle/>
          <a:p>
            <a:fld id="{7983F1D8-6862-4FDE-A370-8C3F2F1886EE}" type="datetimeFigureOut">
              <a:rPr lang="es-ES" smtClean="0"/>
              <a:t>09/04/2024</a:t>
            </a:fld>
            <a:endParaRPr lang="es-ES"/>
          </a:p>
        </p:txBody>
      </p:sp>
      <p:sp>
        <p:nvSpPr>
          <p:cNvPr id="5" name="Marcador de pie de página 4">
            <a:extLst>
              <a:ext uri="{FF2B5EF4-FFF2-40B4-BE49-F238E27FC236}">
                <a16:creationId xmlns:a16="http://schemas.microsoft.com/office/drawing/2014/main" id="{76D5955A-4E76-405B-AE73-BFA458F036CF}"/>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E793D493-9B68-4A27-B637-8EF041691C31}"/>
              </a:ext>
            </a:extLst>
          </p:cNvPr>
          <p:cNvSpPr>
            <a:spLocks noGrp="1"/>
          </p:cNvSpPr>
          <p:nvPr>
            <p:ph type="sldNum" sz="quarter" idx="12"/>
          </p:nvPr>
        </p:nvSpPr>
        <p:spPr>
          <a:xfrm>
            <a:off x="8610600" y="6356350"/>
            <a:ext cx="2743200" cy="365125"/>
          </a:xfrm>
          <a:prstGeom prst="rect">
            <a:avLst/>
          </a:prstGeom>
        </p:spPr>
        <p:txBody>
          <a:bodyPr/>
          <a:lstStyle/>
          <a:p>
            <a:fld id="{A59E3365-8CB5-402D-9BA2-70DD82755A73}" type="slidenum">
              <a:rPr lang="es-ES" smtClean="0"/>
              <a:t>‹Nº›</a:t>
            </a:fld>
            <a:endParaRPr lang="es-ES"/>
          </a:p>
        </p:txBody>
      </p:sp>
    </p:spTree>
    <p:extLst>
      <p:ext uri="{BB962C8B-B14F-4D97-AF65-F5344CB8AC3E}">
        <p14:creationId xmlns:p14="http://schemas.microsoft.com/office/powerpoint/2010/main" val="4153642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165AC7B-EB18-4A8C-815F-369FE4F3509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1C91AC8-3E08-49D4-BA04-EB3CC2624E6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F9EA235-FE82-4CF7-9C3E-B139CC031515}"/>
              </a:ext>
            </a:extLst>
          </p:cNvPr>
          <p:cNvSpPr>
            <a:spLocks noGrp="1"/>
          </p:cNvSpPr>
          <p:nvPr>
            <p:ph type="dt" sz="half" idx="10"/>
          </p:nvPr>
        </p:nvSpPr>
        <p:spPr>
          <a:xfrm>
            <a:off x="838200" y="6356350"/>
            <a:ext cx="2743200" cy="365125"/>
          </a:xfrm>
          <a:prstGeom prst="rect">
            <a:avLst/>
          </a:prstGeom>
        </p:spPr>
        <p:txBody>
          <a:bodyPr/>
          <a:lstStyle/>
          <a:p>
            <a:fld id="{7983F1D8-6862-4FDE-A370-8C3F2F1886EE}" type="datetimeFigureOut">
              <a:rPr lang="es-ES" smtClean="0"/>
              <a:t>09/04/2024</a:t>
            </a:fld>
            <a:endParaRPr lang="es-ES"/>
          </a:p>
        </p:txBody>
      </p:sp>
      <p:sp>
        <p:nvSpPr>
          <p:cNvPr id="5" name="Marcador de pie de página 4">
            <a:extLst>
              <a:ext uri="{FF2B5EF4-FFF2-40B4-BE49-F238E27FC236}">
                <a16:creationId xmlns:a16="http://schemas.microsoft.com/office/drawing/2014/main" id="{47E4E7DC-7971-4A19-B48F-7E37831395FF}"/>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B11D587C-A6DE-49B0-9498-FC5F3BCB1936}"/>
              </a:ext>
            </a:extLst>
          </p:cNvPr>
          <p:cNvSpPr>
            <a:spLocks noGrp="1"/>
          </p:cNvSpPr>
          <p:nvPr>
            <p:ph type="sldNum" sz="quarter" idx="12"/>
          </p:nvPr>
        </p:nvSpPr>
        <p:spPr>
          <a:xfrm>
            <a:off x="8610600" y="6356350"/>
            <a:ext cx="2743200" cy="365125"/>
          </a:xfrm>
          <a:prstGeom prst="rect">
            <a:avLst/>
          </a:prstGeom>
        </p:spPr>
        <p:txBody>
          <a:bodyPr/>
          <a:lstStyle/>
          <a:p>
            <a:fld id="{A59E3365-8CB5-402D-9BA2-70DD82755A73}" type="slidenum">
              <a:rPr lang="es-ES" smtClean="0"/>
              <a:t>‹Nº›</a:t>
            </a:fld>
            <a:endParaRPr lang="es-ES"/>
          </a:p>
        </p:txBody>
      </p:sp>
    </p:spTree>
    <p:extLst>
      <p:ext uri="{BB962C8B-B14F-4D97-AF65-F5344CB8AC3E}">
        <p14:creationId xmlns:p14="http://schemas.microsoft.com/office/powerpoint/2010/main" val="2232486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47E6A-916C-4455-B33C-CD85BE852B26}"/>
              </a:ext>
            </a:extLst>
          </p:cNvPr>
          <p:cNvSpPr>
            <a:spLocks noGrp="1"/>
          </p:cNvSpPr>
          <p:nvPr>
            <p:ph type="title"/>
          </p:nvPr>
        </p:nvSpPr>
        <p:spPr>
          <a:xfrm>
            <a:off x="898498" y="365125"/>
            <a:ext cx="10455302" cy="1325563"/>
          </a:xfrm>
        </p:spPr>
        <p:txBody>
          <a:bodyPr/>
          <a:lstStyle/>
          <a:p>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0DB1BC47-19F1-4CC3-888C-6406459A5610}"/>
              </a:ext>
            </a:extLst>
          </p:cNvPr>
          <p:cNvSpPr>
            <a:spLocks noGrp="1"/>
          </p:cNvSpPr>
          <p:nvPr>
            <p:ph idx="1"/>
          </p:nvPr>
        </p:nvSpPr>
        <p:spPr>
          <a:xfrm>
            <a:off x="898498" y="1825625"/>
            <a:ext cx="10455302"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Marcador de fecha 3">
            <a:extLst>
              <a:ext uri="{FF2B5EF4-FFF2-40B4-BE49-F238E27FC236}">
                <a16:creationId xmlns:a16="http://schemas.microsoft.com/office/drawing/2014/main" id="{51091B21-77D7-4572-AA86-9C25E0334E24}"/>
              </a:ext>
            </a:extLst>
          </p:cNvPr>
          <p:cNvSpPr>
            <a:spLocks noGrp="1"/>
          </p:cNvSpPr>
          <p:nvPr>
            <p:ph type="dt" sz="half" idx="10"/>
          </p:nvPr>
        </p:nvSpPr>
        <p:spPr>
          <a:xfrm>
            <a:off x="838200" y="6356350"/>
            <a:ext cx="2743200" cy="365125"/>
          </a:xfrm>
          <a:prstGeom prst="rect">
            <a:avLst/>
          </a:prstGeom>
        </p:spPr>
        <p:txBody>
          <a:bodyPr/>
          <a:lstStyle/>
          <a:p>
            <a:fld id="{7538228F-4E53-49FA-97AB-7FF35B767F59}" type="datetimeFigureOut">
              <a:rPr lang="es-ES" smtClean="0"/>
              <a:t>09/04/2024</a:t>
            </a:fld>
            <a:endParaRPr lang="es-ES"/>
          </a:p>
        </p:txBody>
      </p:sp>
      <p:sp>
        <p:nvSpPr>
          <p:cNvPr id="5" name="Marcador de pie de página 4">
            <a:extLst>
              <a:ext uri="{FF2B5EF4-FFF2-40B4-BE49-F238E27FC236}">
                <a16:creationId xmlns:a16="http://schemas.microsoft.com/office/drawing/2014/main" id="{4A101B84-2718-4E04-B64A-EF66428C70C9}"/>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CuadroTexto 6">
            <a:extLst>
              <a:ext uri="{FF2B5EF4-FFF2-40B4-BE49-F238E27FC236}">
                <a16:creationId xmlns:a16="http://schemas.microsoft.com/office/drawing/2014/main" id="{C96A930B-F899-4800-A93D-9AB9E1627385}"/>
              </a:ext>
            </a:extLst>
          </p:cNvPr>
          <p:cNvSpPr txBox="1"/>
          <p:nvPr/>
        </p:nvSpPr>
        <p:spPr>
          <a:xfrm>
            <a:off x="9211129"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313114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D886F-4AD6-4A98-A15A-4DAF749377AE}"/>
              </a:ext>
            </a:extLst>
          </p:cNvPr>
          <p:cNvSpPr>
            <a:spLocks noGrp="1"/>
          </p:cNvSpPr>
          <p:nvPr>
            <p:ph type="title"/>
          </p:nvPr>
        </p:nvSpPr>
        <p:spPr>
          <a:xfrm>
            <a:off x="1025718" y="1709738"/>
            <a:ext cx="10321732" cy="2852737"/>
          </a:xfrm>
        </p:spPr>
        <p:txBody>
          <a:bodyPr anchor="b"/>
          <a:lstStyle>
            <a:lvl1pPr>
              <a:defRPr sz="6000"/>
            </a:lvl1pPr>
          </a:lstStyle>
          <a:p>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8C989C0E-453F-489C-9FB8-D5DF2991D24C}"/>
              </a:ext>
            </a:extLst>
          </p:cNvPr>
          <p:cNvSpPr>
            <a:spLocks noGrp="1"/>
          </p:cNvSpPr>
          <p:nvPr>
            <p:ph type="body" idx="1"/>
          </p:nvPr>
        </p:nvSpPr>
        <p:spPr>
          <a:xfrm>
            <a:off x="1025718" y="4589463"/>
            <a:ext cx="1032173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BCD621A-6500-4D63-B4AA-238664685D1E}"/>
              </a:ext>
            </a:extLst>
          </p:cNvPr>
          <p:cNvSpPr>
            <a:spLocks noGrp="1"/>
          </p:cNvSpPr>
          <p:nvPr>
            <p:ph type="dt" sz="half" idx="10"/>
          </p:nvPr>
        </p:nvSpPr>
        <p:spPr>
          <a:xfrm>
            <a:off x="838200" y="6356350"/>
            <a:ext cx="2743200" cy="365125"/>
          </a:xfrm>
          <a:prstGeom prst="rect">
            <a:avLst/>
          </a:prstGeom>
        </p:spPr>
        <p:txBody>
          <a:bodyPr/>
          <a:lstStyle/>
          <a:p>
            <a:fld id="{7538228F-4E53-49FA-97AB-7FF35B767F59}" type="datetimeFigureOut">
              <a:rPr lang="es-ES" smtClean="0"/>
              <a:t>09/04/2024</a:t>
            </a:fld>
            <a:endParaRPr lang="es-ES"/>
          </a:p>
        </p:txBody>
      </p:sp>
      <p:sp>
        <p:nvSpPr>
          <p:cNvPr id="5" name="Marcador de pie de página 4">
            <a:extLst>
              <a:ext uri="{FF2B5EF4-FFF2-40B4-BE49-F238E27FC236}">
                <a16:creationId xmlns:a16="http://schemas.microsoft.com/office/drawing/2014/main" id="{E95A4A15-DFCE-44B3-8237-DC8779A45AFF}"/>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CuadroTexto 6">
            <a:extLst>
              <a:ext uri="{FF2B5EF4-FFF2-40B4-BE49-F238E27FC236}">
                <a16:creationId xmlns:a16="http://schemas.microsoft.com/office/drawing/2014/main" id="{597ED94B-E0D4-42A6-8A37-25D3930852C4}"/>
              </a:ext>
            </a:extLst>
          </p:cNvPr>
          <p:cNvSpPr txBox="1"/>
          <p:nvPr/>
        </p:nvSpPr>
        <p:spPr>
          <a:xfrm>
            <a:off x="9225643"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1390305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DAC4C-C44D-49ED-96C3-9BE7446AFD1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06E9B98-0849-4FDE-B65B-BF7562F8980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D7393F99-8FF5-400A-B3E3-39B3BE9AF00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361FBB7-16B8-4311-B250-1EF9CBF656E2}"/>
              </a:ext>
            </a:extLst>
          </p:cNvPr>
          <p:cNvSpPr>
            <a:spLocks noGrp="1"/>
          </p:cNvSpPr>
          <p:nvPr>
            <p:ph type="dt" sz="half" idx="10"/>
          </p:nvPr>
        </p:nvSpPr>
        <p:spPr>
          <a:xfrm>
            <a:off x="838200" y="6356350"/>
            <a:ext cx="2743200" cy="365125"/>
          </a:xfrm>
          <a:prstGeom prst="rect">
            <a:avLst/>
          </a:prstGeom>
        </p:spPr>
        <p:txBody>
          <a:bodyPr/>
          <a:lstStyle/>
          <a:p>
            <a:fld id="{7983F1D8-6862-4FDE-A370-8C3F2F1886EE}" type="datetimeFigureOut">
              <a:rPr lang="es-ES" smtClean="0"/>
              <a:t>09/04/2024</a:t>
            </a:fld>
            <a:endParaRPr lang="es-ES"/>
          </a:p>
        </p:txBody>
      </p:sp>
      <p:sp>
        <p:nvSpPr>
          <p:cNvPr id="6" name="Marcador de pie de página 5">
            <a:extLst>
              <a:ext uri="{FF2B5EF4-FFF2-40B4-BE49-F238E27FC236}">
                <a16:creationId xmlns:a16="http://schemas.microsoft.com/office/drawing/2014/main" id="{EF0CCF26-3A1C-4BD2-A418-659CF47CB2A5}"/>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8" name="CuadroTexto 7">
            <a:extLst>
              <a:ext uri="{FF2B5EF4-FFF2-40B4-BE49-F238E27FC236}">
                <a16:creationId xmlns:a16="http://schemas.microsoft.com/office/drawing/2014/main" id="{C7855902-1084-4582-B1AA-F2ACB97B925F}"/>
              </a:ext>
            </a:extLst>
          </p:cNvPr>
          <p:cNvSpPr txBox="1"/>
          <p:nvPr/>
        </p:nvSpPr>
        <p:spPr>
          <a:xfrm>
            <a:off x="9225643"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706226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ADFAB0-4684-4DDB-B7FB-A986D55F44A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F68862E-FE9C-4FF2-AF49-3F0ED7BFA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58EA85-D0EA-488A-8AAF-26CE05E0462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9C88E4F-4C77-4577-9D3D-1DD42835AD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25EB100-BB08-41AF-B9B4-BF5EADE742F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D2A647CB-0B36-4874-99FD-2E12C1D771A0}"/>
              </a:ext>
            </a:extLst>
          </p:cNvPr>
          <p:cNvSpPr>
            <a:spLocks noGrp="1"/>
          </p:cNvSpPr>
          <p:nvPr>
            <p:ph type="dt" sz="half" idx="10"/>
          </p:nvPr>
        </p:nvSpPr>
        <p:spPr>
          <a:xfrm>
            <a:off x="838200" y="6356350"/>
            <a:ext cx="2743200" cy="365125"/>
          </a:xfrm>
          <a:prstGeom prst="rect">
            <a:avLst/>
          </a:prstGeom>
        </p:spPr>
        <p:txBody>
          <a:bodyPr/>
          <a:lstStyle/>
          <a:p>
            <a:fld id="{7983F1D8-6862-4FDE-A370-8C3F2F1886EE}" type="datetimeFigureOut">
              <a:rPr lang="es-ES" smtClean="0"/>
              <a:t>09/04/2024</a:t>
            </a:fld>
            <a:endParaRPr lang="es-ES"/>
          </a:p>
        </p:txBody>
      </p:sp>
      <p:sp>
        <p:nvSpPr>
          <p:cNvPr id="8" name="Marcador de pie de página 7">
            <a:extLst>
              <a:ext uri="{FF2B5EF4-FFF2-40B4-BE49-F238E27FC236}">
                <a16:creationId xmlns:a16="http://schemas.microsoft.com/office/drawing/2014/main" id="{A674D9CA-3963-42F2-98AC-D1A693C5AB46}"/>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10" name="CuadroTexto 9">
            <a:extLst>
              <a:ext uri="{FF2B5EF4-FFF2-40B4-BE49-F238E27FC236}">
                <a16:creationId xmlns:a16="http://schemas.microsoft.com/office/drawing/2014/main" id="{C80F479A-B6FB-46C1-B156-53CAA6267FCB}"/>
              </a:ext>
            </a:extLst>
          </p:cNvPr>
          <p:cNvSpPr txBox="1"/>
          <p:nvPr/>
        </p:nvSpPr>
        <p:spPr>
          <a:xfrm>
            <a:off x="9225643"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365770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34A90-9AC7-438B-9417-E877F8AA1B7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09E618B-F220-4FBE-898B-E87DF1E08562}"/>
              </a:ext>
            </a:extLst>
          </p:cNvPr>
          <p:cNvSpPr>
            <a:spLocks noGrp="1"/>
          </p:cNvSpPr>
          <p:nvPr>
            <p:ph type="dt" sz="half" idx="10"/>
          </p:nvPr>
        </p:nvSpPr>
        <p:spPr>
          <a:xfrm>
            <a:off x="838200" y="6356350"/>
            <a:ext cx="2743200" cy="365125"/>
          </a:xfrm>
          <a:prstGeom prst="rect">
            <a:avLst/>
          </a:prstGeom>
        </p:spPr>
        <p:txBody>
          <a:bodyPr/>
          <a:lstStyle/>
          <a:p>
            <a:fld id="{7983F1D8-6862-4FDE-A370-8C3F2F1886EE}" type="datetimeFigureOut">
              <a:rPr lang="es-ES" smtClean="0"/>
              <a:t>09/04/2024</a:t>
            </a:fld>
            <a:endParaRPr lang="es-ES"/>
          </a:p>
        </p:txBody>
      </p:sp>
      <p:sp>
        <p:nvSpPr>
          <p:cNvPr id="4" name="Marcador de pie de página 3">
            <a:extLst>
              <a:ext uri="{FF2B5EF4-FFF2-40B4-BE49-F238E27FC236}">
                <a16:creationId xmlns:a16="http://schemas.microsoft.com/office/drawing/2014/main" id="{E098A5EE-E4E5-4CF0-8AE4-63E03A7D0425}"/>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CuadroTexto 5">
            <a:extLst>
              <a:ext uri="{FF2B5EF4-FFF2-40B4-BE49-F238E27FC236}">
                <a16:creationId xmlns:a16="http://schemas.microsoft.com/office/drawing/2014/main" id="{96DD8354-00E5-4953-8E93-397BBBD26830}"/>
              </a:ext>
            </a:extLst>
          </p:cNvPr>
          <p:cNvSpPr txBox="1"/>
          <p:nvPr/>
        </p:nvSpPr>
        <p:spPr>
          <a:xfrm>
            <a:off x="9225643"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1840890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28E1AC3-884F-49BF-B23F-D9C9000D1B00}"/>
              </a:ext>
            </a:extLst>
          </p:cNvPr>
          <p:cNvSpPr>
            <a:spLocks noGrp="1"/>
          </p:cNvSpPr>
          <p:nvPr>
            <p:ph type="dt" sz="half" idx="10"/>
          </p:nvPr>
        </p:nvSpPr>
        <p:spPr>
          <a:xfrm>
            <a:off x="838200" y="6356350"/>
            <a:ext cx="2743200" cy="365125"/>
          </a:xfrm>
          <a:prstGeom prst="rect">
            <a:avLst/>
          </a:prstGeom>
        </p:spPr>
        <p:txBody>
          <a:bodyPr/>
          <a:lstStyle/>
          <a:p>
            <a:fld id="{7983F1D8-6862-4FDE-A370-8C3F2F1886EE}" type="datetimeFigureOut">
              <a:rPr lang="es-ES" smtClean="0"/>
              <a:t>09/04/2024</a:t>
            </a:fld>
            <a:endParaRPr lang="es-ES"/>
          </a:p>
        </p:txBody>
      </p:sp>
      <p:sp>
        <p:nvSpPr>
          <p:cNvPr id="3" name="Marcador de pie de página 2">
            <a:extLst>
              <a:ext uri="{FF2B5EF4-FFF2-40B4-BE49-F238E27FC236}">
                <a16:creationId xmlns:a16="http://schemas.microsoft.com/office/drawing/2014/main" id="{11C2CAAB-965C-41A1-AD4A-06DFE4D5F4A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CuadroTexto 4">
            <a:extLst>
              <a:ext uri="{FF2B5EF4-FFF2-40B4-BE49-F238E27FC236}">
                <a16:creationId xmlns:a16="http://schemas.microsoft.com/office/drawing/2014/main" id="{677A0DB4-55D2-4E59-894F-CC0D15219565}"/>
              </a:ext>
            </a:extLst>
          </p:cNvPr>
          <p:cNvSpPr txBox="1"/>
          <p:nvPr/>
        </p:nvSpPr>
        <p:spPr>
          <a:xfrm>
            <a:off x="9225643"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4125902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F494A3-055E-4368-A17D-8B133DC82B7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7A33BFA-310C-4788-9952-3EA33D917F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27AF44E-7036-41A5-972B-315536E41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B42953-F6AA-4CCF-A7A0-9D579851CBA4}"/>
              </a:ext>
            </a:extLst>
          </p:cNvPr>
          <p:cNvSpPr>
            <a:spLocks noGrp="1"/>
          </p:cNvSpPr>
          <p:nvPr>
            <p:ph type="dt" sz="half" idx="10"/>
          </p:nvPr>
        </p:nvSpPr>
        <p:spPr>
          <a:xfrm>
            <a:off x="838200" y="6356350"/>
            <a:ext cx="2743200" cy="365125"/>
          </a:xfrm>
          <a:prstGeom prst="rect">
            <a:avLst/>
          </a:prstGeom>
        </p:spPr>
        <p:txBody>
          <a:bodyPr/>
          <a:lstStyle/>
          <a:p>
            <a:fld id="{7983F1D8-6862-4FDE-A370-8C3F2F1886EE}" type="datetimeFigureOut">
              <a:rPr lang="es-ES" smtClean="0"/>
              <a:t>09/04/2024</a:t>
            </a:fld>
            <a:endParaRPr lang="es-ES"/>
          </a:p>
        </p:txBody>
      </p:sp>
      <p:sp>
        <p:nvSpPr>
          <p:cNvPr id="6" name="Marcador de pie de página 5">
            <a:extLst>
              <a:ext uri="{FF2B5EF4-FFF2-40B4-BE49-F238E27FC236}">
                <a16:creationId xmlns:a16="http://schemas.microsoft.com/office/drawing/2014/main" id="{E54BD1F9-9A63-47BB-951F-2CA5F7C980A0}"/>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8" name="CuadroTexto 7">
            <a:extLst>
              <a:ext uri="{FF2B5EF4-FFF2-40B4-BE49-F238E27FC236}">
                <a16:creationId xmlns:a16="http://schemas.microsoft.com/office/drawing/2014/main" id="{D56D1990-E52B-46E9-897E-35BE96C389D0}"/>
              </a:ext>
            </a:extLst>
          </p:cNvPr>
          <p:cNvSpPr txBox="1"/>
          <p:nvPr/>
        </p:nvSpPr>
        <p:spPr>
          <a:xfrm>
            <a:off x="9225643"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3207485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8E70C5-9D66-41B9-9683-91A5164504A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4409C144-7C02-4E28-92F3-BFBF48C7B5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a:extLst>
              <a:ext uri="{FF2B5EF4-FFF2-40B4-BE49-F238E27FC236}">
                <a16:creationId xmlns:a16="http://schemas.microsoft.com/office/drawing/2014/main" id="{53DDFBB7-8248-42F5-87D4-1EC408990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02B975C-893A-4572-9162-D1437ED69619}"/>
              </a:ext>
            </a:extLst>
          </p:cNvPr>
          <p:cNvSpPr>
            <a:spLocks noGrp="1"/>
          </p:cNvSpPr>
          <p:nvPr>
            <p:ph type="dt" sz="half" idx="10"/>
          </p:nvPr>
        </p:nvSpPr>
        <p:spPr>
          <a:xfrm>
            <a:off x="838200" y="6356350"/>
            <a:ext cx="2743200" cy="365125"/>
          </a:xfrm>
          <a:prstGeom prst="rect">
            <a:avLst/>
          </a:prstGeom>
        </p:spPr>
        <p:txBody>
          <a:bodyPr/>
          <a:lstStyle/>
          <a:p>
            <a:fld id="{7983F1D8-6862-4FDE-A370-8C3F2F1886EE}" type="datetimeFigureOut">
              <a:rPr lang="es-ES" smtClean="0"/>
              <a:t>09/04/2024</a:t>
            </a:fld>
            <a:endParaRPr lang="es-ES"/>
          </a:p>
        </p:txBody>
      </p:sp>
      <p:sp>
        <p:nvSpPr>
          <p:cNvPr id="6" name="Marcador de pie de página 5">
            <a:extLst>
              <a:ext uri="{FF2B5EF4-FFF2-40B4-BE49-F238E27FC236}">
                <a16:creationId xmlns:a16="http://schemas.microsoft.com/office/drawing/2014/main" id="{D558D6D1-AE18-43D4-ADDB-C595B58BF56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8" name="CuadroTexto 7">
            <a:extLst>
              <a:ext uri="{FF2B5EF4-FFF2-40B4-BE49-F238E27FC236}">
                <a16:creationId xmlns:a16="http://schemas.microsoft.com/office/drawing/2014/main" id="{010E8E0B-FB4A-4922-B371-F6B53EE2B002}"/>
              </a:ext>
            </a:extLst>
          </p:cNvPr>
          <p:cNvSpPr txBox="1"/>
          <p:nvPr/>
        </p:nvSpPr>
        <p:spPr>
          <a:xfrm>
            <a:off x="9225643"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1077577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r="-12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32FC5B9-6536-422A-927B-28E86F645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Click to modify pattern title style</a:t>
            </a:r>
          </a:p>
        </p:txBody>
      </p:sp>
      <p:sp>
        <p:nvSpPr>
          <p:cNvPr id="3" name="Marcador de texto 2">
            <a:extLst>
              <a:ext uri="{FF2B5EF4-FFF2-40B4-BE49-F238E27FC236}">
                <a16:creationId xmlns:a16="http://schemas.microsoft.com/office/drawing/2014/main" id="{2B7DEA39-6D5D-4AE2-AD39-603FBBFE20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Click to modify the pattern text styles</a:t>
            </a:r>
          </a:p>
          <a:p>
            <a:pPr lvl="1"/>
            <a:r>
              <a:rPr lang="es-ES"/>
              <a:t>Second level</a:t>
            </a:r>
          </a:p>
          <a:p>
            <a:pPr lvl="2"/>
            <a:r>
              <a:rPr lang="es-ES"/>
              <a:t>Third level</a:t>
            </a:r>
          </a:p>
          <a:p>
            <a:pPr lvl="3"/>
            <a:r>
              <a:rPr lang="es-ES"/>
              <a:t>Fourth level</a:t>
            </a:r>
          </a:p>
          <a:p>
            <a:pPr lvl="4"/>
            <a:r>
              <a:rPr lang="es-ES"/>
              <a:t>Fifth level</a:t>
            </a:r>
          </a:p>
        </p:txBody>
      </p:sp>
    </p:spTree>
    <p:extLst>
      <p:ext uri="{BB962C8B-B14F-4D97-AF65-F5344CB8AC3E}">
        <p14:creationId xmlns:p14="http://schemas.microsoft.com/office/powerpoint/2010/main" val="31547666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60.png"/><Relationship Id="rId3" Type="http://schemas.openxmlformats.org/officeDocument/2006/relationships/image" Target="../media/image3.png"/><Relationship Id="rId7" Type="http://schemas.openxmlformats.org/officeDocument/2006/relationships/slide" Target="slide60.xml"/><Relationship Id="rId12" Type="http://schemas.openxmlformats.org/officeDocument/2006/relationships/slide" Target="slide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image" Target="../media/image6.png"/><Relationship Id="rId5" Type="http://schemas.openxmlformats.org/officeDocument/2006/relationships/slide" Target="slide15.xml"/><Relationship Id="rId10" Type="http://schemas.openxmlformats.org/officeDocument/2006/relationships/image" Target="../media/image50.png"/><Relationship Id="rId4" Type="http://schemas.openxmlformats.org/officeDocument/2006/relationships/image" Target="../media/image4.png"/><Relationship Id="rId9" Type="http://schemas.openxmlformats.org/officeDocument/2006/relationships/slide" Target="slide3.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9 Título"/>
          <p:cNvSpPr>
            <a:spLocks noGrp="1"/>
          </p:cNvSpPr>
          <p:nvPr>
            <p:ph type="ctrTitle"/>
          </p:nvPr>
        </p:nvSpPr>
        <p:spPr>
          <a:xfrm>
            <a:off x="2057400" y="764704"/>
            <a:ext cx="7851648" cy="1656184"/>
          </a:xfrm>
        </p:spPr>
        <p:txBody>
          <a:bodyPr>
            <a:noAutofit/>
          </a:bodyPr>
          <a:lstStyle/>
          <a:p>
            <a:pPr algn="ctr"/>
            <a:r>
              <a:rPr lang="es-ES" sz="3600" dirty="0"/>
              <a:t>WEB APPLICATION DEVELOPMENT</a:t>
            </a:r>
          </a:p>
        </p:txBody>
      </p:sp>
      <p:sp>
        <p:nvSpPr>
          <p:cNvPr id="11" name="9 Título"/>
          <p:cNvSpPr txBox="1">
            <a:spLocks/>
          </p:cNvSpPr>
          <p:nvPr/>
        </p:nvSpPr>
        <p:spPr>
          <a:xfrm>
            <a:off x="2135560" y="3140968"/>
            <a:ext cx="7851648" cy="936104"/>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fontAlgn="auto">
              <a:spcAft>
                <a:spcPts val="0"/>
              </a:spcAft>
              <a:defRPr/>
            </a:pPr>
            <a:r>
              <a:rPr lang="es-ES" sz="3600" b="1" dirty="0">
                <a:solidFill>
                  <a:schemeClr val="accent3">
                    <a:tint val="90000"/>
                    <a:satMod val="120000"/>
                  </a:schemeClr>
                </a:solidFill>
                <a:effectLst>
                  <a:outerShdw blurRad="38100" dist="25400" dir="5400000" algn="tl" rotWithShape="0">
                    <a:srgbClr val="000000">
                      <a:alpha val="43000"/>
                    </a:srgbClr>
                  </a:outerShdw>
                </a:effectLst>
                <a:latin typeface="Arial" pitchFamily="34" charset="0"/>
                <a:ea typeface="+mj-ea"/>
                <a:cs typeface="Arial" pitchFamily="34" charset="0"/>
              </a:rPr>
              <a:t>PROGRAMMING</a:t>
            </a:r>
          </a:p>
        </p:txBody>
      </p:sp>
    </p:spTree>
    <p:extLst>
      <p:ext uri="{BB962C8B-B14F-4D97-AF65-F5344CB8AC3E}">
        <p14:creationId xmlns:p14="http://schemas.microsoft.com/office/powerpoint/2010/main" val="1639784419"/>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243185" y="249529"/>
            <a:ext cx="7128792" cy="864096"/>
          </a:xfrm>
        </p:spPr>
        <p:txBody>
          <a:bodyPr>
            <a:normAutofit/>
          </a:bodyPr>
          <a:lstStyle/>
          <a:p>
            <a:pPr algn="just">
              <a:lnSpc>
                <a:spcPct val="150000"/>
              </a:lnSpc>
              <a:spcBef>
                <a:spcPts val="0"/>
              </a:spcBef>
            </a:pPr>
            <a:r>
              <a:rPr lang="es-ES" sz="2800" dirty="0"/>
              <a:t>File systems.</a:t>
            </a:r>
          </a:p>
        </p:txBody>
      </p:sp>
      <p:sp>
        <p:nvSpPr>
          <p:cNvPr id="5125" name="Rectangle 5"/>
          <p:cNvSpPr>
            <a:spLocks noGrp="1" noChangeArrowheads="1"/>
          </p:cNvSpPr>
          <p:nvPr>
            <p:ph idx="1"/>
          </p:nvPr>
        </p:nvSpPr>
        <p:spPr>
          <a:xfrm>
            <a:off x="1243185" y="1184291"/>
            <a:ext cx="10702204" cy="5169186"/>
          </a:xfrm>
        </p:spPr>
        <p:txBody>
          <a:bodyPr>
            <a:normAutofit/>
          </a:bodyPr>
          <a:lstStyle/>
          <a:p>
            <a:pPr>
              <a:lnSpc>
                <a:spcPct val="170000"/>
              </a:lnSpc>
              <a:buFont typeface="Wingdings" pitchFamily="2" charset="2"/>
              <a:buChar char="q"/>
            </a:pPr>
            <a:r>
              <a:rPr lang="es-ES" sz="2000" dirty="0"/>
              <a:t>Some of the </a:t>
            </a:r>
            <a:r>
              <a:rPr lang="es-ES" sz="2000" b="1" dirty="0"/>
              <a:t>methods </a:t>
            </a:r>
            <a:r>
              <a:rPr lang="es-ES" sz="2000" dirty="0"/>
              <a:t>that the </a:t>
            </a:r>
            <a:r>
              <a:rPr lang="es-ES" sz="2000" b="1" dirty="0" err="1"/>
              <a:t>File </a:t>
            </a:r>
            <a:r>
              <a:rPr lang="es-ES" sz="2000" b="1" dirty="0"/>
              <a:t>class </a:t>
            </a:r>
            <a:r>
              <a:rPr lang="es-ES" sz="2000" dirty="0"/>
              <a:t>has, which are only useful for files, are: </a:t>
            </a:r>
          </a:p>
          <a:p>
            <a:pPr lvl="1">
              <a:lnSpc>
                <a:spcPct val="170000"/>
              </a:lnSpc>
              <a:buFont typeface="Wingdings" pitchFamily="2" charset="2"/>
              <a:buChar char="q"/>
            </a:pPr>
            <a:r>
              <a:rPr lang="es-ES" sz="1800" b="1" dirty="0" err="1"/>
              <a:t>delete</a:t>
            </a:r>
            <a:r>
              <a:rPr lang="es-ES" sz="1800" dirty="0"/>
              <a:t>( ): deletes the file.</a:t>
            </a:r>
          </a:p>
          <a:p>
            <a:pPr lvl="1">
              <a:lnSpc>
                <a:spcPct val="170000"/>
              </a:lnSpc>
              <a:buFont typeface="Wingdings" pitchFamily="2" charset="2"/>
              <a:buChar char="q"/>
            </a:pPr>
            <a:r>
              <a:rPr lang="es-ES" sz="1800" b="1" dirty="0" err="1"/>
              <a:t>long length</a:t>
            </a:r>
            <a:r>
              <a:rPr lang="es-ES" sz="1800" dirty="0"/>
              <a:t>( ): returns the size of the file in </a:t>
            </a:r>
            <a:r>
              <a:rPr lang="es-ES" sz="1800" b="1" dirty="0"/>
              <a:t>bytes</a:t>
            </a:r>
            <a:r>
              <a:rPr lang="es-ES" sz="1800" dirty="0"/>
              <a:t>. </a:t>
            </a:r>
          </a:p>
          <a:p>
            <a:pPr lvl="1">
              <a:lnSpc>
                <a:spcPct val="170000"/>
              </a:lnSpc>
              <a:buFont typeface="Wingdings" pitchFamily="2" charset="2"/>
              <a:buChar char="q"/>
            </a:pPr>
            <a:r>
              <a:rPr lang="es-ES" sz="1800" b="1" dirty="0" err="1"/>
              <a:t>renameTo</a:t>
            </a:r>
            <a:r>
              <a:rPr lang="es-ES" sz="1800" dirty="0"/>
              <a:t>(</a:t>
            </a:r>
            <a:r>
              <a:rPr lang="es-ES" sz="1800" b="1" dirty="0" err="1"/>
              <a:t>File </a:t>
            </a:r>
            <a:r>
              <a:rPr lang="es-ES" sz="1800" dirty="0"/>
              <a:t>new): rename the </a:t>
            </a:r>
            <a:r>
              <a:rPr lang="es-ES" sz="1800" b="1" dirty="0"/>
              <a:t>file</a:t>
            </a:r>
            <a:r>
              <a:rPr lang="es-ES" sz="1800" dirty="0"/>
              <a:t>.</a:t>
            </a:r>
          </a:p>
          <a:p>
            <a:pPr>
              <a:lnSpc>
                <a:spcPct val="170000"/>
              </a:lnSpc>
              <a:buFont typeface="Wingdings" pitchFamily="2" charset="2"/>
              <a:buChar char="q"/>
            </a:pPr>
            <a:r>
              <a:rPr lang="es-ES" sz="2000" dirty="0"/>
              <a:t>Some of the </a:t>
            </a:r>
            <a:r>
              <a:rPr lang="es-ES" sz="2000" b="1" dirty="0"/>
              <a:t>methods </a:t>
            </a:r>
            <a:r>
              <a:rPr lang="es-ES" sz="2000" dirty="0"/>
              <a:t>that the </a:t>
            </a:r>
            <a:r>
              <a:rPr lang="es-ES" sz="2000" b="1" dirty="0" err="1"/>
              <a:t>File </a:t>
            </a:r>
            <a:r>
              <a:rPr lang="es-ES" sz="2000" b="1" dirty="0"/>
              <a:t>class </a:t>
            </a:r>
            <a:r>
              <a:rPr lang="es-ES" sz="2000" dirty="0"/>
              <a:t>has, which are only useful for directories, are: </a:t>
            </a:r>
          </a:p>
          <a:p>
            <a:pPr lvl="1">
              <a:lnSpc>
                <a:spcPct val="170000"/>
              </a:lnSpc>
              <a:buFont typeface="Wingdings" pitchFamily="2" charset="2"/>
              <a:buChar char="q"/>
            </a:pPr>
            <a:r>
              <a:rPr lang="es-ES" sz="1800" b="1" dirty="0" err="1"/>
              <a:t>boolean mkdir</a:t>
            </a:r>
            <a:r>
              <a:rPr lang="es-ES" sz="1800" dirty="0"/>
              <a:t>( ): creates a </a:t>
            </a:r>
            <a:r>
              <a:rPr lang="es-ES" sz="1800" b="1" dirty="0"/>
              <a:t>directory</a:t>
            </a:r>
            <a:r>
              <a:rPr lang="es-ES" sz="1800" dirty="0"/>
              <a:t>.</a:t>
            </a:r>
          </a:p>
          <a:p>
            <a:pPr lvl="1">
              <a:lnSpc>
                <a:spcPct val="170000"/>
              </a:lnSpc>
              <a:buFont typeface="Wingdings" pitchFamily="2" charset="2"/>
              <a:buChar char="q"/>
            </a:pPr>
            <a:r>
              <a:rPr lang="es-ES" sz="1800" b="1" dirty="0" err="1"/>
              <a:t>String </a:t>
            </a:r>
            <a:r>
              <a:rPr lang="es-ES" sz="1800" b="1" dirty="0"/>
              <a:t>[] </a:t>
            </a:r>
            <a:r>
              <a:rPr lang="es-ES" sz="1800" b="1" dirty="0" err="1"/>
              <a:t>list</a:t>
            </a:r>
            <a:r>
              <a:rPr lang="es-ES" sz="1800" b="1" dirty="0"/>
              <a:t>( )</a:t>
            </a:r>
            <a:r>
              <a:rPr lang="es-ES" sz="1800" dirty="0"/>
              <a:t>: returns a list of the </a:t>
            </a:r>
            <a:r>
              <a:rPr lang="es-ES" sz="1800" b="1" dirty="0"/>
              <a:t>files </a:t>
            </a:r>
            <a:r>
              <a:rPr lang="es-ES" sz="1800" dirty="0"/>
              <a:t>in the </a:t>
            </a:r>
            <a:r>
              <a:rPr lang="es-ES" sz="1800" b="1" dirty="0"/>
              <a:t>directory</a:t>
            </a:r>
            <a:r>
              <a:rPr lang="es-ES" sz="1800" dirty="0"/>
              <a:t>.</a:t>
            </a:r>
          </a:p>
        </p:txBody>
      </p:sp>
    </p:spTree>
    <p:extLst>
      <p:ext uri="{BB962C8B-B14F-4D97-AF65-F5344CB8AC3E}">
        <p14:creationId xmlns:p14="http://schemas.microsoft.com/office/powerpoint/2010/main" val="2426626902"/>
      </p:ext>
    </p:extLst>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193308" y="246589"/>
            <a:ext cx="7128792" cy="864096"/>
          </a:xfrm>
        </p:spPr>
        <p:txBody>
          <a:bodyPr>
            <a:normAutofit/>
          </a:bodyPr>
          <a:lstStyle/>
          <a:p>
            <a:pPr algn="just">
              <a:lnSpc>
                <a:spcPct val="150000"/>
              </a:lnSpc>
              <a:spcBef>
                <a:spcPts val="0"/>
              </a:spcBef>
            </a:pPr>
            <a:r>
              <a:rPr lang="es-ES" sz="2800" dirty="0"/>
              <a:t>File systems.</a:t>
            </a:r>
          </a:p>
        </p:txBody>
      </p:sp>
      <p:sp>
        <p:nvSpPr>
          <p:cNvPr id="5125" name="Rectangle 5"/>
          <p:cNvSpPr>
            <a:spLocks noGrp="1" noChangeArrowheads="1"/>
          </p:cNvSpPr>
          <p:nvPr>
            <p:ph idx="1"/>
          </p:nvPr>
        </p:nvSpPr>
        <p:spPr>
          <a:xfrm>
            <a:off x="1193307" y="1110685"/>
            <a:ext cx="10660641" cy="5169186"/>
          </a:xfrm>
        </p:spPr>
        <p:txBody>
          <a:bodyPr>
            <a:normAutofit/>
          </a:bodyPr>
          <a:lstStyle/>
          <a:p>
            <a:pPr>
              <a:lnSpc>
                <a:spcPct val="170000"/>
              </a:lnSpc>
              <a:buNone/>
            </a:pPr>
            <a:r>
              <a:rPr lang="es-ES" sz="1700" b="1" u="sng" dirty="0">
                <a:solidFill>
                  <a:srgbClr val="FF0000"/>
                </a:solidFill>
              </a:rPr>
              <a:t>Exercise 1</a:t>
            </a:r>
            <a:r>
              <a:rPr lang="es-ES" sz="1700" dirty="0">
                <a:solidFill>
                  <a:srgbClr val="FF0000"/>
                </a:solidFill>
              </a:rPr>
              <a:t>: </a:t>
            </a:r>
            <a:r>
              <a:rPr lang="es-ES" sz="1700" dirty="0"/>
              <a:t>We ask the user to enter the name of a file or a directory and show on the screen if the file or directory exists or not. Also, show whether it is a file or a directory.</a:t>
            </a:r>
          </a:p>
        </p:txBody>
      </p:sp>
      <p:pic>
        <p:nvPicPr>
          <p:cNvPr id="3" name="Imagen 2">
            <a:extLst>
              <a:ext uri="{FF2B5EF4-FFF2-40B4-BE49-F238E27FC236}">
                <a16:creationId xmlns:a16="http://schemas.microsoft.com/office/drawing/2014/main" id="{6FF1A4F9-5916-2D1E-20BD-97FD23AF4B85}"/>
              </a:ext>
            </a:extLst>
          </p:cNvPr>
          <p:cNvPicPr>
            <a:picLocks noChangeAspect="1"/>
          </p:cNvPicPr>
          <p:nvPr/>
        </p:nvPicPr>
        <p:blipFill>
          <a:blip r:embed="rId3"/>
          <a:stretch>
            <a:fillRect/>
          </a:stretch>
        </p:blipFill>
        <p:spPr>
          <a:xfrm>
            <a:off x="1260273" y="2114889"/>
            <a:ext cx="7586843" cy="4305093"/>
          </a:xfrm>
          <a:prstGeom prst="rect">
            <a:avLst/>
          </a:prstGeom>
        </p:spPr>
      </p:pic>
    </p:spTree>
    <p:extLst>
      <p:ext uri="{BB962C8B-B14F-4D97-AF65-F5344CB8AC3E}">
        <p14:creationId xmlns:p14="http://schemas.microsoft.com/office/powerpoint/2010/main" val="32513168"/>
      </p:ext>
    </p:extLst>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168371" y="216278"/>
            <a:ext cx="7128792" cy="563018"/>
          </a:xfrm>
        </p:spPr>
        <p:txBody>
          <a:bodyPr>
            <a:normAutofit fontScale="90000"/>
          </a:bodyPr>
          <a:lstStyle/>
          <a:p>
            <a:pPr algn="just">
              <a:lnSpc>
                <a:spcPct val="150000"/>
              </a:lnSpc>
              <a:spcBef>
                <a:spcPts val="0"/>
              </a:spcBef>
            </a:pPr>
            <a:r>
              <a:rPr lang="es-ES" sz="2800" dirty="0"/>
              <a:t>File systems.</a:t>
            </a:r>
          </a:p>
        </p:txBody>
      </p:sp>
      <p:sp>
        <p:nvSpPr>
          <p:cNvPr id="5125" name="Rectangle 5"/>
          <p:cNvSpPr>
            <a:spLocks noGrp="1" noChangeArrowheads="1"/>
          </p:cNvSpPr>
          <p:nvPr>
            <p:ph idx="1"/>
          </p:nvPr>
        </p:nvSpPr>
        <p:spPr>
          <a:xfrm>
            <a:off x="883362" y="779296"/>
            <a:ext cx="11146341" cy="5169186"/>
          </a:xfrm>
        </p:spPr>
        <p:txBody>
          <a:bodyPr>
            <a:normAutofit/>
          </a:bodyPr>
          <a:lstStyle/>
          <a:p>
            <a:pPr>
              <a:lnSpc>
                <a:spcPct val="170000"/>
              </a:lnSpc>
              <a:buNone/>
            </a:pPr>
            <a:r>
              <a:rPr lang="es-ES" sz="2000" b="1" u="sng" dirty="0">
                <a:solidFill>
                  <a:srgbClr val="FF0000"/>
                </a:solidFill>
              </a:rPr>
              <a:t>Exercise 2</a:t>
            </a:r>
            <a:r>
              <a:rPr lang="es-ES" sz="2000" dirty="0">
                <a:solidFill>
                  <a:srgbClr val="FF0000"/>
                </a:solidFill>
              </a:rPr>
              <a:t>: </a:t>
            </a:r>
            <a:r>
              <a:rPr lang="es-ES" sz="2000" dirty="0"/>
              <a:t>We list the contents of the current </a:t>
            </a:r>
            <a:r>
              <a:rPr lang="es-ES" sz="2000" b="1" dirty="0"/>
              <a:t>directory</a:t>
            </a:r>
            <a:r>
              <a:rPr lang="es-ES" sz="2000" dirty="0"/>
              <a:t>, </a:t>
            </a:r>
            <a:r>
              <a:rPr lang="es-ES" sz="2000" b="1" dirty="0"/>
              <a:t>files </a:t>
            </a:r>
            <a:r>
              <a:rPr lang="es-ES" sz="2000" dirty="0"/>
              <a:t>and </a:t>
            </a:r>
            <a:r>
              <a:rPr lang="es-ES" sz="2000" b="1" dirty="0"/>
              <a:t>directories </a:t>
            </a:r>
            <a:r>
              <a:rPr lang="es-ES" sz="2000" dirty="0"/>
              <a:t>("." refers to the current directory). The </a:t>
            </a:r>
            <a:r>
              <a:rPr lang="es-ES" sz="2000" b="1" dirty="0" err="1"/>
              <a:t>list </a:t>
            </a:r>
            <a:r>
              <a:rPr lang="es-ES" sz="2000" b="1" dirty="0"/>
              <a:t>method </a:t>
            </a:r>
            <a:r>
              <a:rPr lang="es-ES" sz="2000" dirty="0"/>
              <a:t>returns the list of </a:t>
            </a:r>
            <a:r>
              <a:rPr lang="es-ES" sz="2000" b="1" dirty="0"/>
              <a:t>directories </a:t>
            </a:r>
            <a:r>
              <a:rPr lang="es-ES" sz="2000" dirty="0"/>
              <a:t>and </a:t>
            </a:r>
            <a:r>
              <a:rPr lang="es-ES" sz="2000" b="1" dirty="0"/>
              <a:t>files</a:t>
            </a:r>
            <a:r>
              <a:rPr lang="es-ES" sz="2000" dirty="0"/>
              <a:t>, which is stored in the string </a:t>
            </a:r>
            <a:r>
              <a:rPr lang="es-ES" sz="2000" dirty="0" err="1"/>
              <a:t>array </a:t>
            </a:r>
            <a:r>
              <a:rPr lang="es-ES" sz="2000" dirty="0"/>
              <a:t>"list". Then we traverse the </a:t>
            </a:r>
            <a:r>
              <a:rPr lang="es-ES" sz="2000" dirty="0" err="1"/>
              <a:t>array </a:t>
            </a:r>
            <a:r>
              <a:rPr lang="es-ES" sz="2000" dirty="0"/>
              <a:t>to display them.</a:t>
            </a:r>
          </a:p>
        </p:txBody>
      </p:sp>
      <p:pic>
        <p:nvPicPr>
          <p:cNvPr id="3" name="Imagen 2">
            <a:extLst>
              <a:ext uri="{FF2B5EF4-FFF2-40B4-BE49-F238E27FC236}">
                <a16:creationId xmlns:a16="http://schemas.microsoft.com/office/drawing/2014/main" id="{0251AD79-D3F4-6D4B-A056-85E2FD513137}"/>
              </a:ext>
            </a:extLst>
          </p:cNvPr>
          <p:cNvPicPr>
            <a:picLocks noChangeAspect="1"/>
          </p:cNvPicPr>
          <p:nvPr/>
        </p:nvPicPr>
        <p:blipFill>
          <a:blip r:embed="rId3"/>
          <a:stretch>
            <a:fillRect/>
          </a:stretch>
        </p:blipFill>
        <p:spPr>
          <a:xfrm>
            <a:off x="2016313" y="2453284"/>
            <a:ext cx="6545796" cy="4118920"/>
          </a:xfrm>
          <a:prstGeom prst="rect">
            <a:avLst/>
          </a:prstGeom>
        </p:spPr>
      </p:pic>
    </p:spTree>
    <p:extLst>
      <p:ext uri="{BB962C8B-B14F-4D97-AF65-F5344CB8AC3E}">
        <p14:creationId xmlns:p14="http://schemas.microsoft.com/office/powerpoint/2010/main" val="1362815169"/>
      </p:ext>
    </p:extLst>
  </p:cSld>
  <p:clrMapOvr>
    <a:masterClrMapping/>
  </p:clrMapOvr>
  <p:transition>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517505" y="307718"/>
            <a:ext cx="7128792" cy="864096"/>
          </a:xfrm>
        </p:spPr>
        <p:txBody>
          <a:bodyPr>
            <a:normAutofit/>
          </a:bodyPr>
          <a:lstStyle/>
          <a:p>
            <a:pPr algn="just">
              <a:lnSpc>
                <a:spcPct val="150000"/>
              </a:lnSpc>
              <a:spcBef>
                <a:spcPts val="0"/>
              </a:spcBef>
            </a:pPr>
            <a:r>
              <a:rPr lang="es-ES" sz="2800" dirty="0"/>
              <a:t>File systems.</a:t>
            </a:r>
          </a:p>
        </p:txBody>
      </p:sp>
      <p:sp>
        <p:nvSpPr>
          <p:cNvPr id="5125" name="Rectangle 5"/>
          <p:cNvSpPr>
            <a:spLocks noGrp="1" noChangeArrowheads="1"/>
          </p:cNvSpPr>
          <p:nvPr>
            <p:ph idx="1"/>
          </p:nvPr>
        </p:nvSpPr>
        <p:spPr>
          <a:xfrm>
            <a:off x="1356970" y="1425359"/>
            <a:ext cx="10596732" cy="5169186"/>
          </a:xfrm>
        </p:spPr>
        <p:txBody>
          <a:bodyPr>
            <a:normAutofit/>
          </a:bodyPr>
          <a:lstStyle/>
          <a:p>
            <a:pPr>
              <a:lnSpc>
                <a:spcPct val="170000"/>
              </a:lnSpc>
              <a:buFont typeface="Wingdings" pitchFamily="2" charset="2"/>
              <a:buChar char="q"/>
            </a:pPr>
            <a:r>
              <a:rPr lang="es-ES" sz="2000" dirty="0"/>
              <a:t>When writing the </a:t>
            </a:r>
            <a:r>
              <a:rPr lang="es-ES" sz="2000" b="1" dirty="0"/>
              <a:t>path </a:t>
            </a:r>
            <a:r>
              <a:rPr lang="es-ES" sz="2000" dirty="0"/>
              <a:t>to a </a:t>
            </a:r>
            <a:r>
              <a:rPr lang="es-ES" sz="2000" b="1" dirty="0"/>
              <a:t>file </a:t>
            </a:r>
            <a:r>
              <a:rPr lang="es-ES" sz="2000" dirty="0"/>
              <a:t>or </a:t>
            </a:r>
            <a:r>
              <a:rPr lang="es-ES" sz="2000" b="1" dirty="0"/>
              <a:t>directory</a:t>
            </a:r>
            <a:r>
              <a:rPr lang="es-ES" sz="2000" dirty="0"/>
              <a:t>, the treatment in </a:t>
            </a:r>
            <a:r>
              <a:rPr lang="es-ES" sz="2000" b="1" dirty="0"/>
              <a:t>Windows </a:t>
            </a:r>
            <a:r>
              <a:rPr lang="es-ES" sz="2000" dirty="0"/>
              <a:t>and </a:t>
            </a:r>
            <a:r>
              <a:rPr lang="es-ES" sz="2000" b="1" dirty="0"/>
              <a:t>Linux </a:t>
            </a:r>
            <a:r>
              <a:rPr lang="es-ES" sz="2000" dirty="0"/>
              <a:t>is different: the separator in </a:t>
            </a:r>
            <a:r>
              <a:rPr lang="es-ES" sz="2000" b="1" dirty="0"/>
              <a:t>Linux </a:t>
            </a:r>
            <a:r>
              <a:rPr lang="es-ES" sz="2000" dirty="0"/>
              <a:t>is "/" and in </a:t>
            </a:r>
            <a:r>
              <a:rPr lang="es-ES" sz="2000" b="1" dirty="0"/>
              <a:t>Windows </a:t>
            </a:r>
            <a:r>
              <a:rPr lang="es-ES" sz="2000" dirty="0"/>
              <a:t>"\".</a:t>
            </a:r>
          </a:p>
          <a:p>
            <a:pPr>
              <a:lnSpc>
                <a:spcPct val="170000"/>
              </a:lnSpc>
              <a:buFont typeface="Wingdings" pitchFamily="2" charset="2"/>
              <a:buChar char="q"/>
            </a:pPr>
            <a:r>
              <a:rPr lang="es-ES" sz="2000" dirty="0"/>
              <a:t>In addition, as in </a:t>
            </a:r>
            <a:r>
              <a:rPr lang="es-ES" sz="2000" b="1" dirty="0"/>
              <a:t>Windows </a:t>
            </a:r>
            <a:r>
              <a:rPr lang="es-ES" sz="2000" dirty="0"/>
              <a:t>"\" is an escape sequence, in the path we have to duplicate the separator. For example, to open a file whose path is "C:\miarchivo.txt", we would have to write </a:t>
            </a:r>
          </a:p>
          <a:p>
            <a:pPr marL="0" indent="0">
              <a:lnSpc>
                <a:spcPct val="170000"/>
              </a:lnSpc>
              <a:buNone/>
            </a:pPr>
            <a:r>
              <a:rPr lang="es-ES" sz="2000" b="1" dirty="0" err="1"/>
              <a:t>	File </a:t>
            </a:r>
            <a:r>
              <a:rPr lang="es-ES" sz="2000" dirty="0"/>
              <a:t>file = </a:t>
            </a:r>
            <a:r>
              <a:rPr lang="es-ES" sz="2000" b="1" dirty="0"/>
              <a:t>new </a:t>
            </a:r>
            <a:r>
              <a:rPr lang="es-ES" sz="2000" b="1" dirty="0" err="1"/>
              <a:t>File </a:t>
            </a:r>
            <a:r>
              <a:rPr lang="es-ES" sz="2000" dirty="0"/>
              <a:t>("C:\miarchivo.txt");</a:t>
            </a:r>
          </a:p>
        </p:txBody>
      </p:sp>
    </p:spTree>
    <p:extLst>
      <p:ext uri="{BB962C8B-B14F-4D97-AF65-F5344CB8AC3E}">
        <p14:creationId xmlns:p14="http://schemas.microsoft.com/office/powerpoint/2010/main" val="1633543044"/>
      </p:ext>
    </p:extLst>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384502" y="266154"/>
            <a:ext cx="7128792" cy="864096"/>
          </a:xfrm>
        </p:spPr>
        <p:txBody>
          <a:bodyPr>
            <a:normAutofit/>
          </a:bodyPr>
          <a:lstStyle/>
          <a:p>
            <a:pPr algn="just">
              <a:lnSpc>
                <a:spcPct val="150000"/>
              </a:lnSpc>
              <a:spcBef>
                <a:spcPts val="0"/>
              </a:spcBef>
            </a:pPr>
            <a:r>
              <a:rPr lang="es-ES" sz="2800" dirty="0"/>
              <a:t>File systems.</a:t>
            </a:r>
          </a:p>
        </p:txBody>
      </p:sp>
      <p:sp>
        <p:nvSpPr>
          <p:cNvPr id="5125" name="Rectangle 5"/>
          <p:cNvSpPr>
            <a:spLocks noGrp="1" noChangeArrowheads="1"/>
          </p:cNvSpPr>
          <p:nvPr>
            <p:ph idx="1"/>
          </p:nvPr>
        </p:nvSpPr>
        <p:spPr>
          <a:xfrm>
            <a:off x="1384502" y="1210571"/>
            <a:ext cx="10203440" cy="5400600"/>
          </a:xfrm>
        </p:spPr>
        <p:txBody>
          <a:bodyPr>
            <a:normAutofit/>
          </a:bodyPr>
          <a:lstStyle/>
          <a:p>
            <a:pPr marL="0" indent="0">
              <a:lnSpc>
                <a:spcPct val="170000"/>
              </a:lnSpc>
              <a:buNone/>
            </a:pPr>
            <a:r>
              <a:rPr lang="es-ES" sz="2000" b="1" u="sng" dirty="0">
                <a:solidFill>
                  <a:srgbClr val="FF0000"/>
                </a:solidFill>
              </a:rPr>
              <a:t>Activity 3</a:t>
            </a:r>
            <a:r>
              <a:rPr lang="es-ES" sz="2000" dirty="0">
                <a:solidFill>
                  <a:srgbClr val="FF0000"/>
                </a:solidFill>
              </a:rPr>
              <a:t>: </a:t>
            </a:r>
            <a:r>
              <a:rPr lang="es-ES" sz="2000" dirty="0"/>
              <a:t>write a program that asks for the name of a </a:t>
            </a:r>
            <a:r>
              <a:rPr lang="es-ES" sz="2000" b="1" dirty="0"/>
              <a:t>file </a:t>
            </a:r>
            <a:r>
              <a:rPr lang="es-ES" sz="2000" dirty="0"/>
              <a:t>and checks if it is in the current </a:t>
            </a:r>
            <a:r>
              <a:rPr lang="es-ES" sz="2000" b="1" dirty="0"/>
              <a:t>directory. </a:t>
            </a:r>
            <a:r>
              <a:rPr lang="es-ES" sz="2000" dirty="0"/>
              <a:t>The program will continue to ask for </a:t>
            </a:r>
            <a:r>
              <a:rPr lang="es-ES" sz="2000" b="1" dirty="0"/>
              <a:t>filenames </a:t>
            </a:r>
            <a:r>
              <a:rPr lang="es-ES" sz="2000" dirty="0"/>
              <a:t>as long as you do not tell it otherwise.</a:t>
            </a:r>
          </a:p>
          <a:p>
            <a:pPr marL="0" indent="0">
              <a:lnSpc>
                <a:spcPct val="170000"/>
              </a:lnSpc>
              <a:buNone/>
            </a:pPr>
            <a:r>
              <a:rPr lang="es-ES" sz="2000" b="1" u="sng" dirty="0">
                <a:solidFill>
                  <a:srgbClr val="FF0000"/>
                </a:solidFill>
              </a:rPr>
              <a:t>Activity 4</a:t>
            </a:r>
            <a:r>
              <a:rPr lang="es-ES" sz="2000" dirty="0">
                <a:solidFill>
                  <a:srgbClr val="FF0000"/>
                </a:solidFill>
              </a:rPr>
              <a:t>: </a:t>
            </a:r>
            <a:r>
              <a:rPr lang="es-ES" sz="2000" dirty="0"/>
              <a:t>write a program that lists the current </a:t>
            </a:r>
            <a:r>
              <a:rPr lang="es-ES" sz="2000" b="1" dirty="0"/>
              <a:t>directory</a:t>
            </a:r>
            <a:r>
              <a:rPr lang="es-ES" sz="2000" dirty="0"/>
              <a:t>, indicating in front of each </a:t>
            </a:r>
            <a:r>
              <a:rPr lang="es-ES" sz="2000" b="1" dirty="0"/>
              <a:t>file </a:t>
            </a:r>
            <a:r>
              <a:rPr lang="es-ES" sz="2000" dirty="0"/>
              <a:t>and </a:t>
            </a:r>
            <a:r>
              <a:rPr lang="es-ES" sz="2000" b="1" dirty="0"/>
              <a:t>directory </a:t>
            </a:r>
            <a:r>
              <a:rPr lang="es-ES" sz="2000" dirty="0"/>
              <a:t>whether it is a file or a </a:t>
            </a:r>
            <a:r>
              <a:rPr lang="es-ES" sz="2000" b="1" dirty="0"/>
              <a:t>directory</a:t>
            </a:r>
            <a:r>
              <a:rPr lang="es-ES" sz="2000" dirty="0"/>
              <a:t>.</a:t>
            </a:r>
          </a:p>
          <a:p>
            <a:pPr algn="just">
              <a:lnSpc>
                <a:spcPct val="150000"/>
              </a:lnSpc>
              <a:spcBef>
                <a:spcPts val="0"/>
              </a:spcBef>
              <a:buNone/>
            </a:pPr>
            <a:endParaRPr lang="es-ES" sz="1800" dirty="0"/>
          </a:p>
          <a:p>
            <a:pPr algn="just">
              <a:lnSpc>
                <a:spcPct val="150000"/>
              </a:lnSpc>
              <a:spcBef>
                <a:spcPts val="0"/>
              </a:spcBef>
              <a:buNone/>
            </a:pPr>
            <a:endParaRPr lang="es-ES" sz="1800" dirty="0"/>
          </a:p>
          <a:p>
            <a:pPr algn="just">
              <a:lnSpc>
                <a:spcPct val="150000"/>
              </a:lnSpc>
              <a:spcBef>
                <a:spcPts val="0"/>
              </a:spcBef>
              <a:buNone/>
            </a:pPr>
            <a:endParaRPr lang="es-ES" sz="1800" dirty="0"/>
          </a:p>
        </p:txBody>
      </p:sp>
    </p:spTree>
    <p:extLst>
      <p:ext uri="{BB962C8B-B14F-4D97-AF65-F5344CB8AC3E}">
        <p14:creationId xmlns:p14="http://schemas.microsoft.com/office/powerpoint/2010/main" val="1964158226"/>
      </p:ext>
    </p:extLst>
  </p:cSld>
  <p:clrMapOvr>
    <a:masterClrMapping/>
  </p:clrMapOvr>
  <p:transition>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E312B3-5D16-73E0-2174-3EEA878A64A5}"/>
              </a:ext>
            </a:extLst>
          </p:cNvPr>
          <p:cNvSpPr>
            <a:spLocks noGrp="1"/>
          </p:cNvSpPr>
          <p:nvPr>
            <p:ph type="title"/>
          </p:nvPr>
        </p:nvSpPr>
        <p:spPr/>
        <p:txBody>
          <a:bodyPr/>
          <a:lstStyle/>
          <a:p>
            <a:r>
              <a:rPr lang="es-ES" sz="4400" dirty="0"/>
              <a:t>2. Opening and closing files</a:t>
            </a:r>
            <a:endParaRPr lang="es-ES" dirty="0"/>
          </a:p>
        </p:txBody>
      </p:sp>
      <p:sp>
        <p:nvSpPr>
          <p:cNvPr id="3" name="Marcador de texto 2">
            <a:extLst>
              <a:ext uri="{FF2B5EF4-FFF2-40B4-BE49-F238E27FC236}">
                <a16:creationId xmlns:a16="http://schemas.microsoft.com/office/drawing/2014/main" id="{861F0022-7A8E-658A-F356-107D8AC5A6AA}"/>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2600237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147293" y="449104"/>
            <a:ext cx="10515600" cy="2303428"/>
          </a:xfrm>
        </p:spPr>
        <p:txBody>
          <a:bodyPr/>
          <a:lstStyle/>
          <a:p>
            <a:r>
              <a:rPr lang="es-ES" sz="4800" dirty="0"/>
              <a:t>2. Opening and closing files. Classes for writing and reading information in files.</a:t>
            </a:r>
            <a:endParaRPr lang="es-ES" dirty="0"/>
          </a:p>
        </p:txBody>
      </p:sp>
      <p:sp>
        <p:nvSpPr>
          <p:cNvPr id="5" name="Marcador de texto 4"/>
          <p:cNvSpPr>
            <a:spLocks noGrp="1"/>
          </p:cNvSpPr>
          <p:nvPr>
            <p:ph type="body" idx="1"/>
          </p:nvPr>
        </p:nvSpPr>
        <p:spPr>
          <a:xfrm>
            <a:off x="1147293" y="2993931"/>
            <a:ext cx="10515600" cy="2296527"/>
          </a:xfrm>
        </p:spPr>
        <p:txBody>
          <a:bodyPr>
            <a:normAutofit fontScale="77500" lnSpcReduction="20000"/>
          </a:bodyPr>
          <a:lstStyle/>
          <a:p>
            <a:r>
              <a:rPr lang="es-ES" dirty="0">
                <a:solidFill>
                  <a:schemeClr val="tx1"/>
                </a:solidFill>
              </a:rPr>
              <a:t>2.1 </a:t>
            </a:r>
            <a:r>
              <a:rPr lang="es-ES" dirty="0" err="1">
                <a:solidFill>
                  <a:schemeClr val="tx1"/>
                </a:solidFill>
              </a:rPr>
              <a:t>FileInputStream</a:t>
            </a:r>
            <a:endParaRPr lang="es-ES" dirty="0">
              <a:solidFill>
                <a:schemeClr val="tx1"/>
              </a:solidFill>
            </a:endParaRPr>
          </a:p>
          <a:p>
            <a:r>
              <a:rPr lang="es-ES" dirty="0">
                <a:solidFill>
                  <a:schemeClr val="tx1"/>
                </a:solidFill>
              </a:rPr>
              <a:t>2.2 </a:t>
            </a:r>
            <a:r>
              <a:rPr lang="es-ES" dirty="0" err="1">
                <a:solidFill>
                  <a:schemeClr val="tx1"/>
                </a:solidFill>
              </a:rPr>
              <a:t>FileOutputStream</a:t>
            </a:r>
            <a:endParaRPr lang="es-ES" dirty="0">
              <a:solidFill>
                <a:schemeClr val="tx1"/>
              </a:solidFill>
            </a:endParaRPr>
          </a:p>
          <a:p>
            <a:r>
              <a:rPr lang="es-ES" dirty="0">
                <a:solidFill>
                  <a:schemeClr val="tx1"/>
                </a:solidFill>
              </a:rPr>
              <a:t>2.3 FileReader</a:t>
            </a:r>
          </a:p>
          <a:p>
            <a:r>
              <a:rPr lang="es-ES" dirty="0">
                <a:solidFill>
                  <a:schemeClr val="tx1"/>
                </a:solidFill>
              </a:rPr>
              <a:t>2.4 </a:t>
            </a:r>
            <a:r>
              <a:rPr lang="es-ES" dirty="0" err="1">
                <a:solidFill>
                  <a:schemeClr val="tx1"/>
                </a:solidFill>
              </a:rPr>
              <a:t>FileWriter</a:t>
            </a:r>
            <a:endParaRPr lang="es-ES" dirty="0">
              <a:solidFill>
                <a:schemeClr val="tx1"/>
              </a:solidFill>
            </a:endParaRPr>
          </a:p>
          <a:p>
            <a:r>
              <a:rPr lang="es-ES" dirty="0">
                <a:solidFill>
                  <a:schemeClr val="tx1"/>
                </a:solidFill>
              </a:rPr>
              <a:t>2.5 Scanner</a:t>
            </a:r>
          </a:p>
          <a:p>
            <a:r>
              <a:rPr lang="es-ES" dirty="0">
                <a:solidFill>
                  <a:schemeClr val="tx1"/>
                </a:solidFill>
              </a:rPr>
              <a:t>2.6 Use of </a:t>
            </a:r>
            <a:r>
              <a:rPr lang="es-ES" dirty="0" err="1">
                <a:solidFill>
                  <a:schemeClr val="tx1"/>
                </a:solidFill>
              </a:rPr>
              <a:t>BufferedReader </a:t>
            </a:r>
            <a:r>
              <a:rPr lang="es-ES" dirty="0">
                <a:solidFill>
                  <a:schemeClr val="tx1"/>
                </a:solidFill>
              </a:rPr>
              <a:t>and </a:t>
            </a:r>
            <a:r>
              <a:rPr lang="es-ES" dirty="0" err="1">
                <a:solidFill>
                  <a:schemeClr val="tx1"/>
                </a:solidFill>
              </a:rPr>
              <a:t>BufferedWriter </a:t>
            </a:r>
            <a:r>
              <a:rPr lang="es-ES" dirty="0">
                <a:solidFill>
                  <a:schemeClr val="tx1"/>
                </a:solidFill>
              </a:rPr>
              <a:t>Buffers</a:t>
            </a:r>
          </a:p>
          <a:p>
            <a:r>
              <a:rPr lang="es-ES" dirty="0">
                <a:solidFill>
                  <a:schemeClr val="tx1"/>
                </a:solidFill>
              </a:rPr>
              <a:t>2.7 </a:t>
            </a:r>
            <a:r>
              <a:rPr lang="es-ES" dirty="0" err="1">
                <a:solidFill>
                  <a:schemeClr val="tx1"/>
                </a:solidFill>
              </a:rPr>
              <a:t>DataInputStream </a:t>
            </a:r>
            <a:r>
              <a:rPr lang="es-ES" dirty="0">
                <a:solidFill>
                  <a:schemeClr val="tx1"/>
                </a:solidFill>
              </a:rPr>
              <a:t>and </a:t>
            </a:r>
            <a:r>
              <a:rPr lang="es-ES" dirty="0" err="1">
                <a:solidFill>
                  <a:schemeClr val="tx1"/>
                </a:solidFill>
              </a:rPr>
              <a:t>DataOutputStream</a:t>
            </a:r>
            <a:endParaRPr lang="es-ES" dirty="0">
              <a:solidFill>
                <a:schemeClr val="tx1"/>
              </a:solidFill>
            </a:endParaRPr>
          </a:p>
          <a:p>
            <a:endParaRPr lang="es-ES" dirty="0"/>
          </a:p>
          <a:p>
            <a:endParaRPr lang="es-ES" dirty="0"/>
          </a:p>
        </p:txBody>
      </p:sp>
    </p:spTree>
    <p:extLst>
      <p:ext uri="{BB962C8B-B14F-4D97-AF65-F5344CB8AC3E}">
        <p14:creationId xmlns:p14="http://schemas.microsoft.com/office/powerpoint/2010/main" val="408574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263535" y="332656"/>
            <a:ext cx="9609512" cy="864096"/>
          </a:xfrm>
        </p:spPr>
        <p:txBody>
          <a:bodyPr>
            <a:normAutofit fontScale="90000"/>
          </a:bodyPr>
          <a:lstStyle/>
          <a:p>
            <a:pPr algn="just">
              <a:lnSpc>
                <a:spcPct val="150000"/>
              </a:lnSpc>
              <a:spcBef>
                <a:spcPts val="0"/>
              </a:spcBef>
            </a:pPr>
            <a:r>
              <a:rPr lang="es-ES" sz="2800" dirty="0"/>
              <a:t>2. Opening and closing files. Writing and reading information in files.</a:t>
            </a:r>
          </a:p>
        </p:txBody>
      </p:sp>
      <p:sp>
        <p:nvSpPr>
          <p:cNvPr id="5125" name="Rectangle 5"/>
          <p:cNvSpPr>
            <a:spLocks noGrp="1" noChangeArrowheads="1"/>
          </p:cNvSpPr>
          <p:nvPr>
            <p:ph idx="1"/>
          </p:nvPr>
        </p:nvSpPr>
        <p:spPr>
          <a:xfrm>
            <a:off x="1076325" y="1625377"/>
            <a:ext cx="10477499" cy="4308698"/>
          </a:xfrm>
        </p:spPr>
        <p:txBody>
          <a:bodyPr>
            <a:normAutofit/>
          </a:bodyPr>
          <a:lstStyle/>
          <a:p>
            <a:pPr algn="just">
              <a:lnSpc>
                <a:spcPct val="150000"/>
              </a:lnSpc>
              <a:spcBef>
                <a:spcPts val="0"/>
              </a:spcBef>
              <a:buFont typeface="Wingdings" pitchFamily="2" charset="2"/>
              <a:buChar char="q"/>
            </a:pPr>
            <a:r>
              <a:rPr lang="es-ES" sz="2000" dirty="0"/>
              <a:t>Java has several classes that allow file handling within the Java.io package.</a:t>
            </a:r>
          </a:p>
          <a:p>
            <a:pPr algn="just">
              <a:lnSpc>
                <a:spcPct val="150000"/>
              </a:lnSpc>
              <a:spcBef>
                <a:spcPts val="0"/>
              </a:spcBef>
              <a:buFont typeface="Wingdings" pitchFamily="2" charset="2"/>
              <a:buChar char="q"/>
            </a:pPr>
            <a:r>
              <a:rPr lang="es-ES" sz="2000" dirty="0"/>
              <a:t>The basic classes are:</a:t>
            </a:r>
          </a:p>
          <a:p>
            <a:pPr lvl="1" algn="just">
              <a:lnSpc>
                <a:spcPct val="150000"/>
              </a:lnSpc>
              <a:spcBef>
                <a:spcPts val="0"/>
              </a:spcBef>
              <a:buFont typeface="Wingdings" pitchFamily="2" charset="2"/>
              <a:buChar char="q"/>
            </a:pPr>
            <a:r>
              <a:rPr lang="es-ES" sz="2000" b="1" dirty="0" err="1"/>
              <a:t>FileInputStream </a:t>
            </a:r>
            <a:r>
              <a:rPr lang="es-ES" sz="2000" b="1" dirty="0"/>
              <a:t>and </a:t>
            </a:r>
            <a:r>
              <a:rPr lang="es-ES" sz="2000" b="1" dirty="0" err="1"/>
              <a:t>FileOutputStream </a:t>
            </a:r>
            <a:r>
              <a:rPr lang="es-ES" sz="2000" dirty="0"/>
              <a:t>that allow reading and writing, respectively, bytes to files.</a:t>
            </a:r>
          </a:p>
          <a:p>
            <a:pPr lvl="1" algn="just">
              <a:lnSpc>
                <a:spcPct val="150000"/>
              </a:lnSpc>
              <a:spcBef>
                <a:spcPts val="0"/>
              </a:spcBef>
              <a:buFont typeface="Wingdings" pitchFamily="2" charset="2"/>
              <a:buChar char="q"/>
            </a:pPr>
            <a:r>
              <a:rPr lang="es-ES" sz="2000" b="1" dirty="0" err="1"/>
              <a:t>FileReader </a:t>
            </a:r>
            <a:r>
              <a:rPr lang="es-ES" sz="2000" b="1" dirty="0"/>
              <a:t>and </a:t>
            </a:r>
            <a:r>
              <a:rPr lang="es-ES" sz="2000" b="1" dirty="0" err="1"/>
              <a:t>FileWriter </a:t>
            </a:r>
            <a:r>
              <a:rPr lang="es-ES" sz="2000" dirty="0"/>
              <a:t>if we are going to work with text files, therefore they allow to read and write, respectively, characters in the files.</a:t>
            </a:r>
          </a:p>
          <a:p>
            <a:pPr lvl="1" algn="just">
              <a:lnSpc>
                <a:spcPct val="150000"/>
              </a:lnSpc>
              <a:spcBef>
                <a:spcPts val="0"/>
              </a:spcBef>
              <a:buNone/>
            </a:pPr>
            <a:endParaRPr lang="es-ES" sz="2000" dirty="0"/>
          </a:p>
        </p:txBody>
      </p:sp>
    </p:spTree>
    <p:extLst>
      <p:ext uri="{BB962C8B-B14F-4D97-AF65-F5344CB8AC3E}">
        <p14:creationId xmlns:p14="http://schemas.microsoft.com/office/powerpoint/2010/main" val="279933965"/>
      </p:ext>
    </p:extLst>
  </p:cSld>
  <p:clrMapOvr>
    <a:masterClrMapping/>
  </p:clrMapOvr>
  <p:transition>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299330" y="227725"/>
            <a:ext cx="7128792" cy="864096"/>
          </a:xfrm>
        </p:spPr>
        <p:txBody>
          <a:bodyPr>
            <a:normAutofit/>
          </a:bodyPr>
          <a:lstStyle/>
          <a:p>
            <a:r>
              <a:rPr lang="es-ES" sz="2800" dirty="0"/>
              <a:t>2.1 </a:t>
            </a:r>
            <a:r>
              <a:rPr lang="es-ES" sz="2800" dirty="0" err="1"/>
              <a:t>FileInputStream </a:t>
            </a:r>
            <a:r>
              <a:rPr lang="es-ES" sz="2800" dirty="0"/>
              <a:t>class.</a:t>
            </a:r>
          </a:p>
        </p:txBody>
      </p:sp>
      <p:sp>
        <p:nvSpPr>
          <p:cNvPr id="5125" name="Rectangle 5"/>
          <p:cNvSpPr>
            <a:spLocks noGrp="1" noChangeArrowheads="1"/>
          </p:cNvSpPr>
          <p:nvPr>
            <p:ph idx="1"/>
          </p:nvPr>
        </p:nvSpPr>
        <p:spPr>
          <a:xfrm>
            <a:off x="1299329" y="1091821"/>
            <a:ext cx="10318047" cy="5472608"/>
          </a:xfrm>
        </p:spPr>
        <p:txBody>
          <a:bodyPr>
            <a:normAutofit/>
          </a:bodyPr>
          <a:lstStyle/>
          <a:p>
            <a:pPr marL="370332" indent="-342900" algn="just">
              <a:lnSpc>
                <a:spcPct val="150000"/>
              </a:lnSpc>
              <a:spcBef>
                <a:spcPts val="0"/>
              </a:spcBef>
              <a:buFont typeface="Wingdings" pitchFamily="2" charset="2"/>
              <a:buChar char="q"/>
            </a:pPr>
            <a:r>
              <a:rPr lang="es-ES" sz="1900" dirty="0"/>
              <a:t>The </a:t>
            </a:r>
            <a:r>
              <a:rPr lang="es-ES" sz="1900" b="1" dirty="0" err="1"/>
              <a:t>FileInputStream </a:t>
            </a:r>
            <a:r>
              <a:rPr lang="es-ES" sz="1900" b="1" dirty="0"/>
              <a:t>class </a:t>
            </a:r>
            <a:r>
              <a:rPr lang="es-ES" sz="1900" dirty="0"/>
              <a:t>allows us to create a read </a:t>
            </a:r>
            <a:r>
              <a:rPr lang="es-ES" sz="1900" b="1" dirty="0"/>
              <a:t>stream </a:t>
            </a:r>
            <a:r>
              <a:rPr lang="es-ES" sz="1900" dirty="0"/>
              <a:t>to a </a:t>
            </a:r>
            <a:r>
              <a:rPr lang="es-ES" sz="1900" b="1" dirty="0"/>
              <a:t>file </a:t>
            </a:r>
            <a:r>
              <a:rPr lang="es-ES" sz="1900" dirty="0"/>
              <a:t>to read </a:t>
            </a:r>
            <a:r>
              <a:rPr lang="es-ES" sz="1900" b="1" dirty="0"/>
              <a:t>bytes </a:t>
            </a:r>
            <a:r>
              <a:rPr lang="es-ES" sz="1900" dirty="0"/>
              <a:t>from it. </a:t>
            </a:r>
          </a:p>
          <a:p>
            <a:pPr marL="370332" indent="-342900" algn="just">
              <a:lnSpc>
                <a:spcPct val="150000"/>
              </a:lnSpc>
              <a:spcBef>
                <a:spcPts val="0"/>
              </a:spcBef>
              <a:buFont typeface="Wingdings" pitchFamily="2" charset="2"/>
              <a:buChar char="q"/>
            </a:pPr>
            <a:r>
              <a:rPr lang="es-ES" sz="1900" dirty="0"/>
              <a:t>When we instantiate an object with this type of class, what the program does is to open the file, which is sent as an argument, for reading. Once opened, the information it contains can be read sequentially byte by byte.</a:t>
            </a:r>
          </a:p>
          <a:p>
            <a:pPr algn="just">
              <a:lnSpc>
                <a:spcPct val="150000"/>
              </a:lnSpc>
              <a:spcBef>
                <a:spcPts val="0"/>
              </a:spcBef>
              <a:buFont typeface="Wingdings" pitchFamily="2" charset="2"/>
              <a:buChar char="q"/>
            </a:pPr>
            <a:r>
              <a:rPr lang="es-ES" sz="1900" dirty="0"/>
              <a:t>This class provides different </a:t>
            </a:r>
            <a:r>
              <a:rPr lang="es-ES" sz="1900" u="sng" dirty="0"/>
              <a:t>constructors:</a:t>
            </a:r>
          </a:p>
          <a:p>
            <a:pPr lvl="2" algn="just">
              <a:lnSpc>
                <a:spcPct val="150000"/>
              </a:lnSpc>
              <a:spcBef>
                <a:spcPts val="0"/>
              </a:spcBef>
              <a:buFont typeface="Wingdings" pitchFamily="2" charset="2"/>
              <a:buChar char="q"/>
            </a:pPr>
            <a:r>
              <a:rPr lang="es-ES" sz="1900" b="1" dirty="0" err="1"/>
              <a:t>FileInputStream</a:t>
            </a:r>
            <a:r>
              <a:rPr lang="es-ES" sz="1900" b="1" dirty="0"/>
              <a:t>(</a:t>
            </a:r>
            <a:r>
              <a:rPr lang="es-ES" sz="1900" b="1" dirty="0" err="1"/>
              <a:t>String nomFich</a:t>
            </a:r>
            <a:r>
              <a:rPr lang="es-ES" sz="1900" b="1" dirty="0"/>
              <a:t>): </a:t>
            </a:r>
            <a:r>
              <a:rPr lang="es-ES" sz="1900" dirty="0"/>
              <a:t>path or file name.</a:t>
            </a:r>
            <a:endParaRPr lang="es-ES" sz="1900" b="1" dirty="0"/>
          </a:p>
          <a:p>
            <a:pPr lvl="2" algn="just">
              <a:lnSpc>
                <a:spcPct val="150000"/>
              </a:lnSpc>
              <a:spcBef>
                <a:spcPts val="0"/>
              </a:spcBef>
              <a:buFont typeface="Wingdings" pitchFamily="2" charset="2"/>
              <a:buChar char="q"/>
            </a:pPr>
            <a:r>
              <a:rPr lang="es-ES" sz="1900" b="1" dirty="0" err="1"/>
              <a:t>FileInputStream</a:t>
            </a:r>
            <a:r>
              <a:rPr lang="es-ES" sz="1900" b="1" dirty="0"/>
              <a:t>(File </a:t>
            </a:r>
            <a:r>
              <a:rPr lang="es-ES" sz="1900" b="1" dirty="0" err="1"/>
              <a:t>fich</a:t>
            </a:r>
            <a:r>
              <a:rPr lang="es-ES" sz="1900" b="1" dirty="0"/>
              <a:t>): </a:t>
            </a:r>
            <a:r>
              <a:rPr lang="es-ES" sz="1900" dirty="0"/>
              <a:t>name of the file we want to work with.</a:t>
            </a:r>
            <a:endParaRPr lang="es-ES" sz="2000" dirty="0"/>
          </a:p>
          <a:p>
            <a:pPr lvl="1" algn="just">
              <a:lnSpc>
                <a:spcPct val="150000"/>
              </a:lnSpc>
              <a:spcBef>
                <a:spcPts val="0"/>
              </a:spcBef>
              <a:buNone/>
            </a:pPr>
            <a:endParaRPr lang="es-ES" sz="1800" dirty="0"/>
          </a:p>
        </p:txBody>
      </p:sp>
    </p:spTree>
    <p:extLst>
      <p:ext uri="{BB962C8B-B14F-4D97-AF65-F5344CB8AC3E}">
        <p14:creationId xmlns:p14="http://schemas.microsoft.com/office/powerpoint/2010/main" val="293940920"/>
      </p:ext>
    </p:extLst>
  </p:cSld>
  <p:clrMapOvr>
    <a:masterClrMapping/>
  </p:clrMapOvr>
  <p:transition>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a:xfrm>
            <a:off x="1299330" y="1091821"/>
            <a:ext cx="10378008" cy="5256584"/>
          </a:xfrm>
        </p:spPr>
        <p:txBody>
          <a:bodyPr>
            <a:normAutofit/>
          </a:bodyPr>
          <a:lstStyle/>
          <a:p>
            <a:pPr algn="just">
              <a:lnSpc>
                <a:spcPct val="150000"/>
              </a:lnSpc>
              <a:spcBef>
                <a:spcPts val="0"/>
              </a:spcBef>
              <a:buFont typeface="Wingdings" pitchFamily="2" charset="2"/>
              <a:buChar char="q"/>
            </a:pPr>
            <a:r>
              <a:rPr lang="es-ES" sz="2000" dirty="0"/>
              <a:t>These constructors throw the </a:t>
            </a:r>
            <a:r>
              <a:rPr lang="es-ES" sz="2000" b="1" dirty="0" err="1"/>
              <a:t>FileNotFoundException </a:t>
            </a:r>
            <a:r>
              <a:rPr lang="es-ES" sz="2000" dirty="0"/>
              <a:t>error if such a file does not exist.</a:t>
            </a:r>
          </a:p>
          <a:p>
            <a:pPr algn="just">
              <a:lnSpc>
                <a:spcPct val="150000"/>
              </a:lnSpc>
              <a:spcBef>
                <a:spcPts val="0"/>
              </a:spcBef>
              <a:buFont typeface="Wingdings" pitchFamily="2" charset="2"/>
              <a:buChar char="q"/>
            </a:pPr>
            <a:r>
              <a:rPr lang="es-ES" sz="2000" dirty="0"/>
              <a:t>The main </a:t>
            </a:r>
            <a:r>
              <a:rPr lang="es-ES" sz="2000" u="sng" dirty="0"/>
              <a:t>methods </a:t>
            </a:r>
            <a:r>
              <a:rPr lang="es-ES" sz="2000" dirty="0"/>
              <a:t>of this class are:</a:t>
            </a:r>
          </a:p>
          <a:p>
            <a:pPr lvl="2" algn="just">
              <a:lnSpc>
                <a:spcPct val="150000"/>
              </a:lnSpc>
              <a:spcBef>
                <a:spcPts val="0"/>
              </a:spcBef>
              <a:buFont typeface="Wingdings" pitchFamily="2" charset="2"/>
              <a:buChar char="q"/>
            </a:pPr>
            <a:r>
              <a:rPr lang="es-ES" sz="2000" b="1" dirty="0" err="1"/>
              <a:t>int read</a:t>
            </a:r>
            <a:r>
              <a:rPr lang="es-ES" sz="2000" b="1" dirty="0"/>
              <a:t>(): </a:t>
            </a:r>
            <a:r>
              <a:rPr lang="es-ES" sz="2000" dirty="0"/>
              <a:t>returns the ASCII code of the next byte after the file pointer. This pointer moves sequentially through the file, as we read the bytes. It returns -1 if there is no more byte to read.</a:t>
            </a:r>
          </a:p>
          <a:p>
            <a:pPr lvl="2" algn="just">
              <a:lnSpc>
                <a:spcPct val="150000"/>
              </a:lnSpc>
              <a:spcBef>
                <a:spcPts val="0"/>
              </a:spcBef>
              <a:buFont typeface="Wingdings" pitchFamily="2" charset="2"/>
              <a:buChar char="q"/>
            </a:pPr>
            <a:r>
              <a:rPr lang="es-ES" sz="2000" b="1" dirty="0" err="1"/>
              <a:t>void close</a:t>
            </a:r>
            <a:r>
              <a:rPr lang="es-ES" sz="2000" b="1" dirty="0"/>
              <a:t>(): </a:t>
            </a:r>
            <a:r>
              <a:rPr lang="es-ES" sz="2000" dirty="0"/>
              <a:t>closes the file and releases the associated resources.</a:t>
            </a:r>
          </a:p>
          <a:p>
            <a:pPr marL="667512" lvl="2" indent="0" algn="just">
              <a:lnSpc>
                <a:spcPct val="150000"/>
              </a:lnSpc>
              <a:spcBef>
                <a:spcPts val="0"/>
              </a:spcBef>
              <a:buNone/>
            </a:pPr>
            <a:endParaRPr lang="es-ES" sz="2000" dirty="0"/>
          </a:p>
          <a:p>
            <a:pPr marL="1010412" lvl="2" indent="-342900" algn="just">
              <a:lnSpc>
                <a:spcPct val="150000"/>
              </a:lnSpc>
              <a:spcBef>
                <a:spcPts val="0"/>
              </a:spcBef>
              <a:buFont typeface="Wingdings" pitchFamily="2" charset="2"/>
              <a:buChar char="ü"/>
            </a:pPr>
            <a:endParaRPr lang="es-ES" sz="2000" dirty="0"/>
          </a:p>
          <a:p>
            <a:pPr lvl="1" algn="just">
              <a:lnSpc>
                <a:spcPct val="150000"/>
              </a:lnSpc>
              <a:spcBef>
                <a:spcPts val="0"/>
              </a:spcBef>
              <a:buNone/>
            </a:pPr>
            <a:endParaRPr lang="es-ES" sz="2000" dirty="0"/>
          </a:p>
        </p:txBody>
      </p:sp>
      <p:sp>
        <p:nvSpPr>
          <p:cNvPr id="6" name="Rectangle 4"/>
          <p:cNvSpPr txBox="1">
            <a:spLocks noChangeArrowheads="1"/>
          </p:cNvSpPr>
          <p:nvPr/>
        </p:nvSpPr>
        <p:spPr>
          <a:xfrm>
            <a:off x="1299330" y="227725"/>
            <a:ext cx="7128792" cy="86409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j-ea"/>
                <a:cs typeface="Arial" panose="020B0604020202020204" pitchFamily="34" charset="0"/>
              </a:defRPr>
            </a:lvl1pPr>
          </a:lstStyle>
          <a:p>
            <a:r>
              <a:rPr lang="es-ES" sz="2800" dirty="0"/>
              <a:t>2.1 </a:t>
            </a:r>
            <a:r>
              <a:rPr lang="es-ES" sz="2800" dirty="0" err="1"/>
              <a:t>FileInputStream </a:t>
            </a:r>
            <a:r>
              <a:rPr lang="es-ES" sz="2800" dirty="0"/>
              <a:t>class.</a:t>
            </a:r>
          </a:p>
        </p:txBody>
      </p:sp>
    </p:spTree>
    <p:extLst>
      <p:ext uri="{BB962C8B-B14F-4D97-AF65-F5344CB8AC3E}">
        <p14:creationId xmlns:p14="http://schemas.microsoft.com/office/powerpoint/2010/main" val="662150965"/>
      </p:ext>
    </p:ext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7 Título"/>
          <p:cNvSpPr>
            <a:spLocks noGrp="1"/>
          </p:cNvSpPr>
          <p:nvPr>
            <p:ph type="title"/>
          </p:nvPr>
        </p:nvSpPr>
        <p:spPr>
          <a:xfrm>
            <a:off x="1213794" y="274320"/>
            <a:ext cx="10515600" cy="707421"/>
          </a:xfrm>
        </p:spPr>
        <p:txBody>
          <a:bodyPr>
            <a:noAutofit/>
          </a:bodyPr>
          <a:lstStyle/>
          <a:p>
            <a:pPr algn="just"/>
            <a:r>
              <a:rPr lang="es-ES" sz="2800" dirty="0">
                <a:latin typeface="Arial"/>
                <a:cs typeface="Arial"/>
              </a:rPr>
              <a:t>UT11. </a:t>
            </a:r>
            <a:r>
              <a:rPr lang="es-ES" sz="2800" u="sng" dirty="0">
                <a:latin typeface="Arial"/>
                <a:cs typeface="Arial"/>
              </a:rPr>
              <a:t>External Structures: Files. </a:t>
            </a:r>
            <a:endParaRPr lang="es-ES" sz="2800" u="sng" dirty="0"/>
          </a:p>
        </p:txBody>
      </p:sp>
      <p:sp>
        <p:nvSpPr>
          <p:cNvPr id="2" name="Marcador de texto 1"/>
          <p:cNvSpPr>
            <a:spLocks noGrp="1"/>
          </p:cNvSpPr>
          <p:nvPr>
            <p:ph type="body" idx="1"/>
          </p:nvPr>
        </p:nvSpPr>
        <p:spPr>
          <a:xfrm>
            <a:off x="942975" y="1953491"/>
            <a:ext cx="11182350" cy="3233651"/>
          </a:xfrm>
        </p:spPr>
        <p:txBody>
          <a:bodyPr>
            <a:normAutofit/>
          </a:bodyPr>
          <a:lstStyle/>
          <a:p>
            <a:pPr marL="457200" indent="-457200"/>
            <a:r>
              <a:rPr lang="es-ES" sz="2400" dirty="0">
                <a:solidFill>
                  <a:schemeClr val="tx1"/>
                </a:solidFill>
              </a:rPr>
              <a:t>Files.</a:t>
            </a:r>
          </a:p>
          <a:p>
            <a:pPr marL="457200" indent="-457200"/>
            <a:r>
              <a:rPr lang="es-ES" sz="2400" dirty="0">
                <a:solidFill>
                  <a:schemeClr val="tx1"/>
                </a:solidFill>
              </a:rPr>
              <a:t>	File systems.</a:t>
            </a:r>
          </a:p>
          <a:p>
            <a:pPr marL="457200" indent="-457200"/>
            <a:r>
              <a:rPr lang="es-ES" sz="2400" dirty="0">
                <a:solidFill>
                  <a:schemeClr val="tx1"/>
                </a:solidFill>
              </a:rPr>
              <a:t>	2. Opening and closing files. Writing and reading information in files.</a:t>
            </a:r>
          </a:p>
          <a:p>
            <a:pPr marL="457200" indent="-457200"/>
            <a:r>
              <a:rPr lang="es-ES" sz="2400" dirty="0">
                <a:solidFill>
                  <a:schemeClr val="tx1"/>
                </a:solidFill>
              </a:rPr>
              <a:t>	3. Access modes.</a:t>
            </a:r>
          </a:p>
          <a:p>
            <a:pPr marL="457200" indent="-457200"/>
            <a:r>
              <a:rPr lang="es-ES" sz="2400" dirty="0">
                <a:solidFill>
                  <a:schemeClr val="tx1"/>
                </a:solidFill>
              </a:rPr>
              <a:t>	4. Storage of objects in files.</a:t>
            </a:r>
          </a:p>
          <a:p>
            <a:endParaRPr lang="es-ES" dirty="0"/>
          </a:p>
        </p:txBody>
      </p:sp>
      <p:sp>
        <p:nvSpPr>
          <p:cNvPr id="11" name="10 CuadroTexto"/>
          <p:cNvSpPr txBox="1"/>
          <p:nvPr/>
        </p:nvSpPr>
        <p:spPr>
          <a:xfrm>
            <a:off x="2999656" y="5661249"/>
            <a:ext cx="6624736" cy="461665"/>
          </a:xfrm>
          <a:prstGeom prst="rect">
            <a:avLst/>
          </a:prstGeom>
          <a:noFill/>
        </p:spPr>
        <p:txBody>
          <a:bodyPr wrap="square" rtlCol="0">
            <a:spAutoFit/>
          </a:bodyPr>
          <a:lstStyle/>
          <a:p>
            <a:endParaRPr lang="es-ES" dirty="0"/>
          </a:p>
        </p:txBody>
      </p:sp>
    </p:spTree>
    <p:extLst>
      <p:ext uri="{BB962C8B-B14F-4D97-AF65-F5344CB8AC3E}">
        <p14:creationId xmlns:p14="http://schemas.microsoft.com/office/powerpoint/2010/main" val="670619121"/>
      </p:ext>
    </p:extLst>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299330" y="227725"/>
            <a:ext cx="7128792" cy="864096"/>
          </a:xfrm>
        </p:spPr>
        <p:txBody>
          <a:bodyPr>
            <a:normAutofit/>
          </a:bodyPr>
          <a:lstStyle/>
          <a:p>
            <a:r>
              <a:rPr lang="es-ES" sz="2800" dirty="0"/>
              <a:t>2.1 </a:t>
            </a:r>
            <a:r>
              <a:rPr lang="es-ES" sz="2800" dirty="0" err="1"/>
              <a:t>FileInputStream </a:t>
            </a:r>
            <a:r>
              <a:rPr lang="es-ES" sz="2800" dirty="0"/>
              <a:t>class.</a:t>
            </a:r>
          </a:p>
        </p:txBody>
      </p:sp>
      <p:sp>
        <p:nvSpPr>
          <p:cNvPr id="5125" name="Rectangle 5"/>
          <p:cNvSpPr>
            <a:spLocks noGrp="1" noChangeArrowheads="1"/>
          </p:cNvSpPr>
          <p:nvPr>
            <p:ph idx="1"/>
          </p:nvPr>
        </p:nvSpPr>
        <p:spPr>
          <a:xfrm>
            <a:off x="1299329" y="1091821"/>
            <a:ext cx="9988263" cy="5256584"/>
          </a:xfrm>
        </p:spPr>
        <p:txBody>
          <a:bodyPr>
            <a:normAutofit/>
          </a:bodyPr>
          <a:lstStyle/>
          <a:p>
            <a:pPr marL="0" indent="0" algn="just">
              <a:lnSpc>
                <a:spcPct val="150000"/>
              </a:lnSpc>
              <a:spcBef>
                <a:spcPts val="0"/>
              </a:spcBef>
              <a:buNone/>
            </a:pPr>
            <a:r>
              <a:rPr lang="es-ES" sz="1600" b="1" u="sng" dirty="0">
                <a:solidFill>
                  <a:srgbClr val="FF0000"/>
                </a:solidFill>
              </a:rPr>
              <a:t>Activity 5</a:t>
            </a:r>
            <a:r>
              <a:rPr lang="es-ES" sz="1600" dirty="0">
                <a:solidFill>
                  <a:srgbClr val="FF0000"/>
                </a:solidFill>
              </a:rPr>
              <a:t>: </a:t>
            </a:r>
            <a:r>
              <a:rPr lang="es-ES" sz="1600" dirty="0"/>
              <a:t>Using the </a:t>
            </a:r>
            <a:r>
              <a:rPr lang="es-ES" sz="1600" dirty="0" err="1"/>
              <a:t>FileInputStream </a:t>
            </a:r>
            <a:r>
              <a:rPr lang="es-ES" sz="1600" dirty="0"/>
              <a:t>class we are going to read the content of a file. </a:t>
            </a:r>
            <a:r>
              <a:rPr lang="es-ES" sz="1600" u="sng" dirty="0"/>
              <a:t>Steps to follow: </a:t>
            </a:r>
            <a:r>
              <a:rPr lang="es-ES" sz="1600" dirty="0"/>
              <a:t>open a </a:t>
            </a:r>
            <a:r>
              <a:rPr lang="es-ES" sz="1600" b="1" dirty="0"/>
              <a:t>file </a:t>
            </a:r>
            <a:r>
              <a:rPr lang="es-ES" sz="1600" dirty="0"/>
              <a:t>named "file.txt", read it </a:t>
            </a:r>
            <a:r>
              <a:rPr lang="es-ES" sz="1600" b="1" dirty="0"/>
              <a:t>byte </a:t>
            </a:r>
            <a:r>
              <a:rPr lang="es-ES" sz="1600" dirty="0"/>
              <a:t>by </a:t>
            </a:r>
            <a:r>
              <a:rPr lang="es-ES" sz="1600" b="1" dirty="0"/>
              <a:t>byte </a:t>
            </a:r>
            <a:r>
              <a:rPr lang="es-ES" sz="1600" dirty="0"/>
              <a:t>until the end of the </a:t>
            </a:r>
            <a:r>
              <a:rPr lang="es-ES" sz="1600" b="1" dirty="0"/>
              <a:t>file</a:t>
            </a:r>
            <a:r>
              <a:rPr lang="es-ES" sz="1600" dirty="0"/>
              <a:t> is reached (when it returns -1) and display it on the screen. Then close the </a:t>
            </a:r>
            <a:r>
              <a:rPr lang="es-ES" sz="1600" b="1" dirty="0"/>
              <a:t>file</a:t>
            </a:r>
            <a:r>
              <a:rPr lang="es-ES" sz="1600" dirty="0"/>
              <a:t>. </a:t>
            </a:r>
          </a:p>
          <a:p>
            <a:pPr algn="just">
              <a:lnSpc>
                <a:spcPct val="150000"/>
              </a:lnSpc>
              <a:spcBef>
                <a:spcPts val="0"/>
              </a:spcBef>
              <a:buFont typeface="Wingdings" pitchFamily="2" charset="2"/>
              <a:buChar char="q"/>
            </a:pPr>
            <a:endParaRPr lang="es-ES" sz="1600" dirty="0"/>
          </a:p>
          <a:p>
            <a:pPr lvl="1" algn="just">
              <a:lnSpc>
                <a:spcPct val="150000"/>
              </a:lnSpc>
              <a:spcBef>
                <a:spcPts val="0"/>
              </a:spcBef>
              <a:buNone/>
            </a:pPr>
            <a:endParaRPr lang="es-E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402" y="2301243"/>
            <a:ext cx="6480720" cy="4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7905110"/>
      </p:ext>
    </p:extLst>
  </p:cSld>
  <p:clrMapOvr>
    <a:masterClrMapping/>
  </p:clrMapOvr>
  <p:transition>
    <p:check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1336675" y="282575"/>
            <a:ext cx="7127875" cy="865188"/>
          </a:xfrm>
        </p:spPr>
        <p:txBody>
          <a:bodyPr>
            <a:normAutofit/>
          </a:bodyPr>
          <a:lstStyle/>
          <a:p>
            <a:r>
              <a:rPr lang="es-ES" sz="2800" dirty="0"/>
              <a:t>2.2 </a:t>
            </a:r>
            <a:r>
              <a:rPr lang="es-ES" sz="2800" dirty="0" err="1"/>
              <a:t>FileOutputStream </a:t>
            </a:r>
            <a:r>
              <a:rPr lang="es-ES" sz="2800" dirty="0"/>
              <a:t>class.</a:t>
            </a:r>
          </a:p>
        </p:txBody>
      </p:sp>
      <p:sp>
        <p:nvSpPr>
          <p:cNvPr id="5125" name="Rectangle 5"/>
          <p:cNvSpPr>
            <a:spLocks noGrp="1" noChangeArrowheads="1"/>
          </p:cNvSpPr>
          <p:nvPr>
            <p:ph idx="1"/>
          </p:nvPr>
        </p:nvSpPr>
        <p:spPr>
          <a:xfrm>
            <a:off x="1336675" y="1052297"/>
            <a:ext cx="8635202" cy="5184576"/>
          </a:xfrm>
        </p:spPr>
        <p:txBody>
          <a:bodyPr>
            <a:normAutofit/>
          </a:bodyPr>
          <a:lstStyle/>
          <a:p>
            <a:pPr algn="just">
              <a:lnSpc>
                <a:spcPct val="170000"/>
              </a:lnSpc>
              <a:spcBef>
                <a:spcPts val="0"/>
              </a:spcBef>
              <a:buFont typeface="Wingdings" pitchFamily="2" charset="2"/>
              <a:buChar char="q"/>
            </a:pPr>
            <a:r>
              <a:rPr lang="es-ES" sz="2000" dirty="0"/>
              <a:t>The </a:t>
            </a:r>
            <a:r>
              <a:rPr lang="es-ES" sz="2000" b="1" dirty="0" err="1"/>
              <a:t>FileOutputStream </a:t>
            </a:r>
            <a:r>
              <a:rPr lang="es-ES" sz="2000" b="1" dirty="0"/>
              <a:t>class </a:t>
            </a:r>
            <a:r>
              <a:rPr lang="es-ES" sz="2000" dirty="0"/>
              <a:t>allows us to create a write </a:t>
            </a:r>
            <a:r>
              <a:rPr lang="es-ES" sz="2000" b="1" dirty="0"/>
              <a:t>stream </a:t>
            </a:r>
            <a:r>
              <a:rPr lang="es-ES" sz="2000" dirty="0"/>
              <a:t>to a </a:t>
            </a:r>
            <a:r>
              <a:rPr lang="es-ES" sz="2000" b="1" dirty="0"/>
              <a:t>file </a:t>
            </a:r>
            <a:r>
              <a:rPr lang="es-ES" sz="2000" dirty="0"/>
              <a:t>to write </a:t>
            </a:r>
            <a:r>
              <a:rPr lang="es-ES" sz="2000" b="1" dirty="0"/>
              <a:t>bytes </a:t>
            </a:r>
            <a:r>
              <a:rPr lang="es-ES" sz="2000" dirty="0"/>
              <a:t>to it. </a:t>
            </a:r>
          </a:p>
          <a:p>
            <a:pPr algn="just">
              <a:lnSpc>
                <a:spcPct val="170000"/>
              </a:lnSpc>
              <a:spcBef>
                <a:spcPts val="0"/>
              </a:spcBef>
              <a:buFont typeface="Wingdings" pitchFamily="2" charset="2"/>
              <a:buChar char="q"/>
            </a:pPr>
            <a:r>
              <a:rPr lang="es-ES" sz="2000" dirty="0"/>
              <a:t>When we instantiate an object with this type of class, what the program does is to </a:t>
            </a:r>
            <a:r>
              <a:rPr lang="es-ES" sz="2000" u="sng" dirty="0"/>
              <a:t>open the file </a:t>
            </a:r>
            <a:r>
              <a:rPr lang="es-ES" sz="2000" dirty="0"/>
              <a:t>that is sent as argument </a:t>
            </a:r>
            <a:r>
              <a:rPr lang="es-ES" sz="2000" u="sng" dirty="0"/>
              <a:t>for writing.</a:t>
            </a:r>
          </a:p>
          <a:p>
            <a:pPr algn="just">
              <a:lnSpc>
                <a:spcPct val="170000"/>
              </a:lnSpc>
              <a:spcBef>
                <a:spcPts val="0"/>
              </a:spcBef>
              <a:buFont typeface="Wingdings" pitchFamily="2" charset="2"/>
              <a:buChar char="q"/>
            </a:pPr>
            <a:r>
              <a:rPr lang="es-ES" sz="2000" dirty="0"/>
              <a:t>Once opened, information can be stored byte by by byte. </a:t>
            </a:r>
          </a:p>
          <a:p>
            <a:pPr algn="just">
              <a:lnSpc>
                <a:spcPct val="170000"/>
              </a:lnSpc>
              <a:spcBef>
                <a:spcPts val="0"/>
              </a:spcBef>
              <a:buFont typeface="Wingdings" pitchFamily="2" charset="2"/>
              <a:buChar char="q"/>
            </a:pPr>
            <a:r>
              <a:rPr lang="es-ES" sz="2000" b="1" dirty="0"/>
              <a:t>If the file did not exist</a:t>
            </a:r>
            <a:r>
              <a:rPr lang="es-ES" sz="2000" dirty="0"/>
              <a:t>, I would create it.</a:t>
            </a:r>
          </a:p>
        </p:txBody>
      </p:sp>
    </p:spTree>
    <p:extLst>
      <p:ext uri="{BB962C8B-B14F-4D97-AF65-F5344CB8AC3E}">
        <p14:creationId xmlns:p14="http://schemas.microsoft.com/office/powerpoint/2010/main" val="1288751859"/>
      </p:ext>
    </p:extLst>
  </p:cSld>
  <p:clrMapOvr>
    <a:masterClrMapping/>
  </p:clrMapOvr>
  <p:transition>
    <p:check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a:xfrm>
            <a:off x="1478936" y="1091821"/>
            <a:ext cx="10393274" cy="5184576"/>
          </a:xfrm>
        </p:spPr>
        <p:txBody>
          <a:bodyPr>
            <a:normAutofit/>
          </a:bodyPr>
          <a:lstStyle/>
          <a:p>
            <a:pPr marL="370332" indent="-342900" algn="just">
              <a:lnSpc>
                <a:spcPct val="170000"/>
              </a:lnSpc>
              <a:spcBef>
                <a:spcPts val="0"/>
              </a:spcBef>
              <a:buFont typeface="Wingdings" pitchFamily="2" charset="2"/>
              <a:buChar char="q"/>
            </a:pPr>
            <a:r>
              <a:rPr lang="es-ES" sz="2000" dirty="0"/>
              <a:t>The builders are:</a:t>
            </a:r>
          </a:p>
          <a:p>
            <a:pPr lvl="1">
              <a:lnSpc>
                <a:spcPct val="170000"/>
              </a:lnSpc>
              <a:buFont typeface="Wingdings" pitchFamily="2" charset="2"/>
              <a:buChar char="q"/>
            </a:pPr>
            <a:r>
              <a:rPr lang="es-ES" sz="1800" b="1" dirty="0" err="1"/>
              <a:t>FileOutputStream</a:t>
            </a:r>
            <a:r>
              <a:rPr lang="es-ES" sz="1800" b="1" dirty="0"/>
              <a:t>(File file </a:t>
            </a:r>
            <a:r>
              <a:rPr lang="es-ES" sz="1800" dirty="0"/>
              <a:t>file).</a:t>
            </a:r>
          </a:p>
          <a:p>
            <a:pPr lvl="1">
              <a:lnSpc>
                <a:spcPct val="170000"/>
              </a:lnSpc>
              <a:buFont typeface="Wingdings" pitchFamily="2" charset="2"/>
              <a:buChar char="q"/>
            </a:pPr>
            <a:r>
              <a:rPr lang="es-ES" sz="1800" b="1" dirty="0" err="1"/>
              <a:t>FileOutputStream</a:t>
            </a:r>
            <a:r>
              <a:rPr lang="es-ES" sz="1800" b="1" dirty="0"/>
              <a:t>(</a:t>
            </a:r>
            <a:r>
              <a:rPr lang="es-ES" sz="1800" b="1" dirty="0" err="1"/>
              <a:t>String </a:t>
            </a:r>
            <a:r>
              <a:rPr lang="es-ES" sz="1800" dirty="0"/>
              <a:t>name).</a:t>
            </a:r>
          </a:p>
          <a:p>
            <a:pPr lvl="1">
              <a:lnSpc>
                <a:spcPct val="170000"/>
              </a:lnSpc>
              <a:buFont typeface="Wingdings" pitchFamily="2" charset="2"/>
              <a:buChar char="q"/>
            </a:pPr>
            <a:r>
              <a:rPr lang="es-ES" sz="1800" b="1" dirty="0" err="1"/>
              <a:t>FileOutputStream</a:t>
            </a:r>
            <a:r>
              <a:rPr lang="es-ES" sz="1800" b="1" dirty="0"/>
              <a:t>(File file </a:t>
            </a:r>
            <a:r>
              <a:rPr lang="es-ES" sz="1800" dirty="0"/>
              <a:t>file, </a:t>
            </a:r>
            <a:r>
              <a:rPr lang="es-ES" sz="1800" b="1" dirty="0" err="1"/>
              <a:t>boolean </a:t>
            </a:r>
            <a:r>
              <a:rPr lang="es-ES" sz="1800" dirty="0"/>
              <a:t>add) </a:t>
            </a:r>
          </a:p>
          <a:p>
            <a:pPr lvl="1">
              <a:lnSpc>
                <a:spcPct val="170000"/>
              </a:lnSpc>
              <a:buFont typeface="Wingdings" pitchFamily="2" charset="2"/>
              <a:buChar char="q"/>
            </a:pPr>
            <a:r>
              <a:rPr lang="es-ES" sz="1800" b="1" dirty="0" err="1"/>
              <a:t>FileOutputStream</a:t>
            </a:r>
            <a:r>
              <a:rPr lang="es-ES" sz="1800" b="1" dirty="0"/>
              <a:t>(</a:t>
            </a:r>
            <a:r>
              <a:rPr lang="es-ES" sz="1800" b="1" dirty="0" err="1"/>
              <a:t>String </a:t>
            </a:r>
            <a:r>
              <a:rPr lang="es-ES" sz="1800" dirty="0"/>
              <a:t>name, </a:t>
            </a:r>
            <a:r>
              <a:rPr lang="es-ES" sz="1800" b="1" dirty="0" err="1"/>
              <a:t>boolean </a:t>
            </a:r>
            <a:r>
              <a:rPr lang="es-ES" sz="1800" dirty="0"/>
              <a:t>add) </a:t>
            </a:r>
          </a:p>
          <a:p>
            <a:pPr>
              <a:lnSpc>
                <a:spcPct val="170000"/>
              </a:lnSpc>
              <a:buFont typeface="Wingdings" pitchFamily="2" charset="2"/>
              <a:buChar char="q"/>
            </a:pPr>
            <a:r>
              <a:rPr lang="es-ES" sz="2000" dirty="0"/>
              <a:t>The first two delete the contents of the </a:t>
            </a:r>
            <a:r>
              <a:rPr lang="es-ES" sz="2000" b="1" dirty="0"/>
              <a:t>file </a:t>
            </a:r>
            <a:r>
              <a:rPr lang="es-ES" sz="2000" dirty="0"/>
              <a:t>if any, the last two, if append is </a:t>
            </a:r>
            <a:r>
              <a:rPr lang="es-ES" sz="2000" b="1" dirty="0"/>
              <a:t>true</a:t>
            </a:r>
            <a:r>
              <a:rPr lang="es-ES" sz="2000" dirty="0"/>
              <a:t>, append whatever is written to the end of the </a:t>
            </a:r>
            <a:r>
              <a:rPr lang="es-ES" sz="2000" b="1" dirty="0"/>
              <a:t>file</a:t>
            </a:r>
            <a:r>
              <a:rPr lang="es-ES" sz="2000" dirty="0"/>
              <a:t>.</a:t>
            </a:r>
          </a:p>
          <a:p>
            <a:pPr>
              <a:lnSpc>
                <a:spcPct val="170000"/>
              </a:lnSpc>
              <a:buFont typeface="Wingdings" pitchFamily="2" charset="2"/>
              <a:buChar char="q"/>
            </a:pPr>
            <a:r>
              <a:rPr lang="es-ES" sz="2000" dirty="0"/>
              <a:t>All of them, if the </a:t>
            </a:r>
            <a:r>
              <a:rPr lang="es-ES" sz="2000" b="1" dirty="0"/>
              <a:t>file does </a:t>
            </a:r>
            <a:r>
              <a:rPr lang="es-ES" sz="2000" dirty="0"/>
              <a:t>not exist, create it.</a:t>
            </a:r>
          </a:p>
          <a:p>
            <a:pPr marL="0" indent="0">
              <a:lnSpc>
                <a:spcPct val="170000"/>
              </a:lnSpc>
              <a:buNone/>
            </a:pPr>
            <a:endParaRPr lang="es-ES" sz="2000" dirty="0"/>
          </a:p>
        </p:txBody>
      </p:sp>
      <p:sp>
        <p:nvSpPr>
          <p:cNvPr id="4" name="Rectangle 4"/>
          <p:cNvSpPr txBox="1">
            <a:spLocks noChangeArrowheads="1"/>
          </p:cNvSpPr>
          <p:nvPr/>
        </p:nvSpPr>
        <p:spPr>
          <a:xfrm>
            <a:off x="1299330" y="227725"/>
            <a:ext cx="7128792" cy="86409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j-ea"/>
                <a:cs typeface="Arial" panose="020B0604020202020204" pitchFamily="34" charset="0"/>
              </a:defRPr>
            </a:lvl1pPr>
          </a:lstStyle>
          <a:p>
            <a:r>
              <a:rPr lang="es-ES" sz="2800" dirty="0">
                <a:latin typeface="+mj-lt"/>
                <a:cs typeface="+mj-cs"/>
              </a:rPr>
              <a:t>2.2 </a:t>
            </a:r>
            <a:r>
              <a:rPr lang="es-ES" sz="2800" dirty="0" err="1">
                <a:latin typeface="+mj-lt"/>
                <a:cs typeface="+mj-cs"/>
              </a:rPr>
              <a:t>FileOutputStream </a:t>
            </a:r>
            <a:r>
              <a:rPr lang="es-ES" sz="2800" dirty="0">
                <a:latin typeface="+mj-lt"/>
                <a:cs typeface="+mj-cs"/>
              </a:rPr>
              <a:t>class</a:t>
            </a:r>
            <a:r>
              <a:rPr lang="es-ES" sz="2800" dirty="0"/>
              <a:t>.</a:t>
            </a:r>
          </a:p>
        </p:txBody>
      </p:sp>
    </p:spTree>
    <p:extLst>
      <p:ext uri="{BB962C8B-B14F-4D97-AF65-F5344CB8AC3E}">
        <p14:creationId xmlns:p14="http://schemas.microsoft.com/office/powerpoint/2010/main" val="3056333103"/>
      </p:ext>
    </p:extLst>
  </p:cSld>
  <p:clrMapOvr>
    <a:masterClrMapping/>
  </p:clrMapOvr>
  <p:transition>
    <p:check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524182" y="362636"/>
            <a:ext cx="7128792" cy="864096"/>
          </a:xfrm>
        </p:spPr>
        <p:txBody>
          <a:bodyPr>
            <a:normAutofit/>
          </a:bodyPr>
          <a:lstStyle/>
          <a:p>
            <a:r>
              <a:rPr lang="es-ES" sz="2800" dirty="0"/>
              <a:t>2.2 </a:t>
            </a:r>
            <a:r>
              <a:rPr lang="es-ES" sz="2800" dirty="0" err="1"/>
              <a:t>FileOutputStream </a:t>
            </a:r>
            <a:r>
              <a:rPr lang="es-ES" sz="2800" dirty="0"/>
              <a:t>class.</a:t>
            </a:r>
          </a:p>
        </p:txBody>
      </p:sp>
      <p:sp>
        <p:nvSpPr>
          <p:cNvPr id="5125" name="Rectangle 5"/>
          <p:cNvSpPr>
            <a:spLocks noGrp="1" noChangeArrowheads="1"/>
          </p:cNvSpPr>
          <p:nvPr>
            <p:ph idx="1"/>
          </p:nvPr>
        </p:nvSpPr>
        <p:spPr>
          <a:xfrm>
            <a:off x="2063552" y="1484784"/>
            <a:ext cx="8229600" cy="5184576"/>
          </a:xfrm>
        </p:spPr>
        <p:txBody>
          <a:bodyPr>
            <a:normAutofit/>
          </a:bodyPr>
          <a:lstStyle/>
          <a:p>
            <a:pPr marL="370332" indent="-342900" algn="just">
              <a:lnSpc>
                <a:spcPct val="150000"/>
              </a:lnSpc>
              <a:spcBef>
                <a:spcPts val="0"/>
              </a:spcBef>
              <a:buFont typeface="Wingdings" pitchFamily="2" charset="2"/>
              <a:buChar char="q"/>
            </a:pPr>
            <a:r>
              <a:rPr lang="es-ES" sz="2000" dirty="0"/>
              <a:t>The main methods are:</a:t>
            </a:r>
          </a:p>
          <a:p>
            <a:pPr lvl="2" algn="just">
              <a:lnSpc>
                <a:spcPct val="150000"/>
              </a:lnSpc>
              <a:spcBef>
                <a:spcPts val="0"/>
              </a:spcBef>
              <a:buFont typeface="Wingdings" pitchFamily="2" charset="2"/>
              <a:buChar char="q"/>
            </a:pPr>
            <a:r>
              <a:rPr lang="es-ES" sz="2000" b="1" dirty="0" err="1"/>
              <a:t>int write</a:t>
            </a:r>
            <a:r>
              <a:rPr lang="es-ES" sz="2000" b="1" dirty="0"/>
              <a:t>(</a:t>
            </a:r>
            <a:r>
              <a:rPr lang="es-ES" sz="2000" b="1" dirty="0" err="1"/>
              <a:t>int </a:t>
            </a:r>
            <a:r>
              <a:rPr lang="es-ES" sz="2000" b="1" dirty="0"/>
              <a:t>byte): </a:t>
            </a:r>
            <a:r>
              <a:rPr lang="es-ES" sz="2000" dirty="0"/>
              <a:t>writes the byte received as argument to the file.</a:t>
            </a:r>
          </a:p>
          <a:p>
            <a:pPr lvl="2" algn="just">
              <a:lnSpc>
                <a:spcPct val="150000"/>
              </a:lnSpc>
              <a:spcBef>
                <a:spcPts val="0"/>
              </a:spcBef>
              <a:buFont typeface="Wingdings" pitchFamily="2" charset="2"/>
              <a:buChar char="q"/>
            </a:pPr>
            <a:r>
              <a:rPr lang="es-ES" sz="2000" b="1" dirty="0" err="1"/>
              <a:t>void close</a:t>
            </a:r>
            <a:r>
              <a:rPr lang="es-ES" sz="2000" b="1" dirty="0"/>
              <a:t>(): closes </a:t>
            </a:r>
            <a:r>
              <a:rPr lang="es-ES" sz="2000" dirty="0"/>
              <a:t>the file.</a:t>
            </a:r>
          </a:p>
          <a:p>
            <a:pPr marL="370332" indent="-342900" algn="just">
              <a:lnSpc>
                <a:spcPct val="150000"/>
              </a:lnSpc>
              <a:spcBef>
                <a:spcPts val="0"/>
              </a:spcBef>
              <a:buNone/>
            </a:pPr>
            <a:endParaRPr lang="es-ES" sz="2000" b="1" u="sng" dirty="0">
              <a:solidFill>
                <a:srgbClr val="FF0000"/>
              </a:solidFill>
            </a:endParaRPr>
          </a:p>
          <a:p>
            <a:pPr marL="0" indent="0" algn="just">
              <a:lnSpc>
                <a:spcPct val="150000"/>
              </a:lnSpc>
              <a:spcBef>
                <a:spcPts val="0"/>
              </a:spcBef>
              <a:buNone/>
            </a:pPr>
            <a:endParaRPr lang="es-ES" sz="2000" dirty="0"/>
          </a:p>
          <a:p>
            <a:pPr marL="1010412" lvl="2" indent="-342900" algn="just">
              <a:lnSpc>
                <a:spcPct val="150000"/>
              </a:lnSpc>
              <a:spcBef>
                <a:spcPts val="0"/>
              </a:spcBef>
              <a:buNone/>
            </a:pPr>
            <a:endParaRPr lang="es-ES" sz="2000" dirty="0"/>
          </a:p>
        </p:txBody>
      </p:sp>
    </p:spTree>
    <p:extLst>
      <p:ext uri="{BB962C8B-B14F-4D97-AF65-F5344CB8AC3E}">
        <p14:creationId xmlns:p14="http://schemas.microsoft.com/office/powerpoint/2010/main" val="1158113632"/>
      </p:ext>
    </p:extLst>
  </p:cSld>
  <p:clrMapOvr>
    <a:masterClrMapping/>
  </p:clrMapOvr>
  <p:transition>
    <p:check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629114" y="392617"/>
            <a:ext cx="7128792" cy="864096"/>
          </a:xfrm>
        </p:spPr>
        <p:txBody>
          <a:bodyPr>
            <a:normAutofit/>
          </a:bodyPr>
          <a:lstStyle/>
          <a:p>
            <a:r>
              <a:rPr lang="es-ES" sz="2800" dirty="0"/>
              <a:t>2.2 </a:t>
            </a:r>
            <a:r>
              <a:rPr lang="es-ES" sz="2800" dirty="0" err="1"/>
              <a:t>FileOutputStream </a:t>
            </a:r>
            <a:r>
              <a:rPr lang="es-ES" sz="2800" dirty="0"/>
              <a:t>class.</a:t>
            </a:r>
          </a:p>
        </p:txBody>
      </p:sp>
      <p:sp>
        <p:nvSpPr>
          <p:cNvPr id="5125" name="Rectangle 5"/>
          <p:cNvSpPr>
            <a:spLocks noGrp="1" noChangeArrowheads="1"/>
          </p:cNvSpPr>
          <p:nvPr>
            <p:ph idx="1"/>
          </p:nvPr>
        </p:nvSpPr>
        <p:spPr>
          <a:xfrm>
            <a:off x="1763749" y="1469794"/>
            <a:ext cx="8229600" cy="5184576"/>
          </a:xfrm>
        </p:spPr>
        <p:txBody>
          <a:bodyPr>
            <a:normAutofit/>
          </a:bodyPr>
          <a:lstStyle/>
          <a:p>
            <a:pPr marL="370332" indent="-342900" algn="just">
              <a:lnSpc>
                <a:spcPct val="150000"/>
              </a:lnSpc>
              <a:spcBef>
                <a:spcPts val="0"/>
              </a:spcBef>
              <a:buNone/>
            </a:pPr>
            <a:r>
              <a:rPr lang="es-ES" sz="2000" b="1" u="sng" dirty="0">
                <a:solidFill>
                  <a:srgbClr val="FF0000"/>
                </a:solidFill>
              </a:rPr>
              <a:t>Activity 6</a:t>
            </a:r>
            <a:r>
              <a:rPr lang="es-ES" sz="2000" dirty="0">
                <a:solidFill>
                  <a:srgbClr val="FF0000"/>
                </a:solidFill>
              </a:rPr>
              <a:t>: </a:t>
            </a:r>
            <a:r>
              <a:rPr lang="es-ES" sz="2000" dirty="0"/>
              <a:t>Write a program that inserts a sentence and writes it to a file. Then, read the sentence from the file and print it to the screen. When you run the program several times, only the last inserted sentence should be output.</a:t>
            </a:r>
          </a:p>
          <a:p>
            <a:pPr marL="0" indent="0" algn="just">
              <a:lnSpc>
                <a:spcPct val="150000"/>
              </a:lnSpc>
              <a:spcBef>
                <a:spcPts val="0"/>
              </a:spcBef>
              <a:buNone/>
            </a:pPr>
            <a:endParaRPr lang="es-ES" sz="2000" dirty="0"/>
          </a:p>
          <a:p>
            <a:pPr marL="1010412" lvl="2" indent="-342900" algn="just">
              <a:lnSpc>
                <a:spcPct val="150000"/>
              </a:lnSpc>
              <a:spcBef>
                <a:spcPts val="0"/>
              </a:spcBef>
              <a:buNone/>
            </a:pPr>
            <a:endParaRPr lang="es-ES" sz="2000" dirty="0"/>
          </a:p>
        </p:txBody>
      </p:sp>
    </p:spTree>
    <p:extLst>
      <p:ext uri="{BB962C8B-B14F-4D97-AF65-F5344CB8AC3E}">
        <p14:creationId xmlns:p14="http://schemas.microsoft.com/office/powerpoint/2010/main" val="3669057529"/>
      </p:ext>
    </p:extLst>
  </p:cSld>
  <p:clrMapOvr>
    <a:masterClrMapping/>
  </p:clrMapOvr>
  <p:transition>
    <p:check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582764" y="150308"/>
            <a:ext cx="7128792" cy="864096"/>
          </a:xfrm>
        </p:spPr>
        <p:txBody>
          <a:bodyPr>
            <a:normAutofit/>
          </a:bodyPr>
          <a:lstStyle/>
          <a:p>
            <a:r>
              <a:rPr lang="es-ES" sz="2800" dirty="0"/>
              <a:t>2.2 </a:t>
            </a:r>
            <a:r>
              <a:rPr lang="es-ES" sz="2800" dirty="0" err="1"/>
              <a:t>FileOutputStream </a:t>
            </a:r>
            <a:r>
              <a:rPr lang="es-ES" sz="2800" dirty="0"/>
              <a:t>class.</a:t>
            </a:r>
          </a:p>
        </p:txBody>
      </p:sp>
      <p:sp>
        <p:nvSpPr>
          <p:cNvPr id="5125" name="Rectangle 5"/>
          <p:cNvSpPr>
            <a:spLocks noGrp="1" noChangeArrowheads="1"/>
          </p:cNvSpPr>
          <p:nvPr>
            <p:ph idx="1"/>
          </p:nvPr>
        </p:nvSpPr>
        <p:spPr>
          <a:xfrm>
            <a:off x="2063552" y="1484784"/>
            <a:ext cx="8229600" cy="5184576"/>
          </a:xfrm>
        </p:spPr>
        <p:txBody>
          <a:bodyPr>
            <a:normAutofit/>
          </a:bodyPr>
          <a:lstStyle/>
          <a:p>
            <a:pPr marL="0" indent="0" algn="just">
              <a:lnSpc>
                <a:spcPct val="150000"/>
              </a:lnSpc>
              <a:spcBef>
                <a:spcPts val="0"/>
              </a:spcBef>
              <a:buNone/>
            </a:pPr>
            <a:endParaRPr lang="es-ES" sz="2000" dirty="0"/>
          </a:p>
          <a:p>
            <a:pPr marL="1010412" lvl="2" indent="-342900" algn="just">
              <a:lnSpc>
                <a:spcPct val="150000"/>
              </a:lnSpc>
              <a:spcBef>
                <a:spcPts val="0"/>
              </a:spcBef>
              <a:buNone/>
            </a:pPr>
            <a:endParaRPr lang="es-E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592" y="993001"/>
            <a:ext cx="6192688"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1582764" y="5161002"/>
            <a:ext cx="9329442" cy="1015663"/>
          </a:xfrm>
          <a:prstGeom prst="rect">
            <a:avLst/>
          </a:prstGeom>
        </p:spPr>
        <p:txBody>
          <a:bodyPr wrap="square">
            <a:spAutoFit/>
          </a:bodyPr>
          <a:lstStyle/>
          <a:p>
            <a:pPr marL="370332" indent="-342900" algn="just">
              <a:lnSpc>
                <a:spcPct val="150000"/>
              </a:lnSpc>
              <a:spcBef>
                <a:spcPts val="0"/>
              </a:spcBef>
            </a:pPr>
            <a:r>
              <a:rPr lang="es-ES" sz="2000" dirty="0"/>
              <a:t>After the exercise has been completed, modify it so that all the sentences that are inserted are displayed on the screen, not only the last one.</a:t>
            </a:r>
          </a:p>
        </p:txBody>
      </p:sp>
    </p:spTree>
    <p:extLst>
      <p:ext uri="{BB962C8B-B14F-4D97-AF65-F5344CB8AC3E}">
        <p14:creationId xmlns:p14="http://schemas.microsoft.com/office/powerpoint/2010/main" val="3042982907"/>
      </p:ext>
    </p:extLst>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584142" y="332656"/>
            <a:ext cx="7128792" cy="864096"/>
          </a:xfrm>
        </p:spPr>
        <p:txBody>
          <a:bodyPr>
            <a:normAutofit/>
          </a:bodyPr>
          <a:lstStyle/>
          <a:p>
            <a:r>
              <a:rPr lang="es-ES" sz="2800" dirty="0"/>
              <a:t>2.2 </a:t>
            </a:r>
            <a:r>
              <a:rPr lang="es-ES" sz="2800" dirty="0" err="1"/>
              <a:t>FileOutputStream </a:t>
            </a:r>
            <a:r>
              <a:rPr lang="es-ES" sz="2800" dirty="0"/>
              <a:t>class.</a:t>
            </a:r>
          </a:p>
        </p:txBody>
      </p:sp>
      <p:sp>
        <p:nvSpPr>
          <p:cNvPr id="5125" name="Rectangle 5"/>
          <p:cNvSpPr>
            <a:spLocks noGrp="1" noChangeArrowheads="1"/>
          </p:cNvSpPr>
          <p:nvPr>
            <p:ph idx="1"/>
          </p:nvPr>
        </p:nvSpPr>
        <p:spPr>
          <a:xfrm>
            <a:off x="899651" y="1484784"/>
            <a:ext cx="11031793" cy="5184576"/>
          </a:xfrm>
        </p:spPr>
        <p:txBody>
          <a:bodyPr>
            <a:normAutofit/>
          </a:bodyPr>
          <a:lstStyle/>
          <a:p>
            <a:pPr marL="370332" indent="-342900" algn="just">
              <a:lnSpc>
                <a:spcPct val="150000"/>
              </a:lnSpc>
              <a:spcBef>
                <a:spcPts val="0"/>
              </a:spcBef>
              <a:buNone/>
            </a:pPr>
            <a:r>
              <a:rPr lang="es-ES" sz="2000" b="1" u="sng" dirty="0">
                <a:solidFill>
                  <a:srgbClr val="FF0000"/>
                </a:solidFill>
              </a:rPr>
              <a:t>Activity 7</a:t>
            </a:r>
            <a:r>
              <a:rPr lang="es-ES" sz="2000" dirty="0">
                <a:solidFill>
                  <a:srgbClr val="FF0000"/>
                </a:solidFill>
              </a:rPr>
              <a:t>: </a:t>
            </a:r>
            <a:r>
              <a:rPr lang="es-ES" sz="2000" dirty="0"/>
              <a:t>Write a program that prompts for a character on the keyboard and counts the number of times it appears in a </a:t>
            </a:r>
            <a:r>
              <a:rPr lang="es-ES" sz="2000" b="1" dirty="0"/>
              <a:t>file</a:t>
            </a:r>
            <a:r>
              <a:rPr lang="es-ES" sz="2000" dirty="0"/>
              <a:t>.</a:t>
            </a:r>
          </a:p>
          <a:p>
            <a:pPr marL="0" indent="0">
              <a:lnSpc>
                <a:spcPct val="170000"/>
              </a:lnSpc>
              <a:buNone/>
            </a:pPr>
            <a:r>
              <a:rPr lang="es-ES" sz="2000" b="1" u="sng" dirty="0">
                <a:solidFill>
                  <a:srgbClr val="FF0000"/>
                </a:solidFill>
              </a:rPr>
              <a:t>Activity 8</a:t>
            </a:r>
            <a:r>
              <a:rPr lang="es-ES" sz="2000" dirty="0">
                <a:solidFill>
                  <a:srgbClr val="FF0000"/>
                </a:solidFill>
              </a:rPr>
              <a:t>: </a:t>
            </a:r>
            <a:r>
              <a:rPr lang="es-ES" sz="2000" dirty="0"/>
              <a:t>Write a program that asks for the name of two </a:t>
            </a:r>
            <a:r>
              <a:rPr lang="es-ES" sz="2000" b="1" dirty="0"/>
              <a:t>files </a:t>
            </a:r>
            <a:r>
              <a:rPr lang="es-ES" sz="2000" dirty="0"/>
              <a:t>and tells us if they are the same (have the same content).</a:t>
            </a:r>
          </a:p>
          <a:p>
            <a:pPr marL="0" indent="0">
              <a:lnSpc>
                <a:spcPct val="170000"/>
              </a:lnSpc>
              <a:buNone/>
            </a:pPr>
            <a:r>
              <a:rPr lang="es-ES" sz="2000" b="1" u="sng" dirty="0">
                <a:solidFill>
                  <a:srgbClr val="FF0000"/>
                </a:solidFill>
              </a:rPr>
              <a:t>Activity 9</a:t>
            </a:r>
            <a:r>
              <a:rPr lang="es-ES" sz="2000" dirty="0">
                <a:solidFill>
                  <a:srgbClr val="FF0000"/>
                </a:solidFill>
              </a:rPr>
              <a:t>: </a:t>
            </a:r>
            <a:r>
              <a:rPr lang="es-ES" sz="2000" dirty="0"/>
              <a:t>Write a program that creates a copy of a </a:t>
            </a:r>
            <a:r>
              <a:rPr lang="es-ES" sz="2000" b="1" dirty="0"/>
              <a:t>file.</a:t>
            </a:r>
            <a:endParaRPr lang="es-ES" sz="2000" dirty="0"/>
          </a:p>
          <a:p>
            <a:pPr marL="0" indent="0">
              <a:lnSpc>
                <a:spcPct val="170000"/>
              </a:lnSpc>
              <a:buNone/>
            </a:pPr>
            <a:r>
              <a:rPr lang="es-ES" sz="2000" b="1" u="sng" dirty="0">
                <a:solidFill>
                  <a:srgbClr val="FF0000"/>
                </a:solidFill>
              </a:rPr>
              <a:t>Activity 10</a:t>
            </a:r>
            <a:r>
              <a:rPr lang="es-ES" sz="2000" dirty="0">
                <a:solidFill>
                  <a:srgbClr val="FF0000"/>
                </a:solidFill>
              </a:rPr>
              <a:t>: </a:t>
            </a:r>
            <a:r>
              <a:rPr lang="es-ES" sz="2000" dirty="0"/>
              <a:t>View the information in the two files in order to verify that they contain the same information.</a:t>
            </a:r>
          </a:p>
          <a:p>
            <a:pPr marL="370332" indent="-342900" algn="just">
              <a:lnSpc>
                <a:spcPct val="150000"/>
              </a:lnSpc>
              <a:spcBef>
                <a:spcPts val="0"/>
              </a:spcBef>
              <a:buNone/>
            </a:pPr>
            <a:endParaRPr lang="es-ES" sz="2000" dirty="0"/>
          </a:p>
          <a:p>
            <a:pPr marL="0" indent="0" algn="just">
              <a:lnSpc>
                <a:spcPct val="150000"/>
              </a:lnSpc>
              <a:spcBef>
                <a:spcPts val="0"/>
              </a:spcBef>
              <a:buNone/>
            </a:pPr>
            <a:endParaRPr lang="es-ES" sz="2000" dirty="0"/>
          </a:p>
          <a:p>
            <a:pPr marL="1010412" lvl="2" indent="-342900" algn="just">
              <a:lnSpc>
                <a:spcPct val="150000"/>
              </a:lnSpc>
              <a:spcBef>
                <a:spcPts val="0"/>
              </a:spcBef>
              <a:buNone/>
            </a:pPr>
            <a:endParaRPr lang="es-ES" sz="2000" dirty="0"/>
          </a:p>
        </p:txBody>
      </p:sp>
    </p:spTree>
    <p:extLst>
      <p:ext uri="{BB962C8B-B14F-4D97-AF65-F5344CB8AC3E}">
        <p14:creationId xmlns:p14="http://schemas.microsoft.com/office/powerpoint/2010/main" val="516322634"/>
      </p:ext>
    </p:extLst>
  </p:cSld>
  <p:clrMapOvr>
    <a:masterClrMapping/>
  </p:clrMapOvr>
  <p:transition>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386362" y="141587"/>
            <a:ext cx="7128792" cy="864096"/>
          </a:xfrm>
        </p:spPr>
        <p:txBody>
          <a:bodyPr>
            <a:normAutofit/>
          </a:bodyPr>
          <a:lstStyle/>
          <a:p>
            <a:r>
              <a:rPr lang="es-ES" sz="2800" dirty="0"/>
              <a:t>2.3 </a:t>
            </a:r>
            <a:r>
              <a:rPr lang="es-ES" sz="2800" dirty="0" err="1"/>
              <a:t>FileReader </a:t>
            </a:r>
            <a:r>
              <a:rPr lang="es-ES" sz="2800" dirty="0"/>
              <a:t>Class</a:t>
            </a:r>
          </a:p>
        </p:txBody>
      </p:sp>
      <p:sp>
        <p:nvSpPr>
          <p:cNvPr id="5125" name="Rectangle 5"/>
          <p:cNvSpPr>
            <a:spLocks noGrp="1" noChangeArrowheads="1"/>
          </p:cNvSpPr>
          <p:nvPr>
            <p:ph idx="1"/>
          </p:nvPr>
        </p:nvSpPr>
        <p:spPr>
          <a:xfrm>
            <a:off x="1386361" y="1005683"/>
            <a:ext cx="10091405" cy="5400600"/>
          </a:xfrm>
        </p:spPr>
        <p:txBody>
          <a:bodyPr>
            <a:normAutofit/>
          </a:bodyPr>
          <a:lstStyle/>
          <a:p>
            <a:pPr lvl="1" algn="just">
              <a:lnSpc>
                <a:spcPct val="150000"/>
              </a:lnSpc>
              <a:spcBef>
                <a:spcPts val="0"/>
              </a:spcBef>
              <a:buFont typeface="Wingdings" pitchFamily="2" charset="2"/>
              <a:buChar char="q"/>
            </a:pPr>
            <a:r>
              <a:rPr lang="es-ES" sz="1800" dirty="0"/>
              <a:t>When we instantiate an object with this type of class, what the program does is to open the file, which is sent as an argument, for reading. Once opened, the information it contains can be read </a:t>
            </a:r>
            <a:r>
              <a:rPr lang="es-ES" sz="1800" b="1" dirty="0"/>
              <a:t>sequentially character by character</a:t>
            </a:r>
            <a:r>
              <a:rPr lang="es-ES" sz="1800" dirty="0"/>
              <a:t>.</a:t>
            </a:r>
          </a:p>
          <a:p>
            <a:pPr lvl="1" algn="just">
              <a:lnSpc>
                <a:spcPct val="150000"/>
              </a:lnSpc>
              <a:spcBef>
                <a:spcPts val="0"/>
              </a:spcBef>
              <a:buFont typeface="Wingdings" pitchFamily="2" charset="2"/>
              <a:buChar char="q"/>
            </a:pPr>
            <a:r>
              <a:rPr lang="es-ES" sz="1800" dirty="0" err="1"/>
              <a:t>As with the FileInputStream </a:t>
            </a:r>
            <a:r>
              <a:rPr lang="es-ES" sz="1800" dirty="0"/>
              <a:t>class, if the file does not exist, it throws the </a:t>
            </a:r>
            <a:r>
              <a:rPr lang="es-ES" sz="1800" b="1" dirty="0" err="1"/>
              <a:t>java.io.FileNotFoundException</a:t>
            </a:r>
            <a:r>
              <a:rPr lang="es-ES" sz="1800" dirty="0"/>
              <a:t>.</a:t>
            </a:r>
          </a:p>
          <a:p>
            <a:pPr lvl="1" algn="just">
              <a:lnSpc>
                <a:spcPct val="150000"/>
              </a:lnSpc>
              <a:spcBef>
                <a:spcPts val="0"/>
              </a:spcBef>
              <a:buFont typeface="Wingdings" pitchFamily="2" charset="2"/>
              <a:buChar char="q"/>
            </a:pPr>
            <a:r>
              <a:rPr lang="es-ES" sz="1800" dirty="0"/>
              <a:t>The methods of this class are very similar to those of the </a:t>
            </a:r>
            <a:r>
              <a:rPr lang="es-ES" sz="1800" dirty="0" err="1"/>
              <a:t>FileInputStream </a:t>
            </a:r>
            <a:r>
              <a:rPr lang="es-ES" sz="1800" dirty="0"/>
              <a:t>class, the ones we are going to use are the same as the ones already seen with this class: </a:t>
            </a:r>
            <a:r>
              <a:rPr lang="es-ES" sz="1800" b="1" dirty="0" err="1"/>
              <a:t>read </a:t>
            </a:r>
            <a:r>
              <a:rPr lang="es-ES" sz="1800" dirty="0"/>
              <a:t>() to read from it and </a:t>
            </a:r>
            <a:r>
              <a:rPr lang="es-ES" sz="1800" b="1" dirty="0" err="1"/>
              <a:t>close</a:t>
            </a:r>
            <a:r>
              <a:rPr lang="es-ES" sz="1800" b="1" dirty="0"/>
              <a:t>() </a:t>
            </a:r>
            <a:r>
              <a:rPr lang="es-ES" sz="1800" dirty="0"/>
              <a:t>to close the </a:t>
            </a:r>
            <a:r>
              <a:rPr lang="es-ES" sz="1800" b="1" dirty="0"/>
              <a:t>file. DO NOT FORGET TO CLOSE THE </a:t>
            </a:r>
            <a:r>
              <a:rPr lang="es-ES" sz="1800" dirty="0"/>
              <a:t>FILE </a:t>
            </a:r>
          </a:p>
          <a:p>
            <a:pPr lvl="1" algn="just">
              <a:lnSpc>
                <a:spcPct val="150000"/>
              </a:lnSpc>
              <a:spcBef>
                <a:spcPts val="0"/>
              </a:spcBef>
              <a:buFont typeface="Wingdings" pitchFamily="2" charset="2"/>
              <a:buChar char="q"/>
            </a:pPr>
            <a:endParaRPr lang="es-ES" sz="1800" dirty="0"/>
          </a:p>
          <a:p>
            <a:pPr lvl="1" algn="just">
              <a:lnSpc>
                <a:spcPct val="150000"/>
              </a:lnSpc>
              <a:spcBef>
                <a:spcPts val="0"/>
              </a:spcBef>
              <a:buFont typeface="Wingdings" pitchFamily="2" charset="2"/>
              <a:buChar char="q"/>
            </a:pPr>
            <a:endParaRPr lang="es-ES" sz="1800" dirty="0"/>
          </a:p>
          <a:p>
            <a:pPr lvl="1" algn="just">
              <a:lnSpc>
                <a:spcPct val="150000"/>
              </a:lnSpc>
              <a:spcBef>
                <a:spcPts val="0"/>
              </a:spcBef>
              <a:buFont typeface="Wingdings" pitchFamily="2" charset="2"/>
              <a:buChar char="q"/>
            </a:pPr>
            <a:endParaRPr lang="es-ES" sz="1800" dirty="0"/>
          </a:p>
        </p:txBody>
      </p:sp>
    </p:spTree>
    <p:extLst>
      <p:ext uri="{BB962C8B-B14F-4D97-AF65-F5344CB8AC3E}">
        <p14:creationId xmlns:p14="http://schemas.microsoft.com/office/powerpoint/2010/main" val="625039940"/>
      </p:ext>
    </p:extLst>
  </p:cSld>
  <p:clrMapOvr>
    <a:masterClrMapping/>
  </p:clrMapOvr>
  <p:transition>
    <p:check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294879" y="126702"/>
            <a:ext cx="7128792" cy="864096"/>
          </a:xfrm>
        </p:spPr>
        <p:txBody>
          <a:bodyPr>
            <a:normAutofit/>
          </a:bodyPr>
          <a:lstStyle/>
          <a:p>
            <a:r>
              <a:rPr lang="es-ES" sz="2800" dirty="0"/>
              <a:t>2.4 </a:t>
            </a:r>
            <a:r>
              <a:rPr lang="es-ES" sz="2800" dirty="0" err="1"/>
              <a:t>FileWriter </a:t>
            </a:r>
            <a:r>
              <a:rPr lang="es-ES" sz="2800" dirty="0"/>
              <a:t>Class</a:t>
            </a:r>
          </a:p>
        </p:txBody>
      </p:sp>
      <p:sp>
        <p:nvSpPr>
          <p:cNvPr id="5125" name="Rectangle 5"/>
          <p:cNvSpPr>
            <a:spLocks noGrp="1" noChangeArrowheads="1"/>
          </p:cNvSpPr>
          <p:nvPr>
            <p:ph idx="1"/>
          </p:nvPr>
        </p:nvSpPr>
        <p:spPr>
          <a:xfrm>
            <a:off x="1779773" y="990798"/>
            <a:ext cx="8229600" cy="5184576"/>
          </a:xfrm>
        </p:spPr>
        <p:txBody>
          <a:bodyPr>
            <a:normAutofit/>
          </a:bodyPr>
          <a:lstStyle/>
          <a:p>
            <a:pPr lvl="1" algn="just">
              <a:lnSpc>
                <a:spcPct val="150000"/>
              </a:lnSpc>
              <a:spcBef>
                <a:spcPts val="0"/>
              </a:spcBef>
              <a:buFont typeface="Wingdings" pitchFamily="2" charset="2"/>
              <a:buChar char="q"/>
            </a:pPr>
            <a:r>
              <a:rPr lang="es-ES" sz="1800" dirty="0"/>
              <a:t>Opens a file in order to be able to store information, but this time, character by character. If the file does not exist, it creates it.</a:t>
            </a:r>
          </a:p>
          <a:p>
            <a:pPr lvl="1" algn="just">
              <a:lnSpc>
                <a:spcPct val="150000"/>
              </a:lnSpc>
              <a:spcBef>
                <a:spcPts val="0"/>
              </a:spcBef>
              <a:buFont typeface="Wingdings" pitchFamily="2" charset="2"/>
              <a:buChar char="q"/>
            </a:pPr>
            <a:r>
              <a:rPr lang="es-ES" sz="1800" dirty="0"/>
              <a:t>If the file we want to open already exists, we have two possibilities:</a:t>
            </a:r>
          </a:p>
          <a:p>
            <a:pPr lvl="2" algn="just">
              <a:lnSpc>
                <a:spcPct val="150000"/>
              </a:lnSpc>
              <a:spcBef>
                <a:spcPts val="0"/>
              </a:spcBef>
              <a:buFont typeface="Wingdings" pitchFamily="2" charset="2"/>
              <a:buChar char="q"/>
            </a:pPr>
            <a:r>
              <a:rPr lang="es-ES" sz="1800" dirty="0"/>
              <a:t>Start from the beginning, deleting the information it contains. To do this, the object must be instantiated in this way:</a:t>
            </a:r>
          </a:p>
          <a:p>
            <a:pPr marL="370332" indent="-342900" algn="ctr">
              <a:lnSpc>
                <a:spcPct val="150000"/>
              </a:lnSpc>
              <a:spcBef>
                <a:spcPts val="0"/>
              </a:spcBef>
              <a:buFont typeface="Wingdings" pitchFamily="2" charset="2"/>
              <a:buChar char="q"/>
            </a:pPr>
            <a:r>
              <a:rPr lang="es-ES" sz="1800" b="1" dirty="0" err="1"/>
              <a:t>FileWriter </a:t>
            </a:r>
            <a:r>
              <a:rPr lang="es-ES" sz="1800" b="1" dirty="0"/>
              <a:t>fich=new </a:t>
            </a:r>
            <a:r>
              <a:rPr lang="es-ES" sz="1800" b="1" dirty="0" err="1"/>
              <a:t>FileWriter</a:t>
            </a:r>
            <a:r>
              <a:rPr lang="es-ES" sz="1800" b="1" dirty="0"/>
              <a:t>("</a:t>
            </a:r>
            <a:r>
              <a:rPr lang="es-ES" sz="1800" b="1" dirty="0" err="1"/>
              <a:t>fileName</a:t>
            </a:r>
            <a:r>
              <a:rPr lang="es-ES" sz="1800" b="1" dirty="0"/>
              <a:t>");</a:t>
            </a:r>
          </a:p>
          <a:p>
            <a:pPr lvl="2" algn="just">
              <a:lnSpc>
                <a:spcPct val="150000"/>
              </a:lnSpc>
              <a:spcBef>
                <a:spcPts val="0"/>
              </a:spcBef>
              <a:buFont typeface="Wingdings" pitchFamily="2" charset="2"/>
              <a:buChar char="q"/>
            </a:pPr>
            <a:r>
              <a:rPr lang="es-ES" sz="1800" dirty="0"/>
              <a:t>Add the new information at the end of what is contained in the file. To do this, the object must be instantiated in this way:</a:t>
            </a:r>
          </a:p>
          <a:p>
            <a:pPr marL="370332" indent="-342900" algn="ctr">
              <a:lnSpc>
                <a:spcPct val="150000"/>
              </a:lnSpc>
              <a:spcBef>
                <a:spcPts val="0"/>
              </a:spcBef>
              <a:buFont typeface="Wingdings" pitchFamily="2" charset="2"/>
              <a:buChar char="q"/>
            </a:pPr>
            <a:r>
              <a:rPr lang="es-ES" sz="1800" b="1" dirty="0" err="1"/>
              <a:t>FileWriter </a:t>
            </a:r>
            <a:r>
              <a:rPr lang="es-ES" sz="1800" b="1" dirty="0"/>
              <a:t>fich=new </a:t>
            </a:r>
            <a:r>
              <a:rPr lang="es-ES" sz="1800" b="1" dirty="0" err="1"/>
              <a:t>FileWriter</a:t>
            </a:r>
            <a:r>
              <a:rPr lang="es-ES" sz="1800" b="1" dirty="0"/>
              <a:t>("</a:t>
            </a:r>
            <a:r>
              <a:rPr lang="es-ES" sz="1800" b="1" dirty="0" err="1"/>
              <a:t>filename",true</a:t>
            </a:r>
            <a:r>
              <a:rPr lang="es-ES" sz="1800" b="1" dirty="0"/>
              <a:t>);</a:t>
            </a:r>
            <a:endParaRPr lang="es-ES" sz="1800" dirty="0"/>
          </a:p>
          <a:p>
            <a:pPr lvl="1" algn="just">
              <a:lnSpc>
                <a:spcPct val="150000"/>
              </a:lnSpc>
              <a:spcBef>
                <a:spcPts val="0"/>
              </a:spcBef>
              <a:buFont typeface="Wingdings" pitchFamily="2" charset="2"/>
              <a:buChar char="q"/>
            </a:pPr>
            <a:r>
              <a:rPr lang="es-ES" sz="1800" dirty="0"/>
              <a:t>The methods of this class are very similar to those of the </a:t>
            </a:r>
            <a:r>
              <a:rPr lang="es-ES" sz="1800" dirty="0" err="1"/>
              <a:t>FileOutputStream </a:t>
            </a:r>
            <a:r>
              <a:rPr lang="es-ES" sz="1800" dirty="0"/>
              <a:t>class, the ones we are going to use are the same as the ones already seen with this class.</a:t>
            </a:r>
          </a:p>
          <a:p>
            <a:pPr marL="370332" indent="-342900" algn="just">
              <a:lnSpc>
                <a:spcPct val="150000"/>
              </a:lnSpc>
              <a:spcBef>
                <a:spcPts val="0"/>
              </a:spcBef>
              <a:buNone/>
            </a:pPr>
            <a:endParaRPr lang="es-ES" sz="2000" dirty="0"/>
          </a:p>
          <a:p>
            <a:pPr marL="736092" lvl="1" indent="-342900" algn="just">
              <a:lnSpc>
                <a:spcPct val="150000"/>
              </a:lnSpc>
              <a:spcBef>
                <a:spcPts val="0"/>
              </a:spcBef>
              <a:buNone/>
            </a:pPr>
            <a:endParaRPr lang="es-ES" sz="1800" dirty="0"/>
          </a:p>
          <a:p>
            <a:pPr lvl="1" algn="just">
              <a:lnSpc>
                <a:spcPct val="150000"/>
              </a:lnSpc>
              <a:spcBef>
                <a:spcPts val="0"/>
              </a:spcBef>
              <a:buNone/>
            </a:pPr>
            <a:endParaRPr lang="es-ES" sz="1800" dirty="0"/>
          </a:p>
        </p:txBody>
      </p:sp>
    </p:spTree>
    <p:extLst>
      <p:ext uri="{BB962C8B-B14F-4D97-AF65-F5344CB8AC3E}">
        <p14:creationId xmlns:p14="http://schemas.microsoft.com/office/powerpoint/2010/main" val="495881609"/>
      </p:ext>
    </p:extLst>
  </p:cSld>
  <p:clrMapOvr>
    <a:masterClrMapping/>
  </p:clrMapOvr>
  <p:transition>
    <p:check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152005" y="252826"/>
            <a:ext cx="7128792" cy="864096"/>
          </a:xfrm>
        </p:spPr>
        <p:txBody>
          <a:bodyPr>
            <a:normAutofit/>
          </a:bodyPr>
          <a:lstStyle/>
          <a:p>
            <a:r>
              <a:rPr lang="es-ES" sz="2800" dirty="0"/>
              <a:t>2.4 </a:t>
            </a:r>
            <a:r>
              <a:rPr lang="es-ES" sz="2800" dirty="0" err="1"/>
              <a:t>FileWriter </a:t>
            </a:r>
            <a:r>
              <a:rPr lang="es-ES" sz="2800" dirty="0"/>
              <a:t>Class</a:t>
            </a:r>
          </a:p>
        </p:txBody>
      </p:sp>
      <p:sp>
        <p:nvSpPr>
          <p:cNvPr id="5125" name="Rectangle 5"/>
          <p:cNvSpPr>
            <a:spLocks noGrp="1" noChangeArrowheads="1"/>
          </p:cNvSpPr>
          <p:nvPr>
            <p:ph idx="1"/>
          </p:nvPr>
        </p:nvSpPr>
        <p:spPr>
          <a:xfrm>
            <a:off x="1152005" y="1116922"/>
            <a:ext cx="10779439" cy="5184576"/>
          </a:xfrm>
        </p:spPr>
        <p:txBody>
          <a:bodyPr>
            <a:normAutofit/>
          </a:bodyPr>
          <a:lstStyle/>
          <a:p>
            <a:pPr>
              <a:lnSpc>
                <a:spcPct val="170000"/>
              </a:lnSpc>
              <a:buFont typeface="Wingdings" pitchFamily="2" charset="2"/>
              <a:buChar char="q"/>
            </a:pPr>
            <a:r>
              <a:rPr lang="es-ES" sz="2000" dirty="0"/>
              <a:t>To write to the </a:t>
            </a:r>
            <a:r>
              <a:rPr lang="es-ES" sz="2000" b="1" dirty="0"/>
              <a:t>file </a:t>
            </a:r>
            <a:r>
              <a:rPr lang="es-ES" sz="2000" dirty="0"/>
              <a:t>we will use the </a:t>
            </a:r>
            <a:r>
              <a:rPr lang="es-ES" sz="2000" b="1" dirty="0" err="1"/>
              <a:t>write </a:t>
            </a:r>
            <a:r>
              <a:rPr lang="es-ES" sz="2000" b="1" dirty="0"/>
              <a:t>method in </a:t>
            </a:r>
            <a:r>
              <a:rPr lang="es-ES" sz="2000" dirty="0"/>
              <a:t>any of its variants. Some of them are:  </a:t>
            </a:r>
          </a:p>
          <a:p>
            <a:pPr lvl="1">
              <a:lnSpc>
                <a:spcPct val="170000"/>
              </a:lnSpc>
              <a:buFont typeface="Wingdings" pitchFamily="2" charset="2"/>
              <a:buChar char="q"/>
            </a:pPr>
            <a:r>
              <a:rPr lang="es-ES" sz="1800" dirty="0"/>
              <a:t>The one that admits a character as argument (its ASCII code is indicated): </a:t>
            </a:r>
            <a:r>
              <a:rPr lang="es-ES" sz="1800" b="1" dirty="0" err="1"/>
              <a:t>public void write</a:t>
            </a:r>
            <a:r>
              <a:rPr lang="es-ES" sz="1800" b="1" dirty="0"/>
              <a:t>(</a:t>
            </a:r>
            <a:r>
              <a:rPr lang="es-ES" sz="1800" b="1" dirty="0" err="1"/>
              <a:t>int </a:t>
            </a:r>
            <a:r>
              <a:rPr lang="es-ES" sz="1800" dirty="0"/>
              <a:t>c). Example: </a:t>
            </a:r>
            <a:r>
              <a:rPr lang="es-ES" sz="1800" dirty="0" err="1"/>
              <a:t>file.</a:t>
            </a:r>
            <a:r>
              <a:rPr lang="es-ES" sz="1800" b="1" dirty="0" err="1"/>
              <a:t>write</a:t>
            </a:r>
            <a:r>
              <a:rPr lang="es-ES" sz="1800" dirty="0"/>
              <a:t>(97);</a:t>
            </a:r>
          </a:p>
          <a:p>
            <a:pPr lvl="1">
              <a:lnSpc>
                <a:spcPct val="170000"/>
              </a:lnSpc>
              <a:buFont typeface="Wingdings" pitchFamily="2" charset="2"/>
              <a:buChar char="q"/>
            </a:pPr>
            <a:r>
              <a:rPr lang="es-ES" sz="1800" dirty="0"/>
              <a:t>The one that admits a string as argument: </a:t>
            </a:r>
            <a:r>
              <a:rPr lang="es-ES" sz="1800" b="1" dirty="0" err="1"/>
              <a:t>public void write</a:t>
            </a:r>
            <a:r>
              <a:rPr lang="es-ES" sz="1800" b="1" dirty="0"/>
              <a:t>(</a:t>
            </a:r>
            <a:r>
              <a:rPr lang="es-ES" sz="1800" b="1" dirty="0" err="1"/>
              <a:t>String </a:t>
            </a:r>
            <a:r>
              <a:rPr lang="es-ES" sz="1800" dirty="0"/>
              <a:t>string). Example: </a:t>
            </a:r>
            <a:r>
              <a:rPr lang="es-ES" sz="1800" dirty="0" err="1"/>
              <a:t>file.</a:t>
            </a:r>
            <a:r>
              <a:rPr lang="es-ES" sz="1800" b="1" dirty="0" err="1"/>
              <a:t>write</a:t>
            </a:r>
            <a:r>
              <a:rPr lang="es-ES" sz="1800" dirty="0"/>
              <a:t>("This is a string");</a:t>
            </a:r>
          </a:p>
          <a:p>
            <a:pPr lvl="1">
              <a:lnSpc>
                <a:spcPct val="170000"/>
              </a:lnSpc>
              <a:buFont typeface="Wingdings" pitchFamily="2" charset="2"/>
              <a:buChar char="q"/>
            </a:pPr>
            <a:r>
              <a:rPr lang="es-ES" sz="1800" dirty="0"/>
              <a:t>The one that admits as argument a portion of a string (the string, the position from which to start reading and the number of characters are indicated): </a:t>
            </a:r>
            <a:r>
              <a:rPr lang="en-US" sz="1800" b="1" dirty="0"/>
              <a:t>public void write</a:t>
            </a:r>
            <a:r>
              <a:rPr lang="en-US" sz="1800" dirty="0"/>
              <a:t>(</a:t>
            </a:r>
            <a:r>
              <a:rPr lang="en-US" sz="1800" b="1" dirty="0"/>
              <a:t>String </a:t>
            </a:r>
            <a:r>
              <a:rPr lang="en-US" sz="1800" dirty="0" err="1"/>
              <a:t>string</a:t>
            </a:r>
            <a:r>
              <a:rPr lang="en-US" sz="1800" dirty="0"/>
              <a:t>, </a:t>
            </a:r>
            <a:r>
              <a:rPr lang="en-US" sz="1800" b="1" dirty="0" err="1"/>
              <a:t>int </a:t>
            </a:r>
            <a:r>
              <a:rPr lang="en-US" sz="1800" dirty="0" err="1"/>
              <a:t>start</a:t>
            </a:r>
            <a:r>
              <a:rPr lang="en-US" sz="1800" dirty="0"/>
              <a:t>, </a:t>
            </a:r>
            <a:r>
              <a:rPr lang="en-US" sz="1800" b="1" dirty="0" err="1"/>
              <a:t>int </a:t>
            </a:r>
            <a:r>
              <a:rPr lang="en-US" sz="1800" dirty="0" err="1"/>
              <a:t>length</a:t>
            </a:r>
            <a:r>
              <a:rPr lang="en-US" sz="1800" dirty="0"/>
              <a:t>). </a:t>
            </a:r>
            <a:r>
              <a:rPr lang="en-US" sz="1800" dirty="0" err="1"/>
              <a:t>Example</a:t>
            </a:r>
            <a:r>
              <a:rPr lang="en-US" sz="1800" dirty="0"/>
              <a:t>: </a:t>
            </a:r>
            <a:r>
              <a:rPr lang="en-US" sz="1800" dirty="0" err="1"/>
              <a:t>file.</a:t>
            </a:r>
            <a:r>
              <a:rPr lang="en-US" sz="1800" b="1" dirty="0" err="1"/>
              <a:t>write</a:t>
            </a:r>
            <a:r>
              <a:rPr lang="en-US" sz="1800" dirty="0"/>
              <a:t>(</a:t>
            </a:r>
            <a:r>
              <a:rPr lang="es-ES" sz="1800" dirty="0"/>
              <a:t>"This is a string", 5, 17);</a:t>
            </a:r>
          </a:p>
          <a:p>
            <a:pPr>
              <a:lnSpc>
                <a:spcPct val="170000"/>
              </a:lnSpc>
              <a:buFont typeface="Wingdings" pitchFamily="2" charset="2"/>
              <a:buChar char="q"/>
            </a:pPr>
            <a:endParaRPr lang="es-ES" sz="2000" dirty="0"/>
          </a:p>
          <a:p>
            <a:pPr marL="370332" indent="-342900" algn="just">
              <a:lnSpc>
                <a:spcPct val="150000"/>
              </a:lnSpc>
              <a:spcBef>
                <a:spcPts val="0"/>
              </a:spcBef>
              <a:buNone/>
            </a:pPr>
            <a:endParaRPr lang="es-ES" sz="2000" dirty="0"/>
          </a:p>
          <a:p>
            <a:pPr marL="736092" lvl="1" indent="-342900" algn="just">
              <a:lnSpc>
                <a:spcPct val="150000"/>
              </a:lnSpc>
              <a:spcBef>
                <a:spcPts val="0"/>
              </a:spcBef>
              <a:buNone/>
            </a:pPr>
            <a:endParaRPr lang="es-ES" sz="1800" dirty="0"/>
          </a:p>
          <a:p>
            <a:pPr lvl="1" algn="just">
              <a:lnSpc>
                <a:spcPct val="150000"/>
              </a:lnSpc>
              <a:spcBef>
                <a:spcPts val="0"/>
              </a:spcBef>
              <a:buNone/>
            </a:pPr>
            <a:endParaRPr lang="es-ES" sz="1800" dirty="0"/>
          </a:p>
        </p:txBody>
      </p:sp>
    </p:spTree>
    <p:extLst>
      <p:ext uri="{BB962C8B-B14F-4D97-AF65-F5344CB8AC3E}">
        <p14:creationId xmlns:p14="http://schemas.microsoft.com/office/powerpoint/2010/main" val="558510348"/>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a:xfrm>
            <a:off x="1487488" y="188640"/>
            <a:ext cx="7128792" cy="864096"/>
          </a:xfrm>
        </p:spPr>
        <p:txBody>
          <a:bodyPr>
            <a:normAutofit/>
          </a:bodyPr>
          <a:lstStyle/>
          <a:p>
            <a:r>
              <a:rPr lang="es-ES" sz="2800" dirty="0"/>
              <a:t>Files.</a:t>
            </a:r>
          </a:p>
        </p:txBody>
      </p:sp>
      <p:sp>
        <p:nvSpPr>
          <p:cNvPr id="5125" name="Rectangle 5"/>
          <p:cNvSpPr>
            <a:spLocks noGrp="1" noChangeArrowheads="1"/>
          </p:cNvSpPr>
          <p:nvPr>
            <p:ph idx="1"/>
          </p:nvPr>
        </p:nvSpPr>
        <p:spPr>
          <a:xfrm>
            <a:off x="1127448" y="1285860"/>
            <a:ext cx="10441160" cy="5383500"/>
          </a:xfrm>
        </p:spPr>
        <p:txBody>
          <a:bodyPr>
            <a:normAutofit/>
          </a:bodyPr>
          <a:lstStyle/>
          <a:p>
            <a:pPr algn="just">
              <a:lnSpc>
                <a:spcPct val="150000"/>
              </a:lnSpc>
              <a:spcBef>
                <a:spcPts val="0"/>
              </a:spcBef>
              <a:buFont typeface="Wingdings" pitchFamily="2" charset="2"/>
              <a:buChar char="q"/>
            </a:pPr>
            <a:r>
              <a:rPr lang="es-ES" sz="2000" dirty="0"/>
              <a:t>Until now we have always worked in RAM memory, but if we want the information obtained from a program not to be lost, it must be stored in a secondary memory (pendrive, hard disk, </a:t>
            </a:r>
            <a:r>
              <a:rPr lang="es-ES" sz="2000" dirty="0" err="1"/>
              <a:t>etc.</a:t>
            </a:r>
            <a:r>
              <a:rPr lang="es-ES" sz="2000" dirty="0"/>
              <a:t>). To be able to do this it is necessary to use files or databases.</a:t>
            </a:r>
          </a:p>
          <a:p>
            <a:pPr algn="just">
              <a:lnSpc>
                <a:spcPct val="150000"/>
              </a:lnSpc>
              <a:spcBef>
                <a:spcPts val="0"/>
              </a:spcBef>
              <a:buFont typeface="Wingdings" pitchFamily="2" charset="2"/>
              <a:buChar char="q"/>
            </a:pPr>
            <a:r>
              <a:rPr lang="es-ES" sz="2000" dirty="0"/>
              <a:t>A </a:t>
            </a:r>
            <a:r>
              <a:rPr lang="es-ES" sz="2000" b="1" dirty="0"/>
              <a:t>FILE </a:t>
            </a:r>
            <a:r>
              <a:rPr lang="es-ES" sz="2000" dirty="0"/>
              <a:t>is a grouping of a series of data, all of the same type.</a:t>
            </a:r>
          </a:p>
          <a:p>
            <a:pPr algn="just">
              <a:lnSpc>
                <a:spcPct val="150000"/>
              </a:lnSpc>
              <a:spcBef>
                <a:spcPts val="0"/>
              </a:spcBef>
              <a:buFont typeface="Wingdings" pitchFamily="2" charset="2"/>
              <a:buChar char="q"/>
            </a:pPr>
            <a:r>
              <a:rPr lang="es-ES" sz="2000" dirty="0"/>
              <a:t>Each piece of data stored in a file is called a </a:t>
            </a:r>
            <a:r>
              <a:rPr lang="es-ES" sz="2000" b="1" dirty="0"/>
              <a:t>RECORD</a:t>
            </a:r>
            <a:r>
              <a:rPr lang="es-ES" sz="2000" dirty="0"/>
              <a:t>. </a:t>
            </a:r>
          </a:p>
          <a:p>
            <a:pPr algn="just">
              <a:lnSpc>
                <a:spcPct val="150000"/>
              </a:lnSpc>
              <a:spcBef>
                <a:spcPts val="0"/>
              </a:spcBef>
              <a:buFont typeface="Wingdings" pitchFamily="2" charset="2"/>
              <a:buChar char="q"/>
            </a:pPr>
            <a:r>
              <a:rPr lang="es-ES" sz="2000" dirty="0"/>
              <a:t>A record is, in turn, made up of one or more data that can be of different types. Each piece of data contained in the record is called a </a:t>
            </a:r>
            <a:r>
              <a:rPr lang="es-ES" sz="2000" b="1" dirty="0"/>
              <a:t>FIELD.</a:t>
            </a:r>
          </a:p>
          <a:p>
            <a:pPr algn="just">
              <a:lnSpc>
                <a:spcPct val="150000"/>
              </a:lnSpc>
              <a:spcBef>
                <a:spcPts val="0"/>
              </a:spcBef>
              <a:buNone/>
            </a:pPr>
            <a:endParaRPr lang="es-ES" sz="1600" dirty="0"/>
          </a:p>
          <a:p>
            <a:pPr algn="just">
              <a:lnSpc>
                <a:spcPct val="150000"/>
              </a:lnSpc>
              <a:spcBef>
                <a:spcPts val="0"/>
              </a:spcBef>
              <a:buFont typeface="Wingdings" pitchFamily="2" charset="2"/>
              <a:buChar char="q"/>
            </a:pPr>
            <a:endParaRPr lang="es-ES" sz="1600" dirty="0"/>
          </a:p>
        </p:txBody>
      </p:sp>
    </p:spTree>
    <p:extLst>
      <p:ext uri="{BB962C8B-B14F-4D97-AF65-F5344CB8AC3E}">
        <p14:creationId xmlns:p14="http://schemas.microsoft.com/office/powerpoint/2010/main" val="3250566234"/>
      </p:ext>
    </p:extLst>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dirty="0"/>
              <a:t>2.4 </a:t>
            </a:r>
            <a:r>
              <a:rPr lang="es-ES" sz="3600" dirty="0" err="1"/>
              <a:t>FileWriter </a:t>
            </a:r>
            <a:r>
              <a:rPr lang="es-ES" sz="3600" dirty="0"/>
              <a:t>Class</a:t>
            </a:r>
            <a:endParaRPr lang="es-ES" dirty="0"/>
          </a:p>
        </p:txBody>
      </p:sp>
      <p:sp>
        <p:nvSpPr>
          <p:cNvPr id="3" name="Marcador de contenido 2"/>
          <p:cNvSpPr>
            <a:spLocks noGrp="1"/>
          </p:cNvSpPr>
          <p:nvPr>
            <p:ph idx="1"/>
          </p:nvPr>
        </p:nvSpPr>
        <p:spPr/>
        <p:txBody>
          <a:bodyPr/>
          <a:lstStyle/>
          <a:p>
            <a:pPr marL="370332" indent="-342900" algn="just">
              <a:lnSpc>
                <a:spcPct val="150000"/>
              </a:lnSpc>
              <a:spcBef>
                <a:spcPts val="0"/>
              </a:spcBef>
              <a:buNone/>
            </a:pPr>
            <a:r>
              <a:rPr lang="es-ES" sz="2400" b="1" u="sng" dirty="0">
                <a:solidFill>
                  <a:srgbClr val="FF0000"/>
                </a:solidFill>
              </a:rPr>
              <a:t>Activity 11</a:t>
            </a:r>
            <a:r>
              <a:rPr lang="es-ES" sz="2400" dirty="0">
                <a:solidFill>
                  <a:srgbClr val="FF0000"/>
                </a:solidFill>
              </a:rPr>
              <a:t>: </a:t>
            </a:r>
            <a:r>
              <a:rPr lang="es-ES" sz="2400" dirty="0"/>
              <a:t>Using the </a:t>
            </a:r>
            <a:r>
              <a:rPr lang="es-ES" sz="2400" b="1" dirty="0" err="1"/>
              <a:t>FileReader </a:t>
            </a:r>
            <a:r>
              <a:rPr lang="es-ES" sz="2400" dirty="0"/>
              <a:t>and </a:t>
            </a:r>
            <a:r>
              <a:rPr lang="es-ES" sz="2400" b="1" dirty="0" err="1"/>
              <a:t>FileWriter </a:t>
            </a:r>
            <a:r>
              <a:rPr lang="es-ES" sz="2400" b="1" dirty="0"/>
              <a:t>classes, </a:t>
            </a:r>
            <a:r>
              <a:rPr lang="es-ES" sz="2400" dirty="0"/>
              <a:t>we write a string and a character to a </a:t>
            </a:r>
            <a:r>
              <a:rPr lang="es-ES" sz="2400" b="1" dirty="0"/>
              <a:t>file</a:t>
            </a:r>
            <a:r>
              <a:rPr lang="es-ES" sz="2400" dirty="0"/>
              <a:t>. Then, we open the </a:t>
            </a:r>
            <a:r>
              <a:rPr lang="es-ES" sz="2400" b="1" dirty="0"/>
              <a:t>file </a:t>
            </a:r>
            <a:r>
              <a:rPr lang="es-ES" sz="2400" dirty="0"/>
              <a:t>and display its contents on the screen:</a:t>
            </a:r>
          </a:p>
          <a:p>
            <a:pPr marL="370332" indent="-342900" algn="just">
              <a:lnSpc>
                <a:spcPct val="150000"/>
              </a:lnSpc>
              <a:spcBef>
                <a:spcPts val="0"/>
              </a:spcBef>
              <a:buNone/>
            </a:pPr>
            <a:r>
              <a:rPr lang="es-ES" sz="2400" dirty="0"/>
              <a:t>The </a:t>
            </a:r>
            <a:r>
              <a:rPr lang="es-ES" sz="2400" b="1" dirty="0" err="1"/>
              <a:t>read </a:t>
            </a:r>
            <a:r>
              <a:rPr lang="es-ES" sz="2400" b="1" dirty="0"/>
              <a:t>method </a:t>
            </a:r>
            <a:r>
              <a:rPr lang="es-ES" sz="2400" dirty="0"/>
              <a:t>returns an integer that we convert to a character by </a:t>
            </a:r>
            <a:r>
              <a:rPr lang="es-ES" sz="2400" b="1" dirty="0"/>
              <a:t>casting</a:t>
            </a:r>
            <a:r>
              <a:rPr lang="es-ES" sz="2400" dirty="0"/>
              <a:t>. -1 indicates the end of the </a:t>
            </a:r>
            <a:r>
              <a:rPr lang="es-ES" sz="2400" b="1" dirty="0"/>
              <a:t>file</a:t>
            </a:r>
            <a:r>
              <a:rPr lang="es-ES" sz="2400" dirty="0"/>
              <a:t>.</a:t>
            </a:r>
          </a:p>
          <a:p>
            <a:pPr marL="370332" indent="-342900" algn="just">
              <a:lnSpc>
                <a:spcPct val="150000"/>
              </a:lnSpc>
              <a:spcBef>
                <a:spcPts val="0"/>
              </a:spcBef>
              <a:buNone/>
            </a:pPr>
            <a:r>
              <a:rPr lang="es-ES" sz="2400" b="1" dirty="0" err="1">
                <a:solidFill>
                  <a:srgbClr val="00B050"/>
                </a:solidFill>
              </a:rPr>
              <a:t>FileWriter </a:t>
            </a:r>
            <a:r>
              <a:rPr lang="es-ES" sz="2400" b="1" dirty="0">
                <a:solidFill>
                  <a:srgbClr val="00B050"/>
                </a:solidFill>
              </a:rPr>
              <a:t>fich=new </a:t>
            </a:r>
            <a:r>
              <a:rPr lang="es-ES" sz="2400" b="1" dirty="0" err="1">
                <a:solidFill>
                  <a:srgbClr val="00B050"/>
                </a:solidFill>
              </a:rPr>
              <a:t>FileWriter</a:t>
            </a:r>
            <a:r>
              <a:rPr lang="es-ES" sz="2400" b="1" dirty="0">
                <a:solidFill>
                  <a:srgbClr val="00B050"/>
                </a:solidFill>
              </a:rPr>
              <a:t>("</a:t>
            </a:r>
            <a:r>
              <a:rPr lang="es-ES" sz="2400" b="1" dirty="0" err="1">
                <a:solidFill>
                  <a:srgbClr val="00B050"/>
                </a:solidFill>
              </a:rPr>
              <a:t>fileName</a:t>
            </a:r>
            <a:r>
              <a:rPr lang="es-ES" sz="2400" b="1" dirty="0">
                <a:solidFill>
                  <a:srgbClr val="00B050"/>
                </a:solidFill>
              </a:rPr>
              <a:t>");</a:t>
            </a:r>
          </a:p>
          <a:p>
            <a:pPr marL="370332" lvl="1" indent="-342900" algn="just">
              <a:lnSpc>
                <a:spcPct val="150000"/>
              </a:lnSpc>
              <a:spcBef>
                <a:spcPts val="0"/>
              </a:spcBef>
              <a:buNone/>
            </a:pPr>
            <a:r>
              <a:rPr lang="es-ES" sz="2400" dirty="0" err="1">
                <a:solidFill>
                  <a:srgbClr val="00B050"/>
                </a:solidFill>
              </a:rPr>
              <a:t>fich.</a:t>
            </a:r>
            <a:r>
              <a:rPr lang="es-ES" sz="2400" b="1" dirty="0" err="1">
                <a:solidFill>
                  <a:srgbClr val="00B050"/>
                </a:solidFill>
              </a:rPr>
              <a:t>write</a:t>
            </a:r>
            <a:r>
              <a:rPr lang="es-ES" sz="2400" dirty="0">
                <a:solidFill>
                  <a:srgbClr val="00B050"/>
                </a:solidFill>
              </a:rPr>
              <a:t>("This is a string");</a:t>
            </a:r>
          </a:p>
          <a:p>
            <a:pPr marL="370332" indent="-342900" algn="just">
              <a:lnSpc>
                <a:spcPct val="150000"/>
              </a:lnSpc>
              <a:spcBef>
                <a:spcPts val="0"/>
              </a:spcBef>
              <a:buNone/>
            </a:pPr>
            <a:endParaRPr lang="es-ES" sz="2400" dirty="0"/>
          </a:p>
          <a:p>
            <a:endParaRPr lang="es-ES" dirty="0"/>
          </a:p>
        </p:txBody>
      </p:sp>
    </p:spTree>
    <p:extLst>
      <p:ext uri="{BB962C8B-B14F-4D97-AF65-F5344CB8AC3E}">
        <p14:creationId xmlns:p14="http://schemas.microsoft.com/office/powerpoint/2010/main" val="2305580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519703" y="116632"/>
            <a:ext cx="7128792" cy="864096"/>
          </a:xfrm>
        </p:spPr>
        <p:txBody>
          <a:bodyPr>
            <a:normAutofit/>
          </a:bodyPr>
          <a:lstStyle/>
          <a:p>
            <a:r>
              <a:rPr lang="es-ES" sz="2800" dirty="0"/>
              <a:t>2.4 </a:t>
            </a:r>
            <a:r>
              <a:rPr lang="es-ES" sz="2800" dirty="0" err="1"/>
              <a:t>FileWriter </a:t>
            </a:r>
            <a:r>
              <a:rPr lang="es-ES" sz="2800" dirty="0"/>
              <a:t>Class</a:t>
            </a:r>
          </a:p>
        </p:txBody>
      </p:sp>
      <p:sp>
        <p:nvSpPr>
          <p:cNvPr id="5125" name="Rectangle 5"/>
          <p:cNvSpPr>
            <a:spLocks noGrp="1" noChangeArrowheads="1"/>
          </p:cNvSpPr>
          <p:nvPr>
            <p:ph idx="1"/>
          </p:nvPr>
        </p:nvSpPr>
        <p:spPr>
          <a:xfrm>
            <a:off x="1519703" y="980728"/>
            <a:ext cx="8229600" cy="5184576"/>
          </a:xfrm>
        </p:spPr>
        <p:txBody>
          <a:bodyPr>
            <a:normAutofit/>
          </a:bodyPr>
          <a:lstStyle/>
          <a:p>
            <a:pPr marL="370332" indent="-342900" algn="just">
              <a:lnSpc>
                <a:spcPct val="150000"/>
              </a:lnSpc>
              <a:spcBef>
                <a:spcPts val="0"/>
              </a:spcBef>
              <a:buNone/>
            </a:pPr>
            <a:r>
              <a:rPr lang="es-ES" sz="1600" b="1" u="sng" dirty="0">
                <a:solidFill>
                  <a:srgbClr val="FF0000"/>
                </a:solidFill>
              </a:rPr>
              <a:t>Activity 12</a:t>
            </a:r>
            <a:r>
              <a:rPr lang="es-ES" sz="1600" dirty="0">
                <a:solidFill>
                  <a:srgbClr val="FF0000"/>
                </a:solidFill>
              </a:rPr>
              <a:t>: </a:t>
            </a:r>
            <a:r>
              <a:rPr lang="es-ES" sz="1600" dirty="0"/>
              <a:t>Using the </a:t>
            </a:r>
            <a:r>
              <a:rPr lang="es-ES" sz="1600" b="1" dirty="0" err="1"/>
              <a:t>FileReader </a:t>
            </a:r>
            <a:r>
              <a:rPr lang="es-ES" sz="1600" dirty="0"/>
              <a:t>and </a:t>
            </a:r>
            <a:r>
              <a:rPr lang="es-ES" sz="1600" b="1" dirty="0" err="1"/>
              <a:t>FileWriter </a:t>
            </a:r>
            <a:r>
              <a:rPr lang="es-ES" sz="1600" b="1" dirty="0"/>
              <a:t>classes, </a:t>
            </a:r>
            <a:r>
              <a:rPr lang="es-ES" sz="1600" dirty="0"/>
              <a:t>we write a string and a character to a </a:t>
            </a:r>
            <a:r>
              <a:rPr lang="es-ES" sz="1600" b="1" dirty="0"/>
              <a:t>file</a:t>
            </a:r>
            <a:r>
              <a:rPr lang="es-ES" sz="1600" dirty="0"/>
              <a:t>. Then, we open the </a:t>
            </a:r>
            <a:r>
              <a:rPr lang="es-ES" sz="1600" b="1" dirty="0"/>
              <a:t>file </a:t>
            </a:r>
            <a:r>
              <a:rPr lang="es-ES" sz="1600" dirty="0"/>
              <a:t>and display its contents on the screen:</a:t>
            </a:r>
          </a:p>
          <a:p>
            <a:pPr marL="370332" indent="-342900" algn="just">
              <a:lnSpc>
                <a:spcPct val="150000"/>
              </a:lnSpc>
              <a:spcBef>
                <a:spcPts val="0"/>
              </a:spcBef>
              <a:buNone/>
            </a:pPr>
            <a:r>
              <a:rPr lang="es-ES" sz="1600" dirty="0"/>
              <a:t>The </a:t>
            </a:r>
            <a:r>
              <a:rPr lang="es-ES" sz="1600" b="1" dirty="0" err="1"/>
              <a:t>read </a:t>
            </a:r>
            <a:r>
              <a:rPr lang="es-ES" sz="1600" b="1" dirty="0"/>
              <a:t>method </a:t>
            </a:r>
            <a:r>
              <a:rPr lang="es-ES" sz="1600" dirty="0"/>
              <a:t>returns an integer that we convert to a character by </a:t>
            </a:r>
            <a:r>
              <a:rPr lang="es-ES" sz="1600" b="1" dirty="0"/>
              <a:t>casting</a:t>
            </a:r>
            <a:r>
              <a:rPr lang="es-ES" sz="1600" dirty="0"/>
              <a:t>. -1 indicates the end of the </a:t>
            </a:r>
            <a:r>
              <a:rPr lang="es-ES" sz="1600" b="1" dirty="0"/>
              <a:t>file</a:t>
            </a:r>
            <a:r>
              <a:rPr lang="es-ES" sz="1600" dirty="0"/>
              <a:t>.</a:t>
            </a:r>
          </a:p>
          <a:p>
            <a:pPr marL="370332" indent="-342900" algn="just">
              <a:lnSpc>
                <a:spcPct val="150000"/>
              </a:lnSpc>
              <a:spcBef>
                <a:spcPts val="0"/>
              </a:spcBef>
              <a:buNone/>
            </a:pPr>
            <a:endParaRPr lang="es-ES" sz="1600" b="1" u="sng" dirty="0"/>
          </a:p>
          <a:p>
            <a:pPr marL="370332" indent="-342900" algn="just">
              <a:lnSpc>
                <a:spcPct val="150000"/>
              </a:lnSpc>
              <a:spcBef>
                <a:spcPts val="0"/>
              </a:spcBef>
              <a:buNone/>
            </a:pPr>
            <a:endParaRPr lang="es-ES" sz="2000" dirty="0"/>
          </a:p>
          <a:p>
            <a:pPr marL="736092" lvl="1" indent="-342900" algn="just">
              <a:lnSpc>
                <a:spcPct val="150000"/>
              </a:lnSpc>
              <a:spcBef>
                <a:spcPts val="0"/>
              </a:spcBef>
              <a:buNone/>
            </a:pPr>
            <a:endParaRPr lang="es-ES" sz="1800" dirty="0"/>
          </a:p>
          <a:p>
            <a:pPr lvl="1" algn="just">
              <a:lnSpc>
                <a:spcPct val="150000"/>
              </a:lnSpc>
              <a:spcBef>
                <a:spcPts val="0"/>
              </a:spcBef>
              <a:buNone/>
            </a:pPr>
            <a:endParaRPr lang="es-ES"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640" y="2894537"/>
            <a:ext cx="5419725" cy="3387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1546757"/>
      </p:ext>
    </p:extLst>
  </p:cSld>
  <p:clrMapOvr>
    <a:masterClrMapping/>
  </p:clrMapOvr>
  <p:transition>
    <p:check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452042" y="289793"/>
            <a:ext cx="7128792" cy="864096"/>
          </a:xfrm>
        </p:spPr>
        <p:txBody>
          <a:bodyPr>
            <a:normAutofit/>
          </a:bodyPr>
          <a:lstStyle/>
          <a:p>
            <a:r>
              <a:rPr lang="es-ES" sz="2800" dirty="0"/>
              <a:t>2.4 </a:t>
            </a:r>
            <a:r>
              <a:rPr lang="es-ES" sz="2800" dirty="0" err="1"/>
              <a:t>FileWriter </a:t>
            </a:r>
            <a:r>
              <a:rPr lang="es-ES" sz="2800" dirty="0"/>
              <a:t>Class</a:t>
            </a:r>
          </a:p>
        </p:txBody>
      </p:sp>
      <p:sp>
        <p:nvSpPr>
          <p:cNvPr id="5125" name="Rectangle 5"/>
          <p:cNvSpPr>
            <a:spLocks noGrp="1" noChangeArrowheads="1"/>
          </p:cNvSpPr>
          <p:nvPr>
            <p:ph idx="1"/>
          </p:nvPr>
        </p:nvSpPr>
        <p:spPr>
          <a:xfrm>
            <a:off x="1452041" y="1153889"/>
            <a:ext cx="10135121" cy="5184576"/>
          </a:xfrm>
        </p:spPr>
        <p:txBody>
          <a:bodyPr>
            <a:normAutofit/>
          </a:bodyPr>
          <a:lstStyle/>
          <a:p>
            <a:pPr marL="0" indent="0">
              <a:lnSpc>
                <a:spcPct val="170000"/>
              </a:lnSpc>
              <a:buNone/>
            </a:pPr>
            <a:r>
              <a:rPr lang="es-ES" sz="2000" b="1" u="sng" dirty="0">
                <a:solidFill>
                  <a:srgbClr val="FF0000"/>
                </a:solidFill>
              </a:rPr>
              <a:t>Activity 13</a:t>
            </a:r>
            <a:r>
              <a:rPr lang="es-ES" sz="2000" dirty="0">
                <a:solidFill>
                  <a:srgbClr val="FF0000"/>
                </a:solidFill>
              </a:rPr>
              <a:t>: </a:t>
            </a:r>
            <a:r>
              <a:rPr lang="es-ES" sz="2000" dirty="0"/>
              <a:t>Write a program that asks for strings by keyboard and saves them in a </a:t>
            </a:r>
            <a:r>
              <a:rPr lang="es-ES" sz="2000" b="1" dirty="0"/>
              <a:t>file using </a:t>
            </a:r>
            <a:r>
              <a:rPr lang="es-ES" sz="2000" dirty="0"/>
              <a:t>the </a:t>
            </a:r>
            <a:r>
              <a:rPr lang="es-ES" sz="2000" b="1" dirty="0" err="1"/>
              <a:t>FileWriter </a:t>
            </a:r>
            <a:r>
              <a:rPr lang="es-ES" sz="2000" b="1" dirty="0"/>
              <a:t>class</a:t>
            </a:r>
            <a:r>
              <a:rPr lang="es-ES" sz="2000" dirty="0"/>
              <a:t>. Then the contents of the </a:t>
            </a:r>
            <a:r>
              <a:rPr lang="es-ES" sz="2000" b="1" dirty="0"/>
              <a:t>file</a:t>
            </a:r>
            <a:r>
              <a:rPr lang="es-ES" sz="2000" dirty="0"/>
              <a:t> will be displayed using the </a:t>
            </a:r>
            <a:r>
              <a:rPr lang="es-ES" sz="2000" b="1" dirty="0" err="1"/>
              <a:t>FileReader </a:t>
            </a:r>
            <a:r>
              <a:rPr lang="es-ES" sz="2000" b="1" dirty="0"/>
              <a:t>class</a:t>
            </a:r>
            <a:r>
              <a:rPr lang="es-ES" sz="2000" dirty="0"/>
              <a:t>. How would you modify the program so that the new sentences are added to the already saved ones?</a:t>
            </a:r>
          </a:p>
          <a:p>
            <a:pPr marL="0" indent="0">
              <a:lnSpc>
                <a:spcPct val="170000"/>
              </a:lnSpc>
              <a:buNone/>
            </a:pPr>
            <a:r>
              <a:rPr lang="es-ES" sz="2000" b="1" u="sng" dirty="0">
                <a:solidFill>
                  <a:srgbClr val="FF0000"/>
                </a:solidFill>
              </a:rPr>
              <a:t>Activity 14</a:t>
            </a:r>
            <a:r>
              <a:rPr lang="es-ES" sz="2000" dirty="0">
                <a:solidFill>
                  <a:srgbClr val="FF0000"/>
                </a:solidFill>
              </a:rPr>
              <a:t>: </a:t>
            </a:r>
            <a:r>
              <a:rPr lang="es-ES" sz="2000" dirty="0"/>
              <a:t>Write a program that makes a copy of the </a:t>
            </a:r>
            <a:r>
              <a:rPr lang="es-ES" sz="2000" b="1" dirty="0"/>
              <a:t>file </a:t>
            </a:r>
            <a:r>
              <a:rPr lang="es-ES" sz="2000" dirty="0"/>
              <a:t>from the previous activity using the </a:t>
            </a:r>
            <a:r>
              <a:rPr lang="es-ES" sz="2000" b="1" dirty="0" err="1"/>
              <a:t>FileReader </a:t>
            </a:r>
            <a:r>
              <a:rPr lang="es-ES" sz="2000" dirty="0"/>
              <a:t>and </a:t>
            </a:r>
            <a:r>
              <a:rPr lang="es-ES" sz="2000" b="1" dirty="0" err="1"/>
              <a:t>FileWriter </a:t>
            </a:r>
            <a:r>
              <a:rPr lang="es-ES" sz="2000" dirty="0"/>
              <a:t>classes.</a:t>
            </a:r>
          </a:p>
          <a:p>
            <a:pPr marL="370332" indent="-342900" algn="just">
              <a:lnSpc>
                <a:spcPct val="150000"/>
              </a:lnSpc>
              <a:spcBef>
                <a:spcPts val="0"/>
              </a:spcBef>
              <a:buNone/>
            </a:pPr>
            <a:endParaRPr lang="es-ES" sz="2000" dirty="0"/>
          </a:p>
          <a:p>
            <a:pPr marL="370332" indent="-342900" algn="just">
              <a:lnSpc>
                <a:spcPct val="150000"/>
              </a:lnSpc>
              <a:spcBef>
                <a:spcPts val="0"/>
              </a:spcBef>
              <a:buNone/>
            </a:pPr>
            <a:endParaRPr lang="es-ES" sz="2000" dirty="0"/>
          </a:p>
          <a:p>
            <a:pPr marL="736092" lvl="1" indent="-342900" algn="just">
              <a:lnSpc>
                <a:spcPct val="150000"/>
              </a:lnSpc>
              <a:spcBef>
                <a:spcPts val="0"/>
              </a:spcBef>
              <a:buNone/>
            </a:pPr>
            <a:endParaRPr lang="es-ES" sz="1800" dirty="0"/>
          </a:p>
          <a:p>
            <a:pPr lvl="1" algn="just">
              <a:lnSpc>
                <a:spcPct val="150000"/>
              </a:lnSpc>
              <a:spcBef>
                <a:spcPts val="0"/>
              </a:spcBef>
              <a:buNone/>
            </a:pPr>
            <a:endParaRPr lang="es-ES" sz="1800" dirty="0"/>
          </a:p>
        </p:txBody>
      </p:sp>
    </p:spTree>
    <p:extLst>
      <p:ext uri="{BB962C8B-B14F-4D97-AF65-F5344CB8AC3E}">
        <p14:creationId xmlns:p14="http://schemas.microsoft.com/office/powerpoint/2010/main" val="3000049911"/>
      </p:ext>
    </p:extLst>
  </p:cSld>
  <p:clrMapOvr>
    <a:masterClrMapping/>
  </p:clrMapOvr>
  <p:transition>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566342" y="289793"/>
            <a:ext cx="7128792" cy="864096"/>
          </a:xfrm>
        </p:spPr>
        <p:txBody>
          <a:bodyPr>
            <a:normAutofit/>
          </a:bodyPr>
          <a:lstStyle/>
          <a:p>
            <a:r>
              <a:rPr lang="es-ES" sz="2800" dirty="0"/>
              <a:t>2.5 Scanner Class</a:t>
            </a:r>
          </a:p>
        </p:txBody>
      </p:sp>
      <p:sp>
        <p:nvSpPr>
          <p:cNvPr id="5125" name="Rectangle 5"/>
          <p:cNvSpPr>
            <a:spLocks noGrp="1" noChangeArrowheads="1"/>
          </p:cNvSpPr>
          <p:nvPr>
            <p:ph idx="1"/>
          </p:nvPr>
        </p:nvSpPr>
        <p:spPr>
          <a:xfrm>
            <a:off x="793102" y="1357298"/>
            <a:ext cx="10972800" cy="5312062"/>
          </a:xfrm>
        </p:spPr>
        <p:txBody>
          <a:bodyPr>
            <a:normAutofit/>
          </a:bodyPr>
          <a:lstStyle/>
          <a:p>
            <a:pPr>
              <a:lnSpc>
                <a:spcPct val="170000"/>
              </a:lnSpc>
              <a:buFont typeface="Wingdings" pitchFamily="2" charset="2"/>
              <a:buChar char="q"/>
            </a:pPr>
            <a:r>
              <a:rPr lang="es-ES" sz="1800" dirty="0"/>
              <a:t>Since Java version 5, you can read a text </a:t>
            </a:r>
            <a:r>
              <a:rPr lang="es-ES" sz="1800" b="1" dirty="0"/>
              <a:t>file </a:t>
            </a:r>
            <a:r>
              <a:rPr lang="es-ES" sz="1800" dirty="0"/>
              <a:t>using the </a:t>
            </a:r>
            <a:r>
              <a:rPr lang="es-ES" sz="1800" b="1" dirty="0"/>
              <a:t>Scanner </a:t>
            </a:r>
            <a:r>
              <a:rPr lang="es-ES" sz="1800" dirty="0"/>
              <a:t>class in the same way as if you were reading by keyboard.</a:t>
            </a:r>
          </a:p>
          <a:p>
            <a:pPr>
              <a:lnSpc>
                <a:spcPct val="170000"/>
              </a:lnSpc>
              <a:buFont typeface="Wingdings" pitchFamily="2" charset="2"/>
              <a:buChar char="q"/>
            </a:pPr>
            <a:r>
              <a:rPr lang="es-ES" sz="1800" dirty="0"/>
              <a:t>To do this, the </a:t>
            </a:r>
            <a:r>
              <a:rPr lang="es-ES" sz="1800" b="1" dirty="0"/>
              <a:t>File object </a:t>
            </a:r>
            <a:r>
              <a:rPr lang="es-ES" sz="1800" dirty="0"/>
              <a:t>associated with the </a:t>
            </a:r>
            <a:r>
              <a:rPr lang="es-ES" sz="1800" b="1" dirty="0"/>
              <a:t>file </a:t>
            </a:r>
            <a:r>
              <a:rPr lang="es-ES" sz="1800" dirty="0"/>
              <a:t>is passed to the </a:t>
            </a:r>
            <a:r>
              <a:rPr lang="es-ES" sz="1800" b="1" dirty="0"/>
              <a:t>Scanner </a:t>
            </a:r>
            <a:r>
              <a:rPr lang="es-ES" sz="1800" dirty="0"/>
              <a:t>constructor.</a:t>
            </a:r>
          </a:p>
          <a:p>
            <a:pPr>
              <a:lnSpc>
                <a:spcPct val="170000"/>
              </a:lnSpc>
              <a:buFont typeface="Wingdings" pitchFamily="2" charset="2"/>
              <a:buChar char="q"/>
            </a:pPr>
            <a:r>
              <a:rPr lang="es-ES" sz="1800" b="1" dirty="0"/>
              <a:t>Throws</a:t>
            </a:r>
            <a:r>
              <a:rPr lang="es-ES" sz="1800" dirty="0"/>
              <a:t> a </a:t>
            </a:r>
            <a:r>
              <a:rPr lang="es-ES" sz="1800" b="1" dirty="0" err="1"/>
              <a:t>FileNotFoundException </a:t>
            </a:r>
            <a:r>
              <a:rPr lang="es-ES" sz="1800" dirty="0"/>
              <a:t>if the </a:t>
            </a:r>
            <a:r>
              <a:rPr lang="es-ES" sz="1800" b="1" dirty="0"/>
              <a:t>file does not </a:t>
            </a:r>
            <a:r>
              <a:rPr lang="es-ES" sz="1800" dirty="0"/>
              <a:t>exist.</a:t>
            </a:r>
          </a:p>
          <a:p>
            <a:pPr>
              <a:lnSpc>
                <a:spcPct val="170000"/>
              </a:lnSpc>
              <a:buFont typeface="Wingdings" pitchFamily="2" charset="2"/>
              <a:buChar char="q"/>
            </a:pPr>
            <a:r>
              <a:rPr lang="es-ES" sz="1800" b="1" dirty="0" err="1"/>
              <a:t>The hasNext</a:t>
            </a:r>
            <a:r>
              <a:rPr lang="es-ES" sz="1800" dirty="0"/>
              <a:t>() method of the </a:t>
            </a:r>
            <a:r>
              <a:rPr lang="es-ES" sz="1800" b="1" dirty="0"/>
              <a:t>Scanner class </a:t>
            </a:r>
            <a:r>
              <a:rPr lang="es-ES" sz="1800" dirty="0"/>
              <a:t>is used to know if there is more data to read in the </a:t>
            </a:r>
            <a:r>
              <a:rPr lang="es-ES" sz="1800" b="1" dirty="0"/>
              <a:t>file</a:t>
            </a:r>
            <a:r>
              <a:rPr lang="es-ES" sz="1800" dirty="0"/>
              <a:t>.</a:t>
            </a:r>
          </a:p>
          <a:p>
            <a:pPr marL="0" indent="0">
              <a:lnSpc>
                <a:spcPct val="170000"/>
              </a:lnSpc>
              <a:buNone/>
            </a:pPr>
            <a:endParaRPr lang="es-ES" sz="1800" dirty="0"/>
          </a:p>
          <a:p>
            <a:pPr>
              <a:lnSpc>
                <a:spcPct val="170000"/>
              </a:lnSpc>
              <a:buFont typeface="Wingdings" pitchFamily="2" charset="2"/>
              <a:buChar char="q"/>
            </a:pPr>
            <a:endParaRPr lang="es-ES" sz="1800" dirty="0"/>
          </a:p>
        </p:txBody>
      </p:sp>
    </p:spTree>
    <p:extLst>
      <p:ext uri="{BB962C8B-B14F-4D97-AF65-F5344CB8AC3E}">
        <p14:creationId xmlns:p14="http://schemas.microsoft.com/office/powerpoint/2010/main" val="703286377"/>
      </p:ext>
    </p:extLst>
  </p:cSld>
  <p:clrMapOvr>
    <a:masterClrMapping/>
  </p:clrMapOvr>
  <p:transition>
    <p:check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200150" y="261218"/>
            <a:ext cx="7128792" cy="864096"/>
          </a:xfrm>
        </p:spPr>
        <p:txBody>
          <a:bodyPr>
            <a:normAutofit/>
          </a:bodyPr>
          <a:lstStyle/>
          <a:p>
            <a:r>
              <a:rPr lang="es-ES" sz="2800" dirty="0"/>
              <a:t>2.5 Scanner Class</a:t>
            </a:r>
          </a:p>
        </p:txBody>
      </p:sp>
      <p:sp>
        <p:nvSpPr>
          <p:cNvPr id="5125" name="Rectangle 5"/>
          <p:cNvSpPr>
            <a:spLocks noGrp="1" noChangeArrowheads="1"/>
          </p:cNvSpPr>
          <p:nvPr>
            <p:ph idx="1"/>
          </p:nvPr>
        </p:nvSpPr>
        <p:spPr>
          <a:xfrm>
            <a:off x="1152525" y="1126238"/>
            <a:ext cx="9886950" cy="5312062"/>
          </a:xfrm>
        </p:spPr>
        <p:txBody>
          <a:bodyPr>
            <a:normAutofit/>
          </a:bodyPr>
          <a:lstStyle/>
          <a:p>
            <a:pPr marL="0" indent="0">
              <a:lnSpc>
                <a:spcPct val="170000"/>
              </a:lnSpc>
              <a:buNone/>
            </a:pPr>
            <a:r>
              <a:rPr lang="es-ES" sz="1800" b="1" u="sng" dirty="0">
                <a:solidFill>
                  <a:srgbClr val="FF0000"/>
                </a:solidFill>
              </a:rPr>
              <a:t>Activity 15</a:t>
            </a:r>
            <a:r>
              <a:rPr lang="es-ES" sz="1800" dirty="0">
                <a:solidFill>
                  <a:srgbClr val="FF0000"/>
                </a:solidFill>
              </a:rPr>
              <a:t>: </a:t>
            </a:r>
            <a:r>
              <a:rPr lang="es-ES" sz="1800" dirty="0"/>
              <a:t>Using the Scanner class, open a </a:t>
            </a:r>
            <a:r>
              <a:rPr lang="es-ES" sz="1800" b="1" dirty="0"/>
              <a:t>file </a:t>
            </a:r>
            <a:r>
              <a:rPr lang="es-ES" sz="1800" dirty="0"/>
              <a:t>and display each line of the file.</a:t>
            </a:r>
          </a:p>
          <a:p>
            <a:pPr marL="0" indent="0">
              <a:lnSpc>
                <a:spcPct val="170000"/>
              </a:lnSpc>
              <a:buNone/>
            </a:pPr>
            <a:endParaRPr lang="es-ES"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4" y="1762126"/>
            <a:ext cx="6653213" cy="4270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2772667"/>
      </p:ext>
    </p:extLst>
  </p:cSld>
  <p:clrMapOvr>
    <a:masterClrMapping/>
  </p:clrMapOvr>
  <p:transition>
    <p:check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466329" y="389806"/>
            <a:ext cx="7128792" cy="864096"/>
          </a:xfrm>
        </p:spPr>
        <p:txBody>
          <a:bodyPr>
            <a:normAutofit/>
          </a:bodyPr>
          <a:lstStyle/>
          <a:p>
            <a:r>
              <a:rPr lang="es-ES" sz="2800" dirty="0"/>
              <a:t>2.6 Use of Buffers</a:t>
            </a:r>
          </a:p>
        </p:txBody>
      </p:sp>
      <p:sp>
        <p:nvSpPr>
          <p:cNvPr id="5125" name="Rectangle 5"/>
          <p:cNvSpPr>
            <a:spLocks noGrp="1" noChangeArrowheads="1"/>
          </p:cNvSpPr>
          <p:nvPr>
            <p:ph idx="1"/>
          </p:nvPr>
        </p:nvSpPr>
        <p:spPr>
          <a:xfrm>
            <a:off x="1466329" y="1357298"/>
            <a:ext cx="9635059" cy="5312062"/>
          </a:xfrm>
        </p:spPr>
        <p:txBody>
          <a:bodyPr>
            <a:normAutofit/>
          </a:bodyPr>
          <a:lstStyle/>
          <a:p>
            <a:pPr>
              <a:lnSpc>
                <a:spcPct val="150000"/>
              </a:lnSpc>
              <a:spcBef>
                <a:spcPts val="0"/>
              </a:spcBef>
            </a:pPr>
            <a:r>
              <a:rPr lang="es-ES" sz="2000" dirty="0"/>
              <a:t>With the classes we have seen so far </a:t>
            </a:r>
            <a:r>
              <a:rPr lang="es-ES" sz="2000" dirty="0" err="1"/>
              <a:t>FileInputStream</a:t>
            </a:r>
            <a:r>
              <a:rPr lang="es-ES" sz="2000" dirty="0"/>
              <a:t>, </a:t>
            </a:r>
            <a:r>
              <a:rPr lang="es-ES" sz="2000" dirty="0" err="1"/>
              <a:t>FileOutputStream</a:t>
            </a:r>
            <a:r>
              <a:rPr lang="es-ES" sz="2000" dirty="0"/>
              <a:t>, </a:t>
            </a:r>
            <a:r>
              <a:rPr lang="es-ES" sz="2000" dirty="0" err="1"/>
              <a:t>FileReader </a:t>
            </a:r>
            <a:r>
              <a:rPr lang="es-ES" sz="2000" dirty="0"/>
              <a:t>or </a:t>
            </a:r>
            <a:r>
              <a:rPr lang="es-ES" sz="2000" dirty="0" err="1"/>
              <a:t>FileWriter</a:t>
            </a:r>
            <a:r>
              <a:rPr lang="es-ES" sz="2000" dirty="0"/>
              <a:t>, the bytes or characters are read or sent one by one, which makes this task slow.</a:t>
            </a:r>
          </a:p>
          <a:p>
            <a:pPr>
              <a:lnSpc>
                <a:spcPct val="150000"/>
              </a:lnSpc>
              <a:spcBef>
                <a:spcPts val="0"/>
              </a:spcBef>
            </a:pPr>
            <a:r>
              <a:rPr lang="es-ES" sz="2000" dirty="0"/>
              <a:t>The use of intermediate buffers makes these tasks faster.</a:t>
            </a:r>
          </a:p>
          <a:p>
            <a:pPr>
              <a:lnSpc>
                <a:spcPct val="150000"/>
              </a:lnSpc>
              <a:spcBef>
                <a:spcPts val="0"/>
              </a:spcBef>
            </a:pPr>
            <a:r>
              <a:rPr lang="es-ES" sz="2000" dirty="0"/>
              <a:t>The use of buffers is done with classes such as </a:t>
            </a:r>
            <a:r>
              <a:rPr lang="es-ES" sz="2000" dirty="0" err="1"/>
              <a:t>BufferedReader</a:t>
            </a:r>
            <a:r>
              <a:rPr lang="es-ES" sz="2000" dirty="0"/>
              <a:t>, </a:t>
            </a:r>
            <a:r>
              <a:rPr lang="es-ES" sz="2000" dirty="0" err="1"/>
              <a:t>BufferedInputStream</a:t>
            </a:r>
            <a:r>
              <a:rPr lang="es-ES" sz="2000" dirty="0"/>
              <a:t>, </a:t>
            </a:r>
            <a:r>
              <a:rPr lang="es-ES" sz="2000" dirty="0" err="1"/>
              <a:t>BufferedWriter </a:t>
            </a:r>
            <a:r>
              <a:rPr lang="es-ES" sz="2000" dirty="0"/>
              <a:t>and </a:t>
            </a:r>
            <a:r>
              <a:rPr lang="es-ES" sz="2000" dirty="0" err="1"/>
              <a:t>BufferedOutputStream</a:t>
            </a:r>
            <a:r>
              <a:rPr lang="es-ES" sz="2000" dirty="0"/>
              <a:t>.</a:t>
            </a:r>
          </a:p>
          <a:p>
            <a:pPr marL="0" indent="0">
              <a:lnSpc>
                <a:spcPct val="150000"/>
              </a:lnSpc>
              <a:spcBef>
                <a:spcPts val="0"/>
              </a:spcBef>
              <a:buNone/>
            </a:pPr>
            <a:endParaRPr lang="es-ES" sz="2000" dirty="0"/>
          </a:p>
          <a:p>
            <a:pPr marL="0" indent="0" algn="just">
              <a:lnSpc>
                <a:spcPct val="150000"/>
              </a:lnSpc>
              <a:spcBef>
                <a:spcPts val="0"/>
              </a:spcBef>
              <a:buNone/>
            </a:pPr>
            <a:endParaRPr lang="es-ES" sz="2000" dirty="0"/>
          </a:p>
          <a:p>
            <a:pPr lvl="1" algn="just">
              <a:lnSpc>
                <a:spcPct val="150000"/>
              </a:lnSpc>
              <a:spcBef>
                <a:spcPts val="0"/>
              </a:spcBef>
              <a:buNone/>
            </a:pPr>
            <a:endParaRPr lang="es-ES" sz="1800" dirty="0"/>
          </a:p>
        </p:txBody>
      </p:sp>
    </p:spTree>
    <p:extLst>
      <p:ext uri="{BB962C8B-B14F-4D97-AF65-F5344CB8AC3E}">
        <p14:creationId xmlns:p14="http://schemas.microsoft.com/office/powerpoint/2010/main" val="3235292374"/>
      </p:ext>
    </p:extLst>
  </p:cSld>
  <p:clrMapOvr>
    <a:masterClrMapping/>
  </p:clrMapOvr>
  <p:transition>
    <p:check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p:txBody>
          <a:bodyPr>
            <a:normAutofit/>
          </a:bodyPr>
          <a:lstStyle/>
          <a:p>
            <a:r>
              <a:rPr lang="es-ES" sz="2800" dirty="0"/>
              <a:t>2.6 Use of Buffers</a:t>
            </a:r>
          </a:p>
        </p:txBody>
      </p:sp>
      <p:sp>
        <p:nvSpPr>
          <p:cNvPr id="3" name="Marcador de contenido 2"/>
          <p:cNvSpPr>
            <a:spLocks noGrp="1"/>
          </p:cNvSpPr>
          <p:nvPr>
            <p:ph idx="1"/>
          </p:nvPr>
        </p:nvSpPr>
        <p:spPr>
          <a:xfrm>
            <a:off x="1182875" y="1200150"/>
            <a:ext cx="10832912" cy="4623093"/>
          </a:xfrm>
        </p:spPr>
        <p:txBody>
          <a:bodyPr/>
          <a:lstStyle/>
          <a:p>
            <a:r>
              <a:rPr lang="es-ES" sz="2400" dirty="0"/>
              <a:t>To instantiate an object of the </a:t>
            </a:r>
            <a:r>
              <a:rPr lang="es-ES" sz="2400" dirty="0" err="1"/>
              <a:t>BufferedReader </a:t>
            </a:r>
            <a:r>
              <a:rPr lang="es-ES" sz="2400" dirty="0"/>
              <a:t>class it is necessary to first instantiate an object of the </a:t>
            </a:r>
            <a:r>
              <a:rPr lang="es-ES" sz="2400" dirty="0" err="1"/>
              <a:t>FileReader </a:t>
            </a:r>
            <a:r>
              <a:rPr lang="es-ES" sz="2400" dirty="0"/>
              <a:t>class.</a:t>
            </a:r>
          </a:p>
          <a:p>
            <a:pPr marL="0" indent="0">
              <a:buNone/>
            </a:pPr>
            <a:r>
              <a:rPr lang="es-ES" sz="2000" dirty="0" err="1">
                <a:solidFill>
                  <a:srgbClr val="000000"/>
                </a:solidFill>
                <a:latin typeface="Consolas" panose="020B0609020204030204" pitchFamily="49" charset="0"/>
              </a:rPr>
              <a:t>FileReader </a:t>
            </a:r>
            <a:r>
              <a:rPr lang="es-ES" sz="2000" b="1" dirty="0">
                <a:solidFill>
                  <a:srgbClr val="7F0055"/>
                </a:solidFill>
                <a:latin typeface="Consolas" panose="020B0609020204030204" pitchFamily="49" charset="0"/>
              </a:rPr>
              <a:t>lector=new </a:t>
            </a:r>
            <a:r>
              <a:rPr lang="es-ES" sz="2000" b="1" dirty="0" err="1">
                <a:solidFill>
                  <a:srgbClr val="000000"/>
                </a:solidFill>
                <a:latin typeface="Consolas" panose="020B0609020204030204" pitchFamily="49" charset="0"/>
              </a:rPr>
              <a:t>FileReader</a:t>
            </a:r>
            <a:r>
              <a:rPr lang="es-ES" sz="2000" b="1" dirty="0">
                <a:solidFill>
                  <a:srgbClr val="000000"/>
                </a:solidFill>
                <a:latin typeface="Consolas" panose="020B0609020204030204" pitchFamily="49" charset="0"/>
              </a:rPr>
              <a:t>(</a:t>
            </a:r>
            <a:r>
              <a:rPr lang="es-ES" sz="2000" b="1" dirty="0">
                <a:solidFill>
                  <a:srgbClr val="2A00FF"/>
                </a:solidFill>
                <a:latin typeface="Consolas" panose="020B0609020204030204" pitchFamily="49" charset="0"/>
              </a:rPr>
              <a:t>"C:\FileReader1.txt"</a:t>
            </a:r>
            <a:r>
              <a:rPr lang="es-ES" sz="2000" b="1" dirty="0">
                <a:solidFill>
                  <a:srgbClr val="000000"/>
                </a:solidFill>
                <a:latin typeface="Consolas" panose="020B0609020204030204" pitchFamily="49" charset="0"/>
              </a:rPr>
              <a:t>);</a:t>
            </a:r>
          </a:p>
          <a:p>
            <a:pPr marL="0" indent="0">
              <a:buNone/>
            </a:pPr>
            <a:r>
              <a:rPr lang="es-ES" sz="2000" dirty="0" err="1">
                <a:solidFill>
                  <a:srgbClr val="000000"/>
                </a:solidFill>
                <a:latin typeface="Consolas" panose="020B0609020204030204" pitchFamily="49" charset="0"/>
              </a:rPr>
              <a:t>BufferedReader </a:t>
            </a:r>
            <a:r>
              <a:rPr lang="es-ES" sz="2000" dirty="0" err="1">
                <a:solidFill>
                  <a:srgbClr val="6A3E3E"/>
                </a:solidFill>
                <a:latin typeface="Consolas" panose="020B0609020204030204" pitchFamily="49" charset="0"/>
              </a:rPr>
              <a:t>lectorBuffer= </a:t>
            </a:r>
            <a:r>
              <a:rPr lang="es-ES" sz="2000" b="1" dirty="0">
                <a:solidFill>
                  <a:srgbClr val="7F0055"/>
                </a:solidFill>
                <a:latin typeface="Consolas" panose="020B0609020204030204" pitchFamily="49" charset="0"/>
              </a:rPr>
              <a:t>new </a:t>
            </a:r>
            <a:r>
              <a:rPr lang="es-ES" sz="2000" b="1" dirty="0" err="1">
                <a:solidFill>
                  <a:srgbClr val="000000"/>
                </a:solidFill>
                <a:latin typeface="Consolas" panose="020B0609020204030204" pitchFamily="49" charset="0"/>
              </a:rPr>
              <a:t>BufferedReader</a:t>
            </a:r>
            <a:r>
              <a:rPr lang="es-ES" sz="2000" b="1" dirty="0">
                <a:solidFill>
                  <a:srgbClr val="000000"/>
                </a:solidFill>
                <a:latin typeface="Consolas" panose="020B0609020204030204" pitchFamily="49" charset="0"/>
              </a:rPr>
              <a:t>(</a:t>
            </a:r>
            <a:r>
              <a:rPr lang="es-ES" sz="2000" b="1" dirty="0">
                <a:solidFill>
                  <a:srgbClr val="6A3E3E"/>
                </a:solidFill>
                <a:latin typeface="Consolas" panose="020B0609020204030204" pitchFamily="49" charset="0"/>
              </a:rPr>
              <a:t>lector</a:t>
            </a:r>
            <a:r>
              <a:rPr lang="es-ES" sz="2000" b="1" dirty="0">
                <a:solidFill>
                  <a:srgbClr val="000000"/>
                </a:solidFill>
                <a:latin typeface="Consolas" panose="020B0609020204030204" pitchFamily="49" charset="0"/>
              </a:rPr>
              <a:t>);</a:t>
            </a:r>
          </a:p>
          <a:p>
            <a:pPr marL="0" indent="0">
              <a:buNone/>
            </a:pPr>
            <a:endParaRPr lang="es-ES" sz="2000" b="1" dirty="0">
              <a:solidFill>
                <a:srgbClr val="000000"/>
              </a:solidFill>
              <a:latin typeface="Consolas" panose="020B0609020204030204" pitchFamily="49" charset="0"/>
            </a:endParaRPr>
          </a:p>
          <a:p>
            <a:endParaRPr lang="es-ES" dirty="0"/>
          </a:p>
        </p:txBody>
      </p:sp>
    </p:spTree>
    <p:extLst>
      <p:ext uri="{BB962C8B-B14F-4D97-AF65-F5344CB8AC3E}">
        <p14:creationId xmlns:p14="http://schemas.microsoft.com/office/powerpoint/2010/main" val="2923592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252017" y="321447"/>
            <a:ext cx="7128792" cy="864096"/>
          </a:xfrm>
        </p:spPr>
        <p:txBody>
          <a:bodyPr>
            <a:normAutofit/>
          </a:bodyPr>
          <a:lstStyle/>
          <a:p>
            <a:r>
              <a:rPr lang="es-ES" sz="2800" dirty="0"/>
              <a:t>2.6 Use of Buffers.</a:t>
            </a:r>
          </a:p>
        </p:txBody>
      </p:sp>
      <p:sp>
        <p:nvSpPr>
          <p:cNvPr id="5125" name="Rectangle 5"/>
          <p:cNvSpPr>
            <a:spLocks noGrp="1" noChangeArrowheads="1"/>
          </p:cNvSpPr>
          <p:nvPr>
            <p:ph idx="1"/>
          </p:nvPr>
        </p:nvSpPr>
        <p:spPr>
          <a:xfrm>
            <a:off x="1252017" y="1185543"/>
            <a:ext cx="8229600" cy="5312062"/>
          </a:xfrm>
        </p:spPr>
        <p:txBody>
          <a:bodyPr>
            <a:normAutofit/>
          </a:bodyPr>
          <a:lstStyle/>
          <a:p>
            <a:pPr marL="0" indent="0" algn="just">
              <a:lnSpc>
                <a:spcPct val="150000"/>
              </a:lnSpc>
              <a:spcBef>
                <a:spcPts val="0"/>
              </a:spcBef>
              <a:buNone/>
            </a:pPr>
            <a:r>
              <a:rPr lang="es-ES" sz="2000" b="1" u="sng" dirty="0">
                <a:solidFill>
                  <a:srgbClr val="FF0000"/>
                </a:solidFill>
              </a:rPr>
              <a:t>Activity 16</a:t>
            </a:r>
            <a:r>
              <a:rPr lang="es-ES" sz="2000" dirty="0">
                <a:solidFill>
                  <a:srgbClr val="FF0000"/>
                </a:solidFill>
              </a:rPr>
              <a:t>: </a:t>
            </a:r>
            <a:r>
              <a:rPr lang="es-ES" sz="2000" dirty="0"/>
              <a:t>We request a string by keyboard and save it in the </a:t>
            </a:r>
            <a:r>
              <a:rPr lang="es-ES" sz="2000" b="1" dirty="0"/>
              <a:t>file</a:t>
            </a:r>
            <a:r>
              <a:rPr lang="es-ES" sz="2000" dirty="0"/>
              <a:t>. Then we read it and display it on the screen.</a:t>
            </a:r>
          </a:p>
          <a:p>
            <a:pPr marL="0" indent="0" algn="just">
              <a:lnSpc>
                <a:spcPct val="150000"/>
              </a:lnSpc>
              <a:spcBef>
                <a:spcPts val="0"/>
              </a:spcBef>
              <a:buNone/>
            </a:pPr>
            <a:endParaRPr lang="es-ES" sz="2000" dirty="0"/>
          </a:p>
          <a:p>
            <a:pPr lvl="1" algn="just">
              <a:lnSpc>
                <a:spcPct val="150000"/>
              </a:lnSpc>
              <a:spcBef>
                <a:spcPts val="0"/>
              </a:spcBef>
              <a:buNone/>
            </a:pPr>
            <a:endParaRPr lang="es-ES" sz="1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404" y="2379167"/>
            <a:ext cx="6600825"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370117"/>
      </p:ext>
    </p:extLst>
  </p:cSld>
  <p:clrMapOvr>
    <a:masterClrMapping/>
  </p:clrMapOvr>
  <p:transition>
    <p:check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523479" y="261218"/>
            <a:ext cx="7128792" cy="864096"/>
          </a:xfrm>
        </p:spPr>
        <p:txBody>
          <a:bodyPr>
            <a:normAutofit/>
          </a:bodyPr>
          <a:lstStyle/>
          <a:p>
            <a:r>
              <a:rPr lang="es-ES" sz="2800" dirty="0"/>
              <a:t>2.6 Use of Buffers</a:t>
            </a:r>
          </a:p>
        </p:txBody>
      </p:sp>
      <p:sp>
        <p:nvSpPr>
          <p:cNvPr id="5125" name="Rectangle 5"/>
          <p:cNvSpPr>
            <a:spLocks noGrp="1" noChangeArrowheads="1"/>
          </p:cNvSpPr>
          <p:nvPr>
            <p:ph idx="1"/>
          </p:nvPr>
        </p:nvSpPr>
        <p:spPr>
          <a:xfrm>
            <a:off x="1420615" y="1125314"/>
            <a:ext cx="10337998" cy="5312062"/>
          </a:xfrm>
        </p:spPr>
        <p:txBody>
          <a:bodyPr>
            <a:normAutofit/>
          </a:bodyPr>
          <a:lstStyle/>
          <a:p>
            <a:pPr marL="0" indent="0" algn="just">
              <a:lnSpc>
                <a:spcPct val="150000"/>
              </a:lnSpc>
              <a:spcBef>
                <a:spcPts val="0"/>
              </a:spcBef>
              <a:buNone/>
            </a:pPr>
            <a:r>
              <a:rPr lang="es-ES" sz="2000" b="1" u="sng" dirty="0">
                <a:solidFill>
                  <a:srgbClr val="FF0000"/>
                </a:solidFill>
              </a:rPr>
              <a:t>Activity 17</a:t>
            </a:r>
            <a:r>
              <a:rPr lang="es-ES" sz="2000" dirty="0">
                <a:solidFill>
                  <a:srgbClr val="FF0000"/>
                </a:solidFill>
              </a:rPr>
              <a:t>: </a:t>
            </a:r>
            <a:r>
              <a:rPr lang="es-ES" sz="2000" dirty="0"/>
              <a:t>Write a program that asks for strings by keyboard and saves them in a </a:t>
            </a:r>
            <a:r>
              <a:rPr lang="es-ES" sz="2000" b="1" dirty="0"/>
              <a:t>file </a:t>
            </a:r>
            <a:r>
              <a:rPr lang="es-ES" sz="2000" dirty="0"/>
              <a:t>using the </a:t>
            </a:r>
            <a:r>
              <a:rPr lang="es-ES" sz="2000" b="1" dirty="0" err="1"/>
              <a:t>BufferedWriter </a:t>
            </a:r>
            <a:r>
              <a:rPr lang="es-ES" sz="2000" b="1" dirty="0"/>
              <a:t>class</a:t>
            </a:r>
            <a:r>
              <a:rPr lang="es-ES" sz="2000" dirty="0"/>
              <a:t>. Then the content of the </a:t>
            </a:r>
            <a:r>
              <a:rPr lang="es-ES" sz="2000" b="1" dirty="0"/>
              <a:t>file</a:t>
            </a:r>
            <a:r>
              <a:rPr lang="es-ES" sz="2000" dirty="0"/>
              <a:t> will be displayed using the </a:t>
            </a:r>
            <a:r>
              <a:rPr lang="es-ES" sz="2000" b="1" dirty="0" err="1"/>
              <a:t>BufferedReader </a:t>
            </a:r>
            <a:r>
              <a:rPr lang="es-ES" sz="2000" b="1" dirty="0"/>
              <a:t>class </a:t>
            </a:r>
            <a:r>
              <a:rPr lang="es-ES" sz="2000" dirty="0"/>
              <a:t>and the number of lines in the file. </a:t>
            </a:r>
          </a:p>
          <a:p>
            <a:pPr marL="0" indent="0" algn="just">
              <a:lnSpc>
                <a:spcPct val="150000"/>
              </a:lnSpc>
              <a:spcBef>
                <a:spcPts val="0"/>
              </a:spcBef>
              <a:buNone/>
            </a:pPr>
            <a:r>
              <a:rPr lang="es-ES" sz="2000" b="1" u="sng" dirty="0">
                <a:solidFill>
                  <a:srgbClr val="FF0000"/>
                </a:solidFill>
              </a:rPr>
              <a:t>Activity 18</a:t>
            </a:r>
            <a:r>
              <a:rPr lang="es-ES" sz="2000" dirty="0">
                <a:solidFill>
                  <a:srgbClr val="FF0000"/>
                </a:solidFill>
              </a:rPr>
              <a:t>: </a:t>
            </a:r>
            <a:r>
              <a:rPr lang="es-ES" sz="2000" dirty="0"/>
              <a:t>Write a program that initializes three vectors with the data of a series of students. In one vector, we are going to store their names; in another one, the age of each student, and in the last one, the grade with decimals that each student has obtained in the Programming module. Subsequently, you will save this data in a file. After saving the data, we open the file to read them and display them on the screen. </a:t>
            </a:r>
            <a:endParaRPr lang="es-ES" sz="2000" b="1" dirty="0"/>
          </a:p>
          <a:p>
            <a:pPr marL="0" indent="0" algn="just">
              <a:lnSpc>
                <a:spcPct val="150000"/>
              </a:lnSpc>
              <a:spcBef>
                <a:spcPts val="0"/>
              </a:spcBef>
              <a:buNone/>
            </a:pPr>
            <a:endParaRPr lang="es-ES" sz="2000" dirty="0"/>
          </a:p>
          <a:p>
            <a:pPr marL="0" indent="0" algn="just">
              <a:lnSpc>
                <a:spcPct val="150000"/>
              </a:lnSpc>
              <a:spcBef>
                <a:spcPts val="0"/>
              </a:spcBef>
              <a:buNone/>
            </a:pPr>
            <a:endParaRPr lang="es-ES" sz="2000" dirty="0"/>
          </a:p>
          <a:p>
            <a:pPr lvl="1" algn="just">
              <a:lnSpc>
                <a:spcPct val="150000"/>
              </a:lnSpc>
              <a:spcBef>
                <a:spcPts val="0"/>
              </a:spcBef>
              <a:buNone/>
            </a:pPr>
            <a:endParaRPr lang="es-ES" sz="1800" dirty="0"/>
          </a:p>
        </p:txBody>
      </p:sp>
    </p:spTree>
    <p:extLst>
      <p:ext uri="{BB962C8B-B14F-4D97-AF65-F5344CB8AC3E}">
        <p14:creationId xmlns:p14="http://schemas.microsoft.com/office/powerpoint/2010/main" val="2492931479"/>
      </p:ext>
    </p:extLst>
  </p:cSld>
  <p:clrMapOvr>
    <a:masterClrMapping/>
  </p:clrMapOvr>
  <p:transition>
    <p:check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p:txBody>
          <a:bodyPr>
            <a:normAutofit/>
          </a:bodyPr>
          <a:lstStyle/>
          <a:p>
            <a:r>
              <a:rPr lang="es-ES" sz="2800" dirty="0"/>
              <a:t>2.6 Use of Buffers</a:t>
            </a:r>
          </a:p>
        </p:txBody>
      </p:sp>
      <p:sp>
        <p:nvSpPr>
          <p:cNvPr id="3" name="Marcador de contenido 2"/>
          <p:cNvSpPr>
            <a:spLocks noGrp="1"/>
          </p:cNvSpPr>
          <p:nvPr>
            <p:ph idx="1"/>
          </p:nvPr>
        </p:nvSpPr>
        <p:spPr>
          <a:xfrm>
            <a:off x="1182875" y="1200150"/>
            <a:ext cx="10832912" cy="4623093"/>
          </a:xfrm>
        </p:spPr>
        <p:txBody>
          <a:bodyPr/>
          <a:lstStyle/>
          <a:p>
            <a:pPr marL="0" indent="0">
              <a:buNone/>
            </a:pPr>
            <a:endParaRPr lang="es-ES" sz="2000" b="1" dirty="0">
              <a:solidFill>
                <a:srgbClr val="000000"/>
              </a:solidFill>
              <a:latin typeface="Consolas" panose="020B0609020204030204" pitchFamily="49" charset="0"/>
            </a:endParaRPr>
          </a:p>
          <a:p>
            <a:r>
              <a:rPr lang="es-ES" sz="2400" dirty="0"/>
              <a:t>In the same way; to instantiate an object of the </a:t>
            </a:r>
            <a:r>
              <a:rPr lang="es-ES" sz="2400" dirty="0" err="1"/>
              <a:t>BufferedWriter </a:t>
            </a:r>
            <a:r>
              <a:rPr lang="es-ES" sz="2400" dirty="0"/>
              <a:t>class it is necessary to first instantiate an object of the </a:t>
            </a:r>
            <a:r>
              <a:rPr lang="es-ES" sz="2400" dirty="0" err="1"/>
              <a:t>FileWriter </a:t>
            </a:r>
            <a:r>
              <a:rPr lang="es-ES" sz="2400" dirty="0"/>
              <a:t>class.</a:t>
            </a:r>
          </a:p>
          <a:p>
            <a:pPr marL="0" indent="0">
              <a:buNone/>
            </a:pPr>
            <a:r>
              <a:rPr lang="es-ES" sz="2000" dirty="0" err="1">
                <a:solidFill>
                  <a:srgbClr val="000000"/>
                </a:solidFill>
                <a:latin typeface="Consolas" panose="020B0609020204030204" pitchFamily="49" charset="0"/>
              </a:rPr>
              <a:t>FileReader </a:t>
            </a:r>
            <a:r>
              <a:rPr lang="es-ES" sz="2000" b="1" dirty="0">
                <a:solidFill>
                  <a:srgbClr val="7F0055"/>
                </a:solidFill>
                <a:latin typeface="Consolas" panose="020B0609020204030204" pitchFamily="49" charset="0"/>
              </a:rPr>
              <a:t>lector=new </a:t>
            </a:r>
            <a:r>
              <a:rPr lang="es-ES" sz="2000" b="1" dirty="0" err="1">
                <a:solidFill>
                  <a:srgbClr val="000000"/>
                </a:solidFill>
                <a:latin typeface="Consolas" panose="020B0609020204030204" pitchFamily="49" charset="0"/>
              </a:rPr>
              <a:t>FileReader</a:t>
            </a:r>
            <a:r>
              <a:rPr lang="es-ES" sz="2000" b="1" dirty="0">
                <a:solidFill>
                  <a:srgbClr val="000000"/>
                </a:solidFill>
                <a:latin typeface="Consolas" panose="020B0609020204030204" pitchFamily="49" charset="0"/>
              </a:rPr>
              <a:t>(</a:t>
            </a:r>
            <a:r>
              <a:rPr lang="es-ES" sz="2000" b="1" dirty="0">
                <a:solidFill>
                  <a:srgbClr val="2A00FF"/>
                </a:solidFill>
                <a:latin typeface="Consolas" panose="020B0609020204030204" pitchFamily="49" charset="0"/>
              </a:rPr>
              <a:t>"C:\FileReader1.txt"</a:t>
            </a:r>
            <a:r>
              <a:rPr lang="es-ES" sz="2000" b="1" dirty="0">
                <a:solidFill>
                  <a:srgbClr val="000000"/>
                </a:solidFill>
                <a:latin typeface="Consolas" panose="020B0609020204030204" pitchFamily="49" charset="0"/>
              </a:rPr>
              <a:t>);</a:t>
            </a:r>
          </a:p>
          <a:p>
            <a:pPr marL="0" indent="0">
              <a:buNone/>
            </a:pPr>
            <a:r>
              <a:rPr lang="es-ES" sz="2000" dirty="0" err="1">
                <a:solidFill>
                  <a:srgbClr val="000000"/>
                </a:solidFill>
                <a:latin typeface="Consolas" panose="020B0609020204030204" pitchFamily="49" charset="0"/>
              </a:rPr>
              <a:t>BufferedReader </a:t>
            </a:r>
            <a:r>
              <a:rPr lang="es-ES" sz="2000" dirty="0" err="1">
                <a:solidFill>
                  <a:srgbClr val="6A3E3E"/>
                </a:solidFill>
                <a:latin typeface="Consolas" panose="020B0609020204030204" pitchFamily="49" charset="0"/>
              </a:rPr>
              <a:t>lectorBuffer= </a:t>
            </a:r>
            <a:r>
              <a:rPr lang="es-ES" sz="2000" b="1" dirty="0">
                <a:solidFill>
                  <a:srgbClr val="7F0055"/>
                </a:solidFill>
                <a:latin typeface="Consolas" panose="020B0609020204030204" pitchFamily="49" charset="0"/>
              </a:rPr>
              <a:t>new </a:t>
            </a:r>
            <a:r>
              <a:rPr lang="es-ES" sz="2000" b="1" dirty="0" err="1">
                <a:solidFill>
                  <a:srgbClr val="000000"/>
                </a:solidFill>
                <a:latin typeface="Consolas" panose="020B0609020204030204" pitchFamily="49" charset="0"/>
              </a:rPr>
              <a:t>BufferedReader</a:t>
            </a:r>
            <a:r>
              <a:rPr lang="es-ES" sz="2000" b="1" dirty="0">
                <a:solidFill>
                  <a:srgbClr val="000000"/>
                </a:solidFill>
                <a:latin typeface="Consolas" panose="020B0609020204030204" pitchFamily="49" charset="0"/>
              </a:rPr>
              <a:t>(</a:t>
            </a:r>
            <a:r>
              <a:rPr lang="es-ES" sz="2000" b="1" dirty="0">
                <a:solidFill>
                  <a:srgbClr val="6A3E3E"/>
                </a:solidFill>
                <a:latin typeface="Consolas" panose="020B0609020204030204" pitchFamily="49" charset="0"/>
              </a:rPr>
              <a:t>lector</a:t>
            </a:r>
            <a:r>
              <a:rPr lang="es-ES" sz="2000" b="1" dirty="0">
                <a:solidFill>
                  <a:srgbClr val="000000"/>
                </a:solidFill>
                <a:latin typeface="Consolas" panose="020B0609020204030204" pitchFamily="49" charset="0"/>
              </a:rPr>
              <a:t>);</a:t>
            </a:r>
          </a:p>
          <a:p>
            <a:endParaRPr lang="es-ES" dirty="0"/>
          </a:p>
        </p:txBody>
      </p:sp>
    </p:spTree>
    <p:extLst>
      <p:ext uri="{BB962C8B-B14F-4D97-AF65-F5344CB8AC3E}">
        <p14:creationId xmlns:p14="http://schemas.microsoft.com/office/powerpoint/2010/main" val="2382113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a:xfrm>
            <a:off x="1658821" y="249529"/>
            <a:ext cx="7128792" cy="864096"/>
          </a:xfrm>
        </p:spPr>
        <p:txBody>
          <a:bodyPr>
            <a:normAutofit/>
          </a:bodyPr>
          <a:lstStyle/>
          <a:p>
            <a:r>
              <a:rPr lang="es-ES" sz="2800" dirty="0"/>
              <a:t>Files.</a:t>
            </a:r>
          </a:p>
        </p:txBody>
      </p:sp>
      <p:sp>
        <p:nvSpPr>
          <p:cNvPr id="5125" name="Rectangle 5"/>
          <p:cNvSpPr>
            <a:spLocks noGrp="1" noChangeArrowheads="1"/>
          </p:cNvSpPr>
          <p:nvPr>
            <p:ph idx="1"/>
          </p:nvPr>
        </p:nvSpPr>
        <p:spPr>
          <a:xfrm>
            <a:off x="1307093" y="1113625"/>
            <a:ext cx="9765459" cy="5383500"/>
          </a:xfrm>
        </p:spPr>
        <p:txBody>
          <a:bodyPr>
            <a:normAutofit/>
          </a:bodyPr>
          <a:lstStyle/>
          <a:p>
            <a:pPr algn="just">
              <a:lnSpc>
                <a:spcPct val="150000"/>
              </a:lnSpc>
              <a:spcBef>
                <a:spcPts val="0"/>
              </a:spcBef>
              <a:buNone/>
            </a:pPr>
            <a:r>
              <a:rPr lang="es-ES" sz="2000" b="1" u="sng" dirty="0"/>
              <a:t>EXAMPLES:</a:t>
            </a:r>
          </a:p>
          <a:p>
            <a:pPr algn="just">
              <a:lnSpc>
                <a:spcPct val="150000"/>
              </a:lnSpc>
              <a:spcBef>
                <a:spcPts val="0"/>
              </a:spcBef>
              <a:buFont typeface="Wingdings" pitchFamily="2" charset="2"/>
              <a:buChar char="q"/>
            </a:pPr>
            <a:r>
              <a:rPr lang="es-ES" sz="2000" dirty="0"/>
              <a:t>A </a:t>
            </a:r>
            <a:r>
              <a:rPr lang="es-ES" sz="2000" b="1" dirty="0"/>
              <a:t>file </a:t>
            </a:r>
            <a:r>
              <a:rPr lang="es-ES" sz="2000" dirty="0"/>
              <a:t>with information about all the students in a class. The set of all the data of a student is the </a:t>
            </a:r>
            <a:r>
              <a:rPr lang="es-ES" sz="2000" b="1" dirty="0"/>
              <a:t>record</a:t>
            </a:r>
            <a:r>
              <a:rPr lang="es-ES" sz="2000" dirty="0"/>
              <a:t>, i.e. there is one record per student. Each of the data (name, age, ....) we are interested in about a student is called a </a:t>
            </a:r>
            <a:r>
              <a:rPr lang="es-ES" sz="2000" b="1" dirty="0"/>
              <a:t>field</a:t>
            </a:r>
            <a:r>
              <a:rPr lang="es-ES" sz="2000" dirty="0"/>
              <a:t>.</a:t>
            </a:r>
          </a:p>
          <a:p>
            <a:pPr algn="just">
              <a:lnSpc>
                <a:spcPct val="150000"/>
              </a:lnSpc>
              <a:spcBef>
                <a:spcPts val="0"/>
              </a:spcBef>
              <a:buFont typeface="Wingdings" pitchFamily="2" charset="2"/>
              <a:buChar char="q"/>
            </a:pPr>
            <a:r>
              <a:rPr lang="es-ES" sz="2000" dirty="0"/>
              <a:t>A </a:t>
            </a:r>
            <a:r>
              <a:rPr lang="es-ES" sz="2000" b="1" dirty="0"/>
              <a:t>file </a:t>
            </a:r>
            <a:r>
              <a:rPr lang="es-ES" sz="2000" dirty="0"/>
              <a:t>with information on all the customers of a bank. The set of all data of a client is the </a:t>
            </a:r>
            <a:r>
              <a:rPr lang="es-ES" sz="2000" b="1" dirty="0"/>
              <a:t>record</a:t>
            </a:r>
            <a:r>
              <a:rPr lang="es-ES" sz="2000" dirty="0"/>
              <a:t>, i.e. there is one record per client. Each of the data (name, balance, ....) we are interested in about a customer is called a </a:t>
            </a:r>
            <a:r>
              <a:rPr lang="es-ES" sz="2000" b="1" dirty="0"/>
              <a:t>field</a:t>
            </a:r>
            <a:r>
              <a:rPr lang="es-ES" sz="2000" dirty="0"/>
              <a:t>.</a:t>
            </a:r>
          </a:p>
          <a:p>
            <a:pPr algn="just">
              <a:lnSpc>
                <a:spcPct val="150000"/>
              </a:lnSpc>
              <a:spcBef>
                <a:spcPts val="0"/>
              </a:spcBef>
              <a:buFont typeface="Wingdings" pitchFamily="2" charset="2"/>
              <a:buChar char="q"/>
            </a:pPr>
            <a:r>
              <a:rPr lang="es-ES" sz="2000" dirty="0"/>
              <a:t>The size of a file is variable, since it can increase or decrease as records are inserted or deleted.</a:t>
            </a:r>
          </a:p>
          <a:p>
            <a:pPr algn="just">
              <a:lnSpc>
                <a:spcPct val="150000"/>
              </a:lnSpc>
              <a:spcBef>
                <a:spcPts val="0"/>
              </a:spcBef>
              <a:buFont typeface="Wingdings" pitchFamily="2" charset="2"/>
              <a:buChar char="Ø"/>
            </a:pPr>
            <a:endParaRPr lang="es-ES" sz="1600" dirty="0"/>
          </a:p>
          <a:p>
            <a:pPr algn="just">
              <a:lnSpc>
                <a:spcPct val="150000"/>
              </a:lnSpc>
              <a:spcBef>
                <a:spcPts val="0"/>
              </a:spcBef>
              <a:buFont typeface="Wingdings" pitchFamily="2" charset="2"/>
              <a:buChar char="q"/>
            </a:pPr>
            <a:endParaRPr lang="es-ES" sz="1600" dirty="0"/>
          </a:p>
        </p:txBody>
      </p:sp>
    </p:spTree>
    <p:extLst>
      <p:ext uri="{BB962C8B-B14F-4D97-AF65-F5344CB8AC3E}">
        <p14:creationId xmlns:p14="http://schemas.microsoft.com/office/powerpoint/2010/main" val="1786474264"/>
      </p:ext>
    </p:extLst>
  </p:cSld>
  <p:clrMapOvr>
    <a:masterClrMapping/>
  </p:clrMapOvr>
  <p:transition>
    <p:check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452042" y="314970"/>
            <a:ext cx="7128792" cy="864096"/>
          </a:xfrm>
        </p:spPr>
        <p:txBody>
          <a:bodyPr>
            <a:normAutofit/>
          </a:bodyPr>
          <a:lstStyle/>
          <a:p>
            <a:r>
              <a:rPr lang="es-ES" sz="2800" dirty="0"/>
              <a:t>2.6 Use of Buffers</a:t>
            </a:r>
          </a:p>
        </p:txBody>
      </p:sp>
      <p:sp>
        <p:nvSpPr>
          <p:cNvPr id="5125" name="Rectangle 5"/>
          <p:cNvSpPr>
            <a:spLocks noGrp="1" noChangeArrowheads="1"/>
          </p:cNvSpPr>
          <p:nvPr>
            <p:ph idx="1"/>
          </p:nvPr>
        </p:nvSpPr>
        <p:spPr>
          <a:xfrm>
            <a:off x="1322784" y="1196752"/>
            <a:ext cx="10450116" cy="5312062"/>
          </a:xfrm>
        </p:spPr>
        <p:txBody>
          <a:bodyPr>
            <a:normAutofit/>
          </a:bodyPr>
          <a:lstStyle/>
          <a:p>
            <a:pPr>
              <a:lnSpc>
                <a:spcPct val="170000"/>
              </a:lnSpc>
              <a:buFont typeface="Wingdings" pitchFamily="2" charset="2"/>
              <a:buChar char="q"/>
            </a:pPr>
            <a:r>
              <a:rPr lang="es-ES" sz="1800" dirty="0"/>
              <a:t>The </a:t>
            </a:r>
            <a:r>
              <a:rPr lang="es-ES" sz="1800" b="1" dirty="0" err="1"/>
              <a:t>BufferedWriter </a:t>
            </a:r>
            <a:r>
              <a:rPr lang="es-ES" sz="1800" b="1" dirty="0"/>
              <a:t>class </a:t>
            </a:r>
            <a:r>
              <a:rPr lang="es-ES" sz="1800" dirty="0"/>
              <a:t>has a </a:t>
            </a:r>
            <a:r>
              <a:rPr lang="es-ES" sz="1800" b="1" dirty="0"/>
              <a:t>method </a:t>
            </a:r>
            <a:r>
              <a:rPr lang="es-ES" sz="1800" b="1" dirty="0" err="1"/>
              <a:t>write</a:t>
            </a:r>
            <a:r>
              <a:rPr lang="es-ES" sz="1800" b="1" dirty="0"/>
              <a:t>(</a:t>
            </a:r>
            <a:r>
              <a:rPr lang="es-ES" sz="1800" b="1" dirty="0" err="1"/>
              <a:t>int </a:t>
            </a:r>
            <a:r>
              <a:rPr lang="es-ES" sz="1800" dirty="0"/>
              <a:t>c) to write a single character and another to write a part of a string (</a:t>
            </a:r>
            <a:r>
              <a:rPr lang="en-US" sz="1800" b="1" dirty="0"/>
              <a:t>write</a:t>
            </a:r>
            <a:r>
              <a:rPr lang="en-US" sz="1800" dirty="0"/>
              <a:t>(</a:t>
            </a:r>
            <a:r>
              <a:rPr lang="en-US" sz="1800" b="1" dirty="0"/>
              <a:t>String </a:t>
            </a:r>
            <a:r>
              <a:rPr lang="en-US" sz="1800" dirty="0" err="1"/>
              <a:t>string</a:t>
            </a:r>
            <a:r>
              <a:rPr lang="en-US" sz="1800" dirty="0"/>
              <a:t>, </a:t>
            </a:r>
            <a:r>
              <a:rPr lang="en-US" sz="1800" b="1" dirty="0" err="1"/>
              <a:t>int </a:t>
            </a:r>
            <a:r>
              <a:rPr lang="en-US" sz="1800" dirty="0" err="1"/>
              <a:t>start</a:t>
            </a:r>
            <a:r>
              <a:rPr lang="en-US" sz="1800" dirty="0"/>
              <a:t>, </a:t>
            </a:r>
            <a:r>
              <a:rPr lang="en-US" sz="1800" b="1" dirty="0" err="1"/>
              <a:t>int </a:t>
            </a:r>
            <a:r>
              <a:rPr lang="en-US" sz="1800" dirty="0" err="1"/>
              <a:t>length</a:t>
            </a:r>
            <a:r>
              <a:rPr lang="en-US" sz="1800" dirty="0"/>
              <a:t>)). </a:t>
            </a:r>
          </a:p>
          <a:p>
            <a:pPr>
              <a:lnSpc>
                <a:spcPct val="170000"/>
              </a:lnSpc>
              <a:buFont typeface="Wingdings" pitchFamily="2" charset="2"/>
              <a:buChar char="q"/>
            </a:pPr>
            <a:r>
              <a:rPr lang="en-US" sz="1800" dirty="0"/>
              <a:t>The </a:t>
            </a:r>
            <a:r>
              <a:rPr lang="en-US" sz="1800" b="1" dirty="0" err="1"/>
              <a:t>BufferedReader class </a:t>
            </a:r>
            <a:r>
              <a:rPr lang="en-US" sz="1800" dirty="0"/>
              <a:t>has a </a:t>
            </a:r>
            <a:r>
              <a:rPr lang="en-US" sz="1800" b="1" dirty="0"/>
              <a:t>read</a:t>
            </a:r>
            <a:r>
              <a:rPr lang="en-US" sz="1800" dirty="0"/>
              <a:t>() </a:t>
            </a:r>
            <a:r>
              <a:rPr lang="en-US" sz="1800" b="1" dirty="0" err="1"/>
              <a:t>method </a:t>
            </a:r>
            <a:r>
              <a:rPr lang="en-US" sz="1800" dirty="0"/>
              <a:t>that reads a </a:t>
            </a:r>
            <a:r>
              <a:rPr lang="en-US" sz="1800" dirty="0" err="1"/>
              <a:t>character</a:t>
            </a:r>
            <a:r>
              <a:rPr lang="en-US" sz="1800" dirty="0"/>
              <a:t>, a </a:t>
            </a:r>
            <a:r>
              <a:rPr lang="en-US" sz="1800" b="1" dirty="0" err="1"/>
              <a:t>readLine</a:t>
            </a:r>
            <a:r>
              <a:rPr lang="en-US" sz="1800" dirty="0"/>
              <a:t>() </a:t>
            </a:r>
            <a:r>
              <a:rPr lang="en-US" sz="1800" b="1" dirty="0" err="1"/>
              <a:t>method </a:t>
            </a:r>
            <a:r>
              <a:rPr lang="en-US" sz="1800" dirty="0"/>
              <a:t>that reads </a:t>
            </a:r>
            <a:r>
              <a:rPr lang="en-US" sz="1800" dirty="0" err="1"/>
              <a:t>a line</a:t>
            </a:r>
            <a:r>
              <a:rPr lang="en-US" sz="1800" dirty="0"/>
              <a:t>, a </a:t>
            </a:r>
            <a:r>
              <a:rPr lang="en-US" sz="1800" b="1" dirty="0"/>
              <a:t>read(char</a:t>
            </a:r>
            <a:r>
              <a:rPr lang="en-US" sz="1800" dirty="0"/>
              <a:t>[] </a:t>
            </a:r>
            <a:r>
              <a:rPr lang="en-US" sz="1800" dirty="0" err="1"/>
              <a:t>cbuf</a:t>
            </a:r>
            <a:r>
              <a:rPr lang="en-US" sz="1800" dirty="0"/>
              <a:t>, </a:t>
            </a:r>
            <a:r>
              <a:rPr lang="en-US" sz="1800" b="1" dirty="0" err="1"/>
              <a:t>int </a:t>
            </a:r>
            <a:r>
              <a:rPr lang="en-US" sz="1800" dirty="0" err="1"/>
              <a:t>start</a:t>
            </a:r>
            <a:r>
              <a:rPr lang="en-US" sz="1800" dirty="0"/>
              <a:t>, </a:t>
            </a:r>
            <a:r>
              <a:rPr lang="en-US" sz="1800" b="1" dirty="0" err="1"/>
              <a:t>int </a:t>
            </a:r>
            <a:r>
              <a:rPr lang="en-US" sz="1800" dirty="0" err="1"/>
              <a:t>length</a:t>
            </a:r>
            <a:r>
              <a:rPr lang="en-US" sz="1800" dirty="0"/>
              <a:t>) </a:t>
            </a:r>
            <a:r>
              <a:rPr lang="en-US" sz="1800" b="1" dirty="0" err="1"/>
              <a:t>method </a:t>
            </a:r>
            <a:r>
              <a:rPr lang="en-US" sz="1800" dirty="0"/>
              <a:t>that reads </a:t>
            </a:r>
            <a:r>
              <a:rPr lang="en-US" sz="1800" dirty="0" err="1"/>
              <a:t>a </a:t>
            </a:r>
            <a:r>
              <a:rPr lang="en-US" sz="1800" dirty="0"/>
              <a:t>part of a </a:t>
            </a:r>
            <a:r>
              <a:rPr lang="en-US" sz="1800" dirty="0" err="1"/>
              <a:t>character </a:t>
            </a:r>
            <a:r>
              <a:rPr lang="en-US" sz="1800" dirty="0"/>
              <a:t>array.</a:t>
            </a:r>
            <a:endParaRPr lang="es-ES" sz="1800" dirty="0"/>
          </a:p>
          <a:p>
            <a:pPr algn="just">
              <a:lnSpc>
                <a:spcPct val="150000"/>
              </a:lnSpc>
              <a:spcBef>
                <a:spcPts val="0"/>
              </a:spcBef>
              <a:buFont typeface="Wingdings" pitchFamily="2" charset="2"/>
              <a:buChar char="q"/>
            </a:pPr>
            <a:endParaRPr lang="es-ES" sz="1800" dirty="0"/>
          </a:p>
        </p:txBody>
      </p:sp>
    </p:spTree>
    <p:extLst>
      <p:ext uri="{BB962C8B-B14F-4D97-AF65-F5344CB8AC3E}">
        <p14:creationId xmlns:p14="http://schemas.microsoft.com/office/powerpoint/2010/main" val="1121133808"/>
      </p:ext>
    </p:extLst>
  </p:cSld>
  <p:clrMapOvr>
    <a:masterClrMapping/>
  </p:clrMapOvr>
  <p:transition>
    <p:check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123459" y="314970"/>
            <a:ext cx="7208777" cy="864096"/>
          </a:xfrm>
        </p:spPr>
        <p:txBody>
          <a:bodyPr>
            <a:normAutofit/>
          </a:bodyPr>
          <a:lstStyle/>
          <a:p>
            <a:r>
              <a:rPr lang="es-ES" sz="2800" dirty="0"/>
              <a:t>2.7 </a:t>
            </a:r>
            <a:r>
              <a:rPr lang="es-ES" sz="2800" dirty="0" err="1"/>
              <a:t>DataInputStream </a:t>
            </a:r>
            <a:r>
              <a:rPr lang="es-ES" sz="2800" dirty="0"/>
              <a:t>and </a:t>
            </a:r>
            <a:r>
              <a:rPr lang="es-ES" sz="2800" dirty="0" err="1"/>
              <a:t>DataOutputStream</a:t>
            </a:r>
            <a:endParaRPr lang="es-ES" sz="2800" dirty="0"/>
          </a:p>
        </p:txBody>
      </p:sp>
      <p:sp>
        <p:nvSpPr>
          <p:cNvPr id="5125" name="Rectangle 5"/>
          <p:cNvSpPr>
            <a:spLocks noGrp="1" noChangeArrowheads="1"/>
          </p:cNvSpPr>
          <p:nvPr>
            <p:ph idx="1"/>
          </p:nvPr>
        </p:nvSpPr>
        <p:spPr>
          <a:xfrm>
            <a:off x="1123460" y="1179066"/>
            <a:ext cx="10878039" cy="5112568"/>
          </a:xfrm>
        </p:spPr>
        <p:txBody>
          <a:bodyPr>
            <a:normAutofit/>
          </a:bodyPr>
          <a:lstStyle/>
          <a:p>
            <a:pPr algn="just">
              <a:lnSpc>
                <a:spcPct val="150000"/>
              </a:lnSpc>
              <a:spcBef>
                <a:spcPts val="0"/>
              </a:spcBef>
              <a:buFont typeface="Wingdings" pitchFamily="2" charset="2"/>
              <a:buChar char="q"/>
            </a:pPr>
            <a:r>
              <a:rPr lang="es-ES" sz="1800" dirty="0"/>
              <a:t>Other classes for reading and writing to </a:t>
            </a:r>
            <a:r>
              <a:rPr lang="es-ES" sz="1800" b="1" dirty="0"/>
              <a:t>files </a:t>
            </a:r>
            <a:r>
              <a:rPr lang="es-ES" sz="1800" dirty="0"/>
              <a:t>are the </a:t>
            </a:r>
            <a:r>
              <a:rPr lang="es-ES" sz="1800" b="1" dirty="0" err="1"/>
              <a:t>DataOutputStream </a:t>
            </a:r>
            <a:r>
              <a:rPr lang="es-ES" sz="1800" b="1" dirty="0"/>
              <a:t>and </a:t>
            </a:r>
            <a:r>
              <a:rPr lang="es-ES" sz="1800" b="1" dirty="0" err="1"/>
              <a:t>DataInputStream </a:t>
            </a:r>
            <a:r>
              <a:rPr lang="es-ES" sz="1800" b="1" dirty="0"/>
              <a:t>classes</a:t>
            </a:r>
            <a:r>
              <a:rPr lang="es-ES" sz="1800" dirty="0"/>
              <a:t>. </a:t>
            </a:r>
          </a:p>
          <a:p>
            <a:pPr algn="just">
              <a:lnSpc>
                <a:spcPct val="150000"/>
              </a:lnSpc>
              <a:spcBef>
                <a:spcPts val="0"/>
              </a:spcBef>
              <a:buFont typeface="Wingdings" pitchFamily="2" charset="2"/>
              <a:buChar char="q"/>
            </a:pPr>
            <a:r>
              <a:rPr lang="es-ES" sz="1800" dirty="0"/>
              <a:t>When accessing a file using these classes, we can use more methods for input and output than with the </a:t>
            </a:r>
            <a:r>
              <a:rPr lang="es-ES" sz="1800" dirty="0" err="1"/>
              <a:t>FileOutputStream </a:t>
            </a:r>
            <a:r>
              <a:rPr lang="es-ES" sz="1800" dirty="0"/>
              <a:t>and </a:t>
            </a:r>
            <a:r>
              <a:rPr lang="es-ES" sz="1800" dirty="0" err="1"/>
              <a:t>FileInputStream </a:t>
            </a:r>
            <a:r>
              <a:rPr lang="es-ES" sz="1800" dirty="0"/>
              <a:t>classes.</a:t>
            </a:r>
          </a:p>
        </p:txBody>
      </p:sp>
    </p:spTree>
    <p:extLst>
      <p:ext uri="{BB962C8B-B14F-4D97-AF65-F5344CB8AC3E}">
        <p14:creationId xmlns:p14="http://schemas.microsoft.com/office/powerpoint/2010/main" val="3583394674"/>
      </p:ext>
    </p:extLst>
  </p:cSld>
  <p:clrMapOvr>
    <a:masterClrMapping/>
  </p:clrMapOvr>
  <p:transition>
    <p:check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123459" y="314970"/>
            <a:ext cx="7208777" cy="864096"/>
          </a:xfrm>
        </p:spPr>
        <p:txBody>
          <a:bodyPr>
            <a:normAutofit/>
          </a:bodyPr>
          <a:lstStyle/>
          <a:p>
            <a:r>
              <a:rPr lang="es-ES" sz="2800" dirty="0"/>
              <a:t>2.7 </a:t>
            </a:r>
            <a:r>
              <a:rPr lang="es-ES" sz="2800" dirty="0" err="1"/>
              <a:t>DataInputStream </a:t>
            </a:r>
            <a:r>
              <a:rPr lang="es-ES" sz="2800" dirty="0"/>
              <a:t>and </a:t>
            </a:r>
            <a:r>
              <a:rPr lang="es-ES" sz="2800" dirty="0" err="1"/>
              <a:t>DataOutputStream</a:t>
            </a:r>
            <a:endParaRPr lang="es-ES" sz="2800" dirty="0"/>
          </a:p>
        </p:txBody>
      </p:sp>
      <p:sp>
        <p:nvSpPr>
          <p:cNvPr id="5125" name="Rectangle 5"/>
          <p:cNvSpPr>
            <a:spLocks noGrp="1" noChangeArrowheads="1"/>
          </p:cNvSpPr>
          <p:nvPr>
            <p:ph idx="1"/>
          </p:nvPr>
        </p:nvSpPr>
        <p:spPr>
          <a:xfrm>
            <a:off x="1123460" y="1179066"/>
            <a:ext cx="10878039" cy="5112568"/>
          </a:xfrm>
        </p:spPr>
        <p:txBody>
          <a:bodyPr>
            <a:normAutofit/>
          </a:bodyPr>
          <a:lstStyle/>
          <a:p>
            <a:pPr marL="370332" indent="-342900" algn="just">
              <a:lnSpc>
                <a:spcPct val="150000"/>
              </a:lnSpc>
              <a:spcBef>
                <a:spcPts val="0"/>
              </a:spcBef>
              <a:buFont typeface="Wingdings" pitchFamily="2" charset="2"/>
              <a:buChar char="q"/>
            </a:pPr>
            <a:r>
              <a:rPr lang="es-ES" sz="1800" dirty="0"/>
              <a:t>To open a file for writing using the </a:t>
            </a:r>
            <a:r>
              <a:rPr lang="es-ES" sz="1800" b="1" dirty="0" err="1"/>
              <a:t>DataOutputStream </a:t>
            </a:r>
            <a:r>
              <a:rPr lang="es-ES" sz="1800" dirty="0"/>
              <a:t>class, it would be:</a:t>
            </a:r>
          </a:p>
          <a:p>
            <a:pPr marL="736092" lvl="1" indent="-342900" algn="just">
              <a:lnSpc>
                <a:spcPct val="150000"/>
              </a:lnSpc>
              <a:spcBef>
                <a:spcPts val="0"/>
              </a:spcBef>
              <a:buNone/>
            </a:pPr>
            <a:r>
              <a:rPr lang="es-ES" sz="1800" b="1" dirty="0" err="1"/>
              <a:t>FileOutputStream </a:t>
            </a:r>
            <a:r>
              <a:rPr lang="es-ES" sz="1800" b="1" dirty="0"/>
              <a:t>file=new </a:t>
            </a:r>
            <a:r>
              <a:rPr lang="es-ES" sz="1800" b="1" dirty="0" err="1"/>
              <a:t>FileOutputStream</a:t>
            </a:r>
            <a:r>
              <a:rPr lang="es-ES" sz="1800" b="1" dirty="0"/>
              <a:t>("test.txt");</a:t>
            </a:r>
          </a:p>
          <a:p>
            <a:pPr marL="736092" lvl="1" indent="-342900" algn="just">
              <a:lnSpc>
                <a:spcPct val="150000"/>
              </a:lnSpc>
              <a:spcBef>
                <a:spcPts val="0"/>
              </a:spcBef>
              <a:buNone/>
            </a:pPr>
            <a:r>
              <a:rPr lang="es-ES" sz="1800" b="1" dirty="0" err="1"/>
              <a:t>DataOutputStream </a:t>
            </a:r>
            <a:r>
              <a:rPr lang="es-ES" sz="1800" b="1" dirty="0"/>
              <a:t>output=new </a:t>
            </a:r>
            <a:r>
              <a:rPr lang="es-ES" sz="1800" b="1" dirty="0" err="1"/>
              <a:t>DataOutputStream</a:t>
            </a:r>
            <a:r>
              <a:rPr lang="es-ES" sz="1800" b="1" dirty="0"/>
              <a:t>(file);</a:t>
            </a:r>
          </a:p>
          <a:p>
            <a:pPr>
              <a:lnSpc>
                <a:spcPct val="170000"/>
              </a:lnSpc>
              <a:buFont typeface="Wingdings" pitchFamily="2" charset="2"/>
              <a:buChar char="q"/>
            </a:pPr>
            <a:r>
              <a:rPr lang="es-ES" sz="1800" dirty="0"/>
              <a:t>Or in a single line:</a:t>
            </a:r>
          </a:p>
          <a:p>
            <a:pPr marL="365760" lvl="1" indent="0">
              <a:lnSpc>
                <a:spcPct val="170000"/>
              </a:lnSpc>
              <a:buNone/>
            </a:pPr>
            <a:r>
              <a:rPr lang="es-ES" sz="1800" b="1" dirty="0" err="1"/>
              <a:t>DataOutputStream </a:t>
            </a:r>
            <a:r>
              <a:rPr lang="es-ES" sz="1800" b="1" dirty="0"/>
              <a:t>output=new </a:t>
            </a:r>
            <a:r>
              <a:rPr lang="es-ES" sz="1800" b="1" dirty="0" err="1"/>
              <a:t>DataOutputStream</a:t>
            </a:r>
            <a:r>
              <a:rPr lang="es-ES" sz="1800" b="1" dirty="0"/>
              <a:t>(new </a:t>
            </a:r>
            <a:r>
              <a:rPr lang="es-ES" sz="1800" b="1" dirty="0" err="1"/>
              <a:t>FileOutputStream</a:t>
            </a:r>
            <a:r>
              <a:rPr lang="es-ES" sz="1800" dirty="0"/>
              <a:t>("test.txt"));</a:t>
            </a:r>
          </a:p>
        </p:txBody>
      </p:sp>
    </p:spTree>
    <p:extLst>
      <p:ext uri="{BB962C8B-B14F-4D97-AF65-F5344CB8AC3E}">
        <p14:creationId xmlns:p14="http://schemas.microsoft.com/office/powerpoint/2010/main" val="4195051931"/>
      </p:ext>
    </p:extLst>
  </p:cSld>
  <p:clrMapOvr>
    <a:masterClrMapping/>
  </p:clrMapOvr>
  <p:transition>
    <p:check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a:xfrm>
            <a:off x="1137046" y="1196752"/>
            <a:ext cx="10678717" cy="5112568"/>
          </a:xfrm>
        </p:spPr>
        <p:txBody>
          <a:bodyPr>
            <a:normAutofit/>
          </a:bodyPr>
          <a:lstStyle/>
          <a:p>
            <a:pPr>
              <a:lnSpc>
                <a:spcPct val="170000"/>
              </a:lnSpc>
              <a:buFont typeface="Wingdings" pitchFamily="2" charset="2"/>
              <a:buChar char="q"/>
            </a:pPr>
            <a:r>
              <a:rPr lang="es-ES" sz="2000" dirty="0"/>
              <a:t>To open a </a:t>
            </a:r>
            <a:r>
              <a:rPr lang="es-ES" sz="2000" b="1" dirty="0"/>
              <a:t>file </a:t>
            </a:r>
            <a:r>
              <a:rPr lang="es-ES" sz="2000" dirty="0"/>
              <a:t>for reading with </a:t>
            </a:r>
            <a:r>
              <a:rPr lang="es-ES" sz="2000" b="1" dirty="0" err="1"/>
              <a:t>DataInputStream</a:t>
            </a:r>
            <a:r>
              <a:rPr lang="es-ES" sz="2000" dirty="0"/>
              <a:t>:</a:t>
            </a:r>
          </a:p>
          <a:p>
            <a:pPr marL="365760" lvl="1" indent="0">
              <a:lnSpc>
                <a:spcPct val="170000"/>
              </a:lnSpc>
              <a:buNone/>
            </a:pPr>
            <a:r>
              <a:rPr lang="es-ES" sz="2000" b="1" dirty="0" err="1"/>
              <a:t>FileInputStream </a:t>
            </a:r>
            <a:r>
              <a:rPr lang="es-ES" sz="2000" b="1" dirty="0"/>
              <a:t>file=new </a:t>
            </a:r>
            <a:r>
              <a:rPr lang="es-ES" sz="2000" b="1" dirty="0" err="1"/>
              <a:t>FileInputStream</a:t>
            </a:r>
            <a:r>
              <a:rPr lang="es-ES" sz="2000" dirty="0"/>
              <a:t>("test.txt");</a:t>
            </a:r>
          </a:p>
          <a:p>
            <a:pPr marL="365760" lvl="1" indent="0">
              <a:lnSpc>
                <a:spcPct val="170000"/>
              </a:lnSpc>
              <a:buNone/>
            </a:pPr>
            <a:r>
              <a:rPr lang="es-ES" sz="2000" b="1" dirty="0" err="1"/>
              <a:t>DataInputStream </a:t>
            </a:r>
            <a:r>
              <a:rPr lang="es-ES" sz="2000" b="1" dirty="0"/>
              <a:t>input=new </a:t>
            </a:r>
            <a:r>
              <a:rPr lang="es-ES" sz="2000" b="1" dirty="0" err="1"/>
              <a:t>DataInputStream</a:t>
            </a:r>
            <a:r>
              <a:rPr lang="es-ES" sz="2000" dirty="0"/>
              <a:t>(file);</a:t>
            </a:r>
          </a:p>
          <a:p>
            <a:pPr>
              <a:lnSpc>
                <a:spcPct val="170000"/>
              </a:lnSpc>
              <a:buFont typeface="Wingdings" pitchFamily="2" charset="2"/>
              <a:buChar char="q"/>
            </a:pPr>
            <a:r>
              <a:rPr lang="es-ES" sz="2000" dirty="0"/>
              <a:t>Or in a single line:</a:t>
            </a:r>
          </a:p>
          <a:p>
            <a:pPr marL="365760" lvl="1" indent="0">
              <a:lnSpc>
                <a:spcPct val="170000"/>
              </a:lnSpc>
              <a:buNone/>
            </a:pPr>
            <a:r>
              <a:rPr lang="es-ES" sz="2000" b="1" dirty="0" err="1"/>
              <a:t>DataInputStream </a:t>
            </a:r>
            <a:r>
              <a:rPr lang="es-ES" sz="2000" b="1" dirty="0"/>
              <a:t>input=new </a:t>
            </a:r>
            <a:r>
              <a:rPr lang="es-ES" sz="2000" b="1" dirty="0" err="1"/>
              <a:t>DataInputStream</a:t>
            </a:r>
            <a:r>
              <a:rPr lang="es-ES" sz="2000" b="1" dirty="0"/>
              <a:t>(new </a:t>
            </a:r>
            <a:r>
              <a:rPr lang="es-ES" sz="2000" b="1" dirty="0" err="1"/>
              <a:t>FileInputStream</a:t>
            </a:r>
            <a:r>
              <a:rPr lang="es-ES" sz="2000" dirty="0"/>
              <a:t>("test.txt"));</a:t>
            </a:r>
          </a:p>
        </p:txBody>
      </p:sp>
      <p:sp>
        <p:nvSpPr>
          <p:cNvPr id="6" name="Rectangle 4"/>
          <p:cNvSpPr txBox="1">
            <a:spLocks noChangeArrowheads="1"/>
          </p:cNvSpPr>
          <p:nvPr/>
        </p:nvSpPr>
        <p:spPr>
          <a:xfrm>
            <a:off x="1123459" y="314970"/>
            <a:ext cx="7208777" cy="86409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j-ea"/>
                <a:cs typeface="Arial" panose="020B0604020202020204" pitchFamily="34" charset="0"/>
              </a:defRPr>
            </a:lvl1pPr>
          </a:lstStyle>
          <a:p>
            <a:r>
              <a:rPr lang="es-ES" sz="2800" dirty="0"/>
              <a:t>2.7 </a:t>
            </a:r>
            <a:r>
              <a:rPr lang="es-ES" sz="2800" dirty="0" err="1"/>
              <a:t>DataInputStream </a:t>
            </a:r>
            <a:r>
              <a:rPr lang="es-ES" sz="2800" dirty="0"/>
              <a:t>and </a:t>
            </a:r>
            <a:r>
              <a:rPr lang="es-ES" sz="2800" dirty="0" err="1"/>
              <a:t>DataOutputStream</a:t>
            </a:r>
            <a:endParaRPr lang="es-ES" sz="2800" dirty="0"/>
          </a:p>
        </p:txBody>
      </p:sp>
    </p:spTree>
    <p:extLst>
      <p:ext uri="{BB962C8B-B14F-4D97-AF65-F5344CB8AC3E}">
        <p14:creationId xmlns:p14="http://schemas.microsoft.com/office/powerpoint/2010/main" val="2415494494"/>
      </p:ext>
    </p:extLst>
  </p:cSld>
  <p:clrMapOvr>
    <a:masterClrMapping/>
  </p:clrMapOvr>
  <p:transition>
    <p:check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a:xfrm>
            <a:off x="1058145" y="88115"/>
            <a:ext cx="7208777" cy="864096"/>
          </a:xfrm>
        </p:spPr>
        <p:txBody>
          <a:bodyPr>
            <a:normAutofit/>
          </a:bodyPr>
          <a:lstStyle/>
          <a:p>
            <a:r>
              <a:rPr lang="es-ES" sz="2800" dirty="0"/>
              <a:t>2.7 </a:t>
            </a:r>
            <a:r>
              <a:rPr lang="es-ES" sz="2800" dirty="0" err="1"/>
              <a:t>DataInputStream </a:t>
            </a:r>
            <a:r>
              <a:rPr lang="es-ES" sz="2800" dirty="0"/>
              <a:t>and </a:t>
            </a:r>
            <a:r>
              <a:rPr lang="es-ES" sz="2800" dirty="0" err="1"/>
              <a:t>DataOutputStream</a:t>
            </a:r>
            <a:endParaRPr lang="es-ES" sz="2800" dirty="0"/>
          </a:p>
        </p:txBody>
      </p:sp>
      <p:sp>
        <p:nvSpPr>
          <p:cNvPr id="5125" name="Rectangle 5"/>
          <p:cNvSpPr>
            <a:spLocks noGrp="1" noChangeArrowheads="1"/>
          </p:cNvSpPr>
          <p:nvPr>
            <p:ph sz="half" idx="1"/>
          </p:nvPr>
        </p:nvSpPr>
        <p:spPr>
          <a:xfrm>
            <a:off x="1223493" y="2160843"/>
            <a:ext cx="5181600" cy="4119563"/>
          </a:xfrm>
        </p:spPr>
        <p:txBody>
          <a:bodyPr>
            <a:normAutofit/>
          </a:bodyPr>
          <a:lstStyle/>
          <a:p>
            <a:pPr>
              <a:lnSpc>
                <a:spcPct val="170000"/>
              </a:lnSpc>
            </a:pPr>
            <a:r>
              <a:rPr lang="es-ES" sz="2200" b="1" dirty="0" err="1"/>
              <a:t>boolean readBoolean</a:t>
            </a:r>
            <a:r>
              <a:rPr lang="es-ES" sz="2200" dirty="0"/>
              <a:t>(), </a:t>
            </a:r>
          </a:p>
          <a:p>
            <a:pPr>
              <a:lnSpc>
                <a:spcPct val="170000"/>
              </a:lnSpc>
            </a:pPr>
            <a:r>
              <a:rPr lang="es-ES" sz="2200" b="1" dirty="0"/>
              <a:t>byte </a:t>
            </a:r>
            <a:r>
              <a:rPr lang="es-ES" sz="2200" b="1" dirty="0" err="1"/>
              <a:t>readByte</a:t>
            </a:r>
            <a:r>
              <a:rPr lang="es-ES" sz="2200" dirty="0"/>
              <a:t>(),</a:t>
            </a:r>
          </a:p>
          <a:p>
            <a:pPr>
              <a:lnSpc>
                <a:spcPct val="170000"/>
              </a:lnSpc>
            </a:pPr>
            <a:r>
              <a:rPr lang="es-ES" sz="2200" b="1" dirty="0" err="1"/>
              <a:t> int readUnsignedByte</a:t>
            </a:r>
            <a:r>
              <a:rPr lang="es-ES" sz="2200" dirty="0"/>
              <a:t>(), </a:t>
            </a:r>
          </a:p>
          <a:p>
            <a:pPr>
              <a:lnSpc>
                <a:spcPct val="170000"/>
              </a:lnSpc>
            </a:pPr>
            <a:r>
              <a:rPr lang="es-ES" sz="2200" b="1" dirty="0"/>
              <a:t>short </a:t>
            </a:r>
            <a:r>
              <a:rPr lang="es-ES" sz="2200" b="1" dirty="0" err="1"/>
              <a:t>readShort</a:t>
            </a:r>
            <a:r>
              <a:rPr lang="es-ES" sz="2200" dirty="0"/>
              <a:t>(), </a:t>
            </a:r>
          </a:p>
          <a:p>
            <a:pPr>
              <a:lnSpc>
                <a:spcPct val="170000"/>
              </a:lnSpc>
            </a:pPr>
            <a:r>
              <a:rPr lang="es-ES" sz="2200" b="1" dirty="0" err="1"/>
              <a:t>int readUnsignedShort</a:t>
            </a:r>
            <a:r>
              <a:rPr lang="es-ES" sz="2200" dirty="0"/>
              <a:t>(), </a:t>
            </a:r>
          </a:p>
          <a:p>
            <a:pPr>
              <a:lnSpc>
                <a:spcPct val="170000"/>
              </a:lnSpc>
              <a:buFont typeface="Wingdings" pitchFamily="2" charset="2"/>
              <a:buChar char="q"/>
            </a:pPr>
            <a:endParaRPr lang="es-ES" sz="2400" dirty="0"/>
          </a:p>
        </p:txBody>
      </p:sp>
      <p:sp>
        <p:nvSpPr>
          <p:cNvPr id="2" name="Marcador de contenido 1"/>
          <p:cNvSpPr>
            <a:spLocks noGrp="1"/>
          </p:cNvSpPr>
          <p:nvPr>
            <p:ph sz="half" idx="2"/>
          </p:nvPr>
        </p:nvSpPr>
        <p:spPr>
          <a:xfrm>
            <a:off x="6795853" y="2164146"/>
            <a:ext cx="5181600" cy="4351338"/>
          </a:xfrm>
        </p:spPr>
        <p:txBody>
          <a:bodyPr>
            <a:normAutofit/>
          </a:bodyPr>
          <a:lstStyle/>
          <a:p>
            <a:pPr>
              <a:lnSpc>
                <a:spcPct val="150000"/>
              </a:lnSpc>
            </a:pPr>
            <a:r>
              <a:rPr lang="es-ES" sz="2200" b="1" dirty="0" err="1"/>
              <a:t>char readChar</a:t>
            </a:r>
            <a:r>
              <a:rPr lang="es-ES" sz="2200" dirty="0"/>
              <a:t>(), </a:t>
            </a:r>
          </a:p>
          <a:p>
            <a:pPr>
              <a:lnSpc>
                <a:spcPct val="150000"/>
              </a:lnSpc>
            </a:pPr>
            <a:r>
              <a:rPr lang="es-ES" sz="2200" b="1" dirty="0" err="1"/>
              <a:t>int readInt</a:t>
            </a:r>
            <a:r>
              <a:rPr lang="es-ES" sz="2200" dirty="0"/>
              <a:t>(),  </a:t>
            </a:r>
          </a:p>
          <a:p>
            <a:pPr>
              <a:lnSpc>
                <a:spcPct val="150000"/>
              </a:lnSpc>
            </a:pPr>
            <a:r>
              <a:rPr lang="es-ES" sz="2200" b="1" dirty="0" err="1"/>
              <a:t>String readLine</a:t>
            </a:r>
            <a:r>
              <a:rPr lang="es-ES" sz="2200" dirty="0"/>
              <a:t>(), </a:t>
            </a:r>
          </a:p>
          <a:p>
            <a:pPr>
              <a:lnSpc>
                <a:spcPct val="150000"/>
              </a:lnSpc>
            </a:pPr>
            <a:r>
              <a:rPr lang="es-ES" sz="2200" b="1" dirty="0" err="1"/>
              <a:t>long readLong</a:t>
            </a:r>
            <a:r>
              <a:rPr lang="es-ES" sz="2200" dirty="0"/>
              <a:t>(), </a:t>
            </a:r>
          </a:p>
          <a:p>
            <a:pPr>
              <a:lnSpc>
                <a:spcPct val="150000"/>
              </a:lnSpc>
            </a:pPr>
            <a:r>
              <a:rPr lang="es-ES" sz="2200" b="1" dirty="0" err="1"/>
              <a:t>float readFloat</a:t>
            </a:r>
            <a:r>
              <a:rPr lang="es-ES" sz="2200" dirty="0"/>
              <a:t>(), </a:t>
            </a:r>
          </a:p>
          <a:p>
            <a:pPr>
              <a:lnSpc>
                <a:spcPct val="150000"/>
              </a:lnSpc>
            </a:pPr>
            <a:r>
              <a:rPr lang="es-ES" sz="2200" b="1" dirty="0" err="1"/>
              <a:t>double readDouble</a:t>
            </a:r>
            <a:r>
              <a:rPr lang="es-ES" sz="2200" dirty="0"/>
              <a:t>(),...</a:t>
            </a:r>
          </a:p>
        </p:txBody>
      </p:sp>
      <p:sp>
        <p:nvSpPr>
          <p:cNvPr id="3" name="Rectángulo 2"/>
          <p:cNvSpPr/>
          <p:nvPr/>
        </p:nvSpPr>
        <p:spPr>
          <a:xfrm>
            <a:off x="1147293" y="736389"/>
            <a:ext cx="9811220" cy="1295739"/>
          </a:xfrm>
          <a:prstGeom prst="rect">
            <a:avLst/>
          </a:prstGeom>
        </p:spPr>
        <p:txBody>
          <a:bodyPr wrap="square">
            <a:spAutoFit/>
          </a:bodyPr>
          <a:lstStyle/>
          <a:p>
            <a:pPr>
              <a:lnSpc>
                <a:spcPct val="170000"/>
              </a:lnSpc>
              <a:buFont typeface="Wingdings" pitchFamily="2" charset="2"/>
              <a:buChar char="q"/>
            </a:pPr>
            <a:r>
              <a:rPr lang="es-ES" sz="2400" dirty="0"/>
              <a:t>Some of the </a:t>
            </a:r>
            <a:r>
              <a:rPr lang="es-ES" sz="2400" b="1" dirty="0"/>
              <a:t>methods </a:t>
            </a:r>
            <a:r>
              <a:rPr lang="es-ES" sz="2400" dirty="0"/>
              <a:t>of </a:t>
            </a:r>
            <a:r>
              <a:rPr lang="es-ES" sz="2400" b="1" dirty="0" err="1"/>
              <a:t>DataInputStream </a:t>
            </a:r>
            <a:r>
              <a:rPr lang="es-ES" sz="2400" dirty="0"/>
              <a:t>are </a:t>
            </a:r>
            <a:r>
              <a:rPr lang="es-ES" sz="2200" dirty="0"/>
              <a:t>variations of the </a:t>
            </a:r>
            <a:r>
              <a:rPr lang="es-ES" sz="2200" b="1" dirty="0" err="1"/>
              <a:t>read </a:t>
            </a:r>
            <a:r>
              <a:rPr lang="es-ES" sz="2200" b="1" dirty="0"/>
              <a:t>method </a:t>
            </a:r>
            <a:r>
              <a:rPr lang="es-ES" sz="2200" dirty="0"/>
              <a:t>of the </a:t>
            </a:r>
            <a:r>
              <a:rPr lang="es-ES" sz="2200" b="1" dirty="0"/>
              <a:t>base class </a:t>
            </a:r>
            <a:r>
              <a:rPr lang="es-ES" sz="2200" dirty="0"/>
              <a:t>for the different data types are: </a:t>
            </a:r>
            <a:endParaRPr lang="es-ES" dirty="0"/>
          </a:p>
        </p:txBody>
      </p:sp>
    </p:spTree>
    <p:extLst>
      <p:ext uri="{BB962C8B-B14F-4D97-AF65-F5344CB8AC3E}">
        <p14:creationId xmlns:p14="http://schemas.microsoft.com/office/powerpoint/2010/main" val="2064483725"/>
      </p:ext>
    </p:extLst>
  </p:cSld>
  <p:clrMapOvr>
    <a:masterClrMapping/>
  </p:clrMapOvr>
  <p:transition>
    <p:check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dirty="0"/>
              <a:t>2.7 </a:t>
            </a:r>
            <a:r>
              <a:rPr lang="es-ES" sz="2800" dirty="0" err="1"/>
              <a:t>DataInputStream </a:t>
            </a:r>
            <a:r>
              <a:rPr lang="es-ES" sz="2800" dirty="0"/>
              <a:t>and </a:t>
            </a:r>
            <a:r>
              <a:rPr lang="es-ES" sz="2800" dirty="0" err="1"/>
              <a:t>DataOutputStream</a:t>
            </a:r>
            <a:endParaRPr lang="es-ES" sz="2800" dirty="0"/>
          </a:p>
        </p:txBody>
      </p:sp>
      <p:sp>
        <p:nvSpPr>
          <p:cNvPr id="5125" name="Rectangle 5"/>
          <p:cNvSpPr>
            <a:spLocks noGrp="1" noChangeArrowheads="1"/>
          </p:cNvSpPr>
          <p:nvPr>
            <p:ph sz="half" idx="1"/>
          </p:nvPr>
        </p:nvSpPr>
        <p:spPr>
          <a:xfrm>
            <a:off x="1223493" y="2414586"/>
            <a:ext cx="5181600" cy="3762375"/>
          </a:xfrm>
        </p:spPr>
        <p:txBody>
          <a:bodyPr>
            <a:normAutofit/>
          </a:bodyPr>
          <a:lstStyle/>
          <a:p>
            <a:pPr>
              <a:lnSpc>
                <a:spcPct val="150000"/>
              </a:lnSpc>
            </a:pPr>
            <a:r>
              <a:rPr lang="es-ES" sz="2000" b="1" dirty="0" err="1"/>
              <a:t>void writeBoolean</a:t>
            </a:r>
            <a:r>
              <a:rPr lang="es-ES" sz="2000" b="1" dirty="0"/>
              <a:t>(</a:t>
            </a:r>
            <a:r>
              <a:rPr lang="es-ES" sz="2000" b="1" dirty="0" err="1"/>
              <a:t>boolean </a:t>
            </a:r>
            <a:r>
              <a:rPr lang="es-ES" sz="2000" dirty="0"/>
              <a:t>v),  </a:t>
            </a:r>
          </a:p>
          <a:p>
            <a:pPr>
              <a:lnSpc>
                <a:spcPct val="150000"/>
              </a:lnSpc>
            </a:pPr>
            <a:r>
              <a:rPr lang="es-ES" sz="2000" b="1" dirty="0" err="1"/>
              <a:t>void writeByte</a:t>
            </a:r>
            <a:r>
              <a:rPr lang="es-ES" sz="2000" b="1" dirty="0"/>
              <a:t>(</a:t>
            </a:r>
            <a:r>
              <a:rPr lang="es-ES" sz="2000" b="1" dirty="0" err="1"/>
              <a:t>int </a:t>
            </a:r>
            <a:r>
              <a:rPr lang="es-ES" sz="2000" dirty="0"/>
              <a:t>v),  </a:t>
            </a:r>
          </a:p>
          <a:p>
            <a:pPr>
              <a:lnSpc>
                <a:spcPct val="150000"/>
              </a:lnSpc>
            </a:pPr>
            <a:r>
              <a:rPr lang="es-ES" sz="2000" b="1" dirty="0" err="1"/>
              <a:t>void writeBytes</a:t>
            </a:r>
            <a:r>
              <a:rPr lang="es-ES" sz="2000" b="1" dirty="0"/>
              <a:t>(</a:t>
            </a:r>
            <a:r>
              <a:rPr lang="es-ES" sz="2000" b="1" dirty="0" err="1"/>
              <a:t>String </a:t>
            </a:r>
            <a:r>
              <a:rPr lang="es-ES" sz="2000" dirty="0"/>
              <a:t>s), </a:t>
            </a:r>
          </a:p>
          <a:p>
            <a:pPr>
              <a:lnSpc>
                <a:spcPct val="150000"/>
              </a:lnSpc>
            </a:pPr>
            <a:r>
              <a:rPr lang="es-ES" sz="2000" b="1" dirty="0" err="1"/>
              <a:t>void writeShort</a:t>
            </a:r>
            <a:r>
              <a:rPr lang="es-ES" sz="2000" b="1" dirty="0"/>
              <a:t>(</a:t>
            </a:r>
            <a:r>
              <a:rPr lang="es-ES" sz="2000" b="1" dirty="0" err="1"/>
              <a:t>int </a:t>
            </a:r>
            <a:r>
              <a:rPr lang="es-ES" sz="2000" dirty="0"/>
              <a:t>v), </a:t>
            </a:r>
          </a:p>
          <a:p>
            <a:pPr>
              <a:lnSpc>
                <a:spcPct val="150000"/>
              </a:lnSpc>
            </a:pPr>
            <a:r>
              <a:rPr lang="es-ES" sz="2000" b="1" dirty="0" err="1"/>
              <a:t>void writeChars </a:t>
            </a:r>
            <a:r>
              <a:rPr lang="es-ES" sz="2000" b="1" dirty="0"/>
              <a:t>(</a:t>
            </a:r>
            <a:r>
              <a:rPr lang="es-ES" sz="2000" b="1" dirty="0" err="1"/>
              <a:t>String </a:t>
            </a:r>
            <a:r>
              <a:rPr lang="es-ES" sz="2000" dirty="0"/>
              <a:t>s), </a:t>
            </a:r>
          </a:p>
          <a:p>
            <a:pPr>
              <a:lnSpc>
                <a:spcPct val="170000"/>
              </a:lnSpc>
            </a:pPr>
            <a:endParaRPr lang="es-ES" sz="2000" dirty="0"/>
          </a:p>
          <a:p>
            <a:pPr>
              <a:lnSpc>
                <a:spcPct val="170000"/>
              </a:lnSpc>
              <a:buFont typeface="Wingdings" pitchFamily="2" charset="2"/>
              <a:buChar char="q"/>
            </a:pPr>
            <a:endParaRPr lang="es-ES" sz="2400" dirty="0"/>
          </a:p>
        </p:txBody>
      </p:sp>
      <p:sp>
        <p:nvSpPr>
          <p:cNvPr id="2" name="Marcador de contenido 1"/>
          <p:cNvSpPr>
            <a:spLocks noGrp="1"/>
          </p:cNvSpPr>
          <p:nvPr>
            <p:ph sz="half" idx="2"/>
          </p:nvPr>
        </p:nvSpPr>
        <p:spPr>
          <a:xfrm>
            <a:off x="6800850" y="2486024"/>
            <a:ext cx="5181600" cy="3619500"/>
          </a:xfrm>
        </p:spPr>
        <p:txBody>
          <a:bodyPr>
            <a:normAutofit/>
          </a:bodyPr>
          <a:lstStyle/>
          <a:p>
            <a:pPr>
              <a:lnSpc>
                <a:spcPct val="150000"/>
              </a:lnSpc>
            </a:pPr>
            <a:r>
              <a:rPr lang="es-ES" sz="2000" b="1" dirty="0" err="1"/>
              <a:t>void writeChar</a:t>
            </a:r>
            <a:r>
              <a:rPr lang="es-ES" sz="2000" b="1" dirty="0"/>
              <a:t>(</a:t>
            </a:r>
            <a:r>
              <a:rPr lang="es-ES" sz="2000" b="1" dirty="0" err="1"/>
              <a:t>int </a:t>
            </a:r>
            <a:r>
              <a:rPr lang="es-ES" sz="2000" dirty="0"/>
              <a:t>v), </a:t>
            </a:r>
          </a:p>
          <a:p>
            <a:pPr>
              <a:lnSpc>
                <a:spcPct val="150000"/>
              </a:lnSpc>
            </a:pPr>
            <a:r>
              <a:rPr lang="es-ES" sz="2000" b="1" dirty="0" err="1"/>
              <a:t>void writeInt</a:t>
            </a:r>
            <a:r>
              <a:rPr lang="es-ES" sz="2000" b="1" dirty="0"/>
              <a:t>(</a:t>
            </a:r>
            <a:r>
              <a:rPr lang="es-ES" sz="2000" b="1" dirty="0" err="1"/>
              <a:t>int </a:t>
            </a:r>
            <a:r>
              <a:rPr lang="es-ES" sz="2000" dirty="0"/>
              <a:t>v), </a:t>
            </a:r>
          </a:p>
          <a:p>
            <a:pPr>
              <a:lnSpc>
                <a:spcPct val="150000"/>
              </a:lnSpc>
            </a:pPr>
            <a:r>
              <a:rPr lang="es-ES" sz="2000" b="1" dirty="0" err="1"/>
              <a:t>void writeLong</a:t>
            </a:r>
            <a:r>
              <a:rPr lang="es-ES" sz="2000" b="1" dirty="0"/>
              <a:t>(</a:t>
            </a:r>
            <a:r>
              <a:rPr lang="es-ES" sz="2000" b="1" dirty="0" err="1"/>
              <a:t>long </a:t>
            </a:r>
            <a:r>
              <a:rPr lang="es-ES" sz="2000" dirty="0"/>
              <a:t>v), </a:t>
            </a:r>
          </a:p>
          <a:p>
            <a:pPr>
              <a:lnSpc>
                <a:spcPct val="150000"/>
              </a:lnSpc>
            </a:pPr>
            <a:r>
              <a:rPr lang="es-ES" sz="2000" b="1" dirty="0" err="1"/>
              <a:t>void writeFloat</a:t>
            </a:r>
            <a:r>
              <a:rPr lang="es-ES" sz="2000" b="1" dirty="0"/>
              <a:t>(</a:t>
            </a:r>
            <a:r>
              <a:rPr lang="es-ES" sz="2000" b="1" dirty="0" err="1"/>
              <a:t>float </a:t>
            </a:r>
            <a:r>
              <a:rPr lang="es-ES" sz="2000" dirty="0"/>
              <a:t>v), </a:t>
            </a:r>
          </a:p>
          <a:p>
            <a:pPr>
              <a:lnSpc>
                <a:spcPct val="150000"/>
              </a:lnSpc>
            </a:pPr>
            <a:r>
              <a:rPr lang="es-ES" sz="2000" b="1" dirty="0" err="1"/>
              <a:t>void writeDouble</a:t>
            </a:r>
            <a:r>
              <a:rPr lang="es-ES" sz="2000" b="1" dirty="0"/>
              <a:t>(</a:t>
            </a:r>
            <a:r>
              <a:rPr lang="es-ES" sz="2000" b="1" dirty="0" err="1"/>
              <a:t>double </a:t>
            </a:r>
            <a:r>
              <a:rPr lang="es-ES" sz="2000" dirty="0"/>
              <a:t>v),</a:t>
            </a:r>
          </a:p>
          <a:p>
            <a:endParaRPr lang="es-ES" dirty="0"/>
          </a:p>
        </p:txBody>
      </p:sp>
      <p:sp>
        <p:nvSpPr>
          <p:cNvPr id="3" name="Rectángulo 2"/>
          <p:cNvSpPr/>
          <p:nvPr/>
        </p:nvSpPr>
        <p:spPr>
          <a:xfrm>
            <a:off x="975842" y="1140386"/>
            <a:ext cx="9782645" cy="1075679"/>
          </a:xfrm>
          <a:prstGeom prst="rect">
            <a:avLst/>
          </a:prstGeom>
        </p:spPr>
        <p:txBody>
          <a:bodyPr wrap="square">
            <a:spAutoFit/>
          </a:bodyPr>
          <a:lstStyle/>
          <a:p>
            <a:pPr>
              <a:lnSpc>
                <a:spcPct val="170000"/>
              </a:lnSpc>
              <a:buFont typeface="Wingdings" pitchFamily="2" charset="2"/>
              <a:buChar char="q"/>
            </a:pPr>
            <a:r>
              <a:rPr lang="es-ES" sz="2000" dirty="0">
                <a:latin typeface="Arial" panose="020B0604020202020204" pitchFamily="34" charset="0"/>
                <a:cs typeface="Arial" panose="020B0604020202020204" pitchFamily="34" charset="0"/>
              </a:rPr>
              <a:t>On the other hand, the </a:t>
            </a:r>
            <a:r>
              <a:rPr lang="es-ES" sz="2000" b="1" dirty="0" err="1">
                <a:latin typeface="Arial" panose="020B0604020202020204" pitchFamily="34" charset="0"/>
                <a:cs typeface="Arial" panose="020B0604020202020204" pitchFamily="34" charset="0"/>
              </a:rPr>
              <a:t>DataOutputStream </a:t>
            </a:r>
            <a:r>
              <a:rPr lang="es-ES" sz="2000" b="1" dirty="0">
                <a:latin typeface="Arial" panose="020B0604020202020204" pitchFamily="34" charset="0"/>
                <a:cs typeface="Arial" panose="020B0604020202020204" pitchFamily="34" charset="0"/>
              </a:rPr>
              <a:t>class </a:t>
            </a:r>
            <a:r>
              <a:rPr lang="es-ES" sz="2000" dirty="0">
                <a:latin typeface="Arial" panose="020B0604020202020204" pitchFamily="34" charset="0"/>
                <a:cs typeface="Arial" panose="020B0604020202020204" pitchFamily="34" charset="0"/>
              </a:rPr>
              <a:t>defines several </a:t>
            </a:r>
            <a:r>
              <a:rPr lang="es-ES" sz="2000" b="1" dirty="0" err="1">
                <a:latin typeface="Arial" panose="020B0604020202020204" pitchFamily="34" charset="0"/>
                <a:cs typeface="Arial" panose="020B0604020202020204" pitchFamily="34" charset="0"/>
              </a:rPr>
              <a:t>write </a:t>
            </a:r>
            <a:r>
              <a:rPr lang="es-ES" sz="2000" b="1" dirty="0">
                <a:latin typeface="Arial" panose="020B0604020202020204" pitchFamily="34" charset="0"/>
                <a:cs typeface="Arial" panose="020B0604020202020204" pitchFamily="34" charset="0"/>
              </a:rPr>
              <a:t>methods </a:t>
            </a:r>
            <a:r>
              <a:rPr lang="es-ES" sz="2000" dirty="0">
                <a:latin typeface="Arial" panose="020B0604020202020204" pitchFamily="34" charset="0"/>
                <a:cs typeface="Arial" panose="020B0604020202020204" pitchFamily="34" charset="0"/>
              </a:rPr>
              <a:t>that are variations of the </a:t>
            </a:r>
            <a:r>
              <a:rPr lang="es-ES" sz="2000" b="1" dirty="0" err="1">
                <a:latin typeface="Arial" panose="020B0604020202020204" pitchFamily="34" charset="0"/>
                <a:cs typeface="Arial" panose="020B0604020202020204" pitchFamily="34" charset="0"/>
              </a:rPr>
              <a:t>write </a:t>
            </a:r>
            <a:r>
              <a:rPr lang="es-ES" sz="2000" b="1" dirty="0">
                <a:latin typeface="Arial" panose="020B0604020202020204" pitchFamily="34" charset="0"/>
                <a:cs typeface="Arial" panose="020B0604020202020204" pitchFamily="34" charset="0"/>
              </a:rPr>
              <a:t>method </a:t>
            </a:r>
            <a:r>
              <a:rPr lang="es-ES" sz="2000" dirty="0">
                <a:latin typeface="Arial" panose="020B0604020202020204" pitchFamily="34" charset="0"/>
                <a:cs typeface="Arial" panose="020B0604020202020204" pitchFamily="34" charset="0"/>
              </a:rPr>
              <a:t>of the </a:t>
            </a:r>
            <a:r>
              <a:rPr lang="es-ES" sz="2000" b="1" dirty="0">
                <a:latin typeface="Arial" panose="020B0604020202020204" pitchFamily="34" charset="0"/>
                <a:cs typeface="Arial" panose="020B0604020202020204" pitchFamily="34" charset="0"/>
              </a:rPr>
              <a:t>base class </a:t>
            </a:r>
            <a:r>
              <a:rPr lang="es-ES" sz="2000" dirty="0">
                <a:latin typeface="Arial" panose="020B0604020202020204" pitchFamily="34" charset="0"/>
                <a:cs typeface="Arial" panose="020B0604020202020204" pitchFamily="34" charset="0"/>
              </a:rPr>
              <a:t>to write primitive data.</a:t>
            </a:r>
          </a:p>
        </p:txBody>
      </p:sp>
    </p:spTree>
    <p:extLst>
      <p:ext uri="{BB962C8B-B14F-4D97-AF65-F5344CB8AC3E}">
        <p14:creationId xmlns:p14="http://schemas.microsoft.com/office/powerpoint/2010/main" val="3175681800"/>
      </p:ext>
    </p:extLst>
  </p:cSld>
  <p:clrMapOvr>
    <a:masterClrMapping/>
  </p:clrMapOvr>
  <p:transition>
    <p:check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446130" y="198709"/>
            <a:ext cx="7128792" cy="864096"/>
          </a:xfrm>
        </p:spPr>
        <p:txBody>
          <a:bodyPr>
            <a:normAutofit/>
          </a:bodyPr>
          <a:lstStyle/>
          <a:p>
            <a:r>
              <a:rPr lang="es-ES" sz="2800" dirty="0"/>
              <a:t>2.7 </a:t>
            </a:r>
            <a:r>
              <a:rPr lang="es-ES" sz="2800" dirty="0" err="1"/>
              <a:t>DataInputStream </a:t>
            </a:r>
            <a:r>
              <a:rPr lang="es-ES" sz="2800" dirty="0"/>
              <a:t>and </a:t>
            </a:r>
            <a:r>
              <a:rPr lang="es-ES" sz="2800" dirty="0" err="1"/>
              <a:t>DataOutputStream</a:t>
            </a:r>
            <a:endParaRPr lang="es-ES" sz="2800" dirty="0"/>
          </a:p>
        </p:txBody>
      </p:sp>
      <p:sp>
        <p:nvSpPr>
          <p:cNvPr id="5125" name="Rectangle 5"/>
          <p:cNvSpPr>
            <a:spLocks noGrp="1" noChangeArrowheads="1"/>
          </p:cNvSpPr>
          <p:nvPr>
            <p:ph idx="1"/>
          </p:nvPr>
        </p:nvSpPr>
        <p:spPr>
          <a:xfrm>
            <a:off x="1322784" y="1062805"/>
            <a:ext cx="8229600" cy="5112568"/>
          </a:xfrm>
        </p:spPr>
        <p:txBody>
          <a:bodyPr>
            <a:normAutofit/>
          </a:bodyPr>
          <a:lstStyle/>
          <a:p>
            <a:pPr marL="27432" indent="0" algn="just">
              <a:lnSpc>
                <a:spcPct val="150000"/>
              </a:lnSpc>
              <a:spcBef>
                <a:spcPts val="0"/>
              </a:spcBef>
              <a:buNone/>
            </a:pPr>
            <a:r>
              <a:rPr lang="es-ES" sz="1800" b="1" u="sng" dirty="0">
                <a:solidFill>
                  <a:srgbClr val="FF0000"/>
                </a:solidFill>
              </a:rPr>
              <a:t>Activity 19</a:t>
            </a:r>
            <a:r>
              <a:rPr lang="es-ES" sz="1800" dirty="0">
                <a:solidFill>
                  <a:srgbClr val="FF0000"/>
                </a:solidFill>
              </a:rPr>
              <a:t>: </a:t>
            </a:r>
            <a:r>
              <a:rPr lang="es-ES" sz="1800" dirty="0"/>
              <a:t>We save in the </a:t>
            </a:r>
            <a:r>
              <a:rPr lang="es-ES" sz="1800" b="1" dirty="0"/>
              <a:t>file </a:t>
            </a:r>
            <a:r>
              <a:rPr lang="es-ES" sz="1800" dirty="0"/>
              <a:t>"test.txt" the </a:t>
            </a:r>
            <a:r>
              <a:rPr lang="es-ES" sz="1800" dirty="0" err="1"/>
              <a:t>ID</a:t>
            </a:r>
            <a:r>
              <a:rPr lang="es-ES" sz="1800" dirty="0"/>
              <a:t>, age and name of a person using the methods </a:t>
            </a:r>
            <a:r>
              <a:rPr lang="es-ES" sz="1800" b="1" dirty="0" err="1"/>
              <a:t>writeUTF</a:t>
            </a:r>
            <a:r>
              <a:rPr lang="es-ES" sz="1800" b="1" dirty="0"/>
              <a:t>()</a:t>
            </a:r>
            <a:r>
              <a:rPr lang="es-ES" sz="1800" dirty="0"/>
              <a:t>, </a:t>
            </a:r>
            <a:r>
              <a:rPr lang="es-ES" sz="1800" b="1" dirty="0" err="1"/>
              <a:t>writeChar</a:t>
            </a:r>
            <a:r>
              <a:rPr lang="es-ES" sz="1800" b="1" dirty="0"/>
              <a:t>() </a:t>
            </a:r>
            <a:r>
              <a:rPr lang="es-ES" sz="1800" dirty="0"/>
              <a:t>and </a:t>
            </a:r>
            <a:r>
              <a:rPr lang="es-ES" sz="1800" b="1" dirty="0" err="1"/>
              <a:t>writeInt</a:t>
            </a:r>
            <a:r>
              <a:rPr lang="es-ES" sz="1800" b="1" dirty="0"/>
              <a:t>()</a:t>
            </a:r>
            <a:r>
              <a:rPr lang="es-ES" sz="1800" dirty="0"/>
              <a:t>.</a:t>
            </a:r>
          </a:p>
          <a:p>
            <a:pPr marL="370332" indent="-342900" algn="just">
              <a:lnSpc>
                <a:spcPct val="150000"/>
              </a:lnSpc>
              <a:spcBef>
                <a:spcPts val="0"/>
              </a:spcBef>
              <a:buFont typeface="Wingdings" pitchFamily="2" charset="2"/>
              <a:buChar char="q"/>
            </a:pPr>
            <a:endParaRPr lang="es-ES" sz="1800" dirty="0"/>
          </a:p>
          <a:p>
            <a:pPr marL="1010412" lvl="2" indent="-342900" algn="just">
              <a:lnSpc>
                <a:spcPct val="150000"/>
              </a:lnSpc>
              <a:spcBef>
                <a:spcPts val="0"/>
              </a:spcBef>
              <a:buNone/>
            </a:pPr>
            <a:endParaRPr lang="es-ES"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895" y="2237080"/>
            <a:ext cx="7810077" cy="3627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7265569"/>
      </p:ext>
    </p:extLst>
  </p:cSld>
  <p:clrMapOvr>
    <a:masterClrMapping/>
  </p:clrMapOvr>
  <p:transition>
    <p:check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321840" y="116632"/>
            <a:ext cx="7128792" cy="864096"/>
          </a:xfrm>
        </p:spPr>
        <p:txBody>
          <a:bodyPr>
            <a:normAutofit/>
          </a:bodyPr>
          <a:lstStyle/>
          <a:p>
            <a:r>
              <a:rPr lang="es-ES" sz="2800" dirty="0"/>
              <a:t>2.7 </a:t>
            </a:r>
            <a:r>
              <a:rPr lang="es-ES" sz="2800" dirty="0" err="1"/>
              <a:t>DataInputStream </a:t>
            </a:r>
            <a:r>
              <a:rPr lang="es-ES" sz="2800" dirty="0"/>
              <a:t>and </a:t>
            </a:r>
            <a:r>
              <a:rPr lang="es-ES" sz="2800" dirty="0" err="1"/>
              <a:t>DataOutputStream</a:t>
            </a:r>
            <a:endParaRPr lang="es-ES" sz="2800" dirty="0"/>
          </a:p>
        </p:txBody>
      </p:sp>
      <p:sp>
        <p:nvSpPr>
          <p:cNvPr id="5125" name="Rectangle 5"/>
          <p:cNvSpPr>
            <a:spLocks noGrp="1" noChangeArrowheads="1"/>
          </p:cNvSpPr>
          <p:nvPr>
            <p:ph idx="1"/>
          </p:nvPr>
        </p:nvSpPr>
        <p:spPr>
          <a:xfrm>
            <a:off x="1474972" y="980728"/>
            <a:ext cx="8229600" cy="5112568"/>
          </a:xfrm>
        </p:spPr>
        <p:txBody>
          <a:bodyPr>
            <a:normAutofit/>
          </a:bodyPr>
          <a:lstStyle/>
          <a:p>
            <a:pPr marL="0" indent="0">
              <a:lnSpc>
                <a:spcPct val="170000"/>
              </a:lnSpc>
              <a:buNone/>
            </a:pPr>
            <a:r>
              <a:rPr lang="es-ES" sz="1800" dirty="0"/>
              <a:t>We open the above file for reading and display the contents on the screen using the </a:t>
            </a:r>
            <a:r>
              <a:rPr lang="es-ES" sz="1800" b="1" dirty="0" err="1"/>
              <a:t>readUTF</a:t>
            </a:r>
            <a:r>
              <a:rPr lang="es-ES" sz="1800" b="1" dirty="0"/>
              <a:t>()</a:t>
            </a:r>
            <a:r>
              <a:rPr lang="es-ES" sz="1800" dirty="0"/>
              <a:t>, </a:t>
            </a:r>
            <a:r>
              <a:rPr lang="es-ES" sz="1800" b="1" dirty="0" err="1"/>
              <a:t>readChar</a:t>
            </a:r>
            <a:r>
              <a:rPr lang="es-ES" sz="1800" b="1" dirty="0"/>
              <a:t>() </a:t>
            </a:r>
            <a:r>
              <a:rPr lang="es-ES" sz="1800" dirty="0"/>
              <a:t>and </a:t>
            </a:r>
            <a:r>
              <a:rPr lang="es-ES" sz="1800" b="1" dirty="0" err="1"/>
              <a:t>readInt</a:t>
            </a:r>
            <a:r>
              <a:rPr lang="es-ES" sz="1800" dirty="0"/>
              <a:t>() </a:t>
            </a:r>
            <a:r>
              <a:rPr lang="es-ES" sz="1800" b="1" dirty="0"/>
              <a:t>methods;</a:t>
            </a:r>
          </a:p>
          <a:p>
            <a:pPr marL="0" indent="0">
              <a:lnSpc>
                <a:spcPct val="170000"/>
              </a:lnSpc>
              <a:buNone/>
            </a:pPr>
            <a:endParaRPr lang="es-ES" sz="1800" dirty="0"/>
          </a:p>
          <a:p>
            <a:pPr marL="0" indent="0">
              <a:lnSpc>
                <a:spcPct val="170000"/>
              </a:lnSpc>
              <a:buNone/>
            </a:pPr>
            <a:endParaRPr lang="es-ES" sz="1800" dirty="0"/>
          </a:p>
          <a:p>
            <a:pPr marL="0" indent="0">
              <a:lnSpc>
                <a:spcPct val="170000"/>
              </a:lnSpc>
              <a:buNone/>
            </a:pPr>
            <a:endParaRPr lang="es-ES" sz="1800" dirty="0"/>
          </a:p>
          <a:p>
            <a:pPr marL="0" indent="0">
              <a:lnSpc>
                <a:spcPct val="170000"/>
              </a:lnSpc>
              <a:buNone/>
            </a:pPr>
            <a:endParaRPr lang="es-ES" sz="1800" dirty="0"/>
          </a:p>
          <a:p>
            <a:pPr marL="0" indent="0">
              <a:lnSpc>
                <a:spcPct val="170000"/>
              </a:lnSpc>
              <a:buNone/>
            </a:pPr>
            <a:endParaRPr lang="es-ES" sz="1800" dirty="0"/>
          </a:p>
          <a:p>
            <a:pPr marL="0" indent="0">
              <a:lnSpc>
                <a:spcPct val="170000"/>
              </a:lnSpc>
              <a:buNone/>
            </a:pPr>
            <a:r>
              <a:rPr lang="es-ES" sz="1800" dirty="0"/>
              <a:t>The output per screen is: </a:t>
            </a:r>
          </a:p>
          <a:p>
            <a:pPr marL="0" indent="0">
              <a:lnSpc>
                <a:spcPct val="170000"/>
              </a:lnSpc>
              <a:buNone/>
            </a:pPr>
            <a:endParaRPr lang="es-ES" sz="1800" dirty="0"/>
          </a:p>
          <a:p>
            <a:pPr marL="370332" indent="-342900" algn="just">
              <a:lnSpc>
                <a:spcPct val="150000"/>
              </a:lnSpc>
              <a:spcBef>
                <a:spcPts val="0"/>
              </a:spcBef>
              <a:buFont typeface="Wingdings" pitchFamily="2" charset="2"/>
              <a:buChar char="q"/>
            </a:pPr>
            <a:endParaRPr lang="es-ES" sz="1800" dirty="0"/>
          </a:p>
          <a:p>
            <a:pPr marL="1010412" lvl="2" indent="-342900" algn="just">
              <a:lnSpc>
                <a:spcPct val="150000"/>
              </a:lnSpc>
              <a:spcBef>
                <a:spcPts val="0"/>
              </a:spcBef>
              <a:buNone/>
            </a:pPr>
            <a:endParaRPr lang="es-ES" sz="1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586" y="2100262"/>
            <a:ext cx="65913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882" y="5445223"/>
            <a:ext cx="417646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6429577"/>
      </p:ext>
    </p:extLst>
  </p:cSld>
  <p:clrMapOvr>
    <a:masterClrMapping/>
  </p:clrMapOvr>
  <p:transition>
    <p:check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404926" y="198710"/>
            <a:ext cx="7128792" cy="864096"/>
          </a:xfrm>
        </p:spPr>
        <p:txBody>
          <a:bodyPr>
            <a:normAutofit/>
          </a:bodyPr>
          <a:lstStyle/>
          <a:p>
            <a:r>
              <a:rPr lang="es-ES" sz="2800" dirty="0"/>
              <a:t>2.7 </a:t>
            </a:r>
            <a:r>
              <a:rPr lang="es-ES" sz="2800" dirty="0" err="1"/>
              <a:t>DataInputStream </a:t>
            </a:r>
            <a:r>
              <a:rPr lang="es-ES" sz="2800" dirty="0"/>
              <a:t>and </a:t>
            </a:r>
            <a:r>
              <a:rPr lang="es-ES" sz="2800" dirty="0" err="1"/>
              <a:t>DataOutputStream</a:t>
            </a:r>
            <a:endParaRPr lang="es-ES" sz="2800" dirty="0"/>
          </a:p>
        </p:txBody>
      </p:sp>
      <p:sp>
        <p:nvSpPr>
          <p:cNvPr id="5125" name="Rectangle 5"/>
          <p:cNvSpPr>
            <a:spLocks noGrp="1" noChangeArrowheads="1"/>
          </p:cNvSpPr>
          <p:nvPr>
            <p:ph idx="1"/>
          </p:nvPr>
        </p:nvSpPr>
        <p:spPr>
          <a:xfrm>
            <a:off x="1527525" y="1062806"/>
            <a:ext cx="8229600" cy="5112568"/>
          </a:xfrm>
        </p:spPr>
        <p:txBody>
          <a:bodyPr>
            <a:normAutofit/>
          </a:bodyPr>
          <a:lstStyle/>
          <a:p>
            <a:pPr marL="0" indent="0">
              <a:lnSpc>
                <a:spcPct val="170000"/>
              </a:lnSpc>
              <a:buNone/>
            </a:pPr>
            <a:r>
              <a:rPr lang="es-ES" sz="1800" b="1" u="sng" dirty="0">
                <a:solidFill>
                  <a:srgbClr val="FF0000"/>
                </a:solidFill>
              </a:rPr>
              <a:t>Activity 20</a:t>
            </a:r>
            <a:r>
              <a:rPr lang="es-ES" sz="1800" dirty="0">
                <a:solidFill>
                  <a:srgbClr val="FF0000"/>
                </a:solidFill>
              </a:rPr>
              <a:t>: </a:t>
            </a:r>
            <a:r>
              <a:rPr lang="es-ES" sz="1800" dirty="0"/>
              <a:t>To save the data of an order in a file, we have the following code fragment:</a:t>
            </a:r>
          </a:p>
          <a:p>
            <a:pPr marL="0" indent="0">
              <a:lnSpc>
                <a:spcPct val="170000"/>
              </a:lnSpc>
              <a:buNone/>
            </a:pPr>
            <a:endParaRPr lang="es-ES" sz="1800" dirty="0"/>
          </a:p>
          <a:p>
            <a:pPr marL="0" indent="0">
              <a:lnSpc>
                <a:spcPct val="170000"/>
              </a:lnSpc>
              <a:buNone/>
            </a:pPr>
            <a:endParaRPr lang="es-ES" sz="1800" dirty="0"/>
          </a:p>
          <a:p>
            <a:pPr marL="0" indent="0">
              <a:lnSpc>
                <a:spcPct val="170000"/>
              </a:lnSpc>
              <a:buNone/>
            </a:pPr>
            <a:endParaRPr lang="es-ES" sz="1800" dirty="0"/>
          </a:p>
          <a:p>
            <a:pPr marL="0" indent="0">
              <a:lnSpc>
                <a:spcPct val="170000"/>
              </a:lnSpc>
              <a:buNone/>
            </a:pPr>
            <a:endParaRPr lang="es-ES" sz="1800" dirty="0"/>
          </a:p>
          <a:p>
            <a:pPr marL="0" indent="0">
              <a:lnSpc>
                <a:spcPct val="170000"/>
              </a:lnSpc>
              <a:buNone/>
            </a:pPr>
            <a:endParaRPr lang="es-ES" sz="1800" dirty="0"/>
          </a:p>
          <a:p>
            <a:pPr marL="0" indent="0">
              <a:lnSpc>
                <a:spcPct val="170000"/>
              </a:lnSpc>
              <a:buNone/>
            </a:pPr>
            <a:endParaRPr lang="es-ES" sz="1800" dirty="0"/>
          </a:p>
          <a:p>
            <a:pPr marL="0" indent="0">
              <a:lnSpc>
                <a:spcPct val="170000"/>
              </a:lnSpc>
              <a:buNone/>
            </a:pPr>
            <a:endParaRPr lang="es-ES" sz="1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594" y="2123963"/>
            <a:ext cx="8043130" cy="3742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065166"/>
      </p:ext>
    </p:extLst>
  </p:cSld>
  <p:clrMapOvr>
    <a:masterClrMapping/>
  </p:clrMapOvr>
  <p:transition>
    <p:check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540723" y="332656"/>
            <a:ext cx="7128792" cy="864096"/>
          </a:xfrm>
        </p:spPr>
        <p:txBody>
          <a:bodyPr>
            <a:normAutofit/>
          </a:bodyPr>
          <a:lstStyle/>
          <a:p>
            <a:r>
              <a:rPr lang="es-ES" sz="2800" dirty="0"/>
              <a:t>2.7 </a:t>
            </a:r>
            <a:r>
              <a:rPr lang="es-ES" sz="2800" dirty="0" err="1"/>
              <a:t>DataInputStream </a:t>
            </a:r>
            <a:r>
              <a:rPr lang="es-ES" sz="2800" dirty="0"/>
              <a:t>and </a:t>
            </a:r>
            <a:r>
              <a:rPr lang="es-ES" sz="2800" dirty="0" err="1"/>
              <a:t>DataOutputStream</a:t>
            </a:r>
            <a:endParaRPr lang="es-ES" sz="2800" dirty="0"/>
          </a:p>
        </p:txBody>
      </p:sp>
      <p:sp>
        <p:nvSpPr>
          <p:cNvPr id="5125" name="Rectangle 5"/>
          <p:cNvSpPr>
            <a:spLocks noGrp="1" noChangeArrowheads="1"/>
          </p:cNvSpPr>
          <p:nvPr>
            <p:ph idx="1"/>
          </p:nvPr>
        </p:nvSpPr>
        <p:spPr>
          <a:xfrm>
            <a:off x="1322784" y="1196752"/>
            <a:ext cx="8229600" cy="5112568"/>
          </a:xfrm>
        </p:spPr>
        <p:txBody>
          <a:bodyPr>
            <a:normAutofit/>
          </a:bodyPr>
          <a:lstStyle/>
          <a:p>
            <a:pPr marL="0" indent="0">
              <a:lnSpc>
                <a:spcPct val="170000"/>
              </a:lnSpc>
              <a:buNone/>
            </a:pPr>
            <a:r>
              <a:rPr lang="es-ES" sz="1800" dirty="0"/>
              <a:t>After saving the data, we open the file to read it and display it on the screen with the following code fragment:</a:t>
            </a:r>
          </a:p>
          <a:p>
            <a:pPr marL="0" indent="0">
              <a:lnSpc>
                <a:spcPct val="170000"/>
              </a:lnSpc>
              <a:buNone/>
            </a:pPr>
            <a:endParaRPr lang="es-ES" sz="1800" dirty="0"/>
          </a:p>
          <a:p>
            <a:pPr marL="0" indent="0">
              <a:lnSpc>
                <a:spcPct val="170000"/>
              </a:lnSpc>
              <a:buNone/>
            </a:pPr>
            <a:endParaRPr lang="es-ES" sz="1800" dirty="0"/>
          </a:p>
          <a:p>
            <a:pPr marL="0" indent="0">
              <a:lnSpc>
                <a:spcPct val="170000"/>
              </a:lnSpc>
              <a:buNone/>
            </a:pPr>
            <a:endParaRPr lang="es-ES" sz="1800" dirty="0"/>
          </a:p>
          <a:p>
            <a:pPr marL="0" indent="0">
              <a:lnSpc>
                <a:spcPct val="170000"/>
              </a:lnSpc>
              <a:buNone/>
            </a:pPr>
            <a:endParaRPr lang="es-ES" sz="18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199" y="2225444"/>
            <a:ext cx="769620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4409394"/>
      </p:ext>
    </p:extLst>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01297-A7F6-4290-9894-92F244C6316A}"/>
              </a:ext>
            </a:extLst>
          </p:cNvPr>
          <p:cNvSpPr>
            <a:spLocks noGrp="1"/>
          </p:cNvSpPr>
          <p:nvPr>
            <p:ph type="title"/>
          </p:nvPr>
        </p:nvSpPr>
        <p:spPr/>
        <p:txBody>
          <a:bodyPr/>
          <a:lstStyle/>
          <a:p>
            <a:endParaRPr lang="es-ES"/>
          </a:p>
        </p:txBody>
      </p:sp>
      <mc:AlternateContent xmlns:mc="http://schemas.openxmlformats.org/markup-compatibility/2006">
        <mc:Choice xmlns:psuz="http://schemas.microsoft.com/office/powerpoint/2016/summaryzoom" Requires="psuz">
          <p:graphicFrame>
            <p:nvGraphicFramePr>
              <p:cNvPr id="5" name="Vista general de resumen 4">
                <a:extLst>
                  <a:ext uri="{FF2B5EF4-FFF2-40B4-BE49-F238E27FC236}">
                    <a16:creationId xmlns:a16="http://schemas.microsoft.com/office/drawing/2014/main" id="{3CBB69B1-DADF-4B6E-A090-4DDB779459FB}"/>
                  </a:ext>
                </a:extLst>
              </p:cNvPr>
              <p:cNvGraphicFramePr>
                <a:graphicFrameLocks noChangeAspect="1"/>
              </p:cNvGraphicFramePr>
              <p:nvPr>
                <p:extLst>
                  <p:ext uri="{D42A27DB-BD31-4B8C-83A1-F6EECF244321}">
                    <p14:modId xmlns:p14="http://schemas.microsoft.com/office/powerpoint/2010/main" val="4008153746"/>
                  </p:ext>
                </p:extLst>
              </p:nvPr>
            </p:nvGraphicFramePr>
            <p:xfrm>
              <a:off x="1182875" y="1604349"/>
              <a:ext cx="10515600" cy="4351337"/>
            </p:xfrm>
            <a:graphic>
              <a:graphicData uri="http://schemas.microsoft.com/office/powerpoint/2016/summaryzoom">
                <psuz:summaryZm>
                  <psuz:summaryZmObj sectionId="{1CD39BDC-5248-46C0-8080-2EAB82FF93F3}" offsetFactorX="154901" offsetFactorY="-9764" scaleFactorX="96027" scaleFactorY="96027">
                    <psuz:zmPr id="{C43D3E9F-923F-4115-BBD4-C0E58D79DB52}" transitionDur="1000">
                      <p166:blipFill xmlns:p166="http://schemas.microsoft.com/office/powerpoint/2016/6/main">
                        <a:blip r:embed="rId2"/>
                        <a:stretch>
                          <a:fillRect/>
                        </a:stretch>
                      </p166:blipFill>
                      <p166:spPr xmlns:p166="http://schemas.microsoft.com/office/powerpoint/2016/6/main">
                        <a:xfrm>
                          <a:off x="7172823" y="7"/>
                          <a:ext cx="3342766" cy="1880305"/>
                        </a:xfrm>
                        <a:prstGeom prst="rect">
                          <a:avLst/>
                        </a:prstGeom>
                        <a:ln w="3175">
                          <a:solidFill>
                            <a:prstClr val="ltGray"/>
                          </a:solidFill>
                        </a:ln>
                      </p166:spPr>
                    </psuz:zmPr>
                  </psuz:summaryZmObj>
                  <psuz:summaryZmObj sectionId="{4B0AA674-42C6-4ECD-B1C8-BC60CDD80551}" offsetFactorX="-108522" offsetFactorY="106212">
                    <psuz:zmPr id="{20ED4081-BA61-44B3-ABD0-6A0BF1D59E8B}" transitionDur="1000">
                      <p166:blipFill xmlns:p166="http://schemas.microsoft.com/office/powerpoint/2016/6/main">
                        <a:blip r:embed="rId3"/>
                        <a:stretch>
                          <a:fillRect/>
                        </a:stretch>
                      </p166:blipFill>
                      <p166:spPr xmlns:p166="http://schemas.microsoft.com/office/powerpoint/2016/6/main">
                        <a:xfrm>
                          <a:off x="1545344" y="2232036"/>
                          <a:ext cx="3481069" cy="1958101"/>
                        </a:xfrm>
                        <a:prstGeom prst="rect">
                          <a:avLst/>
                        </a:prstGeom>
                        <a:ln w="3175">
                          <a:solidFill>
                            <a:prstClr val="ltGray"/>
                          </a:solidFill>
                        </a:ln>
                      </p166:spPr>
                    </psuz:zmPr>
                  </psuz:summaryZmObj>
                  <psuz:summaryZmObj sectionId="{8696909F-D626-4A91-850C-BDD8C16180C9}" offsetFactorX="101875" offsetFactorY="-455">
                    <psuz:zmPr id="{A9FCE62A-8836-483A-A9B3-6D6EA4318D6D}" transitionDur="1000">
                      <p166:blipFill xmlns:p166="http://schemas.microsoft.com/office/powerpoint/2016/6/main">
                        <a:blip r:embed="rId4"/>
                        <a:stretch>
                          <a:fillRect/>
                        </a:stretch>
                      </p166:blipFill>
                      <p166:spPr xmlns:p166="http://schemas.microsoft.com/office/powerpoint/2016/6/main">
                        <a:xfrm>
                          <a:off x="5257800" y="2232030"/>
                          <a:ext cx="3481069" cy="1958101"/>
                        </a:xfrm>
                        <a:prstGeom prst="rect">
                          <a:avLst/>
                        </a:prstGeom>
                        <a:ln w="3175">
                          <a:solidFill>
                            <a:prstClr val="ltGray"/>
                          </a:solidFill>
                        </a:ln>
                      </p166:spPr>
                    </psuz:zmPr>
                  </psuz:summaryZmObj>
                  <psuz:gridLayout/>
                </psuz:summaryZm>
              </a:graphicData>
            </a:graphic>
          </p:graphicFrame>
        </mc:Choice>
        <mc:Fallback>
          <p:grpSp>
            <p:nvGrpSpPr>
              <p:cNvPr id="5" name="Vista general de resumen 4">
                <a:extLst>
                  <a:ext uri="{FF2B5EF4-FFF2-40B4-BE49-F238E27FC236}">
                    <a16:creationId xmlns:a16="http://schemas.microsoft.com/office/drawing/2014/main" id="{3CBB69B1-DADF-4B6E-A090-4DDB779459FB}"/>
                  </a:ext>
                </a:extLst>
              </p:cNvPr>
              <p:cNvGrpSpPr>
                <a:grpSpLocks noGrp="1" noUngrp="1" noRot="1" noChangeAspect="1" noMove="1" noResize="1"/>
              </p:cNvGrpSpPr>
              <p:nvPr/>
            </p:nvGrpSpPr>
            <p:grpSpPr>
              <a:xfrm>
                <a:off x="1182875" y="1604349"/>
                <a:ext cx="10515600" cy="4351337"/>
                <a:chOff x="1182875" y="1604349"/>
                <a:chExt cx="10515600" cy="4351337"/>
              </a:xfrm>
            </p:grpSpPr>
            <p:pic>
              <p:nvPicPr>
                <p:cNvPr id="3" name="Imagen 3">
                  <a:hlinkClick r:id="rId5"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8355698" y="1604356"/>
                  <a:ext cx="3342766" cy="1880305"/>
                </a:xfrm>
                <a:prstGeom prst="rect">
                  <a:avLst/>
                </a:prstGeom>
                <a:ln w="3175">
                  <a:solidFill>
                    <a:prstClr val="ltGray"/>
                  </a:solidFill>
                </a:ln>
              </p:spPr>
            </p:pic>
            <p:pic>
              <p:nvPicPr>
                <p:cNvPr id="4" name="Imagen 4">
                  <a:hlinkClick r:id="rId6"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2728219" y="3836385"/>
                  <a:ext cx="3481069" cy="1958101"/>
                </a:xfrm>
                <a:prstGeom prst="rect">
                  <a:avLst/>
                </a:prstGeom>
                <a:ln w="3175">
                  <a:solidFill>
                    <a:prstClr val="ltGray"/>
                  </a:solidFill>
                </a:ln>
              </p:spPr>
            </p:pic>
            <p:pic>
              <p:nvPicPr>
                <p:cNvPr id="6" name="Imagen 6">
                  <a:hlinkClick r:id="rId7"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6440675" y="3836379"/>
                  <a:ext cx="3481069" cy="1958101"/>
                </a:xfrm>
                <a:prstGeom prst="rect">
                  <a:avLst/>
                </a:prstGeom>
                <a:ln w="3175">
                  <a:solidFill>
                    <a:prstClr val="ltGray"/>
                  </a:solidFill>
                </a:ln>
              </p:spPr>
            </p:pic>
          </p:grpSp>
        </mc:Fallback>
      </mc:AlternateContent>
      <mc:AlternateContent xmlns:mc="http://schemas.openxmlformats.org/markup-compatibility/2006" xmlns:pslz="http://schemas.microsoft.com/office/powerpoint/2016/slidezoom">
        <mc:Choice Requires="pslz">
          <p:graphicFrame>
            <p:nvGraphicFramePr>
              <p:cNvPr id="7" name="Vista general de diapositiva 6">
                <a:extLst>
                  <a:ext uri="{FF2B5EF4-FFF2-40B4-BE49-F238E27FC236}">
                    <a16:creationId xmlns:a16="http://schemas.microsoft.com/office/drawing/2014/main" id="{485E2804-33AD-4EB7-97D4-56D78EA5E2C1}"/>
                  </a:ext>
                </a:extLst>
              </p:cNvPr>
              <p:cNvGraphicFramePr>
                <a:graphicFrameLocks noChangeAspect="1"/>
              </p:cNvGraphicFramePr>
              <p:nvPr>
                <p:extLst>
                  <p:ext uri="{D42A27DB-BD31-4B8C-83A1-F6EECF244321}">
                    <p14:modId xmlns:p14="http://schemas.microsoft.com/office/powerpoint/2010/main" val="724989128"/>
                  </p:ext>
                </p:extLst>
              </p:nvPr>
            </p:nvGraphicFramePr>
            <p:xfrm>
              <a:off x="996320" y="1604349"/>
              <a:ext cx="3472442" cy="1953249"/>
            </p:xfrm>
            <a:graphic>
              <a:graphicData uri="http://schemas.microsoft.com/office/powerpoint/2016/slidezoom">
                <pslz:sldZm>
                  <pslz:sldZmObj sldId="257" cId="3250566234">
                    <pslz:zmPr id="{CD06EF78-92C0-4EF5-986B-84AEA672D0C1}" returnToParent="0" transitionDur="1000">
                      <p166:blipFill xmlns:p166="http://schemas.microsoft.com/office/powerpoint/2016/6/main">
                        <a:blip r:embed="rId8"/>
                        <a:stretch>
                          <a:fillRect/>
                        </a:stretch>
                      </p166:blipFill>
                      <p166:spPr xmlns:p166="http://schemas.microsoft.com/office/powerpoint/2016/6/main">
                        <a:xfrm>
                          <a:off x="0" y="0"/>
                          <a:ext cx="3472442" cy="1953249"/>
                        </a:xfrm>
                        <a:prstGeom prst="rect">
                          <a:avLst/>
                        </a:prstGeom>
                        <a:ln w="3175">
                          <a:solidFill>
                            <a:prstClr val="ltGray"/>
                          </a:solidFill>
                        </a:ln>
                      </p166:spPr>
                    </pslz:zmPr>
                  </pslz:sldZmObj>
                </pslz:sldZm>
              </a:graphicData>
            </a:graphic>
          </p:graphicFrame>
        </mc:Choice>
        <mc:Fallback xmlns:p166="http://schemas.microsoft.com/office/powerpoint/2016/6/main" xmlns:p14="http://schemas.microsoft.com/office/powerpoint/2010/main" xmlns:psuz="http://schemas.microsoft.com/office/powerpoint/2016/summaryzoom" xmlns:a16="http://schemas.microsoft.com/office/drawing/2014/main" xmlns="">
          <p:pic>
            <p:nvPicPr>
              <p:cNvPr id="7" name="Vista general de diapositiva 6">
                <a:hlinkClick r:id="rId9" action="ppaction://hlinksldjump"/>
                <a:extLst>
                  <a:ext uri="{FF2B5EF4-FFF2-40B4-BE49-F238E27FC236}">
                    <a16:creationId xmlns:a16="http://schemas.microsoft.com/office/drawing/2014/main" id="{485E2804-33AD-4EB7-97D4-56D78EA5E2C1}"/>
                  </a:ext>
                </a:extLst>
              </p:cNvPr>
              <p:cNvPicPr>
                <a:picLocks noGrp="1" noRot="1" noChangeAspect="1" noMove="1" noResize="1" noEditPoints="1" noAdjustHandles="1" noChangeArrowheads="1" noChangeShapeType="1"/>
              </p:cNvPicPr>
              <p:nvPr/>
            </p:nvPicPr>
            <p:blipFill>
              <a:blip r:embed="rId10"/>
              <a:stretch>
                <a:fillRect/>
              </a:stretch>
            </p:blipFill>
            <p:spPr>
              <a:xfrm>
                <a:off x="996320" y="1604349"/>
                <a:ext cx="3472442" cy="195324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3" name="Vista general de diapositiva 12">
                <a:extLst>
                  <a:ext uri="{FF2B5EF4-FFF2-40B4-BE49-F238E27FC236}">
                    <a16:creationId xmlns:a16="http://schemas.microsoft.com/office/drawing/2014/main" id="{30119F78-CCAB-4902-AAB6-2F2A4F271BF4}"/>
                  </a:ext>
                </a:extLst>
              </p:cNvPr>
              <p:cNvGraphicFramePr>
                <a:graphicFrameLocks noChangeAspect="1"/>
              </p:cNvGraphicFramePr>
              <p:nvPr>
                <p:extLst>
                  <p:ext uri="{D42A27DB-BD31-4B8C-83A1-F6EECF244321}">
                    <p14:modId xmlns:p14="http://schemas.microsoft.com/office/powerpoint/2010/main" val="4109364809"/>
                  </p:ext>
                </p:extLst>
              </p:nvPr>
            </p:nvGraphicFramePr>
            <p:xfrm>
              <a:off x="4704453" y="1604349"/>
              <a:ext cx="3472443" cy="1953249"/>
            </p:xfrm>
            <a:graphic>
              <a:graphicData uri="http://schemas.microsoft.com/office/powerpoint/2016/slidezoom">
                <pslz:sldZm>
                  <pslz:sldZmObj sldId="358" cId="382071082">
                    <pslz:zmPr id="{271592C4-B8F7-4B18-B8AE-38A0B4C99F25}" returnToParent="0" transitionDur="1000">
                      <p166:blipFill xmlns:p166="http://schemas.microsoft.com/office/powerpoint/2016/6/main">
                        <a:blip r:embed="rId11"/>
                        <a:stretch>
                          <a:fillRect/>
                        </a:stretch>
                      </p166:blipFill>
                      <p166:spPr xmlns:p166="http://schemas.microsoft.com/office/powerpoint/2016/6/main">
                        <a:xfrm>
                          <a:off x="0" y="0"/>
                          <a:ext cx="3472443" cy="1953249"/>
                        </a:xfrm>
                        <a:prstGeom prst="rect">
                          <a:avLst/>
                        </a:prstGeom>
                        <a:ln w="3175">
                          <a:solidFill>
                            <a:prstClr val="ltGray"/>
                          </a:solidFill>
                        </a:ln>
                      </p166:spPr>
                    </pslz:zmPr>
                  </pslz:sldZmObj>
                </pslz:sldZm>
              </a:graphicData>
            </a:graphic>
          </p:graphicFrame>
        </mc:Choice>
        <mc:Fallback xmlns:p166="http://schemas.microsoft.com/office/powerpoint/2016/6/main" xmlns:p14="http://schemas.microsoft.com/office/powerpoint/2010/main" xmlns:psuz="http://schemas.microsoft.com/office/powerpoint/2016/summaryzoom" xmlns:a16="http://schemas.microsoft.com/office/drawing/2014/main" xmlns="">
          <p:pic>
            <p:nvPicPr>
              <p:cNvPr id="13" name="Vista general de diapositiva 12">
                <a:hlinkClick r:id="rId12" action="ppaction://hlinksldjump"/>
                <a:extLst>
                  <a:ext uri="{FF2B5EF4-FFF2-40B4-BE49-F238E27FC236}">
                    <a16:creationId xmlns:a16="http://schemas.microsoft.com/office/drawing/2014/main" id="{30119F78-CCAB-4902-AAB6-2F2A4F271BF4}"/>
                  </a:ext>
                </a:extLst>
              </p:cNvPr>
              <p:cNvPicPr>
                <a:picLocks noGrp="1" noRot="1" noChangeAspect="1" noMove="1" noResize="1" noEditPoints="1" noAdjustHandles="1" noChangeArrowheads="1" noChangeShapeType="1"/>
              </p:cNvPicPr>
              <p:nvPr/>
            </p:nvPicPr>
            <p:blipFill>
              <a:blip r:embed="rId13"/>
              <a:stretch>
                <a:fillRect/>
              </a:stretch>
            </p:blipFill>
            <p:spPr>
              <a:xfrm>
                <a:off x="4704453" y="1604349"/>
                <a:ext cx="3472443" cy="1953249"/>
              </a:xfrm>
              <a:prstGeom prst="rect">
                <a:avLst/>
              </a:prstGeom>
              <a:ln w="3175">
                <a:solidFill>
                  <a:prstClr val="ltGray"/>
                </a:solidFill>
              </a:ln>
            </p:spPr>
          </p:pic>
        </mc:Fallback>
      </mc:AlternateContent>
    </p:spTree>
    <p:extLst>
      <p:ext uri="{BB962C8B-B14F-4D97-AF65-F5344CB8AC3E}">
        <p14:creationId xmlns:p14="http://schemas.microsoft.com/office/powerpoint/2010/main" val="27295693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452042" y="296652"/>
            <a:ext cx="7128792" cy="864096"/>
          </a:xfrm>
        </p:spPr>
        <p:txBody>
          <a:bodyPr>
            <a:normAutofit/>
          </a:bodyPr>
          <a:lstStyle/>
          <a:p>
            <a:r>
              <a:rPr lang="es-ES" sz="2800" dirty="0"/>
              <a:t>2.7 </a:t>
            </a:r>
            <a:r>
              <a:rPr lang="es-ES" sz="2800" dirty="0" err="1"/>
              <a:t>DataInputStream </a:t>
            </a:r>
            <a:r>
              <a:rPr lang="es-ES" sz="2800" dirty="0"/>
              <a:t>and </a:t>
            </a:r>
            <a:r>
              <a:rPr lang="es-ES" sz="2800" dirty="0" err="1"/>
              <a:t>DataOutputStream</a:t>
            </a:r>
            <a:endParaRPr lang="es-ES" sz="2800" dirty="0"/>
          </a:p>
        </p:txBody>
      </p:sp>
      <p:sp>
        <p:nvSpPr>
          <p:cNvPr id="5125" name="Rectangle 5"/>
          <p:cNvSpPr>
            <a:spLocks noGrp="1" noChangeArrowheads="1"/>
          </p:cNvSpPr>
          <p:nvPr>
            <p:ph idx="1"/>
          </p:nvPr>
        </p:nvSpPr>
        <p:spPr>
          <a:xfrm>
            <a:off x="1452042" y="1342479"/>
            <a:ext cx="8229600" cy="5112568"/>
          </a:xfrm>
        </p:spPr>
        <p:txBody>
          <a:bodyPr>
            <a:normAutofit/>
          </a:bodyPr>
          <a:lstStyle/>
          <a:p>
            <a:pPr marL="0" indent="0">
              <a:lnSpc>
                <a:spcPct val="170000"/>
              </a:lnSpc>
              <a:buNone/>
            </a:pPr>
            <a:r>
              <a:rPr lang="es-ES" sz="1800" dirty="0"/>
              <a:t>The program produces the following output: </a:t>
            </a:r>
          </a:p>
          <a:p>
            <a:pPr marL="0" indent="0">
              <a:lnSpc>
                <a:spcPct val="170000"/>
              </a:lnSpc>
              <a:buNone/>
            </a:pPr>
            <a:endParaRPr lang="es-ES" sz="1800" dirty="0"/>
          </a:p>
          <a:p>
            <a:pPr marL="0" indent="0">
              <a:lnSpc>
                <a:spcPct val="170000"/>
              </a:lnSpc>
              <a:buNone/>
            </a:pPr>
            <a:endParaRPr lang="es-ES" sz="18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649" y="2206005"/>
            <a:ext cx="5619426" cy="229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949624"/>
      </p:ext>
    </p:extLst>
  </p:cSld>
  <p:clrMapOvr>
    <a:masterClrMapping/>
  </p:clrMapOvr>
  <p:transition>
    <p:check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4DB41-C8E1-4DBA-A44A-EB41C046B1A8}"/>
              </a:ext>
            </a:extLst>
          </p:cNvPr>
          <p:cNvSpPr>
            <a:spLocks noGrp="1"/>
          </p:cNvSpPr>
          <p:nvPr>
            <p:ph type="title"/>
          </p:nvPr>
        </p:nvSpPr>
        <p:spPr/>
        <p:txBody>
          <a:bodyPr/>
          <a:lstStyle/>
          <a:p>
            <a:r>
              <a:rPr lang="es-ES" dirty="0"/>
              <a:t>3 Access Modes</a:t>
            </a:r>
          </a:p>
        </p:txBody>
      </p:sp>
      <p:sp>
        <p:nvSpPr>
          <p:cNvPr id="3" name="Marcador de texto 2">
            <a:extLst>
              <a:ext uri="{FF2B5EF4-FFF2-40B4-BE49-F238E27FC236}">
                <a16:creationId xmlns:a16="http://schemas.microsoft.com/office/drawing/2014/main" id="{D96CA41A-FCE9-434B-81F9-4D37240D5ADA}"/>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41500209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522732" y="150317"/>
            <a:ext cx="8129587" cy="864096"/>
          </a:xfrm>
        </p:spPr>
        <p:txBody>
          <a:bodyPr>
            <a:normAutofit/>
          </a:bodyPr>
          <a:lstStyle/>
          <a:p>
            <a:r>
              <a:rPr lang="es-ES" sz="2800" dirty="0"/>
              <a:t>3 ACCESS MODES</a:t>
            </a:r>
          </a:p>
        </p:txBody>
      </p:sp>
      <p:sp>
        <p:nvSpPr>
          <p:cNvPr id="5125" name="Rectangle 5"/>
          <p:cNvSpPr>
            <a:spLocks noGrp="1" noChangeArrowheads="1"/>
          </p:cNvSpPr>
          <p:nvPr>
            <p:ph idx="1"/>
          </p:nvPr>
        </p:nvSpPr>
        <p:spPr>
          <a:xfrm>
            <a:off x="1385888" y="1014413"/>
            <a:ext cx="10058400" cy="5494401"/>
          </a:xfrm>
        </p:spPr>
        <p:txBody>
          <a:bodyPr>
            <a:normAutofit/>
          </a:bodyPr>
          <a:lstStyle/>
          <a:p>
            <a:pPr>
              <a:lnSpc>
                <a:spcPct val="170000"/>
              </a:lnSpc>
              <a:buFont typeface="Wingdings" pitchFamily="2" charset="2"/>
              <a:buChar char="q"/>
            </a:pPr>
            <a:r>
              <a:rPr lang="es-ES" sz="1800" dirty="0"/>
              <a:t>Access to the information in a </a:t>
            </a:r>
            <a:r>
              <a:rPr lang="es-ES" sz="1800" b="1" dirty="0"/>
              <a:t>file is </a:t>
            </a:r>
            <a:r>
              <a:rPr lang="es-ES" sz="1800" dirty="0"/>
              <a:t>done </a:t>
            </a:r>
            <a:r>
              <a:rPr lang="es-ES" sz="1800" b="1" dirty="0"/>
              <a:t>sequentially </a:t>
            </a:r>
            <a:r>
              <a:rPr lang="es-ES" sz="1800" dirty="0"/>
              <a:t>or </a:t>
            </a:r>
            <a:r>
              <a:rPr lang="es-ES" sz="1800" b="1" dirty="0"/>
              <a:t>randomly</a:t>
            </a:r>
            <a:r>
              <a:rPr lang="es-ES" sz="1800" dirty="0"/>
              <a:t>.</a:t>
            </a:r>
          </a:p>
          <a:p>
            <a:pPr>
              <a:lnSpc>
                <a:spcPct val="170000"/>
              </a:lnSpc>
              <a:buFont typeface="Wingdings" pitchFamily="2" charset="2"/>
              <a:buChar char="q"/>
            </a:pPr>
            <a:r>
              <a:rPr lang="es-ES" sz="1800" b="1" dirty="0"/>
              <a:t>Sequential access </a:t>
            </a:r>
            <a:r>
              <a:rPr lang="es-ES" sz="1800" dirty="0"/>
              <a:t>involves traversing the </a:t>
            </a:r>
            <a:r>
              <a:rPr lang="es-ES" sz="1800" b="1" dirty="0"/>
              <a:t>file </a:t>
            </a:r>
            <a:r>
              <a:rPr lang="es-ES" sz="1800" dirty="0"/>
              <a:t>from the beginning in order to get to the data you are looking for. </a:t>
            </a:r>
          </a:p>
          <a:p>
            <a:pPr>
              <a:lnSpc>
                <a:spcPct val="170000"/>
              </a:lnSpc>
              <a:buFont typeface="Wingdings" pitchFamily="2" charset="2"/>
              <a:buChar char="q"/>
            </a:pPr>
            <a:r>
              <a:rPr lang="es-ES" sz="1800" b="1" dirty="0"/>
              <a:t>Random access </a:t>
            </a:r>
            <a:r>
              <a:rPr lang="es-ES" sz="1800" dirty="0"/>
              <a:t>allows accessing a data directly by indicating the position in which it is located.</a:t>
            </a:r>
          </a:p>
          <a:p>
            <a:pPr>
              <a:lnSpc>
                <a:spcPct val="170000"/>
              </a:lnSpc>
              <a:buFont typeface="Wingdings" pitchFamily="2" charset="2"/>
              <a:buChar char="q"/>
            </a:pPr>
            <a:r>
              <a:rPr lang="es-ES" sz="1800" dirty="0"/>
              <a:t>In order to be able to perform </a:t>
            </a:r>
            <a:r>
              <a:rPr lang="es-ES" sz="1800" b="1" dirty="0"/>
              <a:t>random access, </a:t>
            </a:r>
            <a:r>
              <a:rPr lang="es-ES" sz="1800" dirty="0"/>
              <a:t>the </a:t>
            </a:r>
            <a:r>
              <a:rPr lang="es-ES" sz="1800" b="1" dirty="0"/>
              <a:t>file must </a:t>
            </a:r>
            <a:r>
              <a:rPr lang="es-ES" sz="1800" dirty="0"/>
              <a:t>be organized in such a way as to allow this type of access.</a:t>
            </a:r>
          </a:p>
          <a:p>
            <a:pPr marL="0" indent="0">
              <a:lnSpc>
                <a:spcPct val="170000"/>
              </a:lnSpc>
              <a:buNone/>
            </a:pPr>
            <a:endParaRPr lang="es-ES" sz="1800" dirty="0"/>
          </a:p>
          <a:p>
            <a:pPr>
              <a:lnSpc>
                <a:spcPct val="170000"/>
              </a:lnSpc>
              <a:buFont typeface="Wingdings" pitchFamily="2" charset="2"/>
              <a:buChar char="q"/>
            </a:pPr>
            <a:endParaRPr lang="es-ES" sz="1800" dirty="0"/>
          </a:p>
        </p:txBody>
      </p:sp>
    </p:spTree>
    <p:extLst>
      <p:ext uri="{BB962C8B-B14F-4D97-AF65-F5344CB8AC3E}">
        <p14:creationId xmlns:p14="http://schemas.microsoft.com/office/powerpoint/2010/main" val="4086974180"/>
      </p:ext>
    </p:extLst>
  </p:cSld>
  <p:clrMapOvr>
    <a:masterClrMapping/>
  </p:clrMapOvr>
  <p:transition>
    <p:check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366579" y="231988"/>
            <a:ext cx="7128792" cy="864096"/>
          </a:xfrm>
        </p:spPr>
        <p:txBody>
          <a:bodyPr>
            <a:normAutofit/>
          </a:bodyPr>
          <a:lstStyle/>
          <a:p>
            <a:r>
              <a:rPr lang="es-ES" sz="2800" dirty="0"/>
              <a:t>3 ACCESS MODES</a:t>
            </a:r>
          </a:p>
        </p:txBody>
      </p:sp>
      <p:sp>
        <p:nvSpPr>
          <p:cNvPr id="5125" name="Rectangle 5"/>
          <p:cNvSpPr>
            <a:spLocks noGrp="1" noChangeArrowheads="1"/>
          </p:cNvSpPr>
          <p:nvPr>
            <p:ph idx="1"/>
          </p:nvPr>
        </p:nvSpPr>
        <p:spPr>
          <a:xfrm>
            <a:off x="1207188" y="1096084"/>
            <a:ext cx="10260562" cy="5312062"/>
          </a:xfrm>
        </p:spPr>
        <p:txBody>
          <a:bodyPr>
            <a:normAutofit/>
          </a:bodyPr>
          <a:lstStyle/>
          <a:p>
            <a:pPr>
              <a:lnSpc>
                <a:spcPct val="170000"/>
              </a:lnSpc>
              <a:buFont typeface="Wingdings" pitchFamily="2" charset="2"/>
              <a:buChar char="q"/>
            </a:pPr>
            <a:r>
              <a:rPr lang="es-ES" sz="1900" dirty="0"/>
              <a:t>All the </a:t>
            </a:r>
            <a:r>
              <a:rPr lang="es-ES" sz="1900" b="1" dirty="0"/>
              <a:t>classes </a:t>
            </a:r>
            <a:r>
              <a:rPr lang="es-ES" sz="1900" dirty="0"/>
              <a:t>we have seen in the examples and activities were for accessing the </a:t>
            </a:r>
            <a:r>
              <a:rPr lang="es-ES" sz="1900" b="1" dirty="0"/>
              <a:t>file sequentially</a:t>
            </a:r>
            <a:r>
              <a:rPr lang="es-ES" sz="1900" dirty="0"/>
              <a:t>. </a:t>
            </a:r>
          </a:p>
          <a:p>
            <a:pPr>
              <a:lnSpc>
                <a:spcPct val="170000"/>
              </a:lnSpc>
              <a:buFont typeface="Wingdings" pitchFamily="2" charset="2"/>
              <a:buChar char="q"/>
            </a:pPr>
            <a:r>
              <a:rPr lang="es-ES" sz="1900" dirty="0"/>
              <a:t>If we are looking for direct access to a piece of data without going through the rest, we have the </a:t>
            </a:r>
            <a:r>
              <a:rPr lang="es-ES" sz="1900" b="1" dirty="0" err="1"/>
              <a:t>RandomAccessFile </a:t>
            </a:r>
            <a:r>
              <a:rPr lang="es-ES" sz="1900" b="1" dirty="0"/>
              <a:t>class</a:t>
            </a:r>
            <a:r>
              <a:rPr lang="es-ES" sz="1900" dirty="0"/>
              <a:t>. </a:t>
            </a:r>
          </a:p>
          <a:p>
            <a:pPr>
              <a:lnSpc>
                <a:spcPct val="170000"/>
              </a:lnSpc>
              <a:buFont typeface="Wingdings" pitchFamily="2" charset="2"/>
              <a:buChar char="q"/>
            </a:pPr>
            <a:endParaRPr lang="es-ES" sz="1900" dirty="0"/>
          </a:p>
          <a:p>
            <a:pPr marL="0" indent="0">
              <a:lnSpc>
                <a:spcPct val="170000"/>
              </a:lnSpc>
              <a:buNone/>
            </a:pPr>
            <a:endParaRPr lang="es-ES" sz="1800" dirty="0"/>
          </a:p>
          <a:p>
            <a:pPr>
              <a:lnSpc>
                <a:spcPct val="170000"/>
              </a:lnSpc>
              <a:buFont typeface="Wingdings" pitchFamily="2" charset="2"/>
              <a:buChar char="q"/>
            </a:pPr>
            <a:endParaRPr lang="es-ES" sz="1800" dirty="0"/>
          </a:p>
        </p:txBody>
      </p:sp>
    </p:spTree>
    <p:extLst>
      <p:ext uri="{BB962C8B-B14F-4D97-AF65-F5344CB8AC3E}">
        <p14:creationId xmlns:p14="http://schemas.microsoft.com/office/powerpoint/2010/main" val="1946399511"/>
      </p:ext>
    </p:extLst>
  </p:cSld>
  <p:clrMapOvr>
    <a:masterClrMapping/>
  </p:clrMapOvr>
  <p:transition>
    <p:check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366579" y="231988"/>
            <a:ext cx="7128792" cy="864096"/>
          </a:xfrm>
        </p:spPr>
        <p:txBody>
          <a:bodyPr>
            <a:normAutofit/>
          </a:bodyPr>
          <a:lstStyle/>
          <a:p>
            <a:r>
              <a:rPr lang="es-ES" sz="2800" dirty="0"/>
              <a:t>3 ACCESS MODES</a:t>
            </a:r>
          </a:p>
        </p:txBody>
      </p:sp>
      <p:sp>
        <p:nvSpPr>
          <p:cNvPr id="5125" name="Rectangle 5"/>
          <p:cNvSpPr>
            <a:spLocks noGrp="1" noChangeArrowheads="1"/>
          </p:cNvSpPr>
          <p:nvPr>
            <p:ph idx="1"/>
          </p:nvPr>
        </p:nvSpPr>
        <p:spPr>
          <a:xfrm>
            <a:off x="1207188" y="1096084"/>
            <a:ext cx="10260562" cy="5312062"/>
          </a:xfrm>
        </p:spPr>
        <p:txBody>
          <a:bodyPr>
            <a:normAutofit/>
          </a:bodyPr>
          <a:lstStyle/>
          <a:p>
            <a:pPr>
              <a:lnSpc>
                <a:spcPct val="170000"/>
              </a:lnSpc>
              <a:buFont typeface="Wingdings" pitchFamily="2" charset="2"/>
              <a:buChar char="q"/>
            </a:pPr>
            <a:r>
              <a:rPr lang="es-ES" sz="1900" dirty="0"/>
              <a:t>The </a:t>
            </a:r>
            <a:r>
              <a:rPr lang="es-ES" sz="1900" b="1" dirty="0"/>
              <a:t>files </a:t>
            </a:r>
            <a:r>
              <a:rPr lang="es-ES" sz="1900" dirty="0"/>
              <a:t>handled by this </a:t>
            </a:r>
            <a:r>
              <a:rPr lang="es-ES" sz="1900" b="1" dirty="0"/>
              <a:t>class </a:t>
            </a:r>
            <a:r>
              <a:rPr lang="es-ES" sz="1900" dirty="0"/>
              <a:t>are binary and allow access through an </a:t>
            </a:r>
            <a:r>
              <a:rPr lang="es-ES" sz="1900" b="1" dirty="0"/>
              <a:t>index to </a:t>
            </a:r>
            <a:r>
              <a:rPr lang="es-ES" sz="1900" dirty="0"/>
              <a:t>the data we are interested in.</a:t>
            </a:r>
          </a:p>
          <a:p>
            <a:pPr>
              <a:lnSpc>
                <a:spcPct val="170000"/>
              </a:lnSpc>
              <a:buFont typeface="Wingdings" pitchFamily="2" charset="2"/>
              <a:buChar char="q"/>
            </a:pPr>
            <a:r>
              <a:rPr lang="es-ES" sz="1900" dirty="0"/>
              <a:t>We have two ways to open a </a:t>
            </a:r>
            <a:r>
              <a:rPr lang="es-ES" sz="1900" b="1" dirty="0"/>
              <a:t>file </a:t>
            </a:r>
            <a:r>
              <a:rPr lang="es-ES" sz="1900" dirty="0"/>
              <a:t>for </a:t>
            </a:r>
            <a:r>
              <a:rPr lang="es-ES" sz="1900" b="1" dirty="0"/>
              <a:t>random access (</a:t>
            </a:r>
            <a:r>
              <a:rPr lang="es-ES" sz="1900" dirty="0"/>
              <a:t>one for each type of </a:t>
            </a:r>
            <a:r>
              <a:rPr lang="es-ES" sz="1900" b="1" dirty="0"/>
              <a:t>constructor </a:t>
            </a:r>
            <a:r>
              <a:rPr lang="es-ES" sz="1900" dirty="0"/>
              <a:t>of the </a:t>
            </a:r>
            <a:r>
              <a:rPr lang="es-ES" sz="1900" b="1" dirty="0"/>
              <a:t>class)</a:t>
            </a:r>
            <a:r>
              <a:rPr lang="es-ES" sz="1900" dirty="0"/>
              <a:t>: </a:t>
            </a:r>
          </a:p>
          <a:p>
            <a:pPr lvl="1">
              <a:lnSpc>
                <a:spcPct val="170000"/>
              </a:lnSpc>
              <a:buFont typeface="Wingdings" pitchFamily="2" charset="2"/>
              <a:buChar char="q"/>
            </a:pPr>
            <a:r>
              <a:rPr lang="es-ES" sz="1900" b="1" dirty="0" err="1"/>
              <a:t>RandomAccessFile </a:t>
            </a:r>
            <a:r>
              <a:rPr lang="es-ES" sz="1900" b="1" dirty="0"/>
              <a:t>f=new </a:t>
            </a:r>
            <a:r>
              <a:rPr lang="es-ES" sz="1900" b="1" dirty="0" err="1"/>
              <a:t>RandomAccessFile</a:t>
            </a:r>
            <a:r>
              <a:rPr lang="es-ES" sz="1900" b="1" dirty="0"/>
              <a:t>(</a:t>
            </a:r>
            <a:r>
              <a:rPr lang="es-ES" sz="1900" b="1" dirty="0" err="1"/>
              <a:t>String </a:t>
            </a:r>
            <a:r>
              <a:rPr lang="es-ES" sz="1900" dirty="0"/>
              <a:t>path, </a:t>
            </a:r>
            <a:r>
              <a:rPr lang="es-ES" sz="1900" b="1" dirty="0" err="1"/>
              <a:t>String </a:t>
            </a:r>
            <a:r>
              <a:rPr lang="es-ES" sz="1900" dirty="0"/>
              <a:t>mode)</a:t>
            </a:r>
          </a:p>
          <a:p>
            <a:pPr lvl="1">
              <a:lnSpc>
                <a:spcPct val="170000"/>
              </a:lnSpc>
              <a:buFont typeface="Wingdings" pitchFamily="2" charset="2"/>
              <a:buChar char="q"/>
            </a:pPr>
            <a:r>
              <a:rPr lang="es-ES" sz="1900" b="1" dirty="0" err="1"/>
              <a:t>RandomAccessFile </a:t>
            </a:r>
            <a:r>
              <a:rPr lang="es-ES" sz="1900" b="1" dirty="0"/>
              <a:t>f=new </a:t>
            </a:r>
            <a:r>
              <a:rPr lang="es-ES" sz="1900" b="1" dirty="0" err="1"/>
              <a:t>RandomAccessFile</a:t>
            </a:r>
            <a:r>
              <a:rPr lang="es-ES" sz="1900" b="1" dirty="0"/>
              <a:t>(File file </a:t>
            </a:r>
            <a:r>
              <a:rPr lang="es-ES" sz="1900" dirty="0"/>
              <a:t>file, </a:t>
            </a:r>
            <a:r>
              <a:rPr lang="es-ES" sz="1900" b="1" dirty="0" err="1"/>
              <a:t>String </a:t>
            </a:r>
            <a:r>
              <a:rPr lang="es-ES" sz="1900" dirty="0"/>
              <a:t>mode)</a:t>
            </a:r>
          </a:p>
          <a:p>
            <a:pPr>
              <a:lnSpc>
                <a:spcPct val="170000"/>
              </a:lnSpc>
              <a:buFont typeface="Wingdings" pitchFamily="2" charset="2"/>
              <a:buChar char="q"/>
            </a:pPr>
            <a:endParaRPr lang="es-ES" sz="1900" dirty="0"/>
          </a:p>
          <a:p>
            <a:pPr marL="0" indent="0">
              <a:lnSpc>
                <a:spcPct val="170000"/>
              </a:lnSpc>
              <a:buNone/>
            </a:pPr>
            <a:endParaRPr lang="es-ES" sz="1800" dirty="0"/>
          </a:p>
          <a:p>
            <a:pPr>
              <a:lnSpc>
                <a:spcPct val="170000"/>
              </a:lnSpc>
              <a:buFont typeface="Wingdings" pitchFamily="2" charset="2"/>
              <a:buChar char="q"/>
            </a:pPr>
            <a:endParaRPr lang="es-ES" sz="1800" dirty="0"/>
          </a:p>
        </p:txBody>
      </p:sp>
    </p:spTree>
    <p:extLst>
      <p:ext uri="{BB962C8B-B14F-4D97-AF65-F5344CB8AC3E}">
        <p14:creationId xmlns:p14="http://schemas.microsoft.com/office/powerpoint/2010/main" val="1083469272"/>
      </p:ext>
    </p:extLst>
  </p:cSld>
  <p:clrMapOvr>
    <a:masterClrMapping/>
  </p:clrMapOvr>
  <p:transition>
    <p:check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400135" y="321447"/>
            <a:ext cx="7128792" cy="864096"/>
          </a:xfrm>
        </p:spPr>
        <p:txBody>
          <a:bodyPr>
            <a:normAutofit/>
          </a:bodyPr>
          <a:lstStyle/>
          <a:p>
            <a:r>
              <a:rPr lang="es-ES" sz="2800" dirty="0"/>
              <a:t>3 ACCESS MODES</a:t>
            </a:r>
          </a:p>
        </p:txBody>
      </p:sp>
      <p:sp>
        <p:nvSpPr>
          <p:cNvPr id="5125" name="Rectangle 5"/>
          <p:cNvSpPr>
            <a:spLocks noGrp="1" noChangeArrowheads="1"/>
          </p:cNvSpPr>
          <p:nvPr>
            <p:ph idx="1"/>
          </p:nvPr>
        </p:nvSpPr>
        <p:spPr>
          <a:xfrm>
            <a:off x="1174319" y="1097240"/>
            <a:ext cx="9538422" cy="5312062"/>
          </a:xfrm>
        </p:spPr>
        <p:txBody>
          <a:bodyPr>
            <a:noAutofit/>
          </a:bodyPr>
          <a:lstStyle/>
          <a:p>
            <a:pPr>
              <a:lnSpc>
                <a:spcPct val="170000"/>
              </a:lnSpc>
              <a:buFont typeface="Wingdings" pitchFamily="2" charset="2"/>
              <a:buChar char="q"/>
            </a:pPr>
            <a:r>
              <a:rPr lang="es-ES" sz="1600" dirty="0"/>
              <a:t>The possible values for "mode" are "r" and "</a:t>
            </a:r>
            <a:r>
              <a:rPr lang="es-ES" sz="1600" dirty="0" err="1"/>
              <a:t>rw</a:t>
            </a:r>
            <a:r>
              <a:rPr lang="es-ES" sz="1600" dirty="0"/>
              <a:t>".</a:t>
            </a:r>
          </a:p>
          <a:p>
            <a:pPr>
              <a:lnSpc>
                <a:spcPct val="170000"/>
              </a:lnSpc>
              <a:buFont typeface="Wingdings" pitchFamily="2" charset="2"/>
              <a:buChar char="q"/>
            </a:pPr>
            <a:r>
              <a:rPr lang="es-ES" sz="1600" dirty="0"/>
              <a:t>The meaning of each one can be seen in the following table:</a:t>
            </a:r>
          </a:p>
          <a:p>
            <a:pPr>
              <a:lnSpc>
                <a:spcPct val="170000"/>
              </a:lnSpc>
              <a:buFont typeface="Wingdings" pitchFamily="2" charset="2"/>
              <a:buChar char="q"/>
            </a:pPr>
            <a:endParaRPr lang="es-ES" sz="1600" dirty="0"/>
          </a:p>
          <a:p>
            <a:pPr>
              <a:lnSpc>
                <a:spcPct val="170000"/>
              </a:lnSpc>
              <a:buFont typeface="Wingdings" pitchFamily="2" charset="2"/>
              <a:buChar char="q"/>
            </a:pPr>
            <a:endParaRPr lang="es-ES" sz="1600" dirty="0"/>
          </a:p>
          <a:p>
            <a:pPr marL="0" indent="0">
              <a:lnSpc>
                <a:spcPct val="170000"/>
              </a:lnSpc>
              <a:buNone/>
            </a:pPr>
            <a:endParaRPr lang="es-ES" sz="1800" dirty="0"/>
          </a:p>
          <a:p>
            <a:pPr>
              <a:lnSpc>
                <a:spcPct val="170000"/>
              </a:lnSpc>
              <a:buFont typeface="Wingdings" pitchFamily="2" charset="2"/>
              <a:buChar char="q"/>
            </a:pPr>
            <a:endParaRPr lang="es-ES" sz="1600" dirty="0"/>
          </a:p>
          <a:p>
            <a:pPr>
              <a:lnSpc>
                <a:spcPct val="170000"/>
              </a:lnSpc>
              <a:buFont typeface="Wingdings" pitchFamily="2" charset="2"/>
              <a:buChar char="q"/>
            </a:pPr>
            <a:r>
              <a:rPr lang="es-ES" sz="1600" dirty="0"/>
              <a:t>The first example opens the file "pedidos.dat" for reading and the second for writing:</a:t>
            </a:r>
          </a:p>
          <a:p>
            <a:pPr lvl="1">
              <a:lnSpc>
                <a:spcPct val="170000"/>
              </a:lnSpc>
              <a:buFont typeface="Wingdings" pitchFamily="2" charset="2"/>
              <a:buChar char="q"/>
            </a:pPr>
            <a:r>
              <a:rPr lang="it-IT" sz="1600" b="1" dirty="0"/>
              <a:t>RandomAccessFile file=new RandomAccessFile</a:t>
            </a:r>
            <a:r>
              <a:rPr lang="it-IT" sz="1600" dirty="0"/>
              <a:t>("orders.dat", "r");</a:t>
            </a:r>
          </a:p>
          <a:p>
            <a:pPr lvl="1">
              <a:lnSpc>
                <a:spcPct val="170000"/>
              </a:lnSpc>
              <a:buFont typeface="Wingdings" pitchFamily="2" charset="2"/>
              <a:buChar char="q"/>
            </a:pPr>
            <a:r>
              <a:rPr lang="it-IT" sz="1600" b="1" dirty="0"/>
              <a:t>RandomAccessFile file=new RandomAccessFile</a:t>
            </a:r>
            <a:r>
              <a:rPr lang="it-IT" sz="1600" dirty="0"/>
              <a:t>("orders.dat", "rw");</a:t>
            </a:r>
          </a:p>
          <a:p>
            <a:pPr>
              <a:lnSpc>
                <a:spcPct val="170000"/>
              </a:lnSpc>
              <a:buFont typeface="Wingdings" pitchFamily="2" charset="2"/>
              <a:buChar char="q"/>
            </a:pPr>
            <a:endParaRPr lang="es-ES" sz="1800" dirty="0"/>
          </a:p>
          <a:p>
            <a:pPr marL="0" indent="0">
              <a:lnSpc>
                <a:spcPct val="170000"/>
              </a:lnSpc>
              <a:buNone/>
            </a:pPr>
            <a:endParaRPr lang="es-ES" sz="1800" dirty="0"/>
          </a:p>
          <a:p>
            <a:pPr>
              <a:lnSpc>
                <a:spcPct val="170000"/>
              </a:lnSpc>
              <a:buFont typeface="Wingdings" pitchFamily="2" charset="2"/>
              <a:buChar char="q"/>
            </a:pPr>
            <a:endParaRPr lang="es-ES" sz="1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740" y="2262900"/>
            <a:ext cx="5688632"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09607"/>
      </p:ext>
    </p:extLst>
  </p:cSld>
  <p:clrMapOvr>
    <a:masterClrMapping/>
  </p:clrMapOvr>
  <p:transition>
    <p:check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74486" y="125835"/>
            <a:ext cx="10515600" cy="822121"/>
          </a:xfrm>
        </p:spPr>
        <p:txBody>
          <a:bodyPr>
            <a:normAutofit/>
          </a:bodyPr>
          <a:lstStyle/>
          <a:p>
            <a:r>
              <a:rPr lang="es-ES" sz="2800" dirty="0"/>
              <a:t>3 ACCESS MODES</a:t>
            </a:r>
          </a:p>
        </p:txBody>
      </p:sp>
      <p:sp>
        <p:nvSpPr>
          <p:cNvPr id="5125" name="Rectangle 5"/>
          <p:cNvSpPr>
            <a:spLocks noGrp="1" noChangeArrowheads="1"/>
          </p:cNvSpPr>
          <p:nvPr>
            <p:ph idx="1"/>
          </p:nvPr>
        </p:nvSpPr>
        <p:spPr>
          <a:xfrm>
            <a:off x="1174486" y="947956"/>
            <a:ext cx="10360376" cy="5312062"/>
          </a:xfrm>
        </p:spPr>
        <p:txBody>
          <a:bodyPr>
            <a:noAutofit/>
          </a:bodyPr>
          <a:lstStyle/>
          <a:p>
            <a:pPr>
              <a:lnSpc>
                <a:spcPct val="170000"/>
              </a:lnSpc>
              <a:buFont typeface="Wingdings" pitchFamily="2" charset="2"/>
              <a:buChar char="q"/>
            </a:pPr>
            <a:r>
              <a:rPr lang="es-ES" sz="2000" dirty="0"/>
              <a:t>Since it implements the </a:t>
            </a:r>
            <a:r>
              <a:rPr lang="es-ES" sz="2000" b="1" dirty="0" err="1"/>
              <a:t>DataInput </a:t>
            </a:r>
            <a:r>
              <a:rPr lang="es-ES" sz="2000" dirty="0"/>
              <a:t>and </a:t>
            </a:r>
            <a:r>
              <a:rPr lang="es-ES" sz="2000" b="1" dirty="0" err="1"/>
              <a:t>DataOutput </a:t>
            </a:r>
            <a:r>
              <a:rPr lang="es-ES" sz="2000" b="1" dirty="0"/>
              <a:t>interfaces</a:t>
            </a:r>
            <a:r>
              <a:rPr lang="es-ES" sz="2000" dirty="0"/>
              <a:t>, we can use all the </a:t>
            </a:r>
            <a:r>
              <a:rPr lang="es-ES" sz="2000" b="1" dirty="0" err="1"/>
              <a:t>read </a:t>
            </a:r>
            <a:r>
              <a:rPr lang="es-ES" sz="2000" dirty="0"/>
              <a:t>and </a:t>
            </a:r>
            <a:r>
              <a:rPr lang="es-ES" sz="2000" b="1" dirty="0" err="1"/>
              <a:t>write </a:t>
            </a:r>
            <a:r>
              <a:rPr lang="es-ES" sz="2000" b="1" dirty="0"/>
              <a:t>methods </a:t>
            </a:r>
            <a:r>
              <a:rPr lang="es-ES" sz="2000" dirty="0"/>
              <a:t>of the </a:t>
            </a:r>
            <a:r>
              <a:rPr lang="es-ES" sz="2000" b="1" dirty="0" err="1"/>
              <a:t>DataInputStream </a:t>
            </a:r>
            <a:r>
              <a:rPr lang="es-ES" sz="2000" dirty="0"/>
              <a:t>and </a:t>
            </a:r>
            <a:r>
              <a:rPr lang="es-ES" sz="2000" b="1" dirty="0" err="1"/>
              <a:t>DataOutputStream </a:t>
            </a:r>
            <a:r>
              <a:rPr lang="es-ES" sz="2000" b="1" dirty="0"/>
              <a:t>classes </a:t>
            </a:r>
            <a:r>
              <a:rPr lang="es-ES" sz="2000" dirty="0"/>
              <a:t>that we already know.</a:t>
            </a:r>
          </a:p>
          <a:p>
            <a:pPr>
              <a:lnSpc>
                <a:spcPct val="170000"/>
              </a:lnSpc>
              <a:buFont typeface="Wingdings" pitchFamily="2" charset="2"/>
              <a:buChar char="q"/>
            </a:pPr>
            <a:r>
              <a:rPr lang="es-ES" sz="2000" dirty="0"/>
              <a:t>In addition, it has some </a:t>
            </a:r>
            <a:r>
              <a:rPr lang="es-ES" sz="2000" b="1" dirty="0"/>
              <a:t>methods </a:t>
            </a:r>
            <a:r>
              <a:rPr lang="es-ES" sz="2000" dirty="0"/>
              <a:t>to move through the </a:t>
            </a:r>
            <a:r>
              <a:rPr lang="es-ES" sz="2000" b="1" dirty="0"/>
              <a:t>file </a:t>
            </a:r>
            <a:r>
              <a:rPr lang="es-ES" sz="2000" dirty="0"/>
              <a:t>that are:</a:t>
            </a:r>
          </a:p>
          <a:p>
            <a:pPr lvl="1">
              <a:lnSpc>
                <a:spcPct val="170000"/>
              </a:lnSpc>
              <a:buFont typeface="Wingdings" pitchFamily="2" charset="2"/>
              <a:buChar char="q"/>
            </a:pPr>
            <a:r>
              <a:rPr lang="es-ES" sz="2000" b="1" dirty="0" err="1"/>
              <a:t>long getFilePointer</a:t>
            </a:r>
            <a:r>
              <a:rPr lang="es-ES" sz="2000" dirty="0"/>
              <a:t>(): returns the current position of the </a:t>
            </a:r>
            <a:r>
              <a:rPr lang="es-ES" sz="2000" b="1" dirty="0"/>
              <a:t>file</a:t>
            </a:r>
            <a:r>
              <a:rPr lang="es-ES" sz="2000" dirty="0"/>
              <a:t> pointer. It indicates the position (in bytes) where it is going to be read or written. </a:t>
            </a:r>
          </a:p>
          <a:p>
            <a:pPr lvl="1">
              <a:lnSpc>
                <a:spcPct val="170000"/>
              </a:lnSpc>
              <a:buFont typeface="Wingdings" pitchFamily="2" charset="2"/>
              <a:buChar char="q"/>
            </a:pPr>
            <a:r>
              <a:rPr lang="es-ES" sz="2000" b="1" dirty="0" err="1"/>
              <a:t>long length</a:t>
            </a:r>
            <a:r>
              <a:rPr lang="es-ES" sz="2000" dirty="0"/>
              <a:t>(): returns the length of the </a:t>
            </a:r>
            <a:r>
              <a:rPr lang="es-ES" sz="2000" b="1" dirty="0"/>
              <a:t>file </a:t>
            </a:r>
            <a:r>
              <a:rPr lang="es-ES" sz="2000" dirty="0"/>
              <a:t>in bytes.</a:t>
            </a:r>
          </a:p>
        </p:txBody>
      </p:sp>
    </p:spTree>
    <p:extLst>
      <p:ext uri="{BB962C8B-B14F-4D97-AF65-F5344CB8AC3E}">
        <p14:creationId xmlns:p14="http://schemas.microsoft.com/office/powerpoint/2010/main" val="563792568"/>
      </p:ext>
    </p:extLst>
  </p:cSld>
  <p:clrMapOvr>
    <a:masterClrMapping/>
  </p:clrMapOvr>
  <p:transition>
    <p:check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442080" y="231988"/>
            <a:ext cx="7128792" cy="864096"/>
          </a:xfrm>
        </p:spPr>
        <p:txBody>
          <a:bodyPr>
            <a:normAutofit/>
          </a:bodyPr>
          <a:lstStyle/>
          <a:p>
            <a:r>
              <a:rPr lang="es-ES" sz="2800" dirty="0"/>
              <a:t>3 ACCESS MODES</a:t>
            </a:r>
          </a:p>
        </p:txBody>
      </p:sp>
      <p:sp>
        <p:nvSpPr>
          <p:cNvPr id="5125" name="Rectangle 5"/>
          <p:cNvSpPr>
            <a:spLocks noGrp="1" noChangeArrowheads="1"/>
          </p:cNvSpPr>
          <p:nvPr>
            <p:ph idx="1"/>
          </p:nvPr>
        </p:nvSpPr>
        <p:spPr>
          <a:xfrm>
            <a:off x="1233040" y="1096084"/>
            <a:ext cx="10536713" cy="5312062"/>
          </a:xfrm>
        </p:spPr>
        <p:txBody>
          <a:bodyPr>
            <a:noAutofit/>
          </a:bodyPr>
          <a:lstStyle/>
          <a:p>
            <a:pPr lvl="1">
              <a:lnSpc>
                <a:spcPct val="170000"/>
              </a:lnSpc>
              <a:buFont typeface="Wingdings" pitchFamily="2" charset="2"/>
              <a:buChar char="q"/>
            </a:pPr>
            <a:r>
              <a:rPr lang="es-ES" sz="1800" b="1" dirty="0" err="1"/>
              <a:t>void seek</a:t>
            </a:r>
            <a:r>
              <a:rPr lang="es-ES" sz="1800" b="1" dirty="0"/>
              <a:t>(</a:t>
            </a:r>
            <a:r>
              <a:rPr lang="es-ES" sz="1800" b="1" dirty="0" err="1"/>
              <a:t>long </a:t>
            </a:r>
            <a:r>
              <a:rPr lang="es-ES" sz="1800" dirty="0"/>
              <a:t>pos</a:t>
            </a:r>
            <a:r>
              <a:rPr lang="es-ES" sz="1800" b="1" dirty="0"/>
              <a:t>): </a:t>
            </a:r>
            <a:r>
              <a:rPr lang="es-ES" sz="1800" dirty="0"/>
              <a:t>places the </a:t>
            </a:r>
            <a:r>
              <a:rPr lang="es-ES" sz="1800" b="1" dirty="0"/>
              <a:t>file </a:t>
            </a:r>
            <a:r>
              <a:rPr lang="es-ES" sz="1800" dirty="0"/>
              <a:t>pointer at a given position (pos). The position is given as an offset in bytes from the beginning of the </a:t>
            </a:r>
            <a:r>
              <a:rPr lang="es-ES" sz="1800" b="1" dirty="0"/>
              <a:t>file</a:t>
            </a:r>
            <a:r>
              <a:rPr lang="es-ES" sz="1800" dirty="0"/>
              <a:t>. Position 0 indicates the beginning of the </a:t>
            </a:r>
            <a:r>
              <a:rPr lang="es-ES" sz="1800" b="1" dirty="0"/>
              <a:t>file</a:t>
            </a:r>
            <a:r>
              <a:rPr lang="es-ES" sz="1800" dirty="0"/>
              <a:t>. The position </a:t>
            </a:r>
            <a:r>
              <a:rPr lang="es-ES" sz="1800" b="1" dirty="0" err="1"/>
              <a:t>length</a:t>
            </a:r>
            <a:r>
              <a:rPr lang="es-ES" sz="1800" dirty="0"/>
              <a:t>() indicates the end of the </a:t>
            </a:r>
            <a:r>
              <a:rPr lang="es-ES" sz="1800" b="1" dirty="0"/>
              <a:t>file</a:t>
            </a:r>
            <a:r>
              <a:rPr lang="es-ES" sz="1800" dirty="0"/>
              <a:t>.</a:t>
            </a:r>
          </a:p>
          <a:p>
            <a:pPr lvl="1">
              <a:lnSpc>
                <a:spcPct val="170000"/>
              </a:lnSpc>
              <a:buFont typeface="Wingdings" pitchFamily="2" charset="2"/>
              <a:buChar char="q"/>
            </a:pPr>
            <a:r>
              <a:rPr lang="es-ES" sz="1800" b="1" dirty="0" err="1"/>
              <a:t>int skipbytes</a:t>
            </a:r>
            <a:r>
              <a:rPr lang="es-ES" sz="1800" b="1" dirty="0"/>
              <a:t>(</a:t>
            </a:r>
            <a:r>
              <a:rPr lang="es-ES" sz="1800" b="1" dirty="0" err="1"/>
              <a:t>int </a:t>
            </a:r>
            <a:r>
              <a:rPr lang="es-ES" sz="1800" dirty="0"/>
              <a:t>d): moves the </a:t>
            </a:r>
            <a:r>
              <a:rPr lang="es-ES" sz="1800" b="1" dirty="0"/>
              <a:t>file</a:t>
            </a:r>
            <a:r>
              <a:rPr lang="es-ES" sz="1800" dirty="0"/>
              <a:t> pointer (from its current position) as many bytes as specified in the argument.</a:t>
            </a:r>
          </a:p>
        </p:txBody>
      </p:sp>
    </p:spTree>
    <p:extLst>
      <p:ext uri="{BB962C8B-B14F-4D97-AF65-F5344CB8AC3E}">
        <p14:creationId xmlns:p14="http://schemas.microsoft.com/office/powerpoint/2010/main" val="2145194061"/>
      </p:ext>
    </p:extLst>
  </p:cSld>
  <p:clrMapOvr>
    <a:masterClrMapping/>
  </p:clrMapOvr>
  <p:transition>
    <p:check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442080" y="231988"/>
            <a:ext cx="7128792" cy="864096"/>
          </a:xfrm>
        </p:spPr>
        <p:txBody>
          <a:bodyPr>
            <a:normAutofit/>
          </a:bodyPr>
          <a:lstStyle/>
          <a:p>
            <a:r>
              <a:rPr lang="es-ES" sz="2800" dirty="0"/>
              <a:t>3 ACCESS MODES</a:t>
            </a:r>
          </a:p>
        </p:txBody>
      </p:sp>
      <p:sp>
        <p:nvSpPr>
          <p:cNvPr id="5125" name="Rectangle 5"/>
          <p:cNvSpPr>
            <a:spLocks noGrp="1" noChangeArrowheads="1"/>
          </p:cNvSpPr>
          <p:nvPr>
            <p:ph idx="1"/>
          </p:nvPr>
        </p:nvSpPr>
        <p:spPr>
          <a:xfrm>
            <a:off x="1233040" y="1096084"/>
            <a:ext cx="10536713" cy="5312062"/>
          </a:xfrm>
        </p:spPr>
        <p:txBody>
          <a:bodyPr>
            <a:noAutofit/>
          </a:bodyPr>
          <a:lstStyle/>
          <a:p>
            <a:pPr marL="0" indent="0">
              <a:lnSpc>
                <a:spcPct val="170000"/>
              </a:lnSpc>
              <a:buNone/>
            </a:pPr>
            <a:r>
              <a:rPr lang="es-ES" sz="1800" b="1" u="sng" dirty="0">
                <a:solidFill>
                  <a:srgbClr val="FF0000"/>
                </a:solidFill>
              </a:rPr>
              <a:t>Activity 21</a:t>
            </a:r>
            <a:r>
              <a:rPr lang="es-ES" sz="1800" dirty="0">
                <a:solidFill>
                  <a:srgbClr val="FF0000"/>
                </a:solidFill>
              </a:rPr>
              <a:t>: </a:t>
            </a:r>
            <a:r>
              <a:rPr lang="es-ES" sz="1800" dirty="0"/>
              <a:t>We open a file for writing and we write the names that are inserted by keyboard at the end of the file. Then we open it and read the content from the beginning.</a:t>
            </a:r>
          </a:p>
          <a:p>
            <a:pPr marL="0" indent="0" algn="ctr">
              <a:lnSpc>
                <a:spcPct val="170000"/>
              </a:lnSpc>
              <a:buNone/>
            </a:pPr>
            <a:r>
              <a:rPr lang="es-ES" sz="1800" b="1" u="sng" dirty="0"/>
              <a:t>(Code on the next slide)</a:t>
            </a:r>
            <a:endParaRPr lang="es-ES" sz="3600" b="1" u="sng" dirty="0"/>
          </a:p>
          <a:p>
            <a:pPr>
              <a:lnSpc>
                <a:spcPct val="170000"/>
              </a:lnSpc>
              <a:buFont typeface="Wingdings" pitchFamily="2" charset="2"/>
              <a:buChar char="q"/>
            </a:pPr>
            <a:endParaRPr lang="es-ES" sz="1800" dirty="0"/>
          </a:p>
        </p:txBody>
      </p:sp>
    </p:spTree>
    <p:extLst>
      <p:ext uri="{BB962C8B-B14F-4D97-AF65-F5344CB8AC3E}">
        <p14:creationId xmlns:p14="http://schemas.microsoft.com/office/powerpoint/2010/main" val="3118698796"/>
      </p:ext>
    </p:extLst>
  </p:cSld>
  <p:clrMapOvr>
    <a:masterClrMapping/>
  </p:clrMapOvr>
  <p:transition>
    <p:check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433691" y="190043"/>
            <a:ext cx="7128792" cy="864096"/>
          </a:xfrm>
        </p:spPr>
        <p:txBody>
          <a:bodyPr>
            <a:normAutofit/>
          </a:bodyPr>
          <a:lstStyle/>
          <a:p>
            <a:r>
              <a:rPr lang="es-ES" sz="2800" dirty="0"/>
              <a:t>3 ACCESS MODES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1587" y="1054139"/>
            <a:ext cx="8129759"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380481"/>
      </p:ext>
    </p:ext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FBA944-46DA-4DB0-B218-D635D510F581}"/>
              </a:ext>
            </a:extLst>
          </p:cNvPr>
          <p:cNvSpPr>
            <a:spLocks noGrp="1"/>
          </p:cNvSpPr>
          <p:nvPr>
            <p:ph type="title"/>
          </p:nvPr>
        </p:nvSpPr>
        <p:spPr/>
        <p:txBody>
          <a:bodyPr/>
          <a:lstStyle/>
          <a:p>
            <a:r>
              <a:rPr lang="es-ES" dirty="0"/>
              <a:t>1 File Systems</a:t>
            </a:r>
          </a:p>
        </p:txBody>
      </p:sp>
      <p:sp>
        <p:nvSpPr>
          <p:cNvPr id="3" name="Marcador de texto 2">
            <a:extLst>
              <a:ext uri="{FF2B5EF4-FFF2-40B4-BE49-F238E27FC236}">
                <a16:creationId xmlns:a16="http://schemas.microsoft.com/office/drawing/2014/main" id="{70E3DB5F-6F87-49C1-9E1D-3153E18ED4A3}"/>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3820710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25C5FE-9F76-42AE-AC09-9B19E5DE56FF}"/>
              </a:ext>
            </a:extLst>
          </p:cNvPr>
          <p:cNvSpPr>
            <a:spLocks noGrp="1"/>
          </p:cNvSpPr>
          <p:nvPr>
            <p:ph type="title"/>
          </p:nvPr>
        </p:nvSpPr>
        <p:spPr>
          <a:xfrm>
            <a:off x="1147293" y="1736729"/>
            <a:ext cx="10515600" cy="1692272"/>
          </a:xfrm>
        </p:spPr>
        <p:txBody>
          <a:bodyPr>
            <a:normAutofit/>
          </a:bodyPr>
          <a:lstStyle/>
          <a:p>
            <a:r>
              <a:rPr lang="es-ES" sz="4000" dirty="0"/>
              <a:t>4 Storage of objects in files</a:t>
            </a:r>
          </a:p>
        </p:txBody>
      </p:sp>
      <p:sp>
        <p:nvSpPr>
          <p:cNvPr id="3" name="Marcador de texto 2">
            <a:extLst>
              <a:ext uri="{FF2B5EF4-FFF2-40B4-BE49-F238E27FC236}">
                <a16:creationId xmlns:a16="http://schemas.microsoft.com/office/drawing/2014/main" id="{12BE1395-B24D-4FB0-8842-26C8C975F02E}"/>
              </a:ext>
            </a:extLst>
          </p:cNvPr>
          <p:cNvSpPr>
            <a:spLocks noGrp="1"/>
          </p:cNvSpPr>
          <p:nvPr>
            <p:ph type="body" idx="1"/>
          </p:nvPr>
        </p:nvSpPr>
        <p:spPr>
          <a:xfrm>
            <a:off x="1147293" y="3628103"/>
            <a:ext cx="10515600" cy="2461549"/>
          </a:xfrm>
        </p:spPr>
        <p:txBody>
          <a:bodyPr/>
          <a:lstStyle/>
          <a:p>
            <a:endParaRPr lang="es-ES" dirty="0"/>
          </a:p>
        </p:txBody>
      </p:sp>
    </p:spTree>
    <p:extLst>
      <p:ext uri="{BB962C8B-B14F-4D97-AF65-F5344CB8AC3E}">
        <p14:creationId xmlns:p14="http://schemas.microsoft.com/office/powerpoint/2010/main" val="6318485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138938" y="139709"/>
            <a:ext cx="10186986" cy="864096"/>
          </a:xfrm>
        </p:spPr>
        <p:txBody>
          <a:bodyPr>
            <a:normAutofit/>
          </a:bodyPr>
          <a:lstStyle/>
          <a:p>
            <a:r>
              <a:rPr lang="es-ES" sz="2800" dirty="0"/>
              <a:t>4 Storage of objects in files</a:t>
            </a:r>
            <a:r>
              <a:rPr lang="es-ES" sz="2800" dirty="0">
                <a:solidFill>
                  <a:schemeClr val="accent1">
                    <a:lumMod val="75000"/>
                  </a:schemeClr>
                </a:solidFill>
              </a:rPr>
              <a:t>.</a:t>
            </a:r>
            <a:endParaRPr lang="es-ES" sz="2800" dirty="0"/>
          </a:p>
        </p:txBody>
      </p:sp>
      <p:sp>
        <p:nvSpPr>
          <p:cNvPr id="5125" name="Rectangle 5"/>
          <p:cNvSpPr>
            <a:spLocks noGrp="1" noChangeArrowheads="1"/>
          </p:cNvSpPr>
          <p:nvPr>
            <p:ph idx="1"/>
          </p:nvPr>
        </p:nvSpPr>
        <p:spPr>
          <a:xfrm>
            <a:off x="1291905" y="1085836"/>
            <a:ext cx="10301679" cy="5312062"/>
          </a:xfrm>
        </p:spPr>
        <p:txBody>
          <a:bodyPr>
            <a:normAutofit/>
          </a:bodyPr>
          <a:lstStyle/>
          <a:p>
            <a:pPr algn="just">
              <a:lnSpc>
                <a:spcPct val="150000"/>
              </a:lnSpc>
              <a:spcBef>
                <a:spcPts val="0"/>
              </a:spcBef>
              <a:buFont typeface="Wingdings" pitchFamily="2" charset="2"/>
              <a:buChar char="q"/>
            </a:pPr>
            <a:r>
              <a:rPr lang="es-ES" sz="2000" dirty="0"/>
              <a:t>We are going to see how to save all the information contained in an object, keeping all its structure. To do this, we must use files or databases. This process is known as </a:t>
            </a:r>
            <a:r>
              <a:rPr lang="es-ES" sz="2000" b="1" dirty="0"/>
              <a:t>PERSISTENCE.</a:t>
            </a:r>
          </a:p>
          <a:p>
            <a:pPr algn="just">
              <a:lnSpc>
                <a:spcPct val="150000"/>
              </a:lnSpc>
              <a:spcBef>
                <a:spcPts val="0"/>
              </a:spcBef>
              <a:buFont typeface="Wingdings" pitchFamily="2" charset="2"/>
              <a:buChar char="q"/>
            </a:pPr>
            <a:r>
              <a:rPr lang="es-ES" sz="2000" dirty="0"/>
              <a:t>The idea is that when we retrieve that object from the file or database, we can make use of all the data and methods of the class to which it belongs.</a:t>
            </a:r>
          </a:p>
          <a:p>
            <a:pPr algn="just">
              <a:lnSpc>
                <a:spcPct val="150000"/>
              </a:lnSpc>
              <a:spcBef>
                <a:spcPts val="0"/>
              </a:spcBef>
              <a:buFont typeface="Wingdings" pitchFamily="2" charset="2"/>
              <a:buChar char="q"/>
            </a:pPr>
            <a:r>
              <a:rPr lang="es-ES" sz="2000" dirty="0"/>
              <a:t>In this section we will see how to save objects in a file.</a:t>
            </a:r>
          </a:p>
          <a:p>
            <a:pPr algn="just">
              <a:lnSpc>
                <a:spcPct val="150000"/>
              </a:lnSpc>
              <a:spcBef>
                <a:spcPts val="0"/>
              </a:spcBef>
              <a:buFont typeface="Wingdings" pitchFamily="2" charset="2"/>
              <a:buChar char="q"/>
            </a:pPr>
            <a:r>
              <a:rPr lang="es-ES" sz="2000" dirty="0"/>
              <a:t>Objects can be stored in a file using two types of representations:</a:t>
            </a:r>
          </a:p>
          <a:p>
            <a:pPr marL="0" indent="0" algn="just">
              <a:lnSpc>
                <a:spcPct val="150000"/>
              </a:lnSpc>
              <a:spcBef>
                <a:spcPts val="0"/>
              </a:spcBef>
              <a:buNone/>
            </a:pPr>
            <a:endParaRPr lang="es-ES" sz="1800" dirty="0"/>
          </a:p>
          <a:p>
            <a:pPr algn="just">
              <a:lnSpc>
                <a:spcPct val="150000"/>
              </a:lnSpc>
              <a:spcBef>
                <a:spcPts val="0"/>
              </a:spcBef>
              <a:buFont typeface="Wingdings" pitchFamily="2" charset="2"/>
              <a:buChar char="q"/>
            </a:pPr>
            <a:endParaRPr lang="es-ES" sz="1800" dirty="0"/>
          </a:p>
          <a:p>
            <a:pPr>
              <a:lnSpc>
                <a:spcPct val="170000"/>
              </a:lnSpc>
              <a:buFont typeface="Wingdings" pitchFamily="2" charset="2"/>
              <a:buChar char="q"/>
            </a:pPr>
            <a:endParaRPr lang="es-ES" sz="1800" dirty="0"/>
          </a:p>
        </p:txBody>
      </p:sp>
    </p:spTree>
    <p:extLst>
      <p:ext uri="{BB962C8B-B14F-4D97-AF65-F5344CB8AC3E}">
        <p14:creationId xmlns:p14="http://schemas.microsoft.com/office/powerpoint/2010/main" val="481428702"/>
      </p:ext>
    </p:extLst>
  </p:cSld>
  <p:clrMapOvr>
    <a:masterClrMapping/>
  </p:clrMapOvr>
  <p:transition>
    <p:check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138938" y="139709"/>
            <a:ext cx="10186986" cy="864096"/>
          </a:xfrm>
        </p:spPr>
        <p:txBody>
          <a:bodyPr>
            <a:normAutofit/>
          </a:bodyPr>
          <a:lstStyle/>
          <a:p>
            <a:r>
              <a:rPr lang="es-ES" sz="2800" dirty="0"/>
              <a:t>4 Storage of objects in files</a:t>
            </a:r>
            <a:r>
              <a:rPr lang="es-ES" sz="2800" dirty="0">
                <a:solidFill>
                  <a:schemeClr val="accent1">
                    <a:lumMod val="75000"/>
                  </a:schemeClr>
                </a:solidFill>
              </a:rPr>
              <a:t>.</a:t>
            </a:r>
            <a:endParaRPr lang="es-ES" sz="2800" dirty="0"/>
          </a:p>
        </p:txBody>
      </p:sp>
      <p:sp>
        <p:nvSpPr>
          <p:cNvPr id="5125" name="Rectangle 5"/>
          <p:cNvSpPr>
            <a:spLocks noGrp="1" noChangeArrowheads="1"/>
          </p:cNvSpPr>
          <p:nvPr>
            <p:ph idx="1"/>
          </p:nvPr>
        </p:nvSpPr>
        <p:spPr>
          <a:xfrm>
            <a:off x="1291905" y="1085836"/>
            <a:ext cx="10301679" cy="5312062"/>
          </a:xfrm>
        </p:spPr>
        <p:txBody>
          <a:bodyPr>
            <a:normAutofit/>
          </a:bodyPr>
          <a:lstStyle/>
          <a:p>
            <a:pPr marL="0" indent="0" algn="just">
              <a:lnSpc>
                <a:spcPct val="150000"/>
              </a:lnSpc>
              <a:spcBef>
                <a:spcPts val="0"/>
              </a:spcBef>
              <a:buNone/>
            </a:pPr>
            <a:r>
              <a:rPr lang="es-ES" sz="2000" dirty="0"/>
              <a:t>Objects can be stored in a file using two types of representations:</a:t>
            </a:r>
          </a:p>
          <a:p>
            <a:pPr marL="0" indent="0" algn="just">
              <a:lnSpc>
                <a:spcPct val="150000"/>
              </a:lnSpc>
              <a:spcBef>
                <a:spcPts val="0"/>
              </a:spcBef>
              <a:buNone/>
            </a:pPr>
            <a:endParaRPr lang="es-ES" sz="1800" dirty="0"/>
          </a:p>
          <a:p>
            <a:pPr marL="342900" indent="-342900" algn="just">
              <a:lnSpc>
                <a:spcPct val="150000"/>
              </a:lnSpc>
              <a:spcBef>
                <a:spcPts val="0"/>
              </a:spcBef>
              <a:buFont typeface="+mj-lt"/>
              <a:buAutoNum type="arabicPeriod"/>
            </a:pPr>
            <a:r>
              <a:rPr lang="es-ES" sz="1800" dirty="0"/>
              <a:t>Using a </a:t>
            </a:r>
            <a:r>
              <a:rPr lang="es-ES" sz="1800" b="1" dirty="0"/>
              <a:t>textual </a:t>
            </a:r>
            <a:r>
              <a:rPr lang="es-ES" sz="1800" dirty="0"/>
              <a:t>representation.</a:t>
            </a:r>
          </a:p>
          <a:p>
            <a:pPr marL="342900" indent="-342900" algn="just">
              <a:lnSpc>
                <a:spcPct val="150000"/>
              </a:lnSpc>
              <a:spcBef>
                <a:spcPts val="0"/>
              </a:spcBef>
              <a:buFont typeface="+mj-lt"/>
              <a:buAutoNum type="arabicPeriod"/>
            </a:pPr>
            <a:r>
              <a:rPr lang="es-ES" sz="1800" dirty="0"/>
              <a:t>Using a </a:t>
            </a:r>
            <a:r>
              <a:rPr lang="es-ES" sz="1800" b="1" dirty="0"/>
              <a:t>binary type </a:t>
            </a:r>
            <a:r>
              <a:rPr lang="es-ES" sz="1800" dirty="0"/>
              <a:t>representation.</a:t>
            </a:r>
          </a:p>
          <a:p>
            <a:pPr marL="342900" indent="-342900" algn="just">
              <a:lnSpc>
                <a:spcPct val="150000"/>
              </a:lnSpc>
              <a:spcBef>
                <a:spcPts val="0"/>
              </a:spcBef>
              <a:buFont typeface="+mj-lt"/>
              <a:buAutoNum type="arabicPeriod"/>
            </a:pPr>
            <a:endParaRPr lang="es-ES" sz="1800" dirty="0"/>
          </a:p>
          <a:p>
            <a:pPr>
              <a:lnSpc>
                <a:spcPct val="170000"/>
              </a:lnSpc>
              <a:buFont typeface="Wingdings" pitchFamily="2" charset="2"/>
              <a:buChar char="q"/>
            </a:pPr>
            <a:endParaRPr lang="es-ES" sz="1800" dirty="0"/>
          </a:p>
        </p:txBody>
      </p:sp>
    </p:spTree>
    <p:extLst>
      <p:ext uri="{BB962C8B-B14F-4D97-AF65-F5344CB8AC3E}">
        <p14:creationId xmlns:p14="http://schemas.microsoft.com/office/powerpoint/2010/main" val="1819170792"/>
      </p:ext>
    </p:extLst>
  </p:cSld>
  <p:clrMapOvr>
    <a:masterClrMapping/>
  </p:clrMapOvr>
  <p:transition>
    <p:check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1493088" y="225309"/>
            <a:ext cx="7127875" cy="863600"/>
          </a:xfrm>
        </p:spPr>
        <p:txBody>
          <a:bodyPr>
            <a:normAutofit/>
          </a:bodyPr>
          <a:lstStyle/>
          <a:p>
            <a:r>
              <a:rPr lang="es-ES" sz="2800" dirty="0"/>
              <a:t>4 Storage of objects in files</a:t>
            </a:r>
            <a:r>
              <a:rPr lang="es-ES" sz="2800" dirty="0">
                <a:solidFill>
                  <a:schemeClr val="accent1">
                    <a:lumMod val="75000"/>
                  </a:schemeClr>
                </a:solidFill>
              </a:rPr>
              <a:t>.</a:t>
            </a:r>
            <a:endParaRPr lang="es-ES" sz="2800" dirty="0"/>
          </a:p>
        </p:txBody>
      </p:sp>
      <p:sp>
        <p:nvSpPr>
          <p:cNvPr id="5125" name="Rectangle 5"/>
          <p:cNvSpPr>
            <a:spLocks noGrp="1" noChangeArrowheads="1"/>
          </p:cNvSpPr>
          <p:nvPr>
            <p:ph idx="1"/>
          </p:nvPr>
        </p:nvSpPr>
        <p:spPr>
          <a:xfrm>
            <a:off x="1493087" y="1299108"/>
            <a:ext cx="9970163" cy="5312062"/>
          </a:xfrm>
        </p:spPr>
        <p:txBody>
          <a:bodyPr>
            <a:normAutofit/>
          </a:bodyPr>
          <a:lstStyle/>
          <a:p>
            <a:pPr marL="457200" indent="-457200">
              <a:lnSpc>
                <a:spcPct val="170000"/>
              </a:lnSpc>
              <a:buFont typeface="+mj-lt"/>
              <a:buAutoNum type="arabicPeriod"/>
            </a:pPr>
            <a:r>
              <a:rPr lang="es-ES" sz="2000" b="1" dirty="0"/>
              <a:t>Textual representation</a:t>
            </a:r>
            <a:r>
              <a:rPr lang="es-ES" sz="2000" dirty="0"/>
              <a:t>: consists of saving and reading the </a:t>
            </a:r>
            <a:r>
              <a:rPr lang="es-ES" sz="2000" b="1" dirty="0"/>
              <a:t>objects </a:t>
            </a:r>
            <a:r>
              <a:rPr lang="es-ES" sz="2000" dirty="0"/>
              <a:t>in an </a:t>
            </a:r>
            <a:r>
              <a:rPr lang="es-ES" sz="2000" b="1" dirty="0"/>
              <a:t>XML file. </a:t>
            </a:r>
          </a:p>
          <a:p>
            <a:pPr marL="822960" lvl="1" indent="-457200">
              <a:lnSpc>
                <a:spcPct val="170000"/>
              </a:lnSpc>
              <a:buFont typeface="Wingdings" pitchFamily="2" charset="2"/>
              <a:buChar char="q"/>
            </a:pPr>
            <a:r>
              <a:rPr lang="es-ES" sz="1800" dirty="0"/>
              <a:t>For this purpose, the </a:t>
            </a:r>
            <a:r>
              <a:rPr lang="es-ES" sz="1800" b="1" dirty="0" err="1"/>
              <a:t>XMLEncoder </a:t>
            </a:r>
            <a:r>
              <a:rPr lang="es-ES" sz="1800" dirty="0"/>
              <a:t>class is used, which allows saving </a:t>
            </a:r>
            <a:r>
              <a:rPr lang="es-ES" sz="1800" b="1" dirty="0"/>
              <a:t>objects </a:t>
            </a:r>
            <a:r>
              <a:rPr lang="es-ES" sz="1800" dirty="0"/>
              <a:t>in such </a:t>
            </a:r>
            <a:r>
              <a:rPr lang="es-ES" sz="1800" b="1" dirty="0"/>
              <a:t>files</a:t>
            </a:r>
            <a:r>
              <a:rPr lang="es-ES" sz="1800" dirty="0"/>
              <a:t>. </a:t>
            </a:r>
          </a:p>
          <a:p>
            <a:pPr marL="822960" lvl="1" indent="-457200">
              <a:lnSpc>
                <a:spcPct val="170000"/>
              </a:lnSpc>
              <a:buFont typeface="Wingdings" pitchFamily="2" charset="2"/>
              <a:buChar char="q"/>
            </a:pPr>
            <a:r>
              <a:rPr lang="es-ES" sz="1800" dirty="0"/>
              <a:t>This allows the possibility of saving </a:t>
            </a:r>
            <a:r>
              <a:rPr lang="es-ES" sz="1800" b="1" dirty="0"/>
              <a:t>objects </a:t>
            </a:r>
            <a:r>
              <a:rPr lang="es-ES" sz="1800" dirty="0"/>
              <a:t>as text. </a:t>
            </a:r>
          </a:p>
          <a:p>
            <a:pPr marL="822960" lvl="1" indent="-457200">
              <a:lnSpc>
                <a:spcPct val="170000"/>
              </a:lnSpc>
              <a:buFont typeface="Wingdings" pitchFamily="2" charset="2"/>
              <a:buChar char="q"/>
            </a:pPr>
            <a:r>
              <a:rPr lang="es-ES" sz="1800" dirty="0"/>
              <a:t>To read the information of the </a:t>
            </a:r>
            <a:r>
              <a:rPr lang="es-ES" sz="1800" b="1" dirty="0"/>
              <a:t>objects </a:t>
            </a:r>
            <a:r>
              <a:rPr lang="es-ES" sz="1800" dirty="0"/>
              <a:t>stored in that </a:t>
            </a:r>
            <a:r>
              <a:rPr lang="es-ES" sz="1800" b="1" dirty="0"/>
              <a:t>file</a:t>
            </a:r>
            <a:r>
              <a:rPr lang="es-ES" sz="1800" dirty="0"/>
              <a:t>, the </a:t>
            </a:r>
            <a:r>
              <a:rPr lang="es-ES" sz="1800" b="1" dirty="0" err="1"/>
              <a:t>XMLDecoder </a:t>
            </a:r>
            <a:r>
              <a:rPr lang="es-ES" sz="1800" b="1" dirty="0"/>
              <a:t>class </a:t>
            </a:r>
            <a:r>
              <a:rPr lang="es-ES" sz="1800" dirty="0"/>
              <a:t>is used. </a:t>
            </a:r>
          </a:p>
          <a:p>
            <a:pPr marL="822960" lvl="1" indent="-457200">
              <a:lnSpc>
                <a:spcPct val="170000"/>
              </a:lnSpc>
              <a:buFont typeface="Wingdings" pitchFamily="2" charset="2"/>
              <a:buChar char="q"/>
            </a:pPr>
            <a:r>
              <a:rPr lang="es-ES" sz="1800" dirty="0"/>
              <a:t>These </a:t>
            </a:r>
            <a:r>
              <a:rPr lang="es-ES" sz="1800" b="1" dirty="0"/>
              <a:t>classes </a:t>
            </a:r>
            <a:r>
              <a:rPr lang="es-ES" sz="1800" dirty="0"/>
              <a:t>belong to the </a:t>
            </a:r>
            <a:r>
              <a:rPr lang="es-ES" sz="1800" b="1" dirty="0" err="1"/>
              <a:t>java.beans </a:t>
            </a:r>
            <a:r>
              <a:rPr lang="es-ES" sz="1800" dirty="0"/>
              <a:t>package.</a:t>
            </a:r>
          </a:p>
          <a:p>
            <a:pPr marL="0" indent="0">
              <a:lnSpc>
                <a:spcPct val="170000"/>
              </a:lnSpc>
              <a:buNone/>
            </a:pPr>
            <a:endParaRPr lang="es-ES" sz="1800" dirty="0"/>
          </a:p>
          <a:p>
            <a:pPr>
              <a:lnSpc>
                <a:spcPct val="170000"/>
              </a:lnSpc>
              <a:buFont typeface="Wingdings" pitchFamily="2" charset="2"/>
              <a:buChar char="q"/>
            </a:pPr>
            <a:endParaRPr lang="es-ES" sz="1800" dirty="0"/>
          </a:p>
        </p:txBody>
      </p:sp>
    </p:spTree>
    <p:extLst>
      <p:ext uri="{BB962C8B-B14F-4D97-AF65-F5344CB8AC3E}">
        <p14:creationId xmlns:p14="http://schemas.microsoft.com/office/powerpoint/2010/main" val="528250662"/>
      </p:ext>
    </p:extLst>
  </p:cSld>
  <p:clrMapOvr>
    <a:masterClrMapping/>
  </p:clrMapOvr>
  <p:transition>
    <p:check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1468150" y="291812"/>
            <a:ext cx="7127875" cy="863600"/>
          </a:xfrm>
        </p:spPr>
        <p:txBody>
          <a:bodyPr>
            <a:normAutofit/>
          </a:bodyPr>
          <a:lstStyle/>
          <a:p>
            <a:r>
              <a:rPr lang="es-ES" sz="2800" dirty="0"/>
              <a:t>4 Storage of objects in files.</a:t>
            </a:r>
          </a:p>
        </p:txBody>
      </p:sp>
      <p:sp>
        <p:nvSpPr>
          <p:cNvPr id="5125" name="Rectangle 5"/>
          <p:cNvSpPr>
            <a:spLocks noGrp="1" noChangeArrowheads="1"/>
          </p:cNvSpPr>
          <p:nvPr>
            <p:ph idx="1"/>
          </p:nvPr>
        </p:nvSpPr>
        <p:spPr>
          <a:xfrm>
            <a:off x="1548163" y="1155412"/>
            <a:ext cx="10056404" cy="5312062"/>
          </a:xfrm>
        </p:spPr>
        <p:txBody>
          <a:bodyPr>
            <a:normAutofit/>
          </a:bodyPr>
          <a:lstStyle/>
          <a:p>
            <a:pPr marL="457200" indent="-457200">
              <a:lnSpc>
                <a:spcPct val="170000"/>
              </a:lnSpc>
              <a:buFont typeface="+mj-lt"/>
              <a:buAutoNum type="arabicPeriod" startAt="2"/>
            </a:pPr>
            <a:r>
              <a:rPr lang="es-ES" sz="2000" b="1" dirty="0"/>
              <a:t>Binary </a:t>
            </a:r>
            <a:r>
              <a:rPr lang="es-ES" sz="2000" dirty="0"/>
              <a:t>type </a:t>
            </a:r>
            <a:r>
              <a:rPr lang="es-ES" sz="2000" b="1" dirty="0"/>
              <a:t>representation</a:t>
            </a:r>
            <a:r>
              <a:rPr lang="es-ES" sz="2000" dirty="0"/>
              <a:t>: it consists of storing the state of an </a:t>
            </a:r>
            <a:r>
              <a:rPr lang="es-ES" sz="2000" b="1" dirty="0"/>
              <a:t>object</a:t>
            </a:r>
            <a:r>
              <a:rPr lang="es-ES" sz="2000" dirty="0"/>
              <a:t>, using a stream of bytes. This is called </a:t>
            </a:r>
            <a:r>
              <a:rPr lang="es-ES" sz="2000" b="1" dirty="0" err="1"/>
              <a:t>serialization</a:t>
            </a:r>
            <a:r>
              <a:rPr lang="es-ES" sz="2000" dirty="0"/>
              <a:t>. </a:t>
            </a:r>
          </a:p>
          <a:p>
            <a:pPr marL="822960" lvl="1" indent="-457200">
              <a:lnSpc>
                <a:spcPct val="170000"/>
              </a:lnSpc>
            </a:pPr>
            <a:r>
              <a:rPr lang="es-ES" sz="1800" dirty="0"/>
              <a:t>This process consists of transforming an </a:t>
            </a:r>
            <a:r>
              <a:rPr lang="es-ES" sz="1800" b="1" dirty="0"/>
              <a:t>object </a:t>
            </a:r>
            <a:r>
              <a:rPr lang="es-ES" sz="1800" dirty="0"/>
              <a:t>into a sequence of bytes to save them in a </a:t>
            </a:r>
            <a:r>
              <a:rPr lang="es-ES" sz="1800" b="1" dirty="0"/>
              <a:t>file</a:t>
            </a:r>
            <a:r>
              <a:rPr lang="es-ES" sz="1800" dirty="0"/>
              <a:t>, then they can be read, thus recovering the original </a:t>
            </a:r>
            <a:r>
              <a:rPr lang="es-ES" sz="1800" b="1" dirty="0"/>
              <a:t>object. The </a:t>
            </a:r>
            <a:r>
              <a:rPr lang="es-ES" sz="1800" b="1" dirty="0" err="1"/>
              <a:t>ObjectOutputStream </a:t>
            </a:r>
            <a:r>
              <a:rPr lang="es-ES" sz="1800" b="1" dirty="0"/>
              <a:t>class </a:t>
            </a:r>
            <a:r>
              <a:rPr lang="es-ES" sz="1800" dirty="0"/>
              <a:t>is used to save </a:t>
            </a:r>
            <a:r>
              <a:rPr lang="es-ES" sz="1800" b="1" dirty="0"/>
              <a:t>objects </a:t>
            </a:r>
            <a:r>
              <a:rPr lang="es-ES" sz="1800" dirty="0"/>
              <a:t>to a </a:t>
            </a:r>
            <a:r>
              <a:rPr lang="es-ES" sz="1800" b="1" dirty="0"/>
              <a:t>file </a:t>
            </a:r>
            <a:r>
              <a:rPr lang="es-ES" sz="1800" dirty="0"/>
              <a:t>using the </a:t>
            </a:r>
            <a:r>
              <a:rPr lang="es-ES" sz="1800" b="1" dirty="0" err="1"/>
              <a:t>writeObject </a:t>
            </a:r>
            <a:r>
              <a:rPr lang="es-ES" sz="1800" dirty="0"/>
              <a:t>method and the </a:t>
            </a:r>
            <a:r>
              <a:rPr lang="es-ES" sz="1800" b="1" dirty="0" err="1"/>
              <a:t>ObjectlnputStream </a:t>
            </a:r>
            <a:r>
              <a:rPr lang="es-ES" sz="1800" b="1" dirty="0"/>
              <a:t>class </a:t>
            </a:r>
            <a:r>
              <a:rPr lang="es-ES" sz="1800" dirty="0"/>
              <a:t>is used to read these </a:t>
            </a:r>
            <a:r>
              <a:rPr lang="es-ES" sz="1800" b="1" dirty="0"/>
              <a:t>objects </a:t>
            </a:r>
            <a:r>
              <a:rPr lang="es-ES" sz="1800" dirty="0"/>
              <a:t>using the </a:t>
            </a:r>
            <a:r>
              <a:rPr lang="es-ES" sz="1800" b="1" dirty="0" err="1"/>
              <a:t>readObject </a:t>
            </a:r>
            <a:r>
              <a:rPr lang="es-ES" sz="1800" b="1" dirty="0"/>
              <a:t>method</a:t>
            </a:r>
            <a:r>
              <a:rPr lang="es-ES" sz="1800" dirty="0"/>
              <a:t>.</a:t>
            </a:r>
          </a:p>
          <a:p>
            <a:pPr marL="822960" lvl="1" indent="-457200">
              <a:lnSpc>
                <a:spcPct val="170000"/>
              </a:lnSpc>
            </a:pPr>
            <a:r>
              <a:rPr lang="es-ES" sz="1800" dirty="0"/>
              <a:t>All </a:t>
            </a:r>
            <a:r>
              <a:rPr lang="es-ES" sz="1800" b="1" dirty="0"/>
              <a:t>objects </a:t>
            </a:r>
            <a:r>
              <a:rPr lang="es-ES" sz="1800" dirty="0"/>
              <a:t>to be saved must implement the </a:t>
            </a:r>
            <a:r>
              <a:rPr lang="es-ES" sz="1800" b="1" dirty="0" err="1"/>
              <a:t>Serializable </a:t>
            </a:r>
            <a:r>
              <a:rPr lang="es-ES" sz="1800" b="1" dirty="0"/>
              <a:t>interface</a:t>
            </a:r>
            <a:r>
              <a:rPr lang="es-ES" sz="1800" dirty="0"/>
              <a:t>.</a:t>
            </a:r>
          </a:p>
          <a:p>
            <a:pPr marL="0" indent="0">
              <a:lnSpc>
                <a:spcPct val="170000"/>
              </a:lnSpc>
              <a:buNone/>
            </a:pPr>
            <a:endParaRPr lang="es-ES" sz="1800" dirty="0"/>
          </a:p>
          <a:p>
            <a:pPr>
              <a:lnSpc>
                <a:spcPct val="170000"/>
              </a:lnSpc>
              <a:buFont typeface="Wingdings" pitchFamily="2" charset="2"/>
              <a:buChar char="q"/>
            </a:pPr>
            <a:endParaRPr lang="es-ES" sz="1800" dirty="0"/>
          </a:p>
        </p:txBody>
      </p:sp>
    </p:spTree>
    <p:extLst>
      <p:ext uri="{BB962C8B-B14F-4D97-AF65-F5344CB8AC3E}">
        <p14:creationId xmlns:p14="http://schemas.microsoft.com/office/powerpoint/2010/main" val="3820443560"/>
      </p:ext>
    </p:extLst>
  </p:cSld>
  <p:clrMapOvr>
    <a:masterClrMapping/>
  </p:clrMapOvr>
  <p:transition>
    <p:check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328217" y="304081"/>
            <a:ext cx="7128792" cy="864096"/>
          </a:xfrm>
        </p:spPr>
        <p:txBody>
          <a:bodyPr>
            <a:normAutofit/>
          </a:bodyPr>
          <a:lstStyle/>
          <a:p>
            <a:r>
              <a:rPr lang="es-ES" sz="2800" dirty="0"/>
              <a:t>4 Storage of objects in files.</a:t>
            </a:r>
          </a:p>
        </p:txBody>
      </p:sp>
      <p:sp>
        <p:nvSpPr>
          <p:cNvPr id="5125" name="Rectangle 5"/>
          <p:cNvSpPr>
            <a:spLocks noGrp="1" noChangeArrowheads="1"/>
          </p:cNvSpPr>
          <p:nvPr>
            <p:ph idx="1"/>
          </p:nvPr>
        </p:nvSpPr>
        <p:spPr>
          <a:xfrm>
            <a:off x="1238250" y="1357298"/>
            <a:ext cx="10534650" cy="5312062"/>
          </a:xfrm>
        </p:spPr>
        <p:txBody>
          <a:bodyPr>
            <a:normAutofit/>
          </a:bodyPr>
          <a:lstStyle/>
          <a:p>
            <a:pPr marL="0" indent="0">
              <a:lnSpc>
                <a:spcPct val="170000"/>
              </a:lnSpc>
              <a:buNone/>
            </a:pPr>
            <a:r>
              <a:rPr lang="es-ES" sz="1800" b="1" u="sng" dirty="0">
                <a:solidFill>
                  <a:srgbClr val="FF0000"/>
                </a:solidFill>
              </a:rPr>
              <a:t>Activity 22</a:t>
            </a:r>
            <a:r>
              <a:rPr lang="es-ES" sz="1800" dirty="0">
                <a:solidFill>
                  <a:srgbClr val="FF0000"/>
                </a:solidFill>
              </a:rPr>
              <a:t>: </a:t>
            </a:r>
            <a:r>
              <a:rPr lang="es-ES" sz="1800" dirty="0"/>
              <a:t>We store the data of the students that are entered by keyboard in an array and we dump it to a </a:t>
            </a:r>
            <a:r>
              <a:rPr lang="es-ES" sz="1800" b="1" dirty="0"/>
              <a:t>file</a:t>
            </a:r>
            <a:r>
              <a:rPr lang="es-ES" sz="1800" dirty="0"/>
              <a:t>. Then, we read the file and display the data on the screen. Using </a:t>
            </a:r>
            <a:r>
              <a:rPr lang="es-ES" sz="1800" dirty="0" err="1"/>
              <a:t>serialization</a:t>
            </a:r>
            <a:r>
              <a:rPr lang="es-ES" sz="1800" dirty="0"/>
              <a:t>. </a:t>
            </a:r>
          </a:p>
          <a:p>
            <a:pPr marL="0" indent="0" algn="ctr">
              <a:lnSpc>
                <a:spcPct val="170000"/>
              </a:lnSpc>
              <a:buNone/>
            </a:pPr>
            <a:r>
              <a:rPr lang="es-ES" sz="1800" b="1" u="sng" dirty="0"/>
              <a:t>(Code on the next slide:</a:t>
            </a:r>
          </a:p>
          <a:p>
            <a:pPr marL="0" indent="0" algn="ctr">
              <a:lnSpc>
                <a:spcPct val="170000"/>
              </a:lnSpc>
              <a:buNone/>
            </a:pPr>
            <a:r>
              <a:rPr lang="es-ES" sz="1800" b="1" u="sng" dirty="0"/>
              <a:t>1st slide: Classroom Student</a:t>
            </a:r>
          </a:p>
          <a:p>
            <a:pPr marL="0" indent="0" algn="ctr">
              <a:lnSpc>
                <a:spcPct val="170000"/>
              </a:lnSpc>
              <a:buNone/>
            </a:pPr>
            <a:r>
              <a:rPr lang="es-ES" sz="1800" b="1" u="sng" dirty="0"/>
              <a:t>following slides with code: </a:t>
            </a:r>
            <a:r>
              <a:rPr lang="es-ES" sz="1800" b="1" u="sng" dirty="0" err="1"/>
              <a:t>main</a:t>
            </a:r>
            <a:r>
              <a:rPr lang="es-ES" sz="1800" b="1" u="sng" dirty="0"/>
              <a:t>. )</a:t>
            </a:r>
          </a:p>
        </p:txBody>
      </p:sp>
    </p:spTree>
    <p:extLst>
      <p:ext uri="{BB962C8B-B14F-4D97-AF65-F5344CB8AC3E}">
        <p14:creationId xmlns:p14="http://schemas.microsoft.com/office/powerpoint/2010/main" val="325599960"/>
      </p:ext>
    </p:extLst>
  </p:cSld>
  <p:clrMapOvr>
    <a:masterClrMapping/>
  </p:clrMapOvr>
  <p:transition>
    <p:check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Grp="1" noChangeArrowheads="1"/>
          </p:cNvSpPr>
          <p:nvPr>
            <p:ph type="title"/>
          </p:nvPr>
        </p:nvSpPr>
        <p:spPr>
          <a:xfrm>
            <a:off x="1704975" y="213617"/>
            <a:ext cx="7828359" cy="864096"/>
          </a:xfrm>
        </p:spPr>
        <p:txBody>
          <a:bodyPr>
            <a:normAutofit/>
          </a:bodyPr>
          <a:lstStyle/>
          <a:p>
            <a:r>
              <a:rPr lang="es-ES" sz="2800" dirty="0"/>
              <a:t>4 Storage of objects in files.</a:t>
            </a:r>
          </a:p>
        </p:txBody>
      </p:sp>
      <p:pic>
        <p:nvPicPr>
          <p:cNvPr id="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942975" y="1872456"/>
            <a:ext cx="4972050"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060848"/>
            <a:ext cx="4038600"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Marcador de número de diapositiva"/>
          <p:cNvSpPr>
            <a:spLocks noGrp="1"/>
          </p:cNvSpPr>
          <p:nvPr>
            <p:ph type="sldNum" sz="quarter" idx="4294967295"/>
          </p:nvPr>
        </p:nvSpPr>
        <p:spPr>
          <a:xfrm>
            <a:off x="9448800" y="6356350"/>
            <a:ext cx="2743200" cy="365125"/>
          </a:xfrm>
          <a:prstGeom prst="rect">
            <a:avLst/>
          </a:prstGeom>
        </p:spPr>
        <p:txBody>
          <a:bodyPr/>
          <a:lstStyle/>
          <a:p>
            <a:fld id="{EB4E5017-25F9-4173-BCEF-E1B8492CCDDC}" type="slidenum">
              <a:rPr lang="es-ES" smtClean="0"/>
              <a:t>66</a:t>
            </a:fld>
            <a:endParaRPr lang="es-ES"/>
          </a:p>
        </p:txBody>
      </p:sp>
      <p:sp>
        <p:nvSpPr>
          <p:cNvPr id="2" name="1 CuadroTexto"/>
          <p:cNvSpPr txBox="1"/>
          <p:nvPr/>
        </p:nvSpPr>
        <p:spPr>
          <a:xfrm>
            <a:off x="942974" y="1151919"/>
            <a:ext cx="5153025" cy="369332"/>
          </a:xfrm>
          <a:prstGeom prst="rect">
            <a:avLst/>
          </a:prstGeom>
          <a:noFill/>
        </p:spPr>
        <p:txBody>
          <a:bodyPr wrap="square" rtlCol="0">
            <a:spAutoFit/>
          </a:bodyPr>
          <a:lstStyle/>
          <a:p>
            <a:r>
              <a:rPr lang="es-ES" sz="1800" b="1" dirty="0">
                <a:solidFill>
                  <a:srgbClr val="FF0000"/>
                </a:solidFill>
                <a:latin typeface="+mn-lt"/>
              </a:rPr>
              <a:t>We have to implement the </a:t>
            </a:r>
            <a:r>
              <a:rPr lang="es-ES" sz="1800" b="1" dirty="0" err="1">
                <a:solidFill>
                  <a:srgbClr val="FF0000"/>
                </a:solidFill>
                <a:latin typeface="+mn-lt"/>
              </a:rPr>
              <a:t>Serializable </a:t>
            </a:r>
            <a:r>
              <a:rPr lang="es-ES" sz="1800" b="1" dirty="0">
                <a:solidFill>
                  <a:srgbClr val="FF0000"/>
                </a:solidFill>
                <a:latin typeface="+mn-lt"/>
              </a:rPr>
              <a:t>interface.</a:t>
            </a:r>
          </a:p>
        </p:txBody>
      </p:sp>
    </p:spTree>
    <p:extLst>
      <p:ext uri="{BB962C8B-B14F-4D97-AF65-F5344CB8AC3E}">
        <p14:creationId xmlns:p14="http://schemas.microsoft.com/office/powerpoint/2010/main" val="33315418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266825" y="132631"/>
            <a:ext cx="7980759" cy="864096"/>
          </a:xfrm>
        </p:spPr>
        <p:txBody>
          <a:bodyPr>
            <a:normAutofit/>
          </a:bodyPr>
          <a:lstStyle/>
          <a:p>
            <a:r>
              <a:rPr lang="es-ES" sz="2800" dirty="0"/>
              <a:t>4 Storage of objects in files.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825" y="852257"/>
            <a:ext cx="8610600" cy="553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9080740"/>
      </p:ext>
    </p:extLst>
  </p:cSld>
  <p:clrMapOvr>
    <a:masterClrMapping/>
  </p:clrMapOvr>
  <p:transition>
    <p:check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104900" y="332656"/>
            <a:ext cx="8447484" cy="864096"/>
          </a:xfrm>
        </p:spPr>
        <p:txBody>
          <a:bodyPr>
            <a:normAutofit/>
          </a:bodyPr>
          <a:lstStyle/>
          <a:p>
            <a:r>
              <a:rPr lang="es-ES" sz="2800" dirty="0"/>
              <a:t>4 Storage of objects in files.</a:t>
            </a:r>
          </a:p>
        </p:txBody>
      </p:sp>
      <p:sp>
        <p:nvSpPr>
          <p:cNvPr id="5125" name="Rectangle 5"/>
          <p:cNvSpPr>
            <a:spLocks noGrp="1" noChangeArrowheads="1"/>
          </p:cNvSpPr>
          <p:nvPr>
            <p:ph idx="1"/>
          </p:nvPr>
        </p:nvSpPr>
        <p:spPr>
          <a:xfrm>
            <a:off x="993890" y="1081073"/>
            <a:ext cx="10690167" cy="5312062"/>
          </a:xfrm>
        </p:spPr>
        <p:txBody>
          <a:bodyPr>
            <a:normAutofit/>
          </a:bodyPr>
          <a:lstStyle/>
          <a:p>
            <a:pPr>
              <a:lnSpc>
                <a:spcPct val="170000"/>
              </a:lnSpc>
              <a:buFont typeface="Wingdings" pitchFamily="2" charset="2"/>
              <a:buChar char="q"/>
            </a:pPr>
            <a:r>
              <a:rPr lang="es-ES" sz="2000" dirty="0"/>
              <a:t>In the </a:t>
            </a:r>
            <a:r>
              <a:rPr lang="es-ES" sz="2000" b="1" dirty="0"/>
              <a:t>method </a:t>
            </a:r>
            <a:r>
              <a:rPr lang="es-ES" sz="2000" dirty="0"/>
              <a:t>declaration we throw the </a:t>
            </a:r>
            <a:r>
              <a:rPr lang="es-ES" sz="2000" b="1" dirty="0"/>
              <a:t>exceptions </a:t>
            </a:r>
            <a:r>
              <a:rPr lang="es-ES" sz="2000" b="1" dirty="0" err="1"/>
              <a:t>IOException</a:t>
            </a:r>
            <a:r>
              <a:rPr lang="es-ES" sz="2000" dirty="0"/>
              <a:t>, </a:t>
            </a:r>
            <a:r>
              <a:rPr lang="es-ES" sz="2000" b="1" dirty="0" err="1"/>
              <a:t>ClassNotFoundException</a:t>
            </a:r>
            <a:r>
              <a:rPr lang="es-ES" sz="2000" b="1" dirty="0"/>
              <a:t>.</a:t>
            </a:r>
          </a:p>
          <a:p>
            <a:pPr>
              <a:lnSpc>
                <a:spcPct val="170000"/>
              </a:lnSpc>
              <a:buFont typeface="Wingdings" pitchFamily="2" charset="2"/>
              <a:buChar char="q"/>
            </a:pPr>
            <a:r>
              <a:rPr lang="es-ES" sz="2000" dirty="0"/>
              <a:t>The instruction used to open the </a:t>
            </a:r>
            <a:r>
              <a:rPr lang="es-ES" sz="2000" b="1" dirty="0"/>
              <a:t>file </a:t>
            </a:r>
            <a:r>
              <a:rPr lang="es-ES" sz="2000" dirty="0"/>
              <a:t>("class" is the name the file will have) is: </a:t>
            </a:r>
          </a:p>
          <a:p>
            <a:pPr marL="0" indent="0">
              <a:lnSpc>
                <a:spcPct val="170000"/>
              </a:lnSpc>
              <a:buNone/>
            </a:pPr>
            <a:r>
              <a:rPr lang="en-US" sz="1800" b="1" dirty="0" err="1"/>
              <a:t>  	ObjectOutputStream </a:t>
            </a:r>
            <a:r>
              <a:rPr lang="en-US" sz="1800" b="1" dirty="0"/>
              <a:t>file=new </a:t>
            </a:r>
            <a:r>
              <a:rPr lang="en-US" sz="1800" b="1" dirty="0" err="1"/>
              <a:t>ObjectOutputStream</a:t>
            </a:r>
            <a:r>
              <a:rPr lang="en-US" sz="1800" b="1" dirty="0"/>
              <a:t>(new </a:t>
            </a:r>
            <a:r>
              <a:rPr lang="en-US" sz="1800" b="1" dirty="0" err="1"/>
              <a:t>FileOutputStream</a:t>
            </a:r>
            <a:r>
              <a:rPr lang="en-US" sz="1800" dirty="0"/>
              <a:t>("</a:t>
            </a:r>
            <a:r>
              <a:rPr lang="en-US" sz="1800" dirty="0" err="1"/>
              <a:t>class</a:t>
            </a:r>
            <a:r>
              <a:rPr lang="en-US" sz="1800" dirty="0"/>
              <a:t>"));</a:t>
            </a:r>
          </a:p>
          <a:p>
            <a:pPr>
              <a:lnSpc>
                <a:spcPct val="170000"/>
              </a:lnSpc>
              <a:buFont typeface="Wingdings" pitchFamily="2" charset="2"/>
              <a:buChar char="q"/>
            </a:pPr>
            <a:r>
              <a:rPr lang="en-US" sz="2000" dirty="0"/>
              <a:t>The </a:t>
            </a:r>
            <a:r>
              <a:rPr lang="en-US" sz="2000" dirty="0" err="1"/>
              <a:t>instruction </a:t>
            </a:r>
            <a:r>
              <a:rPr lang="en-US" sz="2000" dirty="0"/>
              <a:t>we </a:t>
            </a:r>
            <a:r>
              <a:rPr lang="en-US" sz="2000" dirty="0" err="1"/>
              <a:t>use </a:t>
            </a:r>
            <a:r>
              <a:rPr lang="en-US" sz="2000" dirty="0"/>
              <a:t>to </a:t>
            </a:r>
            <a:r>
              <a:rPr lang="en-US" sz="2000" dirty="0" err="1"/>
              <a:t>save each </a:t>
            </a:r>
            <a:r>
              <a:rPr lang="en-US" sz="2000" dirty="0"/>
              <a:t>of the "Student" </a:t>
            </a:r>
            <a:r>
              <a:rPr lang="en-US" sz="2000" b="1" dirty="0" err="1"/>
              <a:t>objects </a:t>
            </a:r>
            <a:r>
              <a:rPr lang="en-US" sz="2000" dirty="0"/>
              <a:t>in the </a:t>
            </a:r>
            <a:r>
              <a:rPr lang="en-US" sz="2000" b="1" dirty="0" err="1"/>
              <a:t>file </a:t>
            </a:r>
            <a:r>
              <a:rPr lang="en-US" sz="2000" dirty="0"/>
              <a:t>is:</a:t>
            </a:r>
          </a:p>
          <a:p>
            <a:pPr marL="0" indent="0">
              <a:lnSpc>
                <a:spcPct val="170000"/>
              </a:lnSpc>
              <a:buNone/>
            </a:pPr>
            <a:r>
              <a:rPr lang="es-ES" sz="1800" dirty="0" err="1"/>
              <a:t>	file.</a:t>
            </a:r>
            <a:r>
              <a:rPr lang="es-ES" sz="1800" b="1" dirty="0" err="1"/>
              <a:t>writeObject</a:t>
            </a:r>
            <a:r>
              <a:rPr lang="es-ES" sz="1800" dirty="0"/>
              <a:t>(class[</a:t>
            </a:r>
            <a:r>
              <a:rPr lang="es-ES" sz="1800" dirty="0" err="1"/>
              <a:t>posal</a:t>
            </a:r>
            <a:r>
              <a:rPr lang="es-ES" sz="1800" dirty="0"/>
              <a:t>]);</a:t>
            </a:r>
          </a:p>
        </p:txBody>
      </p:sp>
    </p:spTree>
    <p:extLst>
      <p:ext uri="{BB962C8B-B14F-4D97-AF65-F5344CB8AC3E}">
        <p14:creationId xmlns:p14="http://schemas.microsoft.com/office/powerpoint/2010/main" val="1725650504"/>
      </p:ext>
    </p:extLst>
  </p:cSld>
  <p:clrMapOvr>
    <a:masterClrMapping/>
  </p:clrMapOvr>
  <p:transition>
    <p:check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457325" y="332656"/>
            <a:ext cx="8095059" cy="864096"/>
          </a:xfrm>
        </p:spPr>
        <p:txBody>
          <a:bodyPr>
            <a:normAutofit/>
          </a:bodyPr>
          <a:lstStyle/>
          <a:p>
            <a:r>
              <a:rPr lang="es-ES" sz="2800" dirty="0"/>
              <a:t>4 Storage of objects in files.</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521" y="1556792"/>
            <a:ext cx="8584257"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326440"/>
      </p:ext>
    </p:extLst>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517505" y="307718"/>
            <a:ext cx="7128792" cy="864096"/>
          </a:xfrm>
        </p:spPr>
        <p:txBody>
          <a:bodyPr>
            <a:normAutofit/>
          </a:bodyPr>
          <a:lstStyle/>
          <a:p>
            <a:pPr algn="just">
              <a:lnSpc>
                <a:spcPct val="150000"/>
              </a:lnSpc>
              <a:spcBef>
                <a:spcPts val="0"/>
              </a:spcBef>
            </a:pPr>
            <a:r>
              <a:rPr lang="es-ES" sz="2800" dirty="0"/>
              <a:t>File systems.</a:t>
            </a:r>
          </a:p>
        </p:txBody>
      </p:sp>
      <p:sp>
        <p:nvSpPr>
          <p:cNvPr id="5125" name="Rectangle 5"/>
          <p:cNvSpPr>
            <a:spLocks noGrp="1" noChangeArrowheads="1"/>
          </p:cNvSpPr>
          <p:nvPr>
            <p:ph idx="1"/>
          </p:nvPr>
        </p:nvSpPr>
        <p:spPr>
          <a:xfrm>
            <a:off x="1517504" y="1295732"/>
            <a:ext cx="10028873" cy="5240624"/>
          </a:xfrm>
        </p:spPr>
        <p:txBody>
          <a:bodyPr>
            <a:normAutofit/>
          </a:bodyPr>
          <a:lstStyle/>
          <a:p>
            <a:pPr>
              <a:lnSpc>
                <a:spcPct val="170000"/>
              </a:lnSpc>
              <a:buFont typeface="Wingdings" pitchFamily="2" charset="2"/>
              <a:buChar char="q"/>
            </a:pPr>
            <a:r>
              <a:rPr lang="es-ES" sz="1600" dirty="0"/>
              <a:t>As the access to perform input/output is device independent, we need some means to access the </a:t>
            </a:r>
            <a:r>
              <a:rPr lang="es-ES" sz="1600" b="1" dirty="0"/>
              <a:t>file system</a:t>
            </a:r>
            <a:r>
              <a:rPr lang="es-ES" sz="1600" dirty="0"/>
              <a:t>. </a:t>
            </a:r>
          </a:p>
          <a:p>
            <a:pPr>
              <a:lnSpc>
                <a:spcPct val="170000"/>
              </a:lnSpc>
              <a:buFont typeface="Wingdings" pitchFamily="2" charset="2"/>
              <a:buChar char="q"/>
            </a:pPr>
            <a:r>
              <a:rPr lang="es-ES" sz="1600" dirty="0"/>
              <a:t>For this purpose Java provides us with the </a:t>
            </a:r>
            <a:r>
              <a:rPr lang="es-ES" sz="1600" b="1" dirty="0" err="1"/>
              <a:t>File </a:t>
            </a:r>
            <a:r>
              <a:rPr lang="es-ES" sz="1600" b="1" dirty="0"/>
              <a:t>class</a:t>
            </a:r>
            <a:r>
              <a:rPr lang="es-ES" sz="1600" dirty="0"/>
              <a:t>. This </a:t>
            </a:r>
            <a:r>
              <a:rPr lang="es-ES" sz="1600" b="1" dirty="0"/>
              <a:t>class </a:t>
            </a:r>
            <a:r>
              <a:rPr lang="es-ES" sz="1600" dirty="0"/>
              <a:t>gives us access to the </a:t>
            </a:r>
            <a:r>
              <a:rPr lang="es-ES" sz="1600" b="1" dirty="0"/>
              <a:t>file system </a:t>
            </a:r>
            <a:r>
              <a:rPr lang="es-ES" sz="1600" dirty="0"/>
              <a:t>and allows us to build input/output </a:t>
            </a:r>
            <a:r>
              <a:rPr lang="es-ES" sz="1600" b="1" dirty="0"/>
              <a:t>streams </a:t>
            </a:r>
            <a:r>
              <a:rPr lang="es-ES" sz="1600" dirty="0"/>
              <a:t>for data in both </a:t>
            </a:r>
            <a:r>
              <a:rPr lang="es-ES" sz="1600" b="1" dirty="0"/>
              <a:t>bytes </a:t>
            </a:r>
            <a:r>
              <a:rPr lang="es-ES" sz="1600" dirty="0"/>
              <a:t>and </a:t>
            </a:r>
            <a:r>
              <a:rPr lang="es-ES" sz="1600" b="1" dirty="0"/>
              <a:t>characters</a:t>
            </a:r>
            <a:r>
              <a:rPr lang="es-ES" sz="1600" dirty="0"/>
              <a:t>.</a:t>
            </a:r>
          </a:p>
          <a:p>
            <a:pPr>
              <a:lnSpc>
                <a:spcPct val="170000"/>
              </a:lnSpc>
              <a:buFont typeface="Wingdings" pitchFamily="2" charset="2"/>
              <a:buChar char="q"/>
            </a:pPr>
            <a:r>
              <a:rPr lang="es-ES" sz="1600" dirty="0"/>
              <a:t>The </a:t>
            </a:r>
            <a:r>
              <a:rPr lang="es-ES" sz="1600" b="1" dirty="0" err="1"/>
              <a:t>File </a:t>
            </a:r>
            <a:r>
              <a:rPr lang="es-ES" sz="1600" b="1" dirty="0"/>
              <a:t>class </a:t>
            </a:r>
            <a:r>
              <a:rPr lang="es-ES" sz="1600" dirty="0"/>
              <a:t>gives us access to the </a:t>
            </a:r>
            <a:r>
              <a:rPr lang="es-ES" sz="1600" b="1" dirty="0"/>
              <a:t>file system</a:t>
            </a:r>
            <a:r>
              <a:rPr lang="es-ES" sz="1600" dirty="0"/>
              <a:t>, independently of the operating system on which it is executed. </a:t>
            </a:r>
          </a:p>
          <a:p>
            <a:pPr algn="just">
              <a:lnSpc>
                <a:spcPct val="150000"/>
              </a:lnSpc>
              <a:spcBef>
                <a:spcPts val="0"/>
              </a:spcBef>
              <a:buFont typeface="Wingdings" pitchFamily="2" charset="2"/>
              <a:buChar char="q"/>
            </a:pPr>
            <a:r>
              <a:rPr lang="es-ES" sz="1600" dirty="0"/>
              <a:t>Thanks to the </a:t>
            </a:r>
            <a:r>
              <a:rPr lang="es-ES" sz="1600" b="1" dirty="0"/>
              <a:t>File class</a:t>
            </a:r>
            <a:r>
              <a:rPr lang="es-ES" sz="1600" dirty="0"/>
              <a:t>, which has the Java API, we can obtain important information about the file we are going to work with, such as its </a:t>
            </a:r>
            <a:r>
              <a:rPr lang="es-ES" sz="1600" dirty="0" err="1"/>
              <a:t>path</a:t>
            </a:r>
            <a:r>
              <a:rPr lang="es-ES" sz="1600" dirty="0"/>
              <a:t>, if it is a file or a directory, size, last modification, etc. It also allows us to change the name of the file, delete it, etc.</a:t>
            </a:r>
          </a:p>
          <a:p>
            <a:pPr algn="just">
              <a:lnSpc>
                <a:spcPct val="150000"/>
              </a:lnSpc>
              <a:spcBef>
                <a:spcPts val="0"/>
              </a:spcBef>
              <a:buFont typeface="Wingdings" pitchFamily="2" charset="2"/>
              <a:buChar char="q"/>
            </a:pPr>
            <a:r>
              <a:rPr lang="es-ES" sz="1600" dirty="0"/>
              <a:t>The </a:t>
            </a:r>
            <a:r>
              <a:rPr lang="es-ES" sz="1600" b="1" dirty="0"/>
              <a:t>File class </a:t>
            </a:r>
            <a:r>
              <a:rPr lang="es-ES" sz="1600" dirty="0"/>
              <a:t>does NOT allow access to the information contained in the file itself, for that we have other classes. It does not allow us to read or write to the file</a:t>
            </a:r>
          </a:p>
        </p:txBody>
      </p:sp>
    </p:spTree>
    <p:extLst>
      <p:ext uri="{BB962C8B-B14F-4D97-AF65-F5344CB8AC3E}">
        <p14:creationId xmlns:p14="http://schemas.microsoft.com/office/powerpoint/2010/main" val="3456853347"/>
      </p:ext>
    </p:extLst>
  </p:cSld>
  <p:clrMapOvr>
    <a:masterClrMapping/>
  </p:clrMapOvr>
  <p:transition>
    <p:check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197033" y="332656"/>
            <a:ext cx="8355351" cy="864096"/>
          </a:xfrm>
        </p:spPr>
        <p:txBody>
          <a:bodyPr>
            <a:normAutofit/>
          </a:bodyPr>
          <a:lstStyle/>
          <a:p>
            <a:r>
              <a:rPr lang="es-ES" sz="2800" dirty="0"/>
              <a:t>4 Storage of objects in files.</a:t>
            </a:r>
          </a:p>
        </p:txBody>
      </p:sp>
      <p:sp>
        <p:nvSpPr>
          <p:cNvPr id="5125" name="Rectangle 5"/>
          <p:cNvSpPr>
            <a:spLocks noGrp="1" noChangeArrowheads="1"/>
          </p:cNvSpPr>
          <p:nvPr>
            <p:ph idx="1"/>
          </p:nvPr>
        </p:nvSpPr>
        <p:spPr>
          <a:xfrm>
            <a:off x="1197033" y="1196752"/>
            <a:ext cx="10814858" cy="5312062"/>
          </a:xfrm>
        </p:spPr>
        <p:txBody>
          <a:bodyPr>
            <a:normAutofit/>
          </a:bodyPr>
          <a:lstStyle/>
          <a:p>
            <a:pPr>
              <a:lnSpc>
                <a:spcPct val="170000"/>
              </a:lnSpc>
              <a:buFont typeface="Wingdings" pitchFamily="2" charset="2"/>
              <a:buChar char="q"/>
            </a:pPr>
            <a:r>
              <a:rPr lang="es-ES" sz="2000" dirty="0"/>
              <a:t>We open the file for reading with the instruction:</a:t>
            </a:r>
          </a:p>
          <a:p>
            <a:pPr marL="0" indent="0">
              <a:lnSpc>
                <a:spcPct val="170000"/>
              </a:lnSpc>
              <a:buNone/>
            </a:pPr>
            <a:r>
              <a:rPr lang="en-US" sz="2000" b="1" dirty="0" err="1"/>
              <a:t>	ObjectInputStream </a:t>
            </a:r>
            <a:r>
              <a:rPr lang="en-US" sz="2000" dirty="0" err="1"/>
              <a:t>file </a:t>
            </a:r>
            <a:r>
              <a:rPr lang="en-US" sz="2000" dirty="0"/>
              <a:t>= </a:t>
            </a:r>
            <a:r>
              <a:rPr lang="en-US" sz="2000" b="1" dirty="0"/>
              <a:t>new </a:t>
            </a:r>
            <a:r>
              <a:rPr lang="en-US" sz="2000" b="1" dirty="0" err="1"/>
              <a:t>ObjectInputStream</a:t>
            </a:r>
            <a:r>
              <a:rPr lang="en-US" sz="2000" b="1" dirty="0"/>
              <a:t>(new </a:t>
            </a:r>
            <a:r>
              <a:rPr lang="en-US" sz="2000" b="1" dirty="0" err="1"/>
              <a:t>FileInputStream</a:t>
            </a:r>
            <a:r>
              <a:rPr lang="en-US" sz="2000" dirty="0"/>
              <a:t>("</a:t>
            </a:r>
            <a:r>
              <a:rPr lang="en-US" sz="2000" dirty="0" err="1"/>
              <a:t>class</a:t>
            </a:r>
            <a:r>
              <a:rPr lang="en-US" sz="2000" dirty="0"/>
              <a:t>"));</a:t>
            </a:r>
          </a:p>
          <a:p>
            <a:pPr>
              <a:lnSpc>
                <a:spcPct val="170000"/>
              </a:lnSpc>
              <a:buFont typeface="Wingdings" pitchFamily="2" charset="2"/>
              <a:buChar char="q"/>
            </a:pPr>
            <a:r>
              <a:rPr lang="en-US" sz="2000" dirty="0" err="1"/>
              <a:t>We read each </a:t>
            </a:r>
            <a:r>
              <a:rPr lang="en-US" sz="2000" dirty="0"/>
              <a:t>of the "</a:t>
            </a:r>
            <a:r>
              <a:rPr lang="en-US" sz="2000" dirty="0" err="1"/>
              <a:t>student</a:t>
            </a:r>
            <a:r>
              <a:rPr lang="en-US" sz="2000" dirty="0"/>
              <a:t>" </a:t>
            </a:r>
            <a:r>
              <a:rPr lang="en-US" sz="2000" b="1" dirty="0" err="1"/>
              <a:t>objects </a:t>
            </a:r>
            <a:r>
              <a:rPr lang="en-US" sz="2000" dirty="0"/>
              <a:t>with the </a:t>
            </a:r>
            <a:r>
              <a:rPr lang="en-US" sz="2000" dirty="0" err="1"/>
              <a:t>instruction</a:t>
            </a:r>
            <a:r>
              <a:rPr lang="en-US" sz="2000" dirty="0"/>
              <a:t>:</a:t>
            </a:r>
          </a:p>
          <a:p>
            <a:pPr marL="0" indent="0">
              <a:lnSpc>
                <a:spcPct val="170000"/>
              </a:lnSpc>
              <a:buNone/>
            </a:pPr>
            <a:r>
              <a:rPr lang="es-ES" sz="2000" dirty="0"/>
              <a:t> 	alum=(Student)</a:t>
            </a:r>
            <a:r>
              <a:rPr lang="es-ES" sz="2000" dirty="0" err="1"/>
              <a:t>file.</a:t>
            </a:r>
            <a:r>
              <a:rPr lang="es-ES" sz="2000" b="1" dirty="0" err="1"/>
              <a:t>readObject</a:t>
            </a:r>
            <a:r>
              <a:rPr lang="es-ES" sz="2000" dirty="0"/>
              <a:t>(); </a:t>
            </a:r>
          </a:p>
          <a:p>
            <a:pPr>
              <a:lnSpc>
                <a:spcPct val="170000"/>
              </a:lnSpc>
              <a:buFont typeface="Wingdings" pitchFamily="2" charset="2"/>
              <a:buChar char="q"/>
            </a:pPr>
            <a:r>
              <a:rPr lang="es-ES" sz="2000" dirty="0"/>
              <a:t>To exit the read loop, we catch the exception that occurs when we reach the end of the file and set the "read" variable to </a:t>
            </a:r>
            <a:r>
              <a:rPr lang="es-ES" sz="2000" b="1" dirty="0"/>
              <a:t>false.</a:t>
            </a:r>
          </a:p>
        </p:txBody>
      </p:sp>
    </p:spTree>
    <p:extLst>
      <p:ext uri="{BB962C8B-B14F-4D97-AF65-F5344CB8AC3E}">
        <p14:creationId xmlns:p14="http://schemas.microsoft.com/office/powerpoint/2010/main" val="3119049908"/>
      </p:ext>
    </p:extLst>
  </p:cSld>
  <p:clrMapOvr>
    <a:masterClrMapping/>
  </p:clrMapOvr>
  <p:transition>
    <p:check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232967" y="342181"/>
            <a:ext cx="7128792" cy="864096"/>
          </a:xfrm>
        </p:spPr>
        <p:txBody>
          <a:bodyPr>
            <a:normAutofit/>
          </a:bodyPr>
          <a:lstStyle/>
          <a:p>
            <a:r>
              <a:rPr lang="es-ES" sz="2800" dirty="0"/>
              <a:t>4 Storage of objects in files.</a:t>
            </a:r>
          </a:p>
        </p:txBody>
      </p:sp>
      <p:sp>
        <p:nvSpPr>
          <p:cNvPr id="5125" name="Rectangle 5"/>
          <p:cNvSpPr>
            <a:spLocks noGrp="1" noChangeArrowheads="1"/>
          </p:cNvSpPr>
          <p:nvPr>
            <p:ph idx="1"/>
          </p:nvPr>
        </p:nvSpPr>
        <p:spPr>
          <a:xfrm>
            <a:off x="1066800" y="1357298"/>
            <a:ext cx="10668000" cy="5312062"/>
          </a:xfrm>
        </p:spPr>
        <p:txBody>
          <a:bodyPr>
            <a:normAutofit/>
          </a:bodyPr>
          <a:lstStyle/>
          <a:p>
            <a:pPr marL="0" indent="0">
              <a:lnSpc>
                <a:spcPct val="170000"/>
              </a:lnSpc>
              <a:buNone/>
            </a:pPr>
            <a:r>
              <a:rPr lang="es-ES" sz="1800" b="1" u="sng" dirty="0">
                <a:solidFill>
                  <a:srgbClr val="FF0000"/>
                </a:solidFill>
              </a:rPr>
              <a:t>Activity 23</a:t>
            </a:r>
            <a:r>
              <a:rPr lang="es-ES" sz="1800" dirty="0">
                <a:solidFill>
                  <a:srgbClr val="FF0000"/>
                </a:solidFill>
              </a:rPr>
              <a:t>: </a:t>
            </a:r>
            <a:r>
              <a:rPr lang="es-ES" sz="1800" dirty="0"/>
              <a:t>Write a program that stores data about the employees of a company in a </a:t>
            </a:r>
            <a:r>
              <a:rPr lang="es-ES" sz="1800" b="1" dirty="0"/>
              <a:t>file</a:t>
            </a:r>
            <a:r>
              <a:rPr lang="es-ES" sz="1800" dirty="0"/>
              <a:t>. The program will request the number of employees and ask for their data (name, salary, age), then store them in a </a:t>
            </a:r>
            <a:r>
              <a:rPr lang="es-ES" sz="1800" b="1" dirty="0"/>
              <a:t>file</a:t>
            </a:r>
            <a:r>
              <a:rPr lang="es-ES" sz="1800" dirty="0"/>
              <a:t>. Finally, the program will read the employee data from the </a:t>
            </a:r>
            <a:r>
              <a:rPr lang="es-ES" sz="1800" b="1" dirty="0"/>
              <a:t>file </a:t>
            </a:r>
            <a:r>
              <a:rPr lang="es-ES" sz="1800" dirty="0"/>
              <a:t>and display it on the screen.</a:t>
            </a:r>
          </a:p>
        </p:txBody>
      </p:sp>
    </p:spTree>
    <p:extLst>
      <p:ext uri="{BB962C8B-B14F-4D97-AF65-F5344CB8AC3E}">
        <p14:creationId xmlns:p14="http://schemas.microsoft.com/office/powerpoint/2010/main" val="2193955677"/>
      </p:ext>
    </p:extLst>
  </p:cSld>
  <p:clrMapOvr>
    <a:masterClrMapping/>
  </p:clrMapOvr>
  <p:transition>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517505" y="307718"/>
            <a:ext cx="7128792" cy="864096"/>
          </a:xfrm>
        </p:spPr>
        <p:txBody>
          <a:bodyPr>
            <a:normAutofit/>
          </a:bodyPr>
          <a:lstStyle/>
          <a:p>
            <a:pPr algn="just">
              <a:lnSpc>
                <a:spcPct val="150000"/>
              </a:lnSpc>
              <a:spcBef>
                <a:spcPts val="0"/>
              </a:spcBef>
            </a:pPr>
            <a:r>
              <a:rPr lang="es-ES" sz="2800" dirty="0"/>
              <a:t>File systems.</a:t>
            </a:r>
          </a:p>
        </p:txBody>
      </p:sp>
      <p:sp>
        <p:nvSpPr>
          <p:cNvPr id="5125" name="Rectangle 5"/>
          <p:cNvSpPr>
            <a:spLocks noGrp="1" noChangeArrowheads="1"/>
          </p:cNvSpPr>
          <p:nvPr>
            <p:ph idx="1"/>
          </p:nvPr>
        </p:nvSpPr>
        <p:spPr>
          <a:xfrm>
            <a:off x="1517504" y="1245856"/>
            <a:ext cx="10303193" cy="5240624"/>
          </a:xfrm>
        </p:spPr>
        <p:txBody>
          <a:bodyPr>
            <a:normAutofit/>
          </a:bodyPr>
          <a:lstStyle/>
          <a:p>
            <a:pPr algn="just">
              <a:lnSpc>
                <a:spcPct val="150000"/>
              </a:lnSpc>
              <a:spcBef>
                <a:spcPts val="0"/>
              </a:spcBef>
              <a:buFont typeface="Wingdings" pitchFamily="2" charset="2"/>
              <a:buChar char="q"/>
            </a:pPr>
            <a:r>
              <a:rPr lang="es-ES" sz="1600" dirty="0"/>
              <a:t>The </a:t>
            </a:r>
            <a:r>
              <a:rPr lang="es-ES" sz="1600" b="1" dirty="0" err="1"/>
              <a:t>File </a:t>
            </a:r>
            <a:r>
              <a:rPr lang="es-ES" sz="1600" b="1" dirty="0"/>
              <a:t>class </a:t>
            </a:r>
            <a:r>
              <a:rPr lang="es-ES" sz="1600" dirty="0"/>
              <a:t>contains three possible constructors:</a:t>
            </a:r>
          </a:p>
          <a:p>
            <a:pPr lvl="1" algn="just">
              <a:lnSpc>
                <a:spcPct val="150000"/>
              </a:lnSpc>
              <a:spcBef>
                <a:spcPts val="0"/>
              </a:spcBef>
              <a:buFont typeface="Wingdings" pitchFamily="2" charset="2"/>
              <a:buChar char="q"/>
            </a:pPr>
            <a:r>
              <a:rPr lang="es-ES" sz="1600" b="1" dirty="0" err="1"/>
              <a:t>File </a:t>
            </a:r>
            <a:r>
              <a:rPr lang="es-ES" sz="1600" b="1" dirty="0"/>
              <a:t>(</a:t>
            </a:r>
            <a:r>
              <a:rPr lang="es-ES" sz="1600" b="1" dirty="0" err="1"/>
              <a:t>String </a:t>
            </a:r>
            <a:r>
              <a:rPr lang="es-ES" sz="1600" b="1" dirty="0"/>
              <a:t>path): </a:t>
            </a:r>
            <a:r>
              <a:rPr lang="es-ES" sz="1600" dirty="0"/>
              <a:t>receives in the object instantiation the complete path where the file is along with the name.</a:t>
            </a:r>
          </a:p>
          <a:p>
            <a:pPr lvl="1" algn="just">
              <a:lnSpc>
                <a:spcPct val="150000"/>
              </a:lnSpc>
              <a:spcBef>
                <a:spcPts val="0"/>
              </a:spcBef>
              <a:buNone/>
            </a:pPr>
            <a:r>
              <a:rPr lang="es-ES" sz="1600" dirty="0"/>
              <a:t>	By default, </a:t>
            </a:r>
            <a:r>
              <a:rPr lang="es-ES" sz="1600" u="sng" dirty="0"/>
              <a:t>if no path is specified, it will look for it in the base folder of the project</a:t>
            </a:r>
            <a:r>
              <a:rPr lang="es-ES" sz="1600" dirty="0"/>
              <a:t>.</a:t>
            </a:r>
          </a:p>
          <a:p>
            <a:pPr lvl="1" algn="just">
              <a:lnSpc>
                <a:spcPct val="150000"/>
              </a:lnSpc>
              <a:spcBef>
                <a:spcPts val="0"/>
              </a:spcBef>
              <a:buNone/>
            </a:pPr>
            <a:r>
              <a:rPr lang="es-ES" sz="1600" dirty="0"/>
              <a:t>	Also, </a:t>
            </a:r>
            <a:r>
              <a:rPr lang="es-ES" sz="1600" b="1" dirty="0"/>
              <a:t>path </a:t>
            </a:r>
            <a:r>
              <a:rPr lang="es-ES" sz="1600" dirty="0"/>
              <a:t>can be the path to a directory, without indicating the name of any file.</a:t>
            </a:r>
          </a:p>
          <a:p>
            <a:pPr lvl="1" algn="just">
              <a:lnSpc>
                <a:spcPct val="150000"/>
              </a:lnSpc>
              <a:spcBef>
                <a:spcPts val="0"/>
              </a:spcBef>
              <a:buFont typeface="Wingdings" pitchFamily="2" charset="2"/>
              <a:buChar char="q"/>
            </a:pPr>
            <a:r>
              <a:rPr lang="es-ES" sz="1600" b="1" dirty="0" err="1"/>
              <a:t>File </a:t>
            </a:r>
            <a:r>
              <a:rPr lang="es-ES" sz="1600" b="1" dirty="0"/>
              <a:t>(</a:t>
            </a:r>
            <a:r>
              <a:rPr lang="es-ES" sz="1600" b="1" dirty="0" err="1"/>
              <a:t>String </a:t>
            </a:r>
            <a:r>
              <a:rPr lang="es-ES" sz="1600" b="1" dirty="0"/>
              <a:t>path, </a:t>
            </a:r>
            <a:r>
              <a:rPr lang="es-ES" sz="1600" b="1" dirty="0" err="1"/>
              <a:t>String nomFiche</a:t>
            </a:r>
            <a:r>
              <a:rPr lang="es-ES" sz="1600" b="1" dirty="0"/>
              <a:t>): </a:t>
            </a:r>
            <a:r>
              <a:rPr lang="es-ES" sz="1600" dirty="0"/>
              <a:t>receives in the object instantiation the complete path where the file is as first parameter and the file name as second parameter.</a:t>
            </a:r>
          </a:p>
          <a:p>
            <a:pPr lvl="1" algn="just">
              <a:lnSpc>
                <a:spcPct val="150000"/>
              </a:lnSpc>
              <a:spcBef>
                <a:spcPts val="0"/>
              </a:spcBef>
              <a:buFont typeface="Wingdings" pitchFamily="2" charset="2"/>
              <a:buChar char="q"/>
            </a:pPr>
            <a:r>
              <a:rPr lang="es-ES" sz="1600" b="1" dirty="0" err="1"/>
              <a:t>File </a:t>
            </a:r>
            <a:r>
              <a:rPr lang="es-ES" sz="1600" b="1" dirty="0"/>
              <a:t>(</a:t>
            </a:r>
            <a:r>
              <a:rPr lang="es-ES" sz="1600" b="1" dirty="0" err="1"/>
              <a:t>File </a:t>
            </a:r>
            <a:r>
              <a:rPr lang="es-ES" sz="1600" b="1" dirty="0"/>
              <a:t>path, </a:t>
            </a:r>
            <a:r>
              <a:rPr lang="es-ES" sz="1600" b="1" dirty="0" err="1"/>
              <a:t>String nomFiche</a:t>
            </a:r>
            <a:r>
              <a:rPr lang="es-ES" sz="1600" b="1" dirty="0"/>
              <a:t>): </a:t>
            </a:r>
            <a:r>
              <a:rPr lang="es-ES" sz="1600" dirty="0"/>
              <a:t>receives in the object instantiation an object of type </a:t>
            </a:r>
            <a:r>
              <a:rPr lang="es-ES" sz="1600" dirty="0" err="1"/>
              <a:t>File</a:t>
            </a:r>
            <a:r>
              <a:rPr lang="es-ES" sz="1600" dirty="0"/>
              <a:t>, which refers to a directory as first parameter and the file name as second parameter.</a:t>
            </a:r>
          </a:p>
        </p:txBody>
      </p:sp>
    </p:spTree>
    <p:extLst>
      <p:ext uri="{BB962C8B-B14F-4D97-AF65-F5344CB8AC3E}">
        <p14:creationId xmlns:p14="http://schemas.microsoft.com/office/powerpoint/2010/main" val="1332499595"/>
      </p:ext>
    </p:extLst>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517505" y="307718"/>
            <a:ext cx="7128792" cy="864096"/>
          </a:xfrm>
        </p:spPr>
        <p:txBody>
          <a:bodyPr>
            <a:normAutofit/>
          </a:bodyPr>
          <a:lstStyle/>
          <a:p>
            <a:pPr algn="just">
              <a:lnSpc>
                <a:spcPct val="150000"/>
              </a:lnSpc>
              <a:spcBef>
                <a:spcPts val="0"/>
              </a:spcBef>
            </a:pPr>
            <a:r>
              <a:rPr lang="es-ES" sz="2800" dirty="0"/>
              <a:t>File systems.</a:t>
            </a:r>
          </a:p>
        </p:txBody>
      </p:sp>
      <p:sp>
        <p:nvSpPr>
          <p:cNvPr id="5125" name="Rectangle 5"/>
          <p:cNvSpPr>
            <a:spLocks noGrp="1" noChangeArrowheads="1"/>
          </p:cNvSpPr>
          <p:nvPr>
            <p:ph idx="1"/>
          </p:nvPr>
        </p:nvSpPr>
        <p:spPr>
          <a:xfrm>
            <a:off x="1598038" y="1171814"/>
            <a:ext cx="9873525" cy="5169186"/>
          </a:xfrm>
        </p:spPr>
        <p:txBody>
          <a:bodyPr>
            <a:normAutofit/>
          </a:bodyPr>
          <a:lstStyle/>
          <a:p>
            <a:pPr>
              <a:lnSpc>
                <a:spcPct val="170000"/>
              </a:lnSpc>
              <a:buFont typeface="Wingdings" pitchFamily="2" charset="2"/>
              <a:buChar char="q"/>
            </a:pPr>
            <a:r>
              <a:rPr lang="es-ES" sz="2000" dirty="0"/>
              <a:t>Some </a:t>
            </a:r>
            <a:r>
              <a:rPr lang="es-ES" sz="2000" b="1" dirty="0"/>
              <a:t>methods </a:t>
            </a:r>
            <a:r>
              <a:rPr lang="es-ES" sz="2000" dirty="0"/>
              <a:t>of the </a:t>
            </a:r>
            <a:r>
              <a:rPr lang="es-ES" sz="2000" b="1" dirty="0" err="1"/>
              <a:t>File </a:t>
            </a:r>
            <a:r>
              <a:rPr lang="es-ES" sz="2000" b="1" dirty="0"/>
              <a:t>class </a:t>
            </a:r>
            <a:r>
              <a:rPr lang="es-ES" sz="2000" dirty="0"/>
              <a:t>that are useful for </a:t>
            </a:r>
            <a:r>
              <a:rPr lang="es-ES" sz="2000" b="1" dirty="0"/>
              <a:t>files </a:t>
            </a:r>
            <a:r>
              <a:rPr lang="es-ES" sz="2000" dirty="0"/>
              <a:t>and </a:t>
            </a:r>
            <a:r>
              <a:rPr lang="es-ES" sz="2000" b="1" dirty="0"/>
              <a:t>directories </a:t>
            </a:r>
            <a:r>
              <a:rPr lang="es-ES" sz="2000" dirty="0"/>
              <a:t>are:</a:t>
            </a:r>
          </a:p>
          <a:p>
            <a:pPr lvl="1">
              <a:lnSpc>
                <a:spcPct val="170000"/>
              </a:lnSpc>
              <a:buFont typeface="Wingdings" pitchFamily="2" charset="2"/>
              <a:buChar char="q"/>
            </a:pPr>
            <a:r>
              <a:rPr lang="es-ES" sz="1800" b="1" dirty="0" err="1"/>
              <a:t>boolean canRead</a:t>
            </a:r>
            <a:r>
              <a:rPr lang="es-ES" sz="1800" b="1" dirty="0"/>
              <a:t>( )</a:t>
            </a:r>
            <a:r>
              <a:rPr lang="es-ES" sz="1800" dirty="0"/>
              <a:t>: returns true if the information it contains can be read.</a:t>
            </a:r>
          </a:p>
          <a:p>
            <a:pPr lvl="1">
              <a:lnSpc>
                <a:spcPct val="170000"/>
              </a:lnSpc>
              <a:buFont typeface="Wingdings" pitchFamily="2" charset="2"/>
              <a:buChar char="q"/>
            </a:pPr>
            <a:r>
              <a:rPr lang="es-ES" sz="1800" b="1" dirty="0" err="1"/>
              <a:t>boolean canWrite</a:t>
            </a:r>
            <a:r>
              <a:rPr lang="es-ES" sz="1800" dirty="0"/>
              <a:t>( ): returns true if it can be written to.</a:t>
            </a:r>
          </a:p>
          <a:p>
            <a:pPr lvl="1">
              <a:lnSpc>
                <a:spcPct val="170000"/>
              </a:lnSpc>
              <a:buFont typeface="Wingdings" pitchFamily="2" charset="2"/>
              <a:buChar char="q"/>
            </a:pPr>
            <a:r>
              <a:rPr lang="es-ES" sz="1800" b="1" dirty="0" err="1"/>
              <a:t>boolean exists</a:t>
            </a:r>
            <a:r>
              <a:rPr lang="es-ES" sz="1800" dirty="0"/>
              <a:t>( ): returns true if the </a:t>
            </a:r>
            <a:r>
              <a:rPr lang="es-ES" sz="1800" b="1" dirty="0"/>
              <a:t>file </a:t>
            </a:r>
            <a:r>
              <a:rPr lang="es-ES" sz="1800" dirty="0"/>
              <a:t>or </a:t>
            </a:r>
            <a:r>
              <a:rPr lang="es-ES" sz="1800" b="1" dirty="0"/>
              <a:t>directory </a:t>
            </a:r>
            <a:r>
              <a:rPr lang="es-ES" sz="1800" dirty="0"/>
              <a:t>exists.</a:t>
            </a:r>
          </a:p>
          <a:p>
            <a:pPr lvl="1">
              <a:lnSpc>
                <a:spcPct val="170000"/>
              </a:lnSpc>
              <a:buFont typeface="Wingdings" pitchFamily="2" charset="2"/>
              <a:buChar char="q"/>
            </a:pPr>
            <a:r>
              <a:rPr lang="es-ES" sz="1800" b="1" dirty="0" err="1"/>
              <a:t>boolean isFile</a:t>
            </a:r>
            <a:r>
              <a:rPr lang="es-ES" sz="1800" dirty="0"/>
              <a:t>( ): informs whether it is a </a:t>
            </a:r>
            <a:r>
              <a:rPr lang="es-ES" sz="1800" b="1" dirty="0"/>
              <a:t>file </a:t>
            </a:r>
            <a:r>
              <a:rPr lang="es-ES" sz="1800" dirty="0"/>
              <a:t>or not.</a:t>
            </a:r>
          </a:p>
          <a:p>
            <a:pPr lvl="1">
              <a:lnSpc>
                <a:spcPct val="170000"/>
              </a:lnSpc>
              <a:buFont typeface="Wingdings" pitchFamily="2" charset="2"/>
              <a:buChar char="q"/>
            </a:pPr>
            <a:r>
              <a:rPr lang="es-ES" sz="1800" b="1" dirty="0" err="1"/>
              <a:t>long lastModified</a:t>
            </a:r>
            <a:r>
              <a:rPr lang="es-ES" sz="1800" dirty="0"/>
              <a:t>( ): returns the date of the last modification.</a:t>
            </a:r>
          </a:p>
          <a:p>
            <a:pPr lvl="1" algn="just">
              <a:lnSpc>
                <a:spcPct val="150000"/>
              </a:lnSpc>
              <a:spcBef>
                <a:spcPts val="0"/>
              </a:spcBef>
              <a:buFont typeface="Wingdings" pitchFamily="2" charset="2"/>
              <a:buChar char="Ø"/>
            </a:pPr>
            <a:endParaRPr lang="es-ES" sz="1600" dirty="0"/>
          </a:p>
        </p:txBody>
      </p:sp>
    </p:spTree>
    <p:extLst>
      <p:ext uri="{BB962C8B-B14F-4D97-AF65-F5344CB8AC3E}">
        <p14:creationId xmlns:p14="http://schemas.microsoft.com/office/powerpoint/2010/main" val="2450481799"/>
      </p:ext>
    </p:extLst>
  </p:cSld>
  <p:clrMapOvr>
    <a:masterClrMapping/>
  </p:clrMapOvr>
  <p:transition>
    <p:checker/>
  </p:transition>
</p:sld>
</file>

<file path=ppt/theme/theme1.xml><?xml version="1.0" encoding="utf-8"?>
<a:theme xmlns:a="http://schemas.openxmlformats.org/drawingml/2006/main" name="PresentacionesCamin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onesCamino" id="{4DE00557-171A-4A0D-B820-A5C39CB36D1D}" vid="{D7C8A566-E31C-4C2C-B4FC-78C8F81731B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11ADC832BEBB04AB1FD7183FAFC1EE6" ma:contentTypeVersion="4" ma:contentTypeDescription="Crear nuevo documento." ma:contentTypeScope="" ma:versionID="0f19df89ddb570f985f92c13d4365645">
  <xsd:schema xmlns:xsd="http://www.w3.org/2001/XMLSchema" xmlns:xs="http://www.w3.org/2001/XMLSchema" xmlns:p="http://schemas.microsoft.com/office/2006/metadata/properties" xmlns:ns2="7cb774ae-0f25-489b-a042-0ca9989a8f1e" targetNamespace="http://schemas.microsoft.com/office/2006/metadata/properties" ma:root="true" ma:fieldsID="48f2fd148e4f1c1570c60ba3317e3ddc" ns2:_="">
    <xsd:import namespace="7cb774ae-0f25-489b-a042-0ca9989a8f1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b774ae-0f25-489b-a042-0ca9989a8f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149255-9ED5-4FAB-B63C-E3B42C83AEE5}"/>
</file>

<file path=customXml/itemProps2.xml><?xml version="1.0" encoding="utf-8"?>
<ds:datastoreItem xmlns:ds="http://schemas.openxmlformats.org/officeDocument/2006/customXml" ds:itemID="{471BC194-2294-4039-8172-19FCEA22B25F}">
  <ds:schemaRefs>
    <ds:schemaRef ds:uri="http://schemas.microsoft.com/sharepoint/v3/contenttype/forms"/>
  </ds:schemaRefs>
</ds:datastoreItem>
</file>

<file path=customXml/itemProps3.xml><?xml version="1.0" encoding="utf-8"?>
<ds:datastoreItem xmlns:ds="http://schemas.openxmlformats.org/officeDocument/2006/customXml" ds:itemID="{B1D60BD6-FAA4-499C-8989-AB54BB4A6430}">
  <ds:schemaRefs>
    <ds:schemaRef ds:uri="http://schemas.microsoft.com/office/2006/metadata/properties"/>
    <ds:schemaRef ds:uri="http://schemas.microsoft.com/office/infopath/2007/PartnerControls"/>
    <ds:schemaRef ds:uri="3ed2d128-c06b-4f9f-ba31-017403ff31da"/>
    <ds:schemaRef ds:uri="7af15a3d-953c-42b7-ba3f-60d636e49d33"/>
  </ds:schemaRefs>
</ds:datastoreItem>
</file>

<file path=docProps/app.xml><?xml version="1.0" encoding="utf-8"?>
<Properties xmlns="http://schemas.openxmlformats.org/officeDocument/2006/extended-properties" xmlns:vt="http://schemas.openxmlformats.org/officeDocument/2006/docPropsVTypes">
  <Template/>
  <TotalTime>853</TotalTime>
  <Words>4636</Words>
  <Application>Microsoft Office PowerPoint</Application>
  <PresentationFormat>Panorámica</PresentationFormat>
  <Paragraphs>391</Paragraphs>
  <Slides>71</Slides>
  <Notes>61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71</vt:i4>
      </vt:variant>
    </vt:vector>
  </HeadingPairs>
  <TitlesOfParts>
    <vt:vector size="77" baseType="lpstr">
      <vt:lpstr>Arial</vt:lpstr>
      <vt:lpstr>Calibri</vt:lpstr>
      <vt:lpstr>Calibri Light</vt:lpstr>
      <vt:lpstr>Consolas</vt:lpstr>
      <vt:lpstr>Wingdings</vt:lpstr>
      <vt:lpstr>PresentacionesCamino</vt:lpstr>
      <vt:lpstr>WEB APPLICATION DEVELOPMENT</vt:lpstr>
      <vt:lpstr>UT11. External Structures: Files. </vt:lpstr>
      <vt:lpstr>Files.</vt:lpstr>
      <vt:lpstr>Files.</vt:lpstr>
      <vt:lpstr>Presentación de PowerPoint</vt:lpstr>
      <vt:lpstr>1 File Systems</vt:lpstr>
      <vt:lpstr>File systems.</vt:lpstr>
      <vt:lpstr>File systems.</vt:lpstr>
      <vt:lpstr>File systems.</vt:lpstr>
      <vt:lpstr>File systems.</vt:lpstr>
      <vt:lpstr>File systems.</vt:lpstr>
      <vt:lpstr>File systems.</vt:lpstr>
      <vt:lpstr>File systems.</vt:lpstr>
      <vt:lpstr>File systems.</vt:lpstr>
      <vt:lpstr>2. Opening and closing files</vt:lpstr>
      <vt:lpstr>2. Opening and closing files. Classes for writing and reading information in files.</vt:lpstr>
      <vt:lpstr>2. Opening and closing files. Writing and reading information in files.</vt:lpstr>
      <vt:lpstr>2.1 FileInputStream class.</vt:lpstr>
      <vt:lpstr>Presentación de PowerPoint</vt:lpstr>
      <vt:lpstr>2.1 FileInputStream class.</vt:lpstr>
      <vt:lpstr>2.2 FileOutputStream class.</vt:lpstr>
      <vt:lpstr>Presentación de PowerPoint</vt:lpstr>
      <vt:lpstr>2.2 FileOutputStream class.</vt:lpstr>
      <vt:lpstr>2.2 FileOutputStream class.</vt:lpstr>
      <vt:lpstr>2.2 FileOutputStream class.</vt:lpstr>
      <vt:lpstr>2.2 FileOutputStream class.</vt:lpstr>
      <vt:lpstr>2.3 FileReader Class</vt:lpstr>
      <vt:lpstr>2.4 FileWriter Class</vt:lpstr>
      <vt:lpstr>2.4 FileWriter Class</vt:lpstr>
      <vt:lpstr>2.4 FileWriter Class</vt:lpstr>
      <vt:lpstr>2.4 FileWriter Class</vt:lpstr>
      <vt:lpstr>2.4 FileWriter Class</vt:lpstr>
      <vt:lpstr>2.5 Scanner Class</vt:lpstr>
      <vt:lpstr>2.5 Scanner Class</vt:lpstr>
      <vt:lpstr>2.6 Use of Buffers</vt:lpstr>
      <vt:lpstr>2.6 Use of Buffers</vt:lpstr>
      <vt:lpstr>2.6 Use of Buffers.</vt:lpstr>
      <vt:lpstr>2.6 Use of Buffers</vt:lpstr>
      <vt:lpstr>2.6 Use of Buffers</vt:lpstr>
      <vt:lpstr>2.6 Use of Buffers</vt:lpstr>
      <vt:lpstr>2.7 DataInputStream and DataOutputStream</vt:lpstr>
      <vt:lpstr>2.7 DataInputStream and DataOutputStream</vt:lpstr>
      <vt:lpstr>Presentación de PowerPoint</vt:lpstr>
      <vt:lpstr>2.7 DataInputStream and DataOutputStream</vt:lpstr>
      <vt:lpstr>2.7 DataInputStream and DataOutputStream</vt:lpstr>
      <vt:lpstr>2.7 DataInputStream and DataOutputStream</vt:lpstr>
      <vt:lpstr>2.7 DataInputStream and DataOutputStream</vt:lpstr>
      <vt:lpstr>2.7 DataInputStream and DataOutputStream</vt:lpstr>
      <vt:lpstr>2.7 DataInputStream and DataOutputStream</vt:lpstr>
      <vt:lpstr>2.7 DataInputStream and DataOutputStream</vt:lpstr>
      <vt:lpstr>3 Access Modes</vt:lpstr>
      <vt:lpstr>3 ACCESS MODES</vt:lpstr>
      <vt:lpstr>3 ACCESS MODES</vt:lpstr>
      <vt:lpstr>3 ACCESS MODES</vt:lpstr>
      <vt:lpstr>3 ACCESS MODES</vt:lpstr>
      <vt:lpstr>3 ACCESS MODES</vt:lpstr>
      <vt:lpstr>3 ACCESS MODES</vt:lpstr>
      <vt:lpstr>3 ACCESS MODES</vt:lpstr>
      <vt:lpstr>3 ACCESS MODES</vt:lpstr>
      <vt:lpstr>4 Storage of objects in files</vt:lpstr>
      <vt:lpstr>4 Storage of objects in files.</vt:lpstr>
      <vt:lpstr>4 Storage of objects in files.</vt:lpstr>
      <vt:lpstr>4 Storage of objects in files.</vt:lpstr>
      <vt:lpstr>4 Storage of objects in files.</vt:lpstr>
      <vt:lpstr>4 Storage of objects in files.</vt:lpstr>
      <vt:lpstr>4 Storage of objects in files.</vt:lpstr>
      <vt:lpstr>4 Storage of objects in files.</vt:lpstr>
      <vt:lpstr>4 Storage of objects in files.</vt:lpstr>
      <vt:lpstr>4 Storage of objects in files.</vt:lpstr>
      <vt:lpstr>4 Storage of objects in files.</vt:lpstr>
      <vt:lpstr>4 Storage of objects in files.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APLICACIONES MULTIPLATAFORMA</dc:title>
  <dc:creator>Abraham Perez Barrera</dc:creator>
  <cp:keywords>, docId:8C8257E9D032099AF939A89D617DF67A</cp:keywords>
  <cp:lastModifiedBy>ABRAHAM PEREZ BARRERA</cp:lastModifiedBy>
  <cp:revision>35</cp:revision>
  <dcterms:created xsi:type="dcterms:W3CDTF">2019-05-06T17:29:51Z</dcterms:created>
  <dcterms:modified xsi:type="dcterms:W3CDTF">2024-04-09T11:24:54Z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0x010100011ADC832BEBB04AB1FD7183FAFC1EE6</vt:lpwstr>
  </property>
  <property fmtid="{D5CDD505-2E9C-101B-9397-08002B2CF9AE}" pid="3" name="MediaServiceImageTags">
    <vt:lpwstr/>
  </property>
</Properties>
</file>