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Lst>
  <p:notesMasterIdLst>
    <p:notesMasterId r:id="rId66"/>
  </p:notesMasterIdLst>
  <p:handoutMasterIdLst>
    <p:handoutMasterId r:id="rId67"/>
  </p:handoutMasterIdLst>
  <p:sldIdLst>
    <p:sldId id="346" r:id="rId5"/>
    <p:sldId id="273" r:id="rId6"/>
    <p:sldId id="347" r:id="rId7"/>
    <p:sldId id="348" r:id="rId8"/>
    <p:sldId id="320" r:id="rId9"/>
    <p:sldId id="404" r:id="rId10"/>
    <p:sldId id="322" r:id="rId11"/>
    <p:sldId id="323" r:id="rId12"/>
    <p:sldId id="324" r:id="rId13"/>
    <p:sldId id="349" r:id="rId14"/>
    <p:sldId id="325" r:id="rId15"/>
    <p:sldId id="326" r:id="rId16"/>
    <p:sldId id="405" r:id="rId17"/>
    <p:sldId id="327" r:id="rId18"/>
    <p:sldId id="406" r:id="rId19"/>
    <p:sldId id="332" r:id="rId20"/>
    <p:sldId id="333" r:id="rId21"/>
    <p:sldId id="334" r:id="rId22"/>
    <p:sldId id="354" r:id="rId23"/>
    <p:sldId id="408" r:id="rId24"/>
    <p:sldId id="353" r:id="rId25"/>
    <p:sldId id="336" r:id="rId26"/>
    <p:sldId id="409" r:id="rId27"/>
    <p:sldId id="355" r:id="rId28"/>
    <p:sldId id="356" r:id="rId29"/>
    <p:sldId id="357" r:id="rId30"/>
    <p:sldId id="365" r:id="rId31"/>
    <p:sldId id="366" r:id="rId32"/>
    <p:sldId id="367" r:id="rId33"/>
    <p:sldId id="368" r:id="rId34"/>
    <p:sldId id="369" r:id="rId35"/>
    <p:sldId id="370" r:id="rId36"/>
    <p:sldId id="410" r:id="rId37"/>
    <p:sldId id="372" r:id="rId38"/>
    <p:sldId id="373" r:id="rId39"/>
    <p:sldId id="374" r:id="rId40"/>
    <p:sldId id="375" r:id="rId41"/>
    <p:sldId id="376" r:id="rId42"/>
    <p:sldId id="378" r:id="rId43"/>
    <p:sldId id="379" r:id="rId44"/>
    <p:sldId id="380" r:id="rId45"/>
    <p:sldId id="381" r:id="rId46"/>
    <p:sldId id="382" r:id="rId47"/>
    <p:sldId id="383" r:id="rId48"/>
    <p:sldId id="384" r:id="rId49"/>
    <p:sldId id="385" r:id="rId50"/>
    <p:sldId id="389" r:id="rId51"/>
    <p:sldId id="407" r:id="rId52"/>
    <p:sldId id="411" r:id="rId53"/>
    <p:sldId id="386" r:id="rId54"/>
    <p:sldId id="387" r:id="rId55"/>
    <p:sldId id="363" r:id="rId56"/>
    <p:sldId id="390" r:id="rId57"/>
    <p:sldId id="391" r:id="rId58"/>
    <p:sldId id="392" r:id="rId59"/>
    <p:sldId id="393" r:id="rId60"/>
    <p:sldId id="398" r:id="rId61"/>
    <p:sldId id="399" r:id="rId62"/>
    <p:sldId id="400" r:id="rId63"/>
    <p:sldId id="401" r:id="rId64"/>
    <p:sldId id="402" r:id="rId65"/>
  </p:sldIdLst>
  <p:sldSz cx="12192000" cy="6858000"/>
  <p:notesSz cx="7086600" cy="102203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F64A5B4-FE8B-4E5E-AC10-542BB814ED62}">
          <p14:sldIdLst>
            <p14:sldId id="346"/>
            <p14:sldId id="273"/>
            <p14:sldId id="347"/>
            <p14:sldId id="348"/>
            <p14:sldId id="320"/>
          </p14:sldIdLst>
        </p14:section>
        <p14:section name="estructuras dinámicas" id="{FF791B13-65E4-42D5-9F87-A058F0DE84DF}">
          <p14:sldIdLst>
            <p14:sldId id="404"/>
            <p14:sldId id="322"/>
            <p14:sldId id="323"/>
            <p14:sldId id="324"/>
            <p14:sldId id="349"/>
            <p14:sldId id="325"/>
            <p14:sldId id="326"/>
          </p14:sldIdLst>
        </p14:section>
        <p14:section name="Jerarquía de colecciones" id="{B4A86283-7321-49C5-A01B-EAC0D358AE5E}">
          <p14:sldIdLst>
            <p14:sldId id="405"/>
            <p14:sldId id="327"/>
          </p14:sldIdLst>
        </p14:section>
        <p14:section name="Colecciones" id="{7520A853-B030-4A52-9FB7-A59A4E7F9DD2}">
          <p14:sldIdLst>
            <p14:sldId id="406"/>
            <p14:sldId id="332"/>
            <p14:sldId id="333"/>
            <p14:sldId id="334"/>
            <p14:sldId id="354"/>
            <p14:sldId id="408"/>
            <p14:sldId id="353"/>
            <p14:sldId id="336"/>
            <p14:sldId id="409"/>
            <p14:sldId id="355"/>
            <p14:sldId id="356"/>
            <p14:sldId id="357"/>
            <p14:sldId id="365"/>
            <p14:sldId id="366"/>
            <p14:sldId id="367"/>
            <p14:sldId id="368"/>
            <p14:sldId id="369"/>
            <p14:sldId id="370"/>
          </p14:sldIdLst>
        </p14:section>
        <p14:section name="Interface Set" id="{00AF03E4-76F6-4019-BAFC-F63189E586F7}">
          <p14:sldIdLst>
            <p14:sldId id="410"/>
            <p14:sldId id="372"/>
            <p14:sldId id="373"/>
            <p14:sldId id="374"/>
            <p14:sldId id="375"/>
            <p14:sldId id="376"/>
            <p14:sldId id="378"/>
            <p14:sldId id="379"/>
            <p14:sldId id="380"/>
            <p14:sldId id="381"/>
            <p14:sldId id="382"/>
            <p14:sldId id="383"/>
            <p14:sldId id="384"/>
            <p14:sldId id="385"/>
            <p14:sldId id="389"/>
          </p14:sldIdLst>
        </p14:section>
        <p14:section name="Colecciones Genéricas o Parametrizadas" id="{85741DC7-CA8E-48A8-913D-C4A1ABEA7462}">
          <p14:sldIdLst>
            <p14:sldId id="407"/>
            <p14:sldId id="411"/>
            <p14:sldId id="386"/>
            <p14:sldId id="387"/>
            <p14:sldId id="363"/>
            <p14:sldId id="390"/>
            <p14:sldId id="391"/>
            <p14:sldId id="392"/>
            <p14:sldId id="393"/>
            <p14:sldId id="398"/>
            <p14:sldId id="399"/>
            <p14:sldId id="400"/>
            <p14:sldId id="401"/>
            <p14:sldId id="4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0929"/>
  </p:normalViewPr>
  <p:slideViewPr>
    <p:cSldViewPr>
      <p:cViewPr varScale="1">
        <p:scale>
          <a:sx n="110" d="100"/>
          <a:sy n="110" d="100"/>
        </p:scale>
        <p:origin x="546"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3994788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138113" y="766763"/>
            <a:ext cx="68119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a:t>Click to modify the pattern text style</a:t>
            </a:r>
          </a:p>
          <a:p>
            <a:pPr lvl="1"/>
            <a:r>
              <a:rPr lang="es-ES"/>
              <a:t>Second level</a:t>
            </a:r>
          </a:p>
          <a:p>
            <a:pPr lvl="2"/>
            <a:r>
              <a:rPr lang="es-ES"/>
              <a:t>Third level</a:t>
            </a:r>
          </a:p>
          <a:p>
            <a:pPr lvl="3"/>
            <a:r>
              <a:rPr lang="es-ES"/>
              <a:t>Fourth level</a:t>
            </a:r>
          </a:p>
          <a:p>
            <a:pPr lvl="4"/>
            <a:r>
              <a:rPr lang="es-ES"/>
              <a:t>Fifth level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t>‹Nº›</a:t>
            </a:fld>
            <a:endParaRPr lang="es-ES"/>
          </a:p>
        </p:txBody>
      </p:sp>
    </p:spTree>
    <p:extLst>
      <p:ext uri="{BB962C8B-B14F-4D97-AF65-F5344CB8AC3E}">
        <p14:creationId xmlns:p14="http://schemas.microsoft.com/office/powerpoint/2010/main" val="1910522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1</a:t>
            </a:fld>
            <a:endParaRPr lang="es-ES" dirty="0"/>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t>2</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39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47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59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61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t>10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B899C-3B6A-4A21-976E-B99FA876A9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07153CF-7010-47D6-9A6C-670BAD3B8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Tree>
    <p:extLst>
      <p:ext uri="{BB962C8B-B14F-4D97-AF65-F5344CB8AC3E}">
        <p14:creationId xmlns:p14="http://schemas.microsoft.com/office/powerpoint/2010/main" val="311078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716B6-B410-452A-8934-5650A633FD2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E0E0B96-E7CC-4E89-9E36-EFA917116B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015B04-12D9-46C4-B299-373B77ECBE34}"/>
              </a:ext>
            </a:extLst>
          </p:cNvPr>
          <p:cNvSpPr>
            <a:spLocks noGrp="1"/>
          </p:cNvSpPr>
          <p:nvPr>
            <p:ph type="dt" sz="half" idx="10"/>
          </p:nvPr>
        </p:nvSpPr>
        <p:spPr>
          <a:xfrm>
            <a:off x="838200" y="6356350"/>
            <a:ext cx="2743200" cy="365125"/>
          </a:xfrm>
          <a:prstGeom prst="rect">
            <a:avLst/>
          </a:prstGeom>
        </p:spPr>
        <p:txBody>
          <a:bodyPr/>
          <a:lstStyle/>
          <a:p>
            <a:fld id="{690F9E60-4AAE-46AC-95BA-61D5011ECBC6}" type="datetimeFigureOut">
              <a:rPr lang="es-ES" smtClean="0"/>
              <a:t>03/05/2024</a:t>
            </a:fld>
            <a:endParaRPr lang="es-ES"/>
          </a:p>
        </p:txBody>
      </p:sp>
      <p:sp>
        <p:nvSpPr>
          <p:cNvPr id="5" name="Marcador de pie de página 4">
            <a:extLst>
              <a:ext uri="{FF2B5EF4-FFF2-40B4-BE49-F238E27FC236}">
                <a16:creationId xmlns:a16="http://schemas.microsoft.com/office/drawing/2014/main" id="{76D5955A-4E76-405B-AE73-BFA458F036C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E793D493-9B68-4A27-B637-8EF041691C31}"/>
              </a:ext>
            </a:extLst>
          </p:cNvPr>
          <p:cNvSpPr>
            <a:spLocks noGrp="1"/>
          </p:cNvSpPr>
          <p:nvPr>
            <p:ph type="sldNum" sz="quarter" idx="12"/>
          </p:nvPr>
        </p:nvSpPr>
        <p:spPr>
          <a:xfrm>
            <a:off x="8610600" y="6356350"/>
            <a:ext cx="2743200" cy="365125"/>
          </a:xfrm>
          <a:prstGeom prst="rect">
            <a:avLst/>
          </a:prstGeom>
        </p:spPr>
        <p:txBody>
          <a:bodyPr/>
          <a:lstStyle/>
          <a:p>
            <a:fld id="{8276A64C-C55A-490F-AB3C-E4A461AAD26C}" type="slidenum">
              <a:rPr lang="es-ES" smtClean="0"/>
              <a:t>‹Nº›</a:t>
            </a:fld>
            <a:endParaRPr lang="es-ES"/>
          </a:p>
        </p:txBody>
      </p:sp>
    </p:spTree>
    <p:extLst>
      <p:ext uri="{BB962C8B-B14F-4D97-AF65-F5344CB8AC3E}">
        <p14:creationId xmlns:p14="http://schemas.microsoft.com/office/powerpoint/2010/main" val="37782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65AC7B-EB18-4A8C-815F-369FE4F3509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C91AC8-3E08-49D4-BA04-EB3CC2624E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9EA235-FE82-4CF7-9C3E-B139CC031515}"/>
              </a:ext>
            </a:extLst>
          </p:cNvPr>
          <p:cNvSpPr>
            <a:spLocks noGrp="1"/>
          </p:cNvSpPr>
          <p:nvPr>
            <p:ph type="dt" sz="half" idx="10"/>
          </p:nvPr>
        </p:nvSpPr>
        <p:spPr>
          <a:xfrm>
            <a:off x="838200" y="6356350"/>
            <a:ext cx="2743200" cy="365125"/>
          </a:xfrm>
          <a:prstGeom prst="rect">
            <a:avLst/>
          </a:prstGeom>
        </p:spPr>
        <p:txBody>
          <a:bodyPr/>
          <a:lstStyle/>
          <a:p>
            <a:fld id="{690F9E60-4AAE-46AC-95BA-61D5011ECBC6}" type="datetimeFigureOut">
              <a:rPr lang="es-ES" smtClean="0"/>
              <a:t>03/05/2024</a:t>
            </a:fld>
            <a:endParaRPr lang="es-ES"/>
          </a:p>
        </p:txBody>
      </p:sp>
      <p:sp>
        <p:nvSpPr>
          <p:cNvPr id="5" name="Marcador de pie de página 4">
            <a:extLst>
              <a:ext uri="{FF2B5EF4-FFF2-40B4-BE49-F238E27FC236}">
                <a16:creationId xmlns:a16="http://schemas.microsoft.com/office/drawing/2014/main" id="{47E4E7DC-7971-4A19-B48F-7E37831395F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B11D587C-A6DE-49B0-9498-FC5F3BCB1936}"/>
              </a:ext>
            </a:extLst>
          </p:cNvPr>
          <p:cNvSpPr>
            <a:spLocks noGrp="1"/>
          </p:cNvSpPr>
          <p:nvPr>
            <p:ph type="sldNum" sz="quarter" idx="12"/>
          </p:nvPr>
        </p:nvSpPr>
        <p:spPr>
          <a:xfrm>
            <a:off x="8610600" y="6356350"/>
            <a:ext cx="2743200" cy="365125"/>
          </a:xfrm>
          <a:prstGeom prst="rect">
            <a:avLst/>
          </a:prstGeom>
        </p:spPr>
        <p:txBody>
          <a:bodyPr/>
          <a:lstStyle/>
          <a:p>
            <a:fld id="{8276A64C-C55A-490F-AB3C-E4A461AAD26C}" type="slidenum">
              <a:rPr lang="es-ES" smtClean="0"/>
              <a:t>‹Nº›</a:t>
            </a:fld>
            <a:endParaRPr lang="es-ES"/>
          </a:p>
        </p:txBody>
      </p:sp>
    </p:spTree>
    <p:extLst>
      <p:ext uri="{BB962C8B-B14F-4D97-AF65-F5344CB8AC3E}">
        <p14:creationId xmlns:p14="http://schemas.microsoft.com/office/powerpoint/2010/main" val="374022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47E6A-916C-4455-B33C-CD85BE852B26}"/>
              </a:ext>
            </a:extLst>
          </p:cNvPr>
          <p:cNvSpPr>
            <a:spLocks noGrp="1"/>
          </p:cNvSpPr>
          <p:nvPr>
            <p:ph type="title"/>
          </p:nvPr>
        </p:nvSpPr>
        <p:spPr>
          <a:xfrm>
            <a:off x="898498" y="260648"/>
            <a:ext cx="10455302" cy="543595"/>
          </a:xfrm>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0DB1BC47-19F1-4CC3-888C-6406459A5610}"/>
              </a:ext>
            </a:extLst>
          </p:cNvPr>
          <p:cNvSpPr>
            <a:spLocks noGrp="1"/>
          </p:cNvSpPr>
          <p:nvPr>
            <p:ph idx="1"/>
          </p:nvPr>
        </p:nvSpPr>
        <p:spPr>
          <a:xfrm>
            <a:off x="898498" y="1300514"/>
            <a:ext cx="10455302"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51091B21-77D7-4572-AA86-9C25E0334E24}"/>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03/05/2024</a:t>
            </a:fld>
            <a:endParaRPr lang="es-ES"/>
          </a:p>
        </p:txBody>
      </p:sp>
      <p:sp>
        <p:nvSpPr>
          <p:cNvPr id="5" name="Marcador de pie de página 4">
            <a:extLst>
              <a:ext uri="{FF2B5EF4-FFF2-40B4-BE49-F238E27FC236}">
                <a16:creationId xmlns:a16="http://schemas.microsoft.com/office/drawing/2014/main" id="{4A101B84-2718-4E04-B64A-EF66428C70C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CuadroTexto 6">
            <a:extLst>
              <a:ext uri="{FF2B5EF4-FFF2-40B4-BE49-F238E27FC236}">
                <a16:creationId xmlns:a16="http://schemas.microsoft.com/office/drawing/2014/main" id="{C96A930B-F899-4800-A93D-9AB9E1627385}"/>
              </a:ext>
            </a:extLst>
          </p:cNvPr>
          <p:cNvSpPr txBox="1"/>
          <p:nvPr/>
        </p:nvSpPr>
        <p:spPr>
          <a:xfrm>
            <a:off x="9211129"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53155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D886F-4AD6-4A98-A15A-4DAF749377AE}"/>
              </a:ext>
            </a:extLst>
          </p:cNvPr>
          <p:cNvSpPr>
            <a:spLocks noGrp="1"/>
          </p:cNvSpPr>
          <p:nvPr>
            <p:ph type="title"/>
          </p:nvPr>
        </p:nvSpPr>
        <p:spPr>
          <a:xfrm>
            <a:off x="1025718" y="1709738"/>
            <a:ext cx="10321732"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8C989C0E-453F-489C-9FB8-D5DF2991D24C}"/>
              </a:ext>
            </a:extLst>
          </p:cNvPr>
          <p:cNvSpPr>
            <a:spLocks noGrp="1"/>
          </p:cNvSpPr>
          <p:nvPr>
            <p:ph type="body" idx="1"/>
          </p:nvPr>
        </p:nvSpPr>
        <p:spPr>
          <a:xfrm>
            <a:off x="1025718" y="4589463"/>
            <a:ext cx="1032173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CD621A-6500-4D63-B4AA-238664685D1E}"/>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03/05/2024</a:t>
            </a:fld>
            <a:endParaRPr lang="es-ES"/>
          </a:p>
        </p:txBody>
      </p:sp>
      <p:sp>
        <p:nvSpPr>
          <p:cNvPr id="5" name="Marcador de pie de página 4">
            <a:extLst>
              <a:ext uri="{FF2B5EF4-FFF2-40B4-BE49-F238E27FC236}">
                <a16:creationId xmlns:a16="http://schemas.microsoft.com/office/drawing/2014/main" id="{E95A4A15-DFCE-44B3-8237-DC8779A45AF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CuadroTexto 6">
            <a:extLst>
              <a:ext uri="{FF2B5EF4-FFF2-40B4-BE49-F238E27FC236}">
                <a16:creationId xmlns:a16="http://schemas.microsoft.com/office/drawing/2014/main" id="{597ED94B-E0D4-42A6-8A37-25D3930852C4}"/>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7453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DAC4C-C44D-49ED-96C3-9BE7446AFD1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06E9B98-0849-4FDE-B65B-BF7562F898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7393F99-8FF5-400A-B3E3-39B3BE9AF0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361FBB7-16B8-4311-B250-1EF9CBF656E2}"/>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03/05/2024</a:t>
            </a:fld>
            <a:endParaRPr lang="es-ES"/>
          </a:p>
        </p:txBody>
      </p:sp>
      <p:sp>
        <p:nvSpPr>
          <p:cNvPr id="6" name="Marcador de pie de página 5">
            <a:extLst>
              <a:ext uri="{FF2B5EF4-FFF2-40B4-BE49-F238E27FC236}">
                <a16:creationId xmlns:a16="http://schemas.microsoft.com/office/drawing/2014/main" id="{EF0CCF26-3A1C-4BD2-A418-659CF47CB2A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C7855902-1084-4582-B1AA-F2ACB97B925F}"/>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345041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DFAB0-4684-4DDB-B7FB-A986D55F44A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F68862E-FE9C-4FF2-AF49-3F0ED7BFA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58EA85-D0EA-488A-8AAF-26CE05E046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9C88E4F-4C77-4577-9D3D-1DD42835A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25EB100-BB08-41AF-B9B4-BF5EADE742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A647CB-0B36-4874-99FD-2E12C1D771A0}"/>
              </a:ext>
            </a:extLst>
          </p:cNvPr>
          <p:cNvSpPr>
            <a:spLocks noGrp="1"/>
          </p:cNvSpPr>
          <p:nvPr>
            <p:ph type="dt" sz="half" idx="10"/>
          </p:nvPr>
        </p:nvSpPr>
        <p:spPr>
          <a:xfrm>
            <a:off x="838200" y="6356350"/>
            <a:ext cx="2743200" cy="365125"/>
          </a:xfrm>
          <a:prstGeom prst="rect">
            <a:avLst/>
          </a:prstGeom>
        </p:spPr>
        <p:txBody>
          <a:bodyPr/>
          <a:lstStyle/>
          <a:p>
            <a:fld id="{690F9E60-4AAE-46AC-95BA-61D5011ECBC6}" type="datetimeFigureOut">
              <a:rPr lang="es-ES" smtClean="0"/>
              <a:t>03/05/2024</a:t>
            </a:fld>
            <a:endParaRPr lang="es-ES"/>
          </a:p>
        </p:txBody>
      </p:sp>
      <p:sp>
        <p:nvSpPr>
          <p:cNvPr id="8" name="Marcador de pie de página 7">
            <a:extLst>
              <a:ext uri="{FF2B5EF4-FFF2-40B4-BE49-F238E27FC236}">
                <a16:creationId xmlns:a16="http://schemas.microsoft.com/office/drawing/2014/main" id="{A674D9CA-3963-42F2-98AC-D1A693C5AB4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10" name="CuadroTexto 9">
            <a:extLst>
              <a:ext uri="{FF2B5EF4-FFF2-40B4-BE49-F238E27FC236}">
                <a16:creationId xmlns:a16="http://schemas.microsoft.com/office/drawing/2014/main" id="{C80F479A-B6FB-46C1-B156-53CAA6267FCB}"/>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93459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34A90-9AC7-438B-9417-E877F8AA1B7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09E618B-F220-4FBE-898B-E87DF1E08562}"/>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03/05/2024</a:t>
            </a:fld>
            <a:endParaRPr lang="es-ES"/>
          </a:p>
        </p:txBody>
      </p:sp>
      <p:sp>
        <p:nvSpPr>
          <p:cNvPr id="4" name="Marcador de pie de página 3">
            <a:extLst>
              <a:ext uri="{FF2B5EF4-FFF2-40B4-BE49-F238E27FC236}">
                <a16:creationId xmlns:a16="http://schemas.microsoft.com/office/drawing/2014/main" id="{E098A5EE-E4E5-4CF0-8AE4-63E03A7D042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CuadroTexto 5">
            <a:extLst>
              <a:ext uri="{FF2B5EF4-FFF2-40B4-BE49-F238E27FC236}">
                <a16:creationId xmlns:a16="http://schemas.microsoft.com/office/drawing/2014/main" id="{96DD8354-00E5-4953-8E93-397BBBD2683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137423741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8E1AC3-884F-49BF-B23F-D9C9000D1B00}"/>
              </a:ext>
            </a:extLst>
          </p:cNvPr>
          <p:cNvSpPr>
            <a:spLocks noGrp="1"/>
          </p:cNvSpPr>
          <p:nvPr>
            <p:ph type="dt" sz="half" idx="10"/>
          </p:nvPr>
        </p:nvSpPr>
        <p:spPr>
          <a:xfrm>
            <a:off x="838200" y="6356350"/>
            <a:ext cx="2743200" cy="365125"/>
          </a:xfrm>
          <a:prstGeom prst="rect">
            <a:avLst/>
          </a:prstGeom>
        </p:spPr>
        <p:txBody>
          <a:bodyPr/>
          <a:lstStyle/>
          <a:p>
            <a:fld id="{7538228F-4E53-49FA-97AB-7FF35B767F59}" type="datetimeFigureOut">
              <a:rPr lang="es-ES" smtClean="0"/>
              <a:t>03/05/2024</a:t>
            </a:fld>
            <a:endParaRPr lang="es-ES"/>
          </a:p>
        </p:txBody>
      </p:sp>
      <p:sp>
        <p:nvSpPr>
          <p:cNvPr id="3" name="Marcador de pie de página 2">
            <a:extLst>
              <a:ext uri="{FF2B5EF4-FFF2-40B4-BE49-F238E27FC236}">
                <a16:creationId xmlns:a16="http://schemas.microsoft.com/office/drawing/2014/main" id="{11C2CAAB-965C-41A1-AD4A-06DFE4D5F4A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CuadroTexto 4">
            <a:extLst>
              <a:ext uri="{FF2B5EF4-FFF2-40B4-BE49-F238E27FC236}">
                <a16:creationId xmlns:a16="http://schemas.microsoft.com/office/drawing/2014/main" id="{677A0DB4-55D2-4E59-894F-CC0D15219565}"/>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192559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494A3-055E-4368-A17D-8B133DC82B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7A33BFA-310C-4788-9952-3EA33D917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27AF44E-7036-41A5-972B-315536E41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B42953-F6AA-4CCF-A7A0-9D579851CBA4}"/>
              </a:ext>
            </a:extLst>
          </p:cNvPr>
          <p:cNvSpPr>
            <a:spLocks noGrp="1"/>
          </p:cNvSpPr>
          <p:nvPr>
            <p:ph type="dt" sz="half" idx="10"/>
          </p:nvPr>
        </p:nvSpPr>
        <p:spPr>
          <a:xfrm>
            <a:off x="838200" y="6356350"/>
            <a:ext cx="2743200" cy="365125"/>
          </a:xfrm>
          <a:prstGeom prst="rect">
            <a:avLst/>
          </a:prstGeom>
        </p:spPr>
        <p:txBody>
          <a:bodyPr/>
          <a:lstStyle/>
          <a:p>
            <a:fld id="{690F9E60-4AAE-46AC-95BA-61D5011ECBC6}" type="datetimeFigureOut">
              <a:rPr lang="es-ES" smtClean="0"/>
              <a:t>03/05/2024</a:t>
            </a:fld>
            <a:endParaRPr lang="es-ES"/>
          </a:p>
        </p:txBody>
      </p:sp>
      <p:sp>
        <p:nvSpPr>
          <p:cNvPr id="6" name="Marcador de pie de página 5">
            <a:extLst>
              <a:ext uri="{FF2B5EF4-FFF2-40B4-BE49-F238E27FC236}">
                <a16:creationId xmlns:a16="http://schemas.microsoft.com/office/drawing/2014/main" id="{E54BD1F9-9A63-47BB-951F-2CA5F7C980A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D56D1990-E52B-46E9-897E-35BE96C389D0}"/>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9825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E70C5-9D66-41B9-9683-91A5164504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409C144-7C02-4E28-92F3-BFBF48C7B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53DDFBB7-8248-42F5-87D4-1EC40899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2B975C-893A-4572-9162-D1437ED69619}"/>
              </a:ext>
            </a:extLst>
          </p:cNvPr>
          <p:cNvSpPr>
            <a:spLocks noGrp="1"/>
          </p:cNvSpPr>
          <p:nvPr>
            <p:ph type="dt" sz="half" idx="10"/>
          </p:nvPr>
        </p:nvSpPr>
        <p:spPr>
          <a:xfrm>
            <a:off x="838200" y="6356350"/>
            <a:ext cx="2743200" cy="365125"/>
          </a:xfrm>
          <a:prstGeom prst="rect">
            <a:avLst/>
          </a:prstGeom>
        </p:spPr>
        <p:txBody>
          <a:bodyPr/>
          <a:lstStyle/>
          <a:p>
            <a:fld id="{690F9E60-4AAE-46AC-95BA-61D5011ECBC6}" type="datetimeFigureOut">
              <a:rPr lang="es-ES" smtClean="0"/>
              <a:t>03/05/2024</a:t>
            </a:fld>
            <a:endParaRPr lang="es-ES"/>
          </a:p>
        </p:txBody>
      </p:sp>
      <p:sp>
        <p:nvSpPr>
          <p:cNvPr id="6" name="Marcador de pie de página 5">
            <a:extLst>
              <a:ext uri="{FF2B5EF4-FFF2-40B4-BE49-F238E27FC236}">
                <a16:creationId xmlns:a16="http://schemas.microsoft.com/office/drawing/2014/main" id="{D558D6D1-AE18-43D4-ADDB-C595B58BF56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8" name="CuadroTexto 7">
            <a:extLst>
              <a:ext uri="{FF2B5EF4-FFF2-40B4-BE49-F238E27FC236}">
                <a16:creationId xmlns:a16="http://schemas.microsoft.com/office/drawing/2014/main" id="{010E8E0B-FB4A-4922-B371-F6B53EE2B002}"/>
              </a:ext>
            </a:extLst>
          </p:cNvPr>
          <p:cNvSpPr txBox="1"/>
          <p:nvPr/>
        </p:nvSpPr>
        <p:spPr>
          <a:xfrm>
            <a:off x="9225643" y="6176963"/>
            <a:ext cx="2371271" cy="369332"/>
          </a:xfrm>
          <a:prstGeom prst="rect">
            <a:avLst/>
          </a:prstGeom>
          <a:noFill/>
        </p:spPr>
        <p:txBody>
          <a:bodyPr wrap="square" rtlCol="0">
            <a:spAutoFit/>
          </a:bodyPr>
          <a:lstStyle/>
          <a:p>
            <a:r>
              <a:rPr lang="es-ES" dirty="0"/>
              <a:t>Abraham Pérez Barrera</a:t>
            </a:r>
          </a:p>
        </p:txBody>
      </p:sp>
    </p:spTree>
    <p:extLst>
      <p:ext uri="{BB962C8B-B14F-4D97-AF65-F5344CB8AC3E}">
        <p14:creationId xmlns:p14="http://schemas.microsoft.com/office/powerpoint/2010/main" val="204837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12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32FC5B9-6536-422A-927B-28E86F645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Click to modify pattern title style</a:t>
            </a:r>
          </a:p>
        </p:txBody>
      </p:sp>
      <p:sp>
        <p:nvSpPr>
          <p:cNvPr id="3" name="Marcador de texto 2">
            <a:extLst>
              <a:ext uri="{FF2B5EF4-FFF2-40B4-BE49-F238E27FC236}">
                <a16:creationId xmlns:a16="http://schemas.microsoft.com/office/drawing/2014/main" id="{2B7DEA39-6D5D-4AE2-AD39-603FBBFE2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Click to modify the pattern text styles</a:t>
            </a:r>
          </a:p>
          <a:p>
            <a:pPr lvl="1"/>
            <a:r>
              <a:rPr lang="es-ES"/>
              <a:t>Second level</a:t>
            </a:r>
          </a:p>
          <a:p>
            <a:pPr lvl="2"/>
            <a:r>
              <a:rPr lang="es-ES"/>
              <a:t>Third level</a:t>
            </a:r>
          </a:p>
          <a:p>
            <a:pPr lvl="3"/>
            <a:r>
              <a:rPr lang="es-ES"/>
              <a:t>Fourth level</a:t>
            </a:r>
          </a:p>
          <a:p>
            <a:pPr lvl="4"/>
            <a:r>
              <a:rPr lang="es-ES"/>
              <a:t>Fifth level</a:t>
            </a:r>
          </a:p>
        </p:txBody>
      </p:sp>
    </p:spTree>
    <p:extLst>
      <p:ext uri="{BB962C8B-B14F-4D97-AF65-F5344CB8AC3E}">
        <p14:creationId xmlns:p14="http://schemas.microsoft.com/office/powerpoint/2010/main" val="316986961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java/javase/21/docs/api/java.base/java/util/Collectio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p:txBody>
          <a:bodyPr>
            <a:noAutofit/>
          </a:bodyPr>
          <a:lstStyle/>
          <a:p>
            <a:pPr algn="ctr"/>
            <a:r>
              <a:rPr lang="es-ES" sz="3600" dirty="0"/>
              <a:t>WEB APPLICATION DEVELOPMENT</a:t>
            </a:r>
          </a:p>
        </p:txBody>
      </p:sp>
      <p:sp>
        <p:nvSpPr>
          <p:cNvPr id="11" name="9 Título"/>
          <p:cNvSpPr txBox="1">
            <a:spLocks/>
          </p:cNvSpPr>
          <p:nvPr/>
        </p:nvSpPr>
        <p:spPr>
          <a:xfrm>
            <a:off x="2170176" y="3645024"/>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PROGRAMMING</a:t>
            </a:r>
          </a:p>
        </p:txBody>
      </p:sp>
    </p:spTree>
    <p:extLst>
      <p:ext uri="{BB962C8B-B14F-4D97-AF65-F5344CB8AC3E}">
        <p14:creationId xmlns:p14="http://schemas.microsoft.com/office/powerpoint/2010/main" val="497519957"/>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7" name="6 Marcador de contenido"/>
          <p:cNvSpPr>
            <a:spLocks noGrp="1"/>
          </p:cNvSpPr>
          <p:nvPr>
            <p:ph idx="1"/>
          </p:nvPr>
        </p:nvSpPr>
        <p:spPr/>
        <p:txBody>
          <a:bodyPr>
            <a:normAutofit/>
          </a:bodyPr>
          <a:lstStyle/>
          <a:p>
            <a:pPr lvl="2" algn="just">
              <a:lnSpc>
                <a:spcPct val="150000"/>
              </a:lnSpc>
              <a:spcBef>
                <a:spcPts val="0"/>
              </a:spcBef>
              <a:buFont typeface="Wingdings" pitchFamily="2" charset="2"/>
              <a:buChar char="q"/>
            </a:pPr>
            <a:r>
              <a:rPr lang="es-ES" sz="1800" dirty="0"/>
              <a:t>Lists that consist of nodes with two linking fields are called DOUBLY LINKED LISTS. One of these fields points to the node behind it and the other points to the one in front of it. This allows the collection to be traversed in two directions.</a:t>
            </a:r>
          </a:p>
          <a:p>
            <a:pPr lvl="2" algn="just">
              <a:lnSpc>
                <a:spcPct val="150000"/>
              </a:lnSpc>
              <a:spcBef>
                <a:spcPts val="0"/>
              </a:spcBef>
              <a:buNone/>
            </a:pPr>
            <a:endParaRPr lang="es-ES" sz="1800" dirty="0"/>
          </a:p>
          <a:p>
            <a:pPr lvl="2" algn="just">
              <a:lnSpc>
                <a:spcPct val="150000"/>
              </a:lnSpc>
              <a:spcBef>
                <a:spcPts val="0"/>
              </a:spcBef>
              <a:buNone/>
            </a:pPr>
            <a:endParaRPr lang="es-ES" sz="1800" dirty="0"/>
          </a:p>
          <a:p>
            <a:pPr lvl="2" algn="just">
              <a:lnSpc>
                <a:spcPct val="150000"/>
              </a:lnSpc>
              <a:spcBef>
                <a:spcPts val="0"/>
              </a:spcBef>
              <a:buFont typeface="Wingdings" pitchFamily="2" charset="2"/>
              <a:buChar char="q"/>
            </a:pPr>
            <a:r>
              <a:rPr lang="es-ES" sz="1800" dirty="0"/>
              <a:t>There are CIRCULAR LISTS in which the last node points to the first node.</a:t>
            </a:r>
          </a:p>
          <a:p>
            <a:pPr lvl="2" algn="just">
              <a:lnSpc>
                <a:spcPct val="150000"/>
              </a:lnSpc>
              <a:spcBef>
                <a:spcPts val="0"/>
              </a:spcBef>
              <a:buNone/>
            </a:pPr>
            <a:endParaRPr lang="es-ES" sz="1800" dirty="0"/>
          </a:p>
          <a:p>
            <a:pPr lvl="2" algn="just">
              <a:lnSpc>
                <a:spcPct val="150000"/>
              </a:lnSpc>
              <a:spcBef>
                <a:spcPts val="0"/>
              </a:spcBef>
              <a:buNone/>
            </a:pPr>
            <a:endParaRPr lang="es-ES" sz="1400" dirty="0"/>
          </a:p>
          <a:p>
            <a:pPr lvl="1" algn="just">
              <a:lnSpc>
                <a:spcPct val="150000"/>
              </a:lnSpc>
              <a:spcBef>
                <a:spcPts val="0"/>
              </a:spcBef>
              <a:buNone/>
            </a:pPr>
            <a:endParaRPr lang="es-ES" sz="1400" dirty="0"/>
          </a:p>
          <a:p>
            <a:pPr lvl="1" algn="just">
              <a:lnSpc>
                <a:spcPct val="150000"/>
              </a:lnSpc>
              <a:spcBef>
                <a:spcPts val="0"/>
              </a:spcBef>
              <a:buNone/>
            </a:pPr>
            <a:endParaRPr lang="es-ES" sz="1400" dirty="0"/>
          </a:p>
        </p:txBody>
      </p:sp>
      <p:pic>
        <p:nvPicPr>
          <p:cNvPr id="6" name="Picture 3"/>
          <p:cNvPicPr>
            <a:picLocks noChangeAspect="1" noChangeArrowheads="1"/>
          </p:cNvPicPr>
          <p:nvPr/>
        </p:nvPicPr>
        <p:blipFill>
          <a:blip r:embed="rId3" cstate="print"/>
          <a:srcRect/>
          <a:stretch>
            <a:fillRect/>
          </a:stretch>
        </p:blipFill>
        <p:spPr bwMode="auto">
          <a:xfrm>
            <a:off x="4295800" y="2492896"/>
            <a:ext cx="2800350" cy="720080"/>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4111799" y="5013176"/>
            <a:ext cx="3456384" cy="720080"/>
          </a:xfrm>
          <a:prstGeom prst="rect">
            <a:avLst/>
          </a:prstGeom>
          <a:noFill/>
          <a:ln w="9525">
            <a:noFill/>
            <a:miter lim="800000"/>
            <a:headEnd/>
            <a:tailEnd/>
          </a:ln>
        </p:spPr>
      </p:pic>
    </p:spTree>
    <p:extLst>
      <p:ext uri="{BB962C8B-B14F-4D97-AF65-F5344CB8AC3E}">
        <p14:creationId xmlns:p14="http://schemas.microsoft.com/office/powerpoint/2010/main" val="2286737848"/>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7" name="6 Marcador de contenido"/>
          <p:cNvSpPr>
            <a:spLocks noGrp="1"/>
          </p:cNvSpPr>
          <p:nvPr>
            <p:ph idx="1"/>
          </p:nvPr>
        </p:nvSpPr>
        <p:spPr/>
        <p:txBody>
          <a:bodyPr>
            <a:normAutofit/>
          </a:bodyPr>
          <a:lstStyle/>
          <a:p>
            <a:pPr lvl="2" algn="just">
              <a:lnSpc>
                <a:spcPct val="150000"/>
              </a:lnSpc>
              <a:spcBef>
                <a:spcPts val="0"/>
              </a:spcBef>
              <a:buNone/>
            </a:pPr>
            <a:r>
              <a:rPr lang="es-ES" sz="2000" b="1" dirty="0"/>
              <a:t>1.2. </a:t>
            </a:r>
            <a:r>
              <a:rPr lang="es-ES" sz="2000" b="1" u="sng" dirty="0"/>
              <a:t>Piles: </a:t>
            </a:r>
          </a:p>
          <a:p>
            <a:pPr lvl="2" algn="just">
              <a:lnSpc>
                <a:spcPct val="150000"/>
              </a:lnSpc>
              <a:spcBef>
                <a:spcPts val="0"/>
              </a:spcBef>
              <a:buFont typeface="Wingdings" pitchFamily="2" charset="2"/>
              <a:buChar char="q"/>
            </a:pPr>
            <a:r>
              <a:rPr lang="es-ES" sz="2000" dirty="0"/>
              <a:t>The nodes that are inserted in the collection cannot be placed wherever you want, the new nodes that are inserted are placed in front of the last node that was inserted.</a:t>
            </a:r>
          </a:p>
          <a:p>
            <a:pPr lvl="2" algn="just">
              <a:lnSpc>
                <a:spcPct val="150000"/>
              </a:lnSpc>
              <a:spcBef>
                <a:spcPts val="0"/>
              </a:spcBef>
              <a:buFont typeface="Wingdings" pitchFamily="2" charset="2"/>
              <a:buChar char="q"/>
            </a:pPr>
            <a:r>
              <a:rPr lang="es-ES" sz="2000" dirty="0"/>
              <a:t>When accessing a node, in order to work with its information, you can only do so on the last node that arrived. </a:t>
            </a:r>
          </a:p>
          <a:p>
            <a:pPr lvl="2" algn="just">
              <a:lnSpc>
                <a:spcPct val="150000"/>
              </a:lnSpc>
              <a:spcBef>
                <a:spcPts val="0"/>
              </a:spcBef>
              <a:buFont typeface="Wingdings" pitchFamily="2" charset="2"/>
              <a:buChar char="q"/>
            </a:pPr>
            <a:r>
              <a:rPr lang="es-ES" sz="2000" dirty="0"/>
              <a:t>This type of collection is also known as LIFO (</a:t>
            </a:r>
            <a:r>
              <a:rPr lang="es-ES" sz="2000" dirty="0" err="1"/>
              <a:t>Last </a:t>
            </a:r>
            <a:r>
              <a:rPr lang="es-ES" sz="2000" dirty="0"/>
              <a:t>Input, </a:t>
            </a:r>
            <a:r>
              <a:rPr lang="es-ES" sz="2000" dirty="0" err="1"/>
              <a:t>First </a:t>
            </a:r>
            <a:r>
              <a:rPr lang="es-ES" sz="2000" dirty="0"/>
              <a:t>Output).</a:t>
            </a:r>
          </a:p>
          <a:p>
            <a:pPr lvl="2" algn="just">
              <a:lnSpc>
                <a:spcPct val="150000"/>
              </a:lnSpc>
              <a:spcBef>
                <a:spcPts val="0"/>
              </a:spcBef>
              <a:buFont typeface="Wingdings" pitchFamily="2" charset="2"/>
              <a:buChar char="q"/>
            </a:pPr>
            <a:r>
              <a:rPr lang="es-ES" sz="2000" u="sng" dirty="0"/>
              <a:t>Example: </a:t>
            </a:r>
            <a:r>
              <a:rPr lang="es-ES" sz="2000" dirty="0"/>
              <a:t>imagine the action of stacking coins.</a:t>
            </a:r>
          </a:p>
          <a:p>
            <a:pPr marL="667512" lvl="2" indent="0" algn="just">
              <a:lnSpc>
                <a:spcPct val="150000"/>
              </a:lnSpc>
              <a:spcBef>
                <a:spcPts val="0"/>
              </a:spcBef>
              <a:buNone/>
            </a:pPr>
            <a:endParaRPr lang="es-ES" sz="2000" dirty="0"/>
          </a:p>
          <a:p>
            <a:pPr marL="667512" lvl="2" indent="0" algn="just">
              <a:lnSpc>
                <a:spcPct val="150000"/>
              </a:lnSpc>
              <a:spcBef>
                <a:spcPts val="0"/>
              </a:spcBef>
              <a:buNone/>
            </a:pPr>
            <a:endParaRPr lang="es-ES" sz="2000" dirty="0"/>
          </a:p>
          <a:p>
            <a:pPr marL="667512" lvl="2" indent="0" algn="just">
              <a:lnSpc>
                <a:spcPct val="150000"/>
              </a:lnSpc>
              <a:spcBef>
                <a:spcPts val="0"/>
              </a:spcBef>
              <a:buNone/>
            </a:pPr>
            <a:endParaRPr lang="es-ES" sz="2000" dirty="0"/>
          </a:p>
          <a:p>
            <a:pPr lvl="2" algn="just">
              <a:lnSpc>
                <a:spcPct val="150000"/>
              </a:lnSpc>
              <a:spcBef>
                <a:spcPts val="0"/>
              </a:spcBef>
              <a:buFont typeface="Wingdings" pitchFamily="2" charset="2"/>
              <a:buChar char="q"/>
            </a:pPr>
            <a:endParaRPr lang="es-ES" sz="2000" dirty="0"/>
          </a:p>
          <a:p>
            <a:pPr marL="667512" lvl="2" indent="0" algn="just">
              <a:lnSpc>
                <a:spcPct val="150000"/>
              </a:lnSpc>
              <a:spcBef>
                <a:spcPts val="0"/>
              </a:spcBef>
              <a:buNone/>
            </a:pPr>
            <a:endParaRPr lang="es-ES" sz="2000" dirty="0"/>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7" name="6 Marcador de contenido"/>
          <p:cNvSpPr>
            <a:spLocks noGrp="1"/>
          </p:cNvSpPr>
          <p:nvPr>
            <p:ph idx="1"/>
          </p:nvPr>
        </p:nvSpPr>
        <p:spPr/>
        <p:txBody>
          <a:bodyPr>
            <a:normAutofit fontScale="92500"/>
          </a:bodyPr>
          <a:lstStyle/>
          <a:p>
            <a:pPr marL="447675" lvl="2" algn="just">
              <a:lnSpc>
                <a:spcPct val="150000"/>
              </a:lnSpc>
              <a:spcBef>
                <a:spcPts val="0"/>
              </a:spcBef>
              <a:buNone/>
              <a:tabLst>
                <a:tab pos="357188" algn="l"/>
              </a:tabLst>
            </a:pPr>
            <a:r>
              <a:rPr lang="es-ES" sz="1900" b="1" dirty="0"/>
              <a:t>1.3. </a:t>
            </a:r>
            <a:r>
              <a:rPr lang="es-ES" sz="1900" b="1" u="sng" dirty="0"/>
              <a:t>Queues: </a:t>
            </a:r>
          </a:p>
          <a:p>
            <a:pPr lvl="2" algn="just">
              <a:lnSpc>
                <a:spcPct val="150000"/>
              </a:lnSpc>
              <a:spcBef>
                <a:spcPts val="0"/>
              </a:spcBef>
              <a:buFont typeface="Wingdings" pitchFamily="2" charset="2"/>
              <a:buChar char="q"/>
            </a:pPr>
            <a:r>
              <a:rPr lang="es-ES" sz="1900" dirty="0"/>
              <a:t>As with stacks, you cannot insert a node wherever you want or access any node. </a:t>
            </a:r>
          </a:p>
          <a:p>
            <a:pPr lvl="2" algn="just">
              <a:lnSpc>
                <a:spcPct val="150000"/>
              </a:lnSpc>
              <a:spcBef>
                <a:spcPts val="0"/>
              </a:spcBef>
              <a:buFont typeface="Wingdings" pitchFamily="2" charset="2"/>
              <a:buChar char="q"/>
            </a:pPr>
            <a:r>
              <a:rPr lang="es-ES" sz="1900" dirty="0"/>
              <a:t>Incoming nodes are placed after the last inserted node. </a:t>
            </a:r>
          </a:p>
          <a:p>
            <a:pPr lvl="2" algn="just">
              <a:lnSpc>
                <a:spcPct val="150000"/>
              </a:lnSpc>
              <a:spcBef>
                <a:spcPts val="0"/>
              </a:spcBef>
              <a:buFont typeface="Wingdings" pitchFamily="2" charset="2"/>
              <a:buChar char="q"/>
            </a:pPr>
            <a:r>
              <a:rPr lang="es-ES" sz="1900" dirty="0"/>
              <a:t>When accessing a node in the collection, you can only access the first one that arrived.</a:t>
            </a:r>
          </a:p>
          <a:p>
            <a:pPr lvl="2" algn="just">
              <a:lnSpc>
                <a:spcPct val="150000"/>
              </a:lnSpc>
              <a:spcBef>
                <a:spcPts val="0"/>
              </a:spcBef>
              <a:buFont typeface="Wingdings" pitchFamily="2" charset="2"/>
              <a:buChar char="q"/>
            </a:pPr>
            <a:r>
              <a:rPr lang="es-ES" sz="1900" dirty="0"/>
              <a:t>This type of collection is also known as FIFO (</a:t>
            </a:r>
            <a:r>
              <a:rPr lang="es-ES" sz="1900" dirty="0" err="1"/>
              <a:t>First </a:t>
            </a:r>
            <a:r>
              <a:rPr lang="es-ES" sz="1900" dirty="0"/>
              <a:t>Input, </a:t>
            </a:r>
            <a:r>
              <a:rPr lang="es-ES" sz="1900" dirty="0" err="1"/>
              <a:t>First </a:t>
            </a:r>
            <a:r>
              <a:rPr lang="es-ES" sz="1900" dirty="0"/>
              <a:t>Output).</a:t>
            </a:r>
          </a:p>
          <a:p>
            <a:pPr lvl="2" algn="just">
              <a:lnSpc>
                <a:spcPct val="150000"/>
              </a:lnSpc>
              <a:spcBef>
                <a:spcPts val="0"/>
              </a:spcBef>
              <a:buFont typeface="Wingdings" pitchFamily="2" charset="2"/>
              <a:buChar char="q"/>
            </a:pPr>
            <a:r>
              <a:rPr lang="es-ES" sz="1900" u="sng" dirty="0"/>
              <a:t>Example: </a:t>
            </a:r>
            <a:r>
              <a:rPr lang="es-ES" sz="1900" dirty="0"/>
              <a:t>imagine how the movie theater queue works.</a:t>
            </a:r>
          </a:p>
          <a:p>
            <a:pPr lvl="1" algn="just">
              <a:lnSpc>
                <a:spcPct val="150000"/>
              </a:lnSpc>
              <a:spcBef>
                <a:spcPts val="0"/>
              </a:spcBef>
              <a:buNone/>
            </a:pPr>
            <a:endParaRPr lang="es-ES" sz="1900" dirty="0"/>
          </a:p>
          <a:p>
            <a:pPr lvl="1" algn="just">
              <a:lnSpc>
                <a:spcPct val="150000"/>
              </a:lnSpc>
              <a:spcBef>
                <a:spcPts val="0"/>
              </a:spcBef>
              <a:buNone/>
            </a:pPr>
            <a:r>
              <a:rPr lang="es-ES" sz="1900" dirty="0"/>
              <a:t>2. </a:t>
            </a:r>
            <a:r>
              <a:rPr lang="es-ES" sz="1900" b="1" u="sng" dirty="0"/>
              <a:t>Non-linear: </a:t>
            </a:r>
            <a:r>
              <a:rPr lang="es-ES" sz="1900" dirty="0"/>
              <a:t>trees and graphs.</a:t>
            </a:r>
          </a:p>
          <a:p>
            <a:pPr lvl="1" algn="just">
              <a:lnSpc>
                <a:spcPct val="150000"/>
              </a:lnSpc>
              <a:spcBef>
                <a:spcPts val="0"/>
              </a:spcBef>
              <a:buNone/>
            </a:pPr>
            <a:endParaRPr lang="es-ES" sz="1900" dirty="0"/>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C6E73-6568-4372-9AF9-74B4C004B947}"/>
              </a:ext>
            </a:extLst>
          </p:cNvPr>
          <p:cNvSpPr>
            <a:spLocks noGrp="1"/>
          </p:cNvSpPr>
          <p:nvPr>
            <p:ph type="title"/>
          </p:nvPr>
        </p:nvSpPr>
        <p:spPr/>
        <p:txBody>
          <a:bodyPr/>
          <a:lstStyle/>
          <a:p>
            <a:r>
              <a:rPr lang="es-ES" dirty="0"/>
              <a:t>Collection hierarchy</a:t>
            </a:r>
          </a:p>
        </p:txBody>
      </p:sp>
      <p:sp>
        <p:nvSpPr>
          <p:cNvPr id="3" name="Marcador de texto 2">
            <a:extLst>
              <a:ext uri="{FF2B5EF4-FFF2-40B4-BE49-F238E27FC236}">
                <a16:creationId xmlns:a16="http://schemas.microsoft.com/office/drawing/2014/main" id="{8F7E42FB-B254-4C20-9C17-7361BDAABE61}"/>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14195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rmAutofit/>
          </a:bodyPr>
          <a:lstStyle/>
          <a:p>
            <a:pPr marL="742950" indent="-742950">
              <a:buFont typeface="+mj-lt"/>
              <a:buAutoNum type="arabicPeriod" startAt="3"/>
            </a:pPr>
            <a:r>
              <a:rPr lang="es-ES" sz="2800" dirty="0"/>
              <a:t>Hierarchy of collections.</a:t>
            </a:r>
          </a:p>
        </p:txBody>
      </p:sp>
      <p:sp>
        <p:nvSpPr>
          <p:cNvPr id="5125" name="Rectangle 5"/>
          <p:cNvSpPr>
            <a:spLocks noGrp="1" noChangeArrowheads="1"/>
          </p:cNvSpPr>
          <p:nvPr>
            <p:ph idx="1"/>
          </p:nvPr>
        </p:nvSpPr>
        <p:spPr>
          <a:xfrm>
            <a:off x="1182875" y="1034756"/>
            <a:ext cx="10515600" cy="4986531"/>
          </a:xfrm>
        </p:spPr>
        <p:txBody>
          <a:bodyPr>
            <a:normAutofit lnSpcReduction="10000"/>
          </a:bodyPr>
          <a:lstStyle/>
          <a:p>
            <a:pPr algn="just">
              <a:lnSpc>
                <a:spcPct val="150000"/>
              </a:lnSpc>
              <a:spcBef>
                <a:spcPts val="0"/>
              </a:spcBef>
              <a:buFont typeface="Wingdings" pitchFamily="2" charset="2"/>
              <a:buChar char="q"/>
            </a:pPr>
            <a:r>
              <a:rPr lang="es-ES" sz="1500" dirty="0"/>
              <a:t>In the Java library there are a series of classes and interfaces that allow the manipulation of collections or dynamic data structures. Their hierarchy is: </a:t>
            </a:r>
          </a:p>
          <a:p>
            <a:pPr algn="just">
              <a:lnSpc>
                <a:spcPct val="150000"/>
              </a:lnSpc>
              <a:spcBef>
                <a:spcPts val="0"/>
              </a:spcBef>
              <a:buFont typeface="Wingdings" pitchFamily="2" charset="2"/>
              <a:buChar char="q"/>
            </a:pPr>
            <a:endParaRPr lang="es-ES" sz="1500" dirty="0"/>
          </a:p>
          <a:p>
            <a:pPr algn="just">
              <a:lnSpc>
                <a:spcPct val="150000"/>
              </a:lnSpc>
              <a:spcBef>
                <a:spcPts val="0"/>
              </a:spcBef>
              <a:buNone/>
            </a:pPr>
            <a:endParaRPr lang="es-ES" sz="1500" dirty="0"/>
          </a:p>
          <a:p>
            <a:pPr algn="just">
              <a:lnSpc>
                <a:spcPct val="150000"/>
              </a:lnSpc>
              <a:spcBef>
                <a:spcPts val="0"/>
              </a:spcBef>
              <a:buNone/>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algn="just">
              <a:lnSpc>
                <a:spcPct val="150000"/>
              </a:lnSpc>
              <a:spcBef>
                <a:spcPts val="0"/>
              </a:spcBef>
              <a:buFont typeface="Wingdings" pitchFamily="2" charset="2"/>
              <a:buChar char="q"/>
            </a:pPr>
            <a:endParaRPr lang="es-ES" sz="1500" dirty="0"/>
          </a:p>
          <a:p>
            <a:pPr marL="0" indent="0" algn="just">
              <a:lnSpc>
                <a:spcPct val="150000"/>
              </a:lnSpc>
              <a:spcBef>
                <a:spcPts val="0"/>
              </a:spcBef>
              <a:buNone/>
            </a:pPr>
            <a:endParaRPr lang="es-ES" sz="1500" dirty="0"/>
          </a:p>
          <a:p>
            <a:pPr marL="0" indent="0" algn="just">
              <a:lnSpc>
                <a:spcPct val="150000"/>
              </a:lnSpc>
              <a:spcBef>
                <a:spcPts val="0"/>
              </a:spcBef>
              <a:buNone/>
            </a:pPr>
            <a:r>
              <a:rPr lang="es-ES" sz="1500" dirty="0"/>
              <a:t>Those that are </a:t>
            </a:r>
            <a:r>
              <a:rPr lang="es-ES" sz="1500" b="1" dirty="0"/>
              <a:t>interfaces </a:t>
            </a:r>
            <a:r>
              <a:rPr lang="es-ES" sz="1500" dirty="0"/>
              <a:t>are shown in orange, those that are </a:t>
            </a:r>
            <a:r>
              <a:rPr lang="es-ES" sz="1500" b="1" dirty="0"/>
              <a:t>classes </a:t>
            </a:r>
            <a:r>
              <a:rPr lang="es-ES" sz="1500" dirty="0"/>
              <a:t>in green.</a:t>
            </a:r>
          </a:p>
          <a:p>
            <a:pPr algn="just">
              <a:lnSpc>
                <a:spcPct val="150000"/>
              </a:lnSpc>
              <a:spcBef>
                <a:spcPts val="0"/>
              </a:spcBef>
              <a:buFont typeface="Wingdings" pitchFamily="2" charset="2"/>
              <a:buChar char="q"/>
            </a:pPr>
            <a:r>
              <a:rPr lang="es-ES" sz="1500" dirty="0"/>
              <a:t>As we can see, these classes and interfaces can be grouped into three sets: </a:t>
            </a:r>
            <a:r>
              <a:rPr lang="es-ES" sz="1500" dirty="0" err="1"/>
              <a:t>Collection </a:t>
            </a:r>
            <a:r>
              <a:rPr lang="es-ES" sz="1500" dirty="0"/>
              <a:t>Interface, </a:t>
            </a:r>
            <a:r>
              <a:rPr lang="es-ES" sz="1500" dirty="0" err="1"/>
              <a:t>Map </a:t>
            </a:r>
            <a:r>
              <a:rPr lang="es-ES" sz="1500" dirty="0"/>
              <a:t>Interface and </a:t>
            </a:r>
            <a:r>
              <a:rPr lang="es-ES" sz="1500" dirty="0" err="1"/>
              <a:t>Iterator Interface</a:t>
            </a:r>
            <a:r>
              <a:rPr lang="es-ES" sz="1500" dirty="0"/>
              <a: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534" y="1916832"/>
            <a:ext cx="741293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58FAEEA-752C-403D-B4BA-4CAAAA29E16C}"/>
              </a:ext>
            </a:extLst>
          </p:cNvPr>
          <p:cNvSpPr>
            <a:spLocks noGrp="1"/>
          </p:cNvSpPr>
          <p:nvPr>
            <p:ph type="title"/>
          </p:nvPr>
        </p:nvSpPr>
        <p:spPr/>
        <p:txBody>
          <a:bodyPr/>
          <a:lstStyle/>
          <a:p>
            <a:r>
              <a:rPr lang="es-ES" dirty="0"/>
              <a:t>Interface </a:t>
            </a:r>
            <a:r>
              <a:rPr lang="es-ES" dirty="0" err="1"/>
              <a:t>Collection</a:t>
            </a:r>
            <a:endParaRPr lang="es-ES" dirty="0"/>
          </a:p>
        </p:txBody>
      </p:sp>
      <p:sp>
        <p:nvSpPr>
          <p:cNvPr id="5" name="Marcador de texto 4">
            <a:extLst>
              <a:ext uri="{FF2B5EF4-FFF2-40B4-BE49-F238E27FC236}">
                <a16:creationId xmlns:a16="http://schemas.microsoft.com/office/drawing/2014/main" id="{382A20E4-3F5C-4383-BF16-906B191984CB}"/>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64090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Interface </a:t>
            </a:r>
            <a:r>
              <a:rPr lang="es-ES" sz="2800" dirty="0" err="1"/>
              <a:t>Collection</a:t>
            </a:r>
            <a:endParaRPr lang="es-ES" sz="2800" dirty="0"/>
          </a:p>
        </p:txBody>
      </p:sp>
      <p:sp>
        <p:nvSpPr>
          <p:cNvPr id="5125" name="Rectangle 5"/>
          <p:cNvSpPr>
            <a:spLocks noGrp="1" noChangeArrowheads="1"/>
          </p:cNvSpPr>
          <p:nvPr>
            <p:ph idx="1"/>
          </p:nvPr>
        </p:nvSpPr>
        <p:spPr>
          <a:xfrm>
            <a:off x="922152" y="908720"/>
            <a:ext cx="10455302" cy="4824536"/>
          </a:xfrm>
        </p:spPr>
        <p:txBody>
          <a:bodyPr>
            <a:normAutofit/>
          </a:bodyPr>
          <a:lstStyle/>
          <a:p>
            <a:pPr algn="just">
              <a:lnSpc>
                <a:spcPct val="150000"/>
              </a:lnSpc>
              <a:spcBef>
                <a:spcPts val="0"/>
              </a:spcBef>
              <a:buNone/>
            </a:pPr>
            <a:r>
              <a:rPr lang="es-ES" sz="1600" dirty="0">
                <a:hlinkClick r:id="rId3"/>
              </a:rPr>
              <a:t>Documentation</a:t>
            </a:r>
            <a:endParaRPr lang="es-ES" sz="1600" dirty="0"/>
          </a:p>
          <a:p>
            <a:pPr algn="just">
              <a:lnSpc>
                <a:spcPct val="150000"/>
              </a:lnSpc>
              <a:spcBef>
                <a:spcPts val="0"/>
              </a:spcBef>
              <a:buFont typeface="Wingdings" pitchFamily="2" charset="2"/>
              <a:buChar char="q"/>
            </a:pPr>
            <a:r>
              <a:rPr lang="es-ES" sz="1600" u="sng" dirty="0"/>
              <a:t>Characteristics of this type of interface:</a:t>
            </a:r>
          </a:p>
          <a:p>
            <a:pPr lvl="1" algn="just">
              <a:lnSpc>
                <a:spcPct val="150000"/>
              </a:lnSpc>
              <a:spcBef>
                <a:spcPts val="0"/>
              </a:spcBef>
              <a:buFont typeface="Wingdings" pitchFamily="2" charset="2"/>
              <a:buChar char="q"/>
            </a:pPr>
            <a:r>
              <a:rPr lang="es-ES" sz="1600" dirty="0"/>
              <a:t>You can only go through the data that form it in the same order in which they were inserted. You have to go through all of them to get to a particular piece of data.</a:t>
            </a:r>
          </a:p>
          <a:p>
            <a:pPr lvl="1" algn="just">
              <a:lnSpc>
                <a:spcPct val="150000"/>
              </a:lnSpc>
              <a:spcBef>
                <a:spcPts val="0"/>
              </a:spcBef>
              <a:buFont typeface="Wingdings" pitchFamily="2" charset="2"/>
              <a:buChar char="q"/>
            </a:pPr>
            <a:r>
              <a:rPr lang="es-ES" sz="1600" dirty="0"/>
              <a:t>Any item in the collection can be deleted.</a:t>
            </a:r>
          </a:p>
          <a:p>
            <a:pPr lvl="1" algn="just">
              <a:lnSpc>
                <a:spcPct val="150000"/>
              </a:lnSpc>
              <a:spcBef>
                <a:spcPts val="0"/>
              </a:spcBef>
              <a:buFont typeface="Wingdings" pitchFamily="2" charset="2"/>
              <a:buChar char="q"/>
            </a:pPr>
            <a:r>
              <a:rPr lang="es-ES" sz="1600" dirty="0"/>
              <a:t>New elements are placed at the end of the collection.</a:t>
            </a:r>
          </a:p>
          <a:p>
            <a:pPr lvl="1" algn="just">
              <a:lnSpc>
                <a:spcPct val="150000"/>
              </a:lnSpc>
              <a:spcBef>
                <a:spcPts val="0"/>
              </a:spcBef>
              <a:buFont typeface="Wingdings" pitchFamily="2" charset="2"/>
              <a:buChar char="q"/>
            </a:pPr>
            <a:r>
              <a:rPr lang="es-ES" sz="1600" dirty="0"/>
              <a:t>CAUTION!!!: objects stored in a collection are not identified by the values they contain, but by an identifier assigned to each object; this identifier is unique for each object.</a:t>
            </a:r>
          </a:p>
          <a:p>
            <a:pPr algn="just">
              <a:lnSpc>
                <a:spcPct val="150000"/>
              </a:lnSpc>
              <a:spcBef>
                <a:spcPts val="0"/>
              </a:spcBef>
              <a:buFont typeface="Wingdings" pitchFamily="2" charset="2"/>
              <a:buChar char="q"/>
            </a:pPr>
            <a:r>
              <a:rPr lang="es-ES" sz="1600" dirty="0"/>
              <a:t>Some of the most important </a:t>
            </a:r>
            <a:r>
              <a:rPr lang="es-ES" sz="1600" b="1" dirty="0"/>
              <a:t>methods </a:t>
            </a:r>
            <a:r>
              <a:rPr lang="es-ES" sz="1600" dirty="0"/>
              <a:t>of the </a:t>
            </a:r>
            <a:r>
              <a:rPr lang="es-ES" sz="1600" dirty="0" err="1"/>
              <a:t>Collection </a:t>
            </a:r>
            <a:r>
              <a:rPr lang="es-ES" sz="1600" dirty="0"/>
              <a:t>Interface are:</a:t>
            </a:r>
          </a:p>
          <a:p>
            <a:pPr lvl="1" algn="just">
              <a:lnSpc>
                <a:spcPct val="150000"/>
              </a:lnSpc>
              <a:spcBef>
                <a:spcPts val="0"/>
              </a:spcBef>
              <a:buFont typeface="Wingdings" pitchFamily="2" charset="2"/>
              <a:buChar char="q"/>
            </a:pPr>
            <a:r>
              <a:rPr lang="es-ES" sz="1600" b="1" dirty="0" err="1"/>
              <a:t>boolean add</a:t>
            </a:r>
            <a:r>
              <a:rPr lang="es-ES" sz="1600" b="1" dirty="0"/>
              <a:t>(</a:t>
            </a:r>
            <a:r>
              <a:rPr lang="es-ES" sz="1600" b="1" dirty="0" err="1"/>
              <a:t>Object objReceived</a:t>
            </a:r>
            <a:r>
              <a:rPr lang="es-ES" sz="1600" b="1" dirty="0"/>
              <a:t>)</a:t>
            </a:r>
            <a:r>
              <a:rPr lang="es-ES" sz="1600" dirty="0"/>
              <a:t>: adds the receiving object to the collection. Returns true if the operation was successful.</a:t>
            </a:r>
          </a:p>
          <a:p>
            <a:pPr lvl="1" algn="just">
              <a:lnSpc>
                <a:spcPct val="150000"/>
              </a:lnSpc>
              <a:spcBef>
                <a:spcPts val="0"/>
              </a:spcBef>
              <a:buFont typeface="Wingdings" pitchFamily="2" charset="2"/>
              <a:buChar char="q"/>
            </a:pPr>
            <a:r>
              <a:rPr lang="es-ES" sz="1600" b="1" dirty="0" err="1"/>
              <a:t>boolean addAll</a:t>
            </a:r>
            <a:r>
              <a:rPr lang="es-ES" sz="1600" b="1" dirty="0"/>
              <a:t>(</a:t>
            </a:r>
            <a:r>
              <a:rPr lang="es-ES" sz="1600" b="1" dirty="0" err="1"/>
              <a:t>Collection colReceived</a:t>
            </a:r>
            <a:r>
              <a:rPr lang="es-ES" sz="1600" b="1" dirty="0"/>
              <a:t>)</a:t>
            </a:r>
            <a:r>
              <a:rPr lang="es-ES" sz="1600" dirty="0"/>
              <a:t>: adds a collection (</a:t>
            </a:r>
            <a:r>
              <a:rPr lang="es-ES" sz="1600" dirty="0" err="1"/>
              <a:t>colReceived</a:t>
            </a:r>
            <a:r>
              <a:rPr lang="es-ES" sz="1600" dirty="0"/>
              <a:t>) to another collection. Returns true if the operation was successful.</a:t>
            </a:r>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startAt="4"/>
            </a:pPr>
            <a:r>
              <a:rPr lang="es-ES" sz="2800" dirty="0"/>
              <a:t>Interface </a:t>
            </a:r>
            <a:r>
              <a:rPr lang="es-ES" sz="2800" dirty="0" err="1"/>
              <a:t>Collection</a:t>
            </a:r>
            <a:endParaRPr lang="es-ES" sz="2800" dirty="0"/>
          </a:p>
        </p:txBody>
      </p:sp>
      <p:sp>
        <p:nvSpPr>
          <p:cNvPr id="5125" name="Rectangle 5"/>
          <p:cNvSpPr>
            <a:spLocks noGrp="1" noChangeArrowheads="1"/>
          </p:cNvSpPr>
          <p:nvPr>
            <p:ph idx="1"/>
          </p:nvPr>
        </p:nvSpPr>
        <p:spPr>
          <a:xfrm>
            <a:off x="767408" y="1052736"/>
            <a:ext cx="10455302" cy="4351338"/>
          </a:xfrm>
        </p:spPr>
        <p:txBody>
          <a:bodyPr>
            <a:normAutofit/>
          </a:bodyPr>
          <a:lstStyle/>
          <a:p>
            <a:pPr lvl="1" algn="just">
              <a:lnSpc>
                <a:spcPct val="150000"/>
              </a:lnSpc>
              <a:spcBef>
                <a:spcPts val="0"/>
              </a:spcBef>
              <a:buFont typeface="Wingdings" pitchFamily="2" charset="2"/>
              <a:buChar char="q"/>
            </a:pPr>
            <a:r>
              <a:rPr lang="es-ES" sz="1600" b="1" dirty="0" err="1"/>
              <a:t>boolean remove </a:t>
            </a:r>
            <a:r>
              <a:rPr lang="es-ES" sz="1600" b="1" dirty="0"/>
              <a:t>(</a:t>
            </a:r>
            <a:r>
              <a:rPr lang="es-ES" sz="1600" b="1" dirty="0" err="1"/>
              <a:t>Object objReceived</a:t>
            </a:r>
            <a:r>
              <a:rPr lang="es-ES" sz="1600" b="1" dirty="0"/>
              <a:t>): </a:t>
            </a:r>
            <a:r>
              <a:rPr lang="es-ES" sz="1600" dirty="0"/>
              <a:t>removes an object in the collection whose identifier matches that of the object it receives. Returns true if the operation was successful.</a:t>
            </a:r>
            <a:endParaRPr lang="es-ES" sz="1600" b="1" dirty="0"/>
          </a:p>
          <a:p>
            <a:pPr lvl="1" algn="just">
              <a:lnSpc>
                <a:spcPct val="150000"/>
              </a:lnSpc>
              <a:spcBef>
                <a:spcPts val="0"/>
              </a:spcBef>
              <a:buFont typeface="Wingdings" pitchFamily="2" charset="2"/>
              <a:buChar char="q"/>
            </a:pPr>
            <a:r>
              <a:rPr lang="es-ES" sz="1600" b="1" dirty="0" err="1"/>
              <a:t>boolean removeAll </a:t>
            </a:r>
            <a:r>
              <a:rPr lang="es-ES" sz="1600" b="1" dirty="0"/>
              <a:t>(</a:t>
            </a:r>
            <a:r>
              <a:rPr lang="es-ES" sz="1600" b="1" dirty="0" err="1"/>
              <a:t>Collection colReceived</a:t>
            </a:r>
            <a:r>
              <a:rPr lang="es-ES" sz="1600" b="1" dirty="0"/>
              <a:t>): </a:t>
            </a:r>
            <a:r>
              <a:rPr lang="es-ES" sz="1600" dirty="0"/>
              <a:t>deletes from a collection all the elements that match the received collection (</a:t>
            </a:r>
            <a:r>
              <a:rPr lang="es-ES" sz="1600" dirty="0" err="1"/>
              <a:t>colReceived</a:t>
            </a:r>
            <a:r>
              <a:rPr lang="es-ES" sz="1600" dirty="0"/>
              <a:t>). Returns true if the operation was successful.</a:t>
            </a:r>
          </a:p>
          <a:p>
            <a:pPr lvl="1" algn="just">
              <a:lnSpc>
                <a:spcPct val="150000"/>
              </a:lnSpc>
              <a:spcBef>
                <a:spcPts val="0"/>
              </a:spcBef>
              <a:buFont typeface="Wingdings" pitchFamily="2" charset="2"/>
              <a:buChar char="q"/>
            </a:pPr>
            <a:r>
              <a:rPr lang="es-ES" sz="1600" b="1" dirty="0" err="1"/>
              <a:t>void clear</a:t>
            </a:r>
            <a:r>
              <a:rPr lang="es-ES" sz="1600" b="1" dirty="0"/>
              <a:t>(): </a:t>
            </a:r>
            <a:r>
              <a:rPr lang="es-ES" sz="1600" dirty="0"/>
              <a:t>deletes all the elements of a collection.</a:t>
            </a:r>
          </a:p>
          <a:p>
            <a:pPr lvl="1" algn="just">
              <a:lnSpc>
                <a:spcPct val="150000"/>
              </a:lnSpc>
              <a:spcBef>
                <a:spcPts val="0"/>
              </a:spcBef>
              <a:buFont typeface="Wingdings" pitchFamily="2" charset="2"/>
              <a:buChar char="q"/>
            </a:pPr>
            <a:r>
              <a:rPr lang="es-ES" sz="1600" b="1" dirty="0" err="1"/>
              <a:t>boolean retainAll</a:t>
            </a:r>
            <a:r>
              <a:rPr lang="es-ES" sz="1600" b="1" dirty="0"/>
              <a:t>(</a:t>
            </a:r>
            <a:r>
              <a:rPr lang="es-ES" sz="1600" b="1" dirty="0" err="1"/>
              <a:t>Collection colReceived</a:t>
            </a:r>
            <a:r>
              <a:rPr lang="es-ES" sz="1600" b="1" dirty="0"/>
              <a:t>): </a:t>
            </a:r>
            <a:r>
              <a:rPr lang="es-ES" sz="1600" dirty="0"/>
              <a:t>deletes from a collection all the elements that are not in the received collection (</a:t>
            </a:r>
            <a:r>
              <a:rPr lang="es-ES" sz="1600" dirty="0" err="1"/>
              <a:t>colReceived</a:t>
            </a:r>
            <a:r>
              <a:rPr lang="es-ES" sz="1600" dirty="0"/>
              <a:t>). Returns true if the operation was successful.</a:t>
            </a:r>
          </a:p>
          <a:p>
            <a:pPr lvl="1" algn="just">
              <a:lnSpc>
                <a:spcPct val="150000"/>
              </a:lnSpc>
              <a:spcBef>
                <a:spcPts val="0"/>
              </a:spcBef>
              <a:buFont typeface="Wingdings" pitchFamily="2" charset="2"/>
              <a:buChar char="q"/>
            </a:pPr>
            <a:r>
              <a:rPr lang="es-ES" sz="1600" b="1" dirty="0" err="1"/>
              <a:t>boolean contains </a:t>
            </a:r>
            <a:r>
              <a:rPr lang="es-ES" sz="1600" b="1" dirty="0"/>
              <a:t>(</a:t>
            </a:r>
            <a:r>
              <a:rPr lang="es-ES" sz="1600" b="1" dirty="0" err="1"/>
              <a:t>Object objReceived</a:t>
            </a:r>
            <a:r>
              <a:rPr lang="es-ES" sz="1600" b="1" dirty="0"/>
              <a:t>): </a:t>
            </a:r>
            <a:r>
              <a:rPr lang="es-ES" sz="1600" dirty="0"/>
              <a:t>checks if there is an object in the collection with the same identifier as the object it receives (</a:t>
            </a:r>
            <a:r>
              <a:rPr lang="es-ES" sz="1600" dirty="0" err="1"/>
              <a:t>objReceived</a:t>
            </a:r>
            <a:r>
              <a:rPr lang="es-ES" sz="1600" dirty="0"/>
              <a:t>). It will return true if true.</a:t>
            </a:r>
          </a:p>
          <a:p>
            <a:pPr lvl="1" algn="just">
              <a:lnSpc>
                <a:spcPct val="150000"/>
              </a:lnSpc>
              <a:spcBef>
                <a:spcPts val="0"/>
              </a:spcBef>
              <a:buFont typeface="Wingdings" pitchFamily="2" charset="2"/>
              <a:buChar char="q"/>
            </a:pPr>
            <a:r>
              <a:rPr lang="es-ES" sz="1600" b="1" dirty="0" err="1"/>
              <a:t>int size</a:t>
            </a:r>
            <a:r>
              <a:rPr lang="es-ES" sz="1600" b="1" dirty="0"/>
              <a:t>(</a:t>
            </a:r>
            <a:r>
              <a:rPr lang="es-ES" sz="1600" dirty="0"/>
              <a:t>): returns the number of elements in the </a:t>
            </a:r>
            <a:r>
              <a:rPr lang="es-ES" sz="1600" b="1" dirty="0"/>
              <a:t>collection</a:t>
            </a:r>
            <a:r>
              <a:rPr lang="es-ES" sz="1600" dirty="0"/>
              <a:t>.</a:t>
            </a:r>
          </a:p>
          <a:p>
            <a:pPr lvl="1" algn="just">
              <a:lnSpc>
                <a:spcPct val="150000"/>
              </a:lnSpc>
              <a:spcBef>
                <a:spcPts val="0"/>
              </a:spcBef>
              <a:buFont typeface="Wingdings" pitchFamily="2" charset="2"/>
              <a:buChar char="q"/>
            </a:pPr>
            <a:r>
              <a:rPr lang="es-ES" sz="1600" b="1" dirty="0" err="1"/>
              <a:t>boolean isEmpty</a:t>
            </a:r>
            <a:r>
              <a:rPr lang="es-ES" sz="1600" dirty="0"/>
              <a:t>(): returns </a:t>
            </a:r>
            <a:r>
              <a:rPr lang="es-ES" sz="1600" b="1" dirty="0"/>
              <a:t>true </a:t>
            </a:r>
            <a:r>
              <a:rPr lang="es-ES" sz="1600" dirty="0"/>
              <a:t>if there are no elements in the </a:t>
            </a:r>
            <a:r>
              <a:rPr lang="es-ES" sz="1600" b="1" dirty="0"/>
              <a:t>collection</a:t>
            </a:r>
            <a:r>
              <a:rPr lang="es-ES" sz="1600" dirty="0"/>
              <a:t>.</a:t>
            </a:r>
          </a:p>
          <a:p>
            <a:pPr lvl="1" algn="just">
              <a:lnSpc>
                <a:spcPct val="150000"/>
              </a:lnSpc>
              <a:spcBef>
                <a:spcPts val="0"/>
              </a:spcBef>
              <a:buFont typeface="Wingdings" pitchFamily="2" charset="2"/>
              <a:buChar char="q"/>
            </a:pPr>
            <a:endParaRPr lang="es-ES" sz="1600" dirty="0"/>
          </a:p>
          <a:p>
            <a:pPr lvl="1" algn="just">
              <a:lnSpc>
                <a:spcPct val="150000"/>
              </a:lnSpc>
              <a:spcBef>
                <a:spcPts val="0"/>
              </a:spcBef>
              <a:buFont typeface="Wingdings" pitchFamily="2" charset="2"/>
              <a:buChar char="Ø"/>
            </a:pPr>
            <a:endParaRPr lang="es-ES" sz="1600" dirty="0"/>
          </a:p>
        </p:txBody>
      </p:sp>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38200" y="365125"/>
            <a:ext cx="10515600" cy="831627"/>
          </a:xfrm>
        </p:spPr>
        <p:txBody>
          <a:bodyPr vert="horz" lIns="91440" tIns="45720" rIns="91440" bIns="45720" rtlCol="0" anchor="ctr">
            <a:normAutofit/>
          </a:bodyPr>
          <a:lstStyle/>
          <a:p>
            <a:pPr>
              <a:lnSpc>
                <a:spcPct val="90000"/>
              </a:lnSpc>
              <a:spcBef>
                <a:spcPts val="1000"/>
              </a:spcBef>
            </a:pPr>
            <a:r>
              <a:rPr lang="es-ES" sz="4400" b="1" i="1" dirty="0"/>
              <a:t>ITERATOR</a:t>
            </a:r>
          </a:p>
        </p:txBody>
      </p:sp>
      <p:sp>
        <p:nvSpPr>
          <p:cNvPr id="5125" name="Rectangle 5"/>
          <p:cNvSpPr>
            <a:spLocks noGrp="1" noChangeArrowheads="1"/>
          </p:cNvSpPr>
          <p:nvPr>
            <p:ph sz="half" idx="1"/>
          </p:nvPr>
        </p:nvSpPr>
        <p:spPr>
          <a:xfrm>
            <a:off x="838200" y="1340768"/>
            <a:ext cx="11018440" cy="4836195"/>
          </a:xfrm>
        </p:spPr>
        <p:txBody>
          <a:bodyPr vert="horz" lIns="91440" tIns="45720" rIns="91440" bIns="45720" rtlCol="0">
            <a:normAutofit/>
          </a:bodyPr>
          <a:lstStyle/>
          <a:p>
            <a:pPr>
              <a:spcBef>
                <a:spcPts val="0"/>
              </a:spcBef>
              <a:spcAft>
                <a:spcPts val="600"/>
              </a:spcAft>
            </a:pPr>
            <a:r>
              <a:rPr lang="es-ES" sz="2000" dirty="0"/>
              <a:t>Once data has been added to a collection for </a:t>
            </a:r>
            <a:r>
              <a:rPr lang="es-ES" sz="2000" b="1" dirty="0"/>
              <a:t>traversal, an </a:t>
            </a:r>
            <a:r>
              <a:rPr lang="es-ES" sz="2000" b="1" i="1" dirty="0" err="1"/>
              <a:t>Iterator </a:t>
            </a:r>
            <a:r>
              <a:rPr lang="es-ES" sz="2000" b="1" i="1" dirty="0"/>
              <a:t>Interface </a:t>
            </a:r>
            <a:r>
              <a:rPr lang="es-ES" sz="2000" dirty="0"/>
              <a:t>object can be used</a:t>
            </a:r>
            <a:r>
              <a:rPr lang="es-ES" sz="2000" b="1" i="1" dirty="0"/>
              <a:t>. </a:t>
            </a:r>
          </a:p>
          <a:p>
            <a:pPr>
              <a:spcBef>
                <a:spcPts val="0"/>
              </a:spcBef>
              <a:spcAft>
                <a:spcPts val="600"/>
              </a:spcAft>
            </a:pPr>
            <a:r>
              <a:rPr lang="es-ES" sz="2000" dirty="0"/>
              <a:t>This object allows access to each element of a </a:t>
            </a:r>
            <a:r>
              <a:rPr lang="es-ES" sz="2000" b="1" dirty="0"/>
              <a:t>collection </a:t>
            </a:r>
            <a:r>
              <a:rPr lang="es-ES" sz="2000" dirty="0"/>
              <a:t>without having to know its structure. </a:t>
            </a:r>
          </a:p>
          <a:p>
            <a:pPr>
              <a:spcBef>
                <a:spcPts val="0"/>
              </a:spcBef>
              <a:spcAft>
                <a:spcPts val="600"/>
              </a:spcAft>
            </a:pPr>
            <a:r>
              <a:rPr lang="es-ES" sz="2000" dirty="0"/>
              <a:t>This interface has the following methods:</a:t>
            </a:r>
          </a:p>
          <a:p>
            <a:pPr lvl="1">
              <a:spcBef>
                <a:spcPts val="0"/>
              </a:spcBef>
              <a:spcAft>
                <a:spcPts val="600"/>
              </a:spcAft>
            </a:pPr>
            <a:r>
              <a:rPr lang="es-ES" sz="2000" b="1" dirty="0" err="1"/>
              <a:t>Object next</a:t>
            </a:r>
            <a:r>
              <a:rPr lang="es-ES" sz="2000" b="1" dirty="0"/>
              <a:t>(): </a:t>
            </a:r>
            <a:r>
              <a:rPr lang="es-ES" sz="2000" dirty="0"/>
              <a:t>returns the next object after the object pointed to by the iterator and advances that element. If there is no more element, it will throw the error </a:t>
            </a:r>
            <a:r>
              <a:rPr lang="es-ES" sz="2000" dirty="0" err="1"/>
              <a:t>NoSuchElementException</a:t>
            </a:r>
            <a:r>
              <a:rPr lang="es-ES" sz="2000" dirty="0"/>
              <a:t>.</a:t>
            </a:r>
          </a:p>
          <a:p>
            <a:pPr lvl="1">
              <a:spcBef>
                <a:spcPts val="0"/>
              </a:spcBef>
              <a:spcAft>
                <a:spcPts val="600"/>
              </a:spcAft>
            </a:pPr>
            <a:r>
              <a:rPr lang="es-ES" sz="2000" b="1" dirty="0" err="1"/>
              <a:t>boolean hasNext</a:t>
            </a:r>
            <a:r>
              <a:rPr lang="es-ES" sz="2000" b="1" dirty="0"/>
              <a:t>(): </a:t>
            </a:r>
            <a:r>
              <a:rPr lang="es-ES" sz="2000" dirty="0"/>
              <a:t>returns true if there is any element after the </a:t>
            </a:r>
            <a:r>
              <a:rPr lang="es-ES" sz="2000" b="1" dirty="0"/>
              <a:t>object </a:t>
            </a:r>
            <a:r>
              <a:rPr lang="es-ES" sz="2000" dirty="0"/>
              <a:t>pointed to by the </a:t>
            </a:r>
            <a:r>
              <a:rPr lang="es-ES" sz="2000" b="1" dirty="0"/>
              <a:t>iterator</a:t>
            </a:r>
            <a:r>
              <a:rPr lang="es-ES" sz="2000" dirty="0"/>
              <a:t>. It is important to note that with this method the iterator does not move.</a:t>
            </a:r>
          </a:p>
          <a:p>
            <a:pPr lvl="1">
              <a:spcBef>
                <a:spcPts val="0"/>
              </a:spcBef>
              <a:spcAft>
                <a:spcPts val="600"/>
              </a:spcAft>
            </a:pPr>
            <a:r>
              <a:rPr lang="es-ES" sz="2000" b="1" dirty="0" err="1"/>
              <a:t>void remove</a:t>
            </a:r>
            <a:r>
              <a:rPr lang="es-ES" sz="2000" b="1" dirty="0"/>
              <a:t>(): </a:t>
            </a:r>
            <a:r>
              <a:rPr lang="es-ES" sz="2000" dirty="0"/>
              <a:t>removes the object pointed to by the iterator.</a:t>
            </a: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898498" y="260648"/>
            <a:ext cx="10455302" cy="648072"/>
          </a:xfrm>
        </p:spPr>
        <p:txBody>
          <a:bodyPr>
            <a:normAutofit/>
          </a:bodyPr>
          <a:lstStyle/>
          <a:p>
            <a:r>
              <a:rPr lang="en-US" sz="3600" b="1" i="1" dirty="0" err="1"/>
              <a:t>ListIterator</a:t>
            </a:r>
            <a:endParaRPr lang="es-ES" sz="3600" i="1" dirty="0"/>
          </a:p>
        </p:txBody>
      </p:sp>
      <p:sp>
        <p:nvSpPr>
          <p:cNvPr id="5125" name="Rectangle 5"/>
          <p:cNvSpPr>
            <a:spLocks noGrp="1" noChangeArrowheads="1"/>
          </p:cNvSpPr>
          <p:nvPr>
            <p:ph idx="1"/>
          </p:nvPr>
        </p:nvSpPr>
        <p:spPr>
          <a:xfrm>
            <a:off x="898498" y="1052736"/>
            <a:ext cx="10455302" cy="4999410"/>
          </a:xfrm>
        </p:spPr>
        <p:txBody>
          <a:bodyPr>
            <a:normAutofit lnSpcReduction="10000"/>
          </a:bodyPr>
          <a:lstStyle/>
          <a:p>
            <a:pPr algn="just">
              <a:lnSpc>
                <a:spcPct val="150000"/>
              </a:lnSpc>
              <a:spcBef>
                <a:spcPts val="0"/>
              </a:spcBef>
              <a:buFont typeface="Wingdings" pitchFamily="2" charset="2"/>
              <a:buChar char="q"/>
            </a:pPr>
            <a:r>
              <a:rPr lang="es-ES" sz="1800" dirty="0"/>
              <a:t>To scroll through the elements of a list you can use either the </a:t>
            </a:r>
            <a:r>
              <a:rPr lang="es-ES" sz="1800" b="1" dirty="0" err="1"/>
              <a:t>Iterator </a:t>
            </a:r>
            <a:r>
              <a:rPr lang="es-ES" sz="1800" dirty="0" err="1"/>
              <a:t>iterator </a:t>
            </a:r>
            <a:r>
              <a:rPr lang="es-ES" sz="1800" dirty="0"/>
              <a:t>or the </a:t>
            </a:r>
            <a:r>
              <a:rPr lang="es-ES" sz="1800" b="1" dirty="0" err="1"/>
              <a:t>ListIterator </a:t>
            </a:r>
            <a:r>
              <a:rPr lang="es-ES" sz="1800" dirty="0"/>
              <a:t>interface. The </a:t>
            </a:r>
            <a:r>
              <a:rPr lang="es-ES" sz="1800" dirty="0" err="1"/>
              <a:t>iterators </a:t>
            </a:r>
            <a:r>
              <a:rPr lang="es-ES" sz="1800" dirty="0"/>
              <a:t>of the </a:t>
            </a:r>
            <a:r>
              <a:rPr lang="es-ES" sz="1800" b="1" dirty="0" err="1"/>
              <a:t>ListIterator type </a:t>
            </a:r>
            <a:r>
              <a:rPr lang="es-ES" sz="1800" dirty="0"/>
              <a:t>allow greater possibilities, since through this </a:t>
            </a:r>
            <a:r>
              <a:rPr lang="es-ES" sz="1800" dirty="0" err="1"/>
              <a:t>iterator </a:t>
            </a:r>
            <a:r>
              <a:rPr lang="es-ES" sz="1800" dirty="0"/>
              <a:t>we can add, delete and modify objects in the list, besides being able to traverse the list in any direction. </a:t>
            </a:r>
          </a:p>
          <a:p>
            <a:pPr algn="just">
              <a:lnSpc>
                <a:spcPct val="150000"/>
              </a:lnSpc>
              <a:spcBef>
                <a:spcPts val="0"/>
              </a:spcBef>
              <a:buFont typeface="Wingdings" pitchFamily="2" charset="2"/>
              <a:buChar char="q"/>
            </a:pPr>
            <a:r>
              <a:rPr lang="es-ES" sz="1800" dirty="0"/>
              <a:t>Some of the methods included in the </a:t>
            </a:r>
            <a:r>
              <a:rPr lang="es-ES" sz="1800" b="1" dirty="0" err="1"/>
              <a:t>ListIterator </a:t>
            </a:r>
            <a:r>
              <a:rPr lang="es-ES" sz="1800" dirty="0"/>
              <a:t>interface are:</a:t>
            </a:r>
          </a:p>
          <a:p>
            <a:pPr lvl="1" algn="just">
              <a:lnSpc>
                <a:spcPct val="150000"/>
              </a:lnSpc>
              <a:spcBef>
                <a:spcPts val="0"/>
              </a:spcBef>
              <a:buFont typeface="Wingdings" pitchFamily="2" charset="2"/>
              <a:buChar char="q"/>
            </a:pPr>
            <a:r>
              <a:rPr lang="es-ES" sz="1800" b="1" dirty="0" err="1"/>
              <a:t>void add</a:t>
            </a:r>
            <a:r>
              <a:rPr lang="es-ES" sz="1800" b="1" dirty="0"/>
              <a:t>(</a:t>
            </a:r>
            <a:r>
              <a:rPr lang="es-ES" sz="1800" b="1" dirty="0" err="1"/>
              <a:t>Object objReceived</a:t>
            </a:r>
            <a:r>
              <a:rPr lang="es-ES" sz="1800" b="1" dirty="0"/>
              <a:t>)</a:t>
            </a:r>
            <a:r>
              <a:rPr lang="es-ES" sz="1800" dirty="0"/>
              <a:t>: inserts the object it receives into the collection. Inserts it after the object pointed to by the </a:t>
            </a:r>
            <a:r>
              <a:rPr lang="es-ES" sz="1800" dirty="0" err="1"/>
              <a:t>iterator</a:t>
            </a:r>
            <a:r>
              <a:rPr lang="es-ES" sz="1800" dirty="0"/>
              <a:t>.</a:t>
            </a:r>
          </a:p>
          <a:p>
            <a:pPr lvl="1" algn="just">
              <a:lnSpc>
                <a:spcPct val="150000"/>
              </a:lnSpc>
              <a:spcBef>
                <a:spcPts val="0"/>
              </a:spcBef>
              <a:buFont typeface="Wingdings" pitchFamily="2" charset="2"/>
              <a:buChar char="q"/>
            </a:pPr>
            <a:r>
              <a:rPr lang="es-ES" sz="1800" b="1" dirty="0" err="1"/>
              <a:t> void </a:t>
            </a:r>
            <a:r>
              <a:rPr lang="es-ES" sz="1800" b="1" dirty="0"/>
              <a:t>set(</a:t>
            </a:r>
            <a:r>
              <a:rPr lang="es-ES" sz="1800" b="1" dirty="0" err="1"/>
              <a:t>Object objReceived</a:t>
            </a:r>
            <a:r>
              <a:rPr lang="es-ES" sz="1800" b="1" dirty="0"/>
              <a:t>)</a:t>
            </a:r>
            <a:r>
              <a:rPr lang="es-ES" sz="1800" dirty="0"/>
              <a:t>: replaces the object pointed to by the </a:t>
            </a:r>
            <a:r>
              <a:rPr lang="es-ES" sz="1800" dirty="0" err="1"/>
              <a:t>iterator </a:t>
            </a:r>
            <a:r>
              <a:rPr lang="es-ES" sz="1800" dirty="0"/>
              <a:t>with the object received.</a:t>
            </a:r>
          </a:p>
          <a:p>
            <a:pPr lvl="1" algn="just">
              <a:lnSpc>
                <a:spcPct val="150000"/>
              </a:lnSpc>
              <a:spcBef>
                <a:spcPts val="0"/>
              </a:spcBef>
              <a:buFont typeface="Wingdings" pitchFamily="2" charset="2"/>
              <a:buChar char="q"/>
            </a:pPr>
            <a:r>
              <a:rPr lang="es-ES" sz="1800" b="1" dirty="0" err="1"/>
              <a:t>int nextIndex</a:t>
            </a:r>
            <a:r>
              <a:rPr lang="es-ES" sz="1800" b="1" dirty="0"/>
              <a:t>()</a:t>
            </a:r>
            <a:r>
              <a:rPr lang="es-ES" sz="1800" dirty="0"/>
              <a:t>: returns the index of the next element (obtained by invoking the </a:t>
            </a:r>
            <a:r>
              <a:rPr lang="es-ES" sz="1800" b="1" dirty="0" err="1"/>
              <a:t>next</a:t>
            </a:r>
            <a:r>
              <a:rPr lang="es-ES" sz="1800" dirty="0"/>
              <a:t>() </a:t>
            </a:r>
            <a:r>
              <a:rPr lang="es-ES" sz="1800" b="1" dirty="0"/>
              <a:t>method</a:t>
            </a:r>
            <a:r>
              <a:rPr lang="es-ES" sz="1800" dirty="0"/>
              <a:t>).</a:t>
            </a:r>
          </a:p>
          <a:p>
            <a:pPr lvl="1" algn="just">
              <a:lnSpc>
                <a:spcPct val="150000"/>
              </a:lnSpc>
              <a:spcBef>
                <a:spcPts val="0"/>
              </a:spcBef>
              <a:buFont typeface="Wingdings" pitchFamily="2" charset="2"/>
              <a:buChar char="q"/>
            </a:pPr>
            <a:r>
              <a:rPr lang="es-ES" sz="1800" b="1" dirty="0" err="1"/>
              <a:t>Object previous</a:t>
            </a:r>
            <a:r>
              <a:rPr lang="es-ES" sz="1800" b="1" dirty="0"/>
              <a:t>()</a:t>
            </a:r>
            <a:r>
              <a:rPr lang="es-ES" sz="1800" dirty="0"/>
              <a:t>: returns the previous object pointed to by the </a:t>
            </a:r>
            <a:r>
              <a:rPr lang="es-ES" sz="1800" dirty="0" err="1"/>
              <a:t>iterator</a:t>
            </a:r>
            <a:r>
              <a:rPr lang="es-ES" sz="1800" dirty="0"/>
              <a:t>.</a:t>
            </a:r>
          </a:p>
          <a:p>
            <a:pPr lvl="1" algn="just">
              <a:lnSpc>
                <a:spcPct val="150000"/>
              </a:lnSpc>
              <a:spcBef>
                <a:spcPts val="0"/>
              </a:spcBef>
              <a:buFont typeface="Wingdings" pitchFamily="2" charset="2"/>
              <a:buChar char="q"/>
            </a:pPr>
            <a:r>
              <a:rPr lang="es-ES" sz="1800" b="1" dirty="0" err="1"/>
              <a:t>int previousIndex</a:t>
            </a:r>
            <a:r>
              <a:rPr lang="es-ES" sz="1800" dirty="0"/>
              <a:t>(): returns the index of the element that would be obtained with an invocation of the </a:t>
            </a:r>
            <a:r>
              <a:rPr lang="es-ES" sz="1800" b="1" dirty="0" err="1"/>
              <a:t>previous</a:t>
            </a:r>
            <a:r>
              <a:rPr lang="es-ES" sz="1800" dirty="0"/>
              <a:t>() </a:t>
            </a:r>
            <a:r>
              <a:rPr lang="es-ES" sz="1800" b="1" dirty="0"/>
              <a:t>method.</a:t>
            </a:r>
          </a:p>
          <a:p>
            <a:pPr lvl="1" algn="just">
              <a:lnSpc>
                <a:spcPct val="150000"/>
              </a:lnSpc>
              <a:spcBef>
                <a:spcPts val="0"/>
              </a:spcBef>
              <a:buFont typeface="Wingdings" pitchFamily="2" charset="2"/>
              <a:buChar char="q"/>
            </a:pPr>
            <a:endParaRPr lang="es-ES" sz="1800" dirty="0"/>
          </a:p>
          <a:p>
            <a:pPr algn="just">
              <a:lnSpc>
                <a:spcPct val="150000"/>
              </a:lnSpc>
              <a:spcBef>
                <a:spcPts val="0"/>
              </a:spcBef>
              <a:buFont typeface="Wingdings" pitchFamily="2" charset="2"/>
              <a:buChar char="q"/>
            </a:pPr>
            <a:endParaRPr lang="es-ES" sz="1700" dirty="0"/>
          </a:p>
        </p:txBody>
      </p:sp>
    </p:spTree>
    <p:extLst>
      <p:ext uri="{BB962C8B-B14F-4D97-AF65-F5344CB8AC3E}">
        <p14:creationId xmlns:p14="http://schemas.microsoft.com/office/powerpoint/2010/main" val="1445618552"/>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Autofit/>
          </a:bodyPr>
          <a:lstStyle/>
          <a:p>
            <a:pPr algn="just"/>
            <a:r>
              <a:rPr lang="es-ES" sz="2800" u="sng" dirty="0"/>
              <a:t>Dynamic Structured Types.</a:t>
            </a:r>
          </a:p>
        </p:txBody>
      </p:sp>
      <p:sp>
        <p:nvSpPr>
          <p:cNvPr id="4101" name="Rectangle 5"/>
          <p:cNvSpPr>
            <a:spLocks noGrp="1" noChangeArrowheads="1"/>
          </p:cNvSpPr>
          <p:nvPr>
            <p:ph idx="1"/>
          </p:nvPr>
        </p:nvSpPr>
        <p:spPr/>
        <p:txBody>
          <a:bodyPr>
            <a:normAutofit fontScale="85000" lnSpcReduction="20000"/>
          </a:bodyPr>
          <a:lstStyle/>
          <a:p>
            <a:pPr marL="0" indent="0">
              <a:buNone/>
            </a:pPr>
            <a:r>
              <a:rPr lang="es-ES" sz="2400" dirty="0"/>
              <a:t>Introduction.</a:t>
            </a:r>
          </a:p>
          <a:p>
            <a:pPr marL="0" indent="0">
              <a:buNone/>
            </a:pPr>
            <a:r>
              <a:rPr lang="es-ES" sz="2400" dirty="0"/>
              <a:t>2. Dynamic data structures.</a:t>
            </a:r>
          </a:p>
          <a:p>
            <a:pPr marL="0" indent="0">
              <a:buNone/>
            </a:pPr>
            <a:r>
              <a:rPr lang="es-ES" sz="2400" dirty="0"/>
              <a:t>3. Hierarchy of Collections.</a:t>
            </a:r>
          </a:p>
          <a:p>
            <a:pPr marL="0" indent="0">
              <a:buNone/>
            </a:pPr>
            <a:r>
              <a:rPr lang="es-ES" sz="2400" dirty="0"/>
              <a:t>4. </a:t>
            </a:r>
            <a:r>
              <a:rPr lang="es-ES" sz="2400" dirty="0" err="1"/>
              <a:t>Collection </a:t>
            </a:r>
            <a:r>
              <a:rPr lang="es-ES" sz="2400" dirty="0"/>
              <a:t>interface.</a:t>
            </a:r>
          </a:p>
          <a:p>
            <a:pPr marL="0" indent="0">
              <a:buNone/>
            </a:pPr>
            <a:r>
              <a:rPr lang="es-ES" sz="2400" dirty="0"/>
              <a:t>5. Interface </a:t>
            </a:r>
            <a:r>
              <a:rPr lang="es-ES" sz="2400" dirty="0" err="1"/>
              <a:t>List</a:t>
            </a:r>
            <a:endParaRPr lang="es-ES" sz="2400" dirty="0"/>
          </a:p>
          <a:p>
            <a:pPr marL="0" indent="0">
              <a:buNone/>
            </a:pPr>
            <a:r>
              <a:rPr lang="es-ES" sz="2400" dirty="0"/>
              <a:t>	5.1 </a:t>
            </a:r>
            <a:r>
              <a:rPr lang="es-ES" sz="2400" dirty="0" err="1"/>
              <a:t>ArrayList</a:t>
            </a:r>
            <a:endParaRPr lang="es-ES" sz="2400" dirty="0"/>
          </a:p>
          <a:p>
            <a:pPr marL="0" indent="0">
              <a:buNone/>
            </a:pPr>
            <a:r>
              <a:rPr lang="es-ES" sz="2400" dirty="0"/>
              <a:t>	5.2 </a:t>
            </a:r>
            <a:r>
              <a:rPr lang="es-ES" sz="2400" dirty="0" err="1"/>
              <a:t>LinkedList</a:t>
            </a:r>
            <a:endParaRPr lang="es-ES" sz="2400" dirty="0"/>
          </a:p>
          <a:p>
            <a:pPr marL="0" indent="0">
              <a:buNone/>
            </a:pPr>
            <a:r>
              <a:rPr lang="es-ES" sz="2400" dirty="0"/>
              <a:t>6. Interface Set</a:t>
            </a:r>
          </a:p>
          <a:p>
            <a:pPr marL="0" indent="0">
              <a:buNone/>
            </a:pPr>
            <a:r>
              <a:rPr lang="es-ES" sz="2400" dirty="0"/>
              <a:t>	6.1 </a:t>
            </a:r>
            <a:r>
              <a:rPr lang="es-ES" sz="2400" dirty="0" err="1"/>
              <a:t>HashSet</a:t>
            </a:r>
            <a:endParaRPr lang="es-ES" sz="2400" dirty="0"/>
          </a:p>
          <a:p>
            <a:pPr marL="0" indent="0">
              <a:buNone/>
            </a:pPr>
            <a:r>
              <a:rPr lang="es-ES" sz="2400" dirty="0"/>
              <a:t>	6.2 TreeSet</a:t>
            </a:r>
          </a:p>
          <a:p>
            <a:pPr marL="0" indent="0">
              <a:buNone/>
            </a:pPr>
            <a:r>
              <a:rPr lang="es-ES" sz="2400" dirty="0" err="1"/>
              <a:t> Iterator </a:t>
            </a:r>
            <a:r>
              <a:rPr lang="es-ES" sz="2400" dirty="0"/>
              <a:t> interface.</a:t>
            </a:r>
          </a:p>
          <a:p>
            <a:pPr marL="0" indent="0">
              <a:buNone/>
            </a:pPr>
            <a:r>
              <a:rPr lang="es-ES" sz="2400" dirty="0"/>
              <a:t>7. Generic or parameterized collections.</a:t>
            </a:r>
          </a:p>
          <a:p>
            <a:pPr marL="0" indent="0">
              <a:buNone/>
            </a:pPr>
            <a:endParaRPr lang="es-ES" sz="1600" dirty="0"/>
          </a:p>
        </p:txBody>
      </p:sp>
      <p:sp>
        <p:nvSpPr>
          <p:cNvPr id="11" name="10 CuadroTexto"/>
          <p:cNvSpPr txBox="1"/>
          <p:nvPr/>
        </p:nvSpPr>
        <p:spPr>
          <a:xfrm>
            <a:off x="2999656" y="5661249"/>
            <a:ext cx="6624736" cy="461665"/>
          </a:xfrm>
          <a:prstGeom prst="rect">
            <a:avLst/>
          </a:prstGeom>
          <a:noFill/>
        </p:spPr>
        <p:txBody>
          <a:bodyPr wrap="square" rtlCol="0">
            <a:spAutoFit/>
          </a:bodyPr>
          <a:lstStyle/>
          <a:p>
            <a:endParaRPr lang="es-E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CE5E110-BDF0-70FB-E59F-FD7456A6B3E9}"/>
              </a:ext>
            </a:extLst>
          </p:cNvPr>
          <p:cNvSpPr>
            <a:spLocks noGrp="1"/>
          </p:cNvSpPr>
          <p:nvPr>
            <p:ph type="title"/>
          </p:nvPr>
        </p:nvSpPr>
        <p:spPr/>
        <p:txBody>
          <a:bodyPr/>
          <a:lstStyle/>
          <a:p>
            <a:r>
              <a:rPr lang="en-US" dirty="0"/>
              <a:t>Interface List</a:t>
            </a:r>
          </a:p>
        </p:txBody>
      </p:sp>
      <p:sp>
        <p:nvSpPr>
          <p:cNvPr id="7" name="Marcador de texto 6">
            <a:extLst>
              <a:ext uri="{FF2B5EF4-FFF2-40B4-BE49-F238E27FC236}">
                <a16:creationId xmlns:a16="http://schemas.microsoft.com/office/drawing/2014/main" id="{67C400C1-9C1F-E968-D215-B4DA9E2DFBF8}"/>
              </a:ext>
            </a:extLst>
          </p:cNvPr>
          <p:cNvSpPr>
            <a:spLocks noGrp="1"/>
          </p:cNvSpPr>
          <p:nvPr>
            <p:ph type="body" idx="1"/>
          </p:nvPr>
        </p:nvSpPr>
        <p:spPr/>
        <p:txBody>
          <a:bodyPr/>
          <a:lstStyle/>
          <a:p>
            <a:endParaRPr lang="en-US"/>
          </a:p>
        </p:txBody>
      </p:sp>
      <p:sp>
        <p:nvSpPr>
          <p:cNvPr id="4" name="Marcador de fecha 3">
            <a:extLst>
              <a:ext uri="{FF2B5EF4-FFF2-40B4-BE49-F238E27FC236}">
                <a16:creationId xmlns:a16="http://schemas.microsoft.com/office/drawing/2014/main" id="{7E5077E7-9394-993F-0919-DE53000CA49D}"/>
              </a:ext>
            </a:extLst>
          </p:cNvPr>
          <p:cNvSpPr>
            <a:spLocks noGrp="1"/>
          </p:cNvSpPr>
          <p:nvPr>
            <p:ph type="dt" sz="half" idx="10"/>
          </p:nvPr>
        </p:nvSpPr>
        <p:spPr/>
        <p:txBody>
          <a:bodyPr/>
          <a:lstStyle/>
          <a:p>
            <a:fld id="{5A95CD94-DD36-4C9D-AFCE-225CE41B4851}" type="datetime1">
              <a:rPr lang="es-ES" smtClean="0"/>
              <a:t>03/05/2024</a:t>
            </a:fld>
            <a:endParaRPr lang="es-ES"/>
          </a:p>
        </p:txBody>
      </p:sp>
      <p:sp>
        <p:nvSpPr>
          <p:cNvPr id="5" name="Marcador de pie de página 4">
            <a:extLst>
              <a:ext uri="{FF2B5EF4-FFF2-40B4-BE49-F238E27FC236}">
                <a16:creationId xmlns:a16="http://schemas.microsoft.com/office/drawing/2014/main" id="{124C7A8E-62F8-9643-9F1F-1BC5663D9095}"/>
              </a:ext>
            </a:extLst>
          </p:cNvPr>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74161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fontScale="90000"/>
          </a:bodyPr>
          <a:lstStyle/>
          <a:p>
            <a:pPr algn="just">
              <a:lnSpc>
                <a:spcPct val="150000"/>
              </a:lnSpc>
              <a:spcBef>
                <a:spcPts val="0"/>
              </a:spcBef>
              <a:buNone/>
            </a:pPr>
            <a:r>
              <a:rPr lang="es-ES" sz="2800" b="1" dirty="0"/>
              <a:t>5 </a:t>
            </a:r>
            <a:r>
              <a:rPr lang="es-ES" sz="2800" b="1" dirty="0" err="1"/>
              <a:t>List </a:t>
            </a:r>
            <a:r>
              <a:rPr lang="es-ES" sz="2800" b="1" dirty="0"/>
              <a:t>interface.</a:t>
            </a:r>
          </a:p>
        </p:txBody>
      </p:sp>
      <p:sp>
        <p:nvSpPr>
          <p:cNvPr id="5125" name="Rectangle 5"/>
          <p:cNvSpPr>
            <a:spLocks noGrp="1" noChangeArrowheads="1"/>
          </p:cNvSpPr>
          <p:nvPr>
            <p:ph idx="1"/>
          </p:nvPr>
        </p:nvSpPr>
        <p:spPr>
          <a:xfrm>
            <a:off x="898498" y="1052736"/>
            <a:ext cx="10455302" cy="4351338"/>
          </a:xfrm>
        </p:spPr>
        <p:txBody>
          <a:bodyPr>
            <a:normAutofit/>
          </a:bodyPr>
          <a:lstStyle/>
          <a:p>
            <a:pPr algn="just">
              <a:lnSpc>
                <a:spcPct val="150000"/>
              </a:lnSpc>
              <a:spcBef>
                <a:spcPts val="0"/>
              </a:spcBef>
              <a:buFont typeface="Wingdings" pitchFamily="2" charset="2"/>
              <a:buChar char="q"/>
            </a:pPr>
            <a:r>
              <a:rPr lang="es-ES" sz="2000" b="1" dirty="0" err="1"/>
              <a:t>The List </a:t>
            </a:r>
            <a:r>
              <a:rPr lang="es-ES" sz="2000" b="1" dirty="0"/>
              <a:t>interface </a:t>
            </a:r>
            <a:r>
              <a:rPr lang="es-ES" sz="2000" dirty="0"/>
              <a:t>is available for working with </a:t>
            </a:r>
            <a:r>
              <a:rPr lang="es-ES" sz="2000" b="1" dirty="0"/>
              <a:t>lists</a:t>
            </a:r>
            <a:r>
              <a:rPr lang="es-ES" sz="2000" dirty="0"/>
              <a:t>.</a:t>
            </a:r>
          </a:p>
          <a:p>
            <a:pPr algn="just">
              <a:lnSpc>
                <a:spcPct val="150000"/>
              </a:lnSpc>
              <a:spcBef>
                <a:spcPts val="0"/>
              </a:spcBef>
              <a:buFont typeface="Wingdings" pitchFamily="2" charset="2"/>
              <a:buChar char="q"/>
            </a:pPr>
            <a:r>
              <a:rPr lang="es-ES" sz="2000" dirty="0"/>
              <a:t>This interface extends the </a:t>
            </a:r>
            <a:r>
              <a:rPr lang="es-ES" sz="2000" dirty="0" err="1"/>
              <a:t>Collection </a:t>
            </a:r>
            <a:r>
              <a:rPr lang="es-ES" sz="2000" dirty="0"/>
              <a:t>interface by adding more possibilities, such as:</a:t>
            </a:r>
          </a:p>
          <a:p>
            <a:pPr lvl="1" algn="just">
              <a:lnSpc>
                <a:spcPct val="150000"/>
              </a:lnSpc>
              <a:spcBef>
                <a:spcPts val="0"/>
              </a:spcBef>
              <a:buFont typeface="Wingdings" pitchFamily="2" charset="2"/>
              <a:buChar char="q"/>
            </a:pPr>
            <a:r>
              <a:rPr lang="es-ES" sz="2000" dirty="0"/>
              <a:t>It maintains the order of the elements it contains, thus </a:t>
            </a:r>
            <a:r>
              <a:rPr lang="es-ES" sz="2000" b="1" dirty="0"/>
              <a:t>allowing access to a given element by simply indicating its position</a:t>
            </a:r>
            <a:r>
              <a:rPr lang="es-ES" sz="2000" dirty="0"/>
              <a:t>. The positions are numbered starting from zero.</a:t>
            </a:r>
          </a:p>
          <a:p>
            <a:pPr lvl="1" algn="just">
              <a:lnSpc>
                <a:spcPct val="150000"/>
              </a:lnSpc>
              <a:spcBef>
                <a:spcPts val="0"/>
              </a:spcBef>
              <a:buFont typeface="Wingdings" pitchFamily="2" charset="2"/>
              <a:buChar char="q"/>
            </a:pPr>
            <a:r>
              <a:rPr lang="es-ES" sz="2000" dirty="0"/>
              <a:t>You can insert an element between two existing elements (with the </a:t>
            </a:r>
            <a:r>
              <a:rPr lang="es-ES" sz="2000" dirty="0" err="1"/>
              <a:t>Collection </a:t>
            </a:r>
            <a:r>
              <a:rPr lang="es-ES" sz="2000" dirty="0"/>
              <a:t>Interface they were always inserted at the end).</a:t>
            </a:r>
          </a:p>
          <a:p>
            <a:pPr algn="just">
              <a:lnSpc>
                <a:spcPct val="150000"/>
              </a:lnSpc>
              <a:spcBef>
                <a:spcPts val="0"/>
              </a:spcBef>
              <a:buNone/>
            </a:pPr>
            <a:endParaRPr lang="es-ES" sz="1600" b="1" u="sng" dirty="0"/>
          </a:p>
          <a:p>
            <a:pPr algn="just">
              <a:lnSpc>
                <a:spcPct val="150000"/>
              </a:lnSpc>
              <a:spcBef>
                <a:spcPts val="0"/>
              </a:spcBef>
              <a:buNone/>
            </a:pPr>
            <a:endParaRPr lang="es-ES" sz="1600" dirty="0"/>
          </a:p>
        </p:txBody>
      </p:sp>
    </p:spTree>
    <p:extLst>
      <p:ext uri="{BB962C8B-B14F-4D97-AF65-F5344CB8AC3E}">
        <p14:creationId xmlns:p14="http://schemas.microsoft.com/office/powerpoint/2010/main" val="3091551903"/>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 </a:t>
            </a:r>
            <a:r>
              <a:rPr lang="es-ES" sz="2800" b="1" dirty="0" err="1"/>
              <a:t>List </a:t>
            </a:r>
            <a:r>
              <a:rPr lang="es-ES" sz="2800" b="1" dirty="0"/>
              <a:t>interface.</a:t>
            </a:r>
            <a:endParaRPr lang="es-ES" sz="2800" dirty="0"/>
          </a:p>
        </p:txBody>
      </p:sp>
      <p:sp>
        <p:nvSpPr>
          <p:cNvPr id="5125" name="Rectangle 5"/>
          <p:cNvSpPr>
            <a:spLocks noGrp="1" noChangeArrowheads="1"/>
          </p:cNvSpPr>
          <p:nvPr>
            <p:ph idx="1"/>
          </p:nvPr>
        </p:nvSpPr>
        <p:spPr>
          <a:xfrm>
            <a:off x="898498" y="1052736"/>
            <a:ext cx="10455302" cy="4351338"/>
          </a:xfrm>
        </p:spPr>
        <p:txBody>
          <a:bodyPr>
            <a:normAutofit/>
          </a:bodyPr>
          <a:lstStyle/>
          <a:p>
            <a:pPr algn="just">
              <a:lnSpc>
                <a:spcPct val="150000"/>
              </a:lnSpc>
              <a:spcBef>
                <a:spcPts val="0"/>
              </a:spcBef>
              <a:buFont typeface="Wingdings" pitchFamily="2" charset="2"/>
              <a:buChar char="q"/>
            </a:pPr>
            <a:r>
              <a:rPr lang="es-ES" sz="1800" dirty="0"/>
              <a:t>Some of the methods included in this interface are:</a:t>
            </a:r>
          </a:p>
          <a:p>
            <a:pPr lvl="1" algn="just">
              <a:lnSpc>
                <a:spcPct val="150000"/>
              </a:lnSpc>
              <a:spcBef>
                <a:spcPts val="0"/>
              </a:spcBef>
              <a:buFont typeface="Wingdings" pitchFamily="2" charset="2"/>
              <a:buChar char="q"/>
            </a:pPr>
            <a:r>
              <a:rPr lang="es-ES" sz="1800" b="1" dirty="0" err="1"/>
              <a:t>void add</a:t>
            </a:r>
            <a:r>
              <a:rPr lang="es-ES" sz="1800" b="1" dirty="0"/>
              <a:t>(</a:t>
            </a:r>
            <a:r>
              <a:rPr lang="es-ES" sz="1800" b="1" dirty="0" err="1"/>
              <a:t>int </a:t>
            </a:r>
            <a:r>
              <a:rPr lang="es-ES" sz="1800" b="1" dirty="0"/>
              <a:t>pos, </a:t>
            </a:r>
            <a:r>
              <a:rPr lang="es-ES" sz="1800" b="1" dirty="0" err="1"/>
              <a:t>Object objReceived</a:t>
            </a:r>
            <a:r>
              <a:rPr lang="es-ES" sz="1800" b="1" dirty="0"/>
              <a:t>)</a:t>
            </a:r>
            <a:r>
              <a:rPr lang="es-ES" sz="1800" dirty="0"/>
              <a:t>: inserts in the list the object received at the indicated position. Returns true if the operation was successful.</a:t>
            </a:r>
          </a:p>
          <a:p>
            <a:pPr lvl="1" algn="just">
              <a:lnSpc>
                <a:spcPct val="150000"/>
              </a:lnSpc>
              <a:spcBef>
                <a:spcPts val="0"/>
              </a:spcBef>
              <a:buFont typeface="Wingdings" pitchFamily="2" charset="2"/>
              <a:buChar char="q"/>
            </a:pPr>
            <a:r>
              <a:rPr lang="es-ES" sz="1800" b="1" dirty="0" err="1"/>
              <a:t>Object remove</a:t>
            </a:r>
            <a:r>
              <a:rPr lang="es-ES" sz="1800" b="1" dirty="0"/>
              <a:t>(</a:t>
            </a:r>
            <a:r>
              <a:rPr lang="es-ES" sz="1800" b="1" dirty="0" err="1"/>
              <a:t>int </a:t>
            </a:r>
            <a:r>
              <a:rPr lang="es-ES" sz="1800" b="1" dirty="0"/>
              <a:t>pos)</a:t>
            </a:r>
            <a:r>
              <a:rPr lang="es-ES" sz="1800" dirty="0"/>
              <a:t>: removes the object at the position it receives. Returns the deleted object.</a:t>
            </a:r>
          </a:p>
          <a:p>
            <a:pPr lvl="1" algn="just">
              <a:lnSpc>
                <a:spcPct val="150000"/>
              </a:lnSpc>
              <a:spcBef>
                <a:spcPts val="0"/>
              </a:spcBef>
              <a:buFont typeface="Wingdings" pitchFamily="2" charset="2"/>
              <a:buChar char="q"/>
            </a:pPr>
            <a:r>
              <a:rPr lang="es-ES" sz="1800" b="1" dirty="0" err="1"/>
              <a:t>Object get</a:t>
            </a:r>
            <a:r>
              <a:rPr lang="es-ES" sz="1800" b="1" dirty="0"/>
              <a:t>(</a:t>
            </a:r>
            <a:r>
              <a:rPr lang="es-ES" sz="1800" b="1" dirty="0" err="1"/>
              <a:t>int </a:t>
            </a:r>
            <a:r>
              <a:rPr lang="es-ES" sz="1800" b="1" dirty="0"/>
              <a:t>pos)</a:t>
            </a:r>
            <a:r>
              <a:rPr lang="es-ES" sz="1800" dirty="0"/>
              <a:t>: returns the object at position 'pos'.</a:t>
            </a:r>
          </a:p>
          <a:p>
            <a:pPr lvl="1" algn="just">
              <a:lnSpc>
                <a:spcPct val="150000"/>
              </a:lnSpc>
              <a:spcBef>
                <a:spcPts val="0"/>
              </a:spcBef>
              <a:buFont typeface="Wingdings" pitchFamily="2" charset="2"/>
              <a:buChar char="q"/>
            </a:pPr>
            <a:r>
              <a:rPr lang="es-ES" sz="1800" b="1" dirty="0" err="1"/>
              <a:t>Object </a:t>
            </a:r>
            <a:r>
              <a:rPr lang="es-ES" sz="1800" b="1" dirty="0"/>
              <a:t>set(</a:t>
            </a:r>
            <a:r>
              <a:rPr lang="es-ES" sz="1800" b="1" dirty="0" err="1"/>
              <a:t>int </a:t>
            </a:r>
            <a:r>
              <a:rPr lang="es-ES" sz="1800" b="1" dirty="0"/>
              <a:t>pos, </a:t>
            </a:r>
            <a:r>
              <a:rPr lang="es-ES" sz="1800" b="1" dirty="0" err="1"/>
              <a:t>Object objReceived</a:t>
            </a:r>
            <a:r>
              <a:rPr lang="es-ES" sz="1800" b="1" dirty="0"/>
              <a:t>)</a:t>
            </a:r>
            <a:r>
              <a:rPr lang="es-ES" sz="1800" dirty="0"/>
              <a:t>: replaces the object at position 'pos' with the object it receives. Returns the original object.</a:t>
            </a:r>
          </a:p>
          <a:p>
            <a:pPr algn="just">
              <a:lnSpc>
                <a:spcPct val="150000"/>
              </a:lnSpc>
              <a:spcBef>
                <a:spcPts val="0"/>
              </a:spcBef>
              <a:buFont typeface="Wingdings" pitchFamily="2" charset="2"/>
              <a:buChar char="q"/>
            </a:pPr>
            <a:r>
              <a:rPr lang="es-ES" sz="1800" dirty="0"/>
              <a:t>If an attempt is made to access a position that does not exist within the collection, an error of type </a:t>
            </a:r>
            <a:r>
              <a:rPr lang="es-ES" sz="1800" dirty="0" err="1"/>
              <a:t>IndexOutOfBoundsException </a:t>
            </a:r>
            <a:r>
              <a:rPr lang="es-ES" sz="1800" dirty="0"/>
              <a:t>will be thrown.</a:t>
            </a: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DF247-F182-009E-7AFF-B2215F94858E}"/>
              </a:ext>
            </a:extLst>
          </p:cNvPr>
          <p:cNvSpPr>
            <a:spLocks noGrp="1"/>
          </p:cNvSpPr>
          <p:nvPr>
            <p:ph type="title"/>
          </p:nvPr>
        </p:nvSpPr>
        <p:spPr/>
        <p:txBody>
          <a:bodyPr>
            <a:normAutofit/>
          </a:bodyPr>
          <a:lstStyle/>
          <a:p>
            <a:r>
              <a:rPr lang="en-US" sz="6600" dirty="0" err="1">
                <a:solidFill>
                  <a:schemeClr val="tx1">
                    <a:lumMod val="50000"/>
                    <a:lumOff val="50000"/>
                  </a:schemeClr>
                </a:solidFill>
              </a:rPr>
              <a:t>ArrayList</a:t>
            </a:r>
            <a:endParaRPr lang="en-US" sz="6600" dirty="0">
              <a:solidFill>
                <a:schemeClr val="tx1">
                  <a:lumMod val="50000"/>
                  <a:lumOff val="50000"/>
                </a:schemeClr>
              </a:solidFill>
            </a:endParaRPr>
          </a:p>
        </p:txBody>
      </p:sp>
      <p:sp>
        <p:nvSpPr>
          <p:cNvPr id="3" name="Marcador de texto 2">
            <a:extLst>
              <a:ext uri="{FF2B5EF4-FFF2-40B4-BE49-F238E27FC236}">
                <a16:creationId xmlns:a16="http://schemas.microsoft.com/office/drawing/2014/main" id="{9CF2A558-7619-D881-FDF0-16358D2E8643}"/>
              </a:ext>
            </a:extLst>
          </p:cNvPr>
          <p:cNvSpPr>
            <a:spLocks noGrp="1"/>
          </p:cNvSpPr>
          <p:nvPr>
            <p:ph type="body" idx="1"/>
          </p:nvPr>
        </p:nvSpPr>
        <p:spPr/>
        <p:txBody>
          <a:bodyPr/>
          <a:lstStyle/>
          <a:p>
            <a:endParaRPr lang="en-US"/>
          </a:p>
        </p:txBody>
      </p:sp>
      <p:sp>
        <p:nvSpPr>
          <p:cNvPr id="4" name="Marcador de fecha 3">
            <a:extLst>
              <a:ext uri="{FF2B5EF4-FFF2-40B4-BE49-F238E27FC236}">
                <a16:creationId xmlns:a16="http://schemas.microsoft.com/office/drawing/2014/main" id="{85756183-F83D-5704-B8F4-F0BEAD55539C}"/>
              </a:ext>
            </a:extLst>
          </p:cNvPr>
          <p:cNvSpPr>
            <a:spLocks noGrp="1"/>
          </p:cNvSpPr>
          <p:nvPr>
            <p:ph type="dt" sz="half" idx="10"/>
          </p:nvPr>
        </p:nvSpPr>
        <p:spPr/>
        <p:txBody>
          <a:bodyPr/>
          <a:lstStyle/>
          <a:p>
            <a:fld id="{56D72B0D-633A-4C38-A554-3B6DCA8C79A6}" type="datetime1">
              <a:rPr lang="es-ES" smtClean="0"/>
              <a:t>03/05/2024</a:t>
            </a:fld>
            <a:endParaRPr lang="es-ES"/>
          </a:p>
        </p:txBody>
      </p:sp>
      <p:sp>
        <p:nvSpPr>
          <p:cNvPr id="5" name="Marcador de pie de página 4">
            <a:extLst>
              <a:ext uri="{FF2B5EF4-FFF2-40B4-BE49-F238E27FC236}">
                <a16:creationId xmlns:a16="http://schemas.microsoft.com/office/drawing/2014/main" id="{57003F9D-4676-A63A-05B2-F551994125C4}"/>
              </a:ext>
            </a:extLst>
          </p:cNvPr>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4061408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fontScale="90000"/>
          </a:bodyPr>
          <a:lstStyle/>
          <a:p>
            <a:pPr marL="0" indent="0">
              <a:lnSpc>
                <a:spcPct val="170000"/>
              </a:lnSpc>
              <a:buNone/>
            </a:pPr>
            <a:r>
              <a:rPr lang="es-ES" sz="2800" b="1" dirty="0"/>
              <a:t>5.1 </a:t>
            </a:r>
            <a:r>
              <a:rPr lang="es-ES" sz="2800" b="1" dirty="0" err="1"/>
              <a:t>ArrayList </a:t>
            </a:r>
            <a:r>
              <a:rPr lang="es-ES" sz="2800" b="1" dirty="0"/>
              <a:t>class.</a:t>
            </a:r>
          </a:p>
        </p:txBody>
      </p:sp>
      <p:sp>
        <p:nvSpPr>
          <p:cNvPr id="5125" name="Rectangle 5"/>
          <p:cNvSpPr>
            <a:spLocks noGrp="1" noChangeArrowheads="1"/>
          </p:cNvSpPr>
          <p:nvPr>
            <p:ph idx="1"/>
          </p:nvPr>
        </p:nvSpPr>
        <p:spPr>
          <a:xfrm>
            <a:off x="983432" y="1196752"/>
            <a:ext cx="10455302" cy="4351338"/>
          </a:xfrm>
        </p:spPr>
        <p:txBody>
          <a:bodyPr>
            <a:normAutofit/>
          </a:bodyPr>
          <a:lstStyle/>
          <a:p>
            <a:pPr>
              <a:lnSpc>
                <a:spcPct val="170000"/>
              </a:lnSpc>
              <a:buFont typeface="Wingdings" pitchFamily="2" charset="2"/>
              <a:buChar char="q"/>
            </a:pPr>
            <a:r>
              <a:rPr lang="es-ES" sz="1800" dirty="0"/>
              <a:t>Groups elements as an array.</a:t>
            </a:r>
          </a:p>
          <a:p>
            <a:pPr>
              <a:lnSpc>
                <a:spcPct val="170000"/>
              </a:lnSpc>
              <a:buFont typeface="Wingdings" pitchFamily="2" charset="2"/>
              <a:buChar char="q"/>
            </a:pPr>
            <a:r>
              <a:rPr lang="es-ES" sz="1800" dirty="0"/>
              <a:t>It implements the </a:t>
            </a:r>
            <a:r>
              <a:rPr lang="es-ES" sz="1800" b="1" dirty="0"/>
              <a:t>methods </a:t>
            </a:r>
            <a:r>
              <a:rPr lang="es-ES" sz="1800" dirty="0"/>
              <a:t>of the </a:t>
            </a:r>
            <a:r>
              <a:rPr lang="es-ES" sz="1800" b="1" dirty="0" err="1"/>
              <a:t>List </a:t>
            </a:r>
            <a:r>
              <a:rPr lang="es-ES" sz="1800" b="1" dirty="0"/>
              <a:t>interface </a:t>
            </a:r>
            <a:r>
              <a:rPr lang="es-ES" sz="1800" dirty="0"/>
              <a:t>and the </a:t>
            </a:r>
            <a:r>
              <a:rPr lang="es-ES" sz="1800" b="1" dirty="0"/>
              <a:t>clone method </a:t>
            </a:r>
            <a:r>
              <a:rPr lang="es-ES" sz="1800" dirty="0"/>
              <a:t>of the </a:t>
            </a:r>
            <a:r>
              <a:rPr lang="es-ES" sz="1800" b="1" dirty="0" err="1"/>
              <a:t>Cloneable </a:t>
            </a:r>
            <a:r>
              <a:rPr lang="es-ES" sz="1800" b="1" dirty="0"/>
              <a:t>interface </a:t>
            </a:r>
            <a:r>
              <a:rPr lang="es-ES" sz="1800" dirty="0"/>
              <a:t>in order to create a copy of the </a:t>
            </a:r>
            <a:r>
              <a:rPr lang="es-ES" sz="1800" b="1" dirty="0"/>
              <a:t>collection</a:t>
            </a:r>
            <a:r>
              <a:rPr lang="es-ES" sz="1800" dirty="0"/>
              <a:t>.</a:t>
            </a:r>
          </a:p>
          <a:p>
            <a:pPr marL="0" indent="0">
              <a:lnSpc>
                <a:spcPct val="170000"/>
              </a:lnSpc>
              <a:buNone/>
            </a:pPr>
            <a:r>
              <a:rPr lang="es-ES" sz="1800" dirty="0"/>
              <a:t>Let's see how to add and remove elements in a </a:t>
            </a:r>
            <a:r>
              <a:rPr lang="es-ES" sz="1800" b="1" dirty="0"/>
              <a:t>list </a:t>
            </a:r>
            <a:r>
              <a:rPr lang="es-ES" sz="1800" dirty="0"/>
              <a:t>type </a:t>
            </a:r>
            <a:r>
              <a:rPr lang="es-ES" sz="1800" b="1" dirty="0"/>
              <a:t>collection </a:t>
            </a:r>
            <a:r>
              <a:rPr lang="es-ES" sz="1800" dirty="0"/>
              <a:t>using the </a:t>
            </a:r>
            <a:r>
              <a:rPr lang="es-ES" sz="1800" b="1" dirty="0"/>
              <a:t>methods </a:t>
            </a:r>
            <a:r>
              <a:rPr lang="es-ES" sz="1800" dirty="0"/>
              <a:t>of the </a:t>
            </a:r>
            <a:r>
              <a:rPr lang="es-ES" sz="1800" b="1" dirty="0" err="1"/>
              <a:t>ArrayList </a:t>
            </a:r>
            <a:r>
              <a:rPr lang="es-ES" sz="1800" b="1" dirty="0"/>
              <a:t>class</a:t>
            </a:r>
            <a:r>
              <a:rPr lang="es-ES" sz="1800" dirty="0"/>
              <a:t>. After each operation, we will visualize the </a:t>
            </a:r>
            <a:r>
              <a:rPr lang="es-ES" sz="1800" b="1" dirty="0"/>
              <a:t>list </a:t>
            </a:r>
            <a:r>
              <a:rPr lang="es-ES" sz="1800" dirty="0"/>
              <a:t>by traversing it with an </a:t>
            </a:r>
            <a:r>
              <a:rPr lang="es-ES" sz="1800" b="1" dirty="0" err="1"/>
              <a:t>iterator </a:t>
            </a:r>
            <a:r>
              <a:rPr lang="es-ES" sz="1800" dirty="0"/>
              <a:t>to see how it looks like.</a:t>
            </a:r>
          </a:p>
          <a:p>
            <a:pPr marL="0" indent="0">
              <a:lnSpc>
                <a:spcPct val="170000"/>
              </a:lnSpc>
              <a:buNone/>
            </a:pPr>
            <a:endParaRPr lang="es-ES" sz="1800" dirty="0"/>
          </a:p>
        </p:txBody>
      </p:sp>
    </p:spTree>
    <p:extLst>
      <p:ext uri="{BB962C8B-B14F-4D97-AF65-F5344CB8AC3E}">
        <p14:creationId xmlns:p14="http://schemas.microsoft.com/office/powerpoint/2010/main" val="2744145349"/>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5.1 </a:t>
            </a:r>
            <a:r>
              <a:rPr lang="es-ES" sz="2800" b="1" dirty="0" err="1"/>
              <a:t>ArrayList </a:t>
            </a:r>
            <a:r>
              <a:rPr lang="es-ES" sz="2800" b="1" dirty="0"/>
              <a:t>class.</a:t>
            </a:r>
            <a:r>
              <a:rPr lang="es-ES" sz="2800" dirty="0"/>
              <a:t>..</a:t>
            </a:r>
          </a:p>
        </p:txBody>
      </p:sp>
      <p:sp>
        <p:nvSpPr>
          <p:cNvPr id="2" name="Rectángulo 1"/>
          <p:cNvSpPr/>
          <p:nvPr/>
        </p:nvSpPr>
        <p:spPr>
          <a:xfrm>
            <a:off x="1163452" y="1196752"/>
            <a:ext cx="9649072" cy="5016758"/>
          </a:xfrm>
          <a:prstGeom prst="rect">
            <a:avLst/>
          </a:prstGeom>
        </p:spPr>
        <p:txBody>
          <a:bodyPr wrap="square">
            <a:spAutoFit/>
          </a:bodyPr>
          <a:lstStyle/>
          <a:p>
            <a:r>
              <a:rPr lang="en-US" sz="1600" b="1" dirty="0">
                <a:solidFill>
                  <a:srgbClr val="7F0055"/>
                </a:solidFill>
                <a:latin typeface="Consolas" panose="020B0609020204030204" pitchFamily="49" charset="0"/>
              </a:rPr>
              <a:t>public static void </a:t>
            </a:r>
            <a:r>
              <a:rPr lang="en-US" sz="1600" b="1" dirty="0">
                <a:solidFill>
                  <a:srgbClr val="000000"/>
                </a:solidFill>
                <a:latin typeface="Consolas" panose="020B0609020204030204" pitchFamily="49" charset="0"/>
              </a:rPr>
              <a:t>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endParaRPr lang="es-ES" sz="1600" dirty="0">
              <a:latin typeface="Consolas" panose="020B0609020204030204" pitchFamily="49" charset="0"/>
            </a:endParaRPr>
          </a:p>
          <a:p>
            <a:r>
              <a:rPr lang="es-ES" sz="1600" u="sng" dirty="0">
                <a:solidFill>
                  <a:srgbClr val="000000"/>
                </a:solidFill>
                <a:latin typeface="Consolas" panose="020B0609020204030204" pitchFamily="49" charset="0"/>
              </a:rPr>
              <a:t>  ArrayList&lt;Comparable&gt; </a:t>
            </a:r>
            <a:r>
              <a:rPr lang="es-ES" sz="1600" u="sng" dirty="0">
                <a:solidFill>
                  <a:srgbClr val="6A3E3E"/>
                </a:solidFill>
                <a:latin typeface="Consolas" panose="020B0609020204030204" pitchFamily="49" charset="0"/>
              </a:rPr>
              <a:t>c= </a:t>
            </a:r>
            <a:r>
              <a:rPr lang="es-ES" sz="1600" b="1" u="sng" dirty="0">
                <a:solidFill>
                  <a:srgbClr val="7F0055"/>
                </a:solidFill>
                <a:latin typeface="Consolas" panose="020B0609020204030204" pitchFamily="49" charset="0"/>
              </a:rPr>
              <a:t>new </a:t>
            </a:r>
            <a:r>
              <a:rPr lang="es-ES" sz="1600" b="1" u="sng" dirty="0" err="1">
                <a:solidFill>
                  <a:srgbClr val="000000"/>
                </a:solidFill>
                <a:latin typeface="Consolas" panose="020B0609020204030204" pitchFamily="49" charset="0"/>
              </a:rPr>
              <a:t>ArrayList&lt;Comparable</a:t>
            </a:r>
            <a:r>
              <a:rPr lang="es-ES" sz="1600" b="1" u="sng" dirty="0">
                <a:solidFill>
                  <a:srgbClr val="000000"/>
                </a:solidFill>
                <a:latin typeface="Consolas" panose="020B0609020204030204" pitchFamily="49" charset="0"/>
              </a:rPr>
              <a:t>&gt;();</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.add</a:t>
            </a:r>
            <a:r>
              <a:rPr lang="es-ES" sz="1600" dirty="0">
                <a:solidFill>
                  <a:srgbClr val="000000"/>
                </a:solidFill>
                <a:latin typeface="Consolas" panose="020B0609020204030204" pitchFamily="49" charset="0"/>
              </a:rPr>
              <a:t>(3);</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.add</a:t>
            </a:r>
            <a:r>
              <a:rPr lang="es-ES" sz="1600" dirty="0">
                <a:solidFill>
                  <a:srgbClr val="000000"/>
                </a:solidFill>
                <a:latin typeface="Consolas" panose="020B0609020204030204" pitchFamily="49" charset="0"/>
              </a:rPr>
              <a:t>(9.5);</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.add</a:t>
            </a:r>
            <a:r>
              <a:rPr lang="es-ES" sz="1600" dirty="0">
                <a:solidFill>
                  <a:srgbClr val="000000"/>
                </a:solidFill>
                <a:latin typeface="Consolas" panose="020B0609020204030204" pitchFamily="49" charset="0"/>
              </a:rPr>
              <a:t>(1, </a:t>
            </a:r>
            <a:r>
              <a:rPr lang="es-ES" sz="1600" dirty="0">
                <a:solidFill>
                  <a:srgbClr val="2A00FF"/>
                </a:solidFill>
                <a:latin typeface="Consolas" panose="020B0609020204030204" pitchFamily="49" charset="0"/>
              </a:rPr>
              <a:t>"Hello Majo!!"</a:t>
            </a:r>
            <a:r>
              <a:rPr lang="es-ES" sz="1600" dirty="0">
                <a:solidFill>
                  <a:srgbClr val="000000"/>
                </a:solidFill>
                <a:latin typeface="Consolas" panose="020B0609020204030204" pitchFamily="49" charset="0"/>
              </a:rPr>
              <a:t>);</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.add</a:t>
            </a:r>
            <a:r>
              <a:rPr lang="es-ES" sz="1600" dirty="0">
                <a:solidFill>
                  <a:srgbClr val="000000"/>
                </a:solidFill>
                <a:latin typeface="Consolas" panose="020B0609020204030204" pitchFamily="49" charset="0"/>
              </a:rPr>
              <a:t>(35);</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a:t>
            </a:r>
            <a:r>
              <a:rPr lang="es-ES" sz="1600" b="1" i="1" dirty="0" err="1">
                <a:solidFill>
                  <a:srgbClr val="2A00FF"/>
                </a:solidFill>
                <a:latin typeface="Consolas" panose="020B0609020204030204" pitchFamily="49" charset="0"/>
              </a:rPr>
              <a:t>Display </a:t>
            </a:r>
            <a:r>
              <a:rPr lang="es-ES" sz="1600" b="1" i="1" dirty="0">
                <a:solidFill>
                  <a:srgbClr val="2A00FF"/>
                </a:solidFill>
                <a:latin typeface="Consolas" panose="020B0609020204030204" pitchFamily="49" charset="0"/>
              </a:rPr>
              <a:t>the </a:t>
            </a:r>
            <a:r>
              <a:rPr lang="es-ES" sz="1600" b="1" i="1" dirty="0" err="1">
                <a:solidFill>
                  <a:srgbClr val="2A00FF"/>
                </a:solidFill>
                <a:latin typeface="Consolas" panose="020B0609020204030204" pitchFamily="49" charset="0"/>
              </a:rPr>
              <a:t>collection</a:t>
            </a:r>
            <a:r>
              <a:rPr lang="es-ES" sz="1600" b="1" i="1" dirty="0">
                <a:solidFill>
                  <a:srgbClr val="2A00FF"/>
                </a:solidFill>
                <a:latin typeface="Consolas" panose="020B0609020204030204" pitchFamily="49" charset="0"/>
              </a:rPr>
              <a:t>"</a:t>
            </a:r>
            <a:r>
              <a:rPr lang="es-ES" sz="1600" b="1" i="1" dirty="0">
                <a:solidFill>
                  <a:srgbClr val="000000"/>
                </a:solidFill>
                <a:latin typeface="Consolas" panose="020B0609020204030204" pitchFamily="49" charset="0"/>
              </a:rPr>
              <a:t>);</a:t>
            </a:r>
          </a:p>
          <a:p>
            <a:r>
              <a:rPr lang="es-ES" sz="1600" i="1" dirty="0" err="1">
                <a:solidFill>
                  <a:srgbClr val="000000"/>
                </a:solidFill>
                <a:latin typeface="Consolas" panose="020B0609020204030204" pitchFamily="49" charset="0"/>
              </a:rPr>
              <a:t>  displayCollection</a:t>
            </a:r>
            <a:r>
              <a:rPr lang="es-ES" sz="1600" i="1" dirty="0">
                <a:solidFill>
                  <a:srgbClr val="000000"/>
                </a:solidFill>
                <a:latin typeface="Consolas" panose="020B0609020204030204" pitchFamily="49" charset="0"/>
              </a:rPr>
              <a:t>(</a:t>
            </a:r>
            <a:r>
              <a:rPr lang="es-ES" sz="1600" i="1" dirty="0">
                <a:solidFill>
                  <a:srgbClr val="6A3E3E"/>
                </a:solidFill>
                <a:latin typeface="Consolas" panose="020B0609020204030204" pitchFamily="49" charset="0"/>
              </a:rPr>
              <a:t>c</a:t>
            </a:r>
            <a:r>
              <a:rPr lang="es-ES" sz="1600" i="1" dirty="0">
                <a:solidFill>
                  <a:srgbClr val="000000"/>
                </a:solidFill>
                <a:latin typeface="Consolas" panose="020B0609020204030204" pitchFamily="49" charset="0"/>
              </a:rPr>
              <a:t>);</a:t>
            </a:r>
          </a:p>
          <a:p>
            <a:r>
              <a:rPr lang="es-ES" sz="1600" u="sng" dirty="0">
                <a:solidFill>
                  <a:srgbClr val="3F7F5F"/>
                </a:solidFill>
                <a:latin typeface="Consolas" panose="020B0609020204030204" pitchFamily="49" charset="0"/>
              </a:rPr>
              <a:t>//substitute</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.set</a:t>
            </a:r>
            <a:r>
              <a:rPr lang="es-ES" sz="1600" dirty="0">
                <a:solidFill>
                  <a:srgbClr val="000000"/>
                </a:solidFill>
                <a:latin typeface="Consolas" panose="020B0609020204030204" pitchFamily="49" charset="0"/>
              </a:rPr>
              <a:t>(1, </a:t>
            </a:r>
            <a:r>
              <a:rPr lang="es-ES" sz="1600" dirty="0">
                <a:solidFill>
                  <a:srgbClr val="2A00FF"/>
                </a:solidFill>
                <a:latin typeface="Consolas" panose="020B0609020204030204" pitchFamily="49" charset="0"/>
              </a:rPr>
              <a:t>"taaaaaaaa"</a:t>
            </a:r>
            <a:r>
              <a:rPr lang="es-ES" sz="1600"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a:t>
            </a:r>
            <a:r>
              <a:rPr lang="es-ES" sz="1600" b="1" i="1" dirty="0" err="1">
                <a:solidFill>
                  <a:srgbClr val="2A00FF"/>
                </a:solidFill>
                <a:latin typeface="Consolas" panose="020B0609020204030204" pitchFamily="49" charset="0"/>
              </a:rPr>
              <a:t>Display </a:t>
            </a:r>
            <a:r>
              <a:rPr lang="es-ES" sz="1600" b="1" i="1" dirty="0">
                <a:solidFill>
                  <a:srgbClr val="2A00FF"/>
                </a:solidFill>
                <a:latin typeface="Consolas" panose="020B0609020204030204" pitchFamily="49" charset="0"/>
              </a:rPr>
              <a:t>the </a:t>
            </a:r>
            <a:r>
              <a:rPr lang="es-ES" sz="1600" b="1" i="1" dirty="0" err="1">
                <a:solidFill>
                  <a:srgbClr val="2A00FF"/>
                </a:solidFill>
                <a:latin typeface="Consolas" panose="020B0609020204030204" pitchFamily="49" charset="0"/>
              </a:rPr>
              <a:t>collection</a:t>
            </a:r>
            <a:r>
              <a:rPr lang="es-ES" sz="1600" b="1" i="1" dirty="0">
                <a:solidFill>
                  <a:srgbClr val="2A00FF"/>
                </a:solidFill>
                <a:latin typeface="Consolas" panose="020B0609020204030204" pitchFamily="49" charset="0"/>
              </a:rPr>
              <a:t>"</a:t>
            </a:r>
            <a:r>
              <a:rPr lang="es-ES" sz="1600" b="1" i="1" dirty="0">
                <a:solidFill>
                  <a:srgbClr val="000000"/>
                </a:solidFill>
                <a:latin typeface="Consolas" panose="020B0609020204030204" pitchFamily="49" charset="0"/>
              </a:rPr>
              <a:t>);</a:t>
            </a:r>
          </a:p>
          <a:p>
            <a:r>
              <a:rPr lang="es-ES" sz="1600" i="1" dirty="0" err="1">
                <a:solidFill>
                  <a:srgbClr val="000000"/>
                </a:solidFill>
                <a:latin typeface="Consolas" panose="020B0609020204030204" pitchFamily="49" charset="0"/>
              </a:rPr>
              <a:t>  displayCollection</a:t>
            </a:r>
            <a:r>
              <a:rPr lang="es-ES" sz="1600" i="1" dirty="0">
                <a:solidFill>
                  <a:srgbClr val="000000"/>
                </a:solidFill>
                <a:latin typeface="Consolas" panose="020B0609020204030204" pitchFamily="49" charset="0"/>
              </a:rPr>
              <a:t>(</a:t>
            </a:r>
            <a:r>
              <a:rPr lang="es-ES" sz="1600" i="1" dirty="0">
                <a:solidFill>
                  <a:srgbClr val="6A3E3E"/>
                </a:solidFill>
                <a:latin typeface="Consolas" panose="020B0609020204030204" pitchFamily="49" charset="0"/>
              </a:rPr>
              <a:t>c</a:t>
            </a:r>
            <a:r>
              <a:rPr lang="es-ES" sz="1600" i="1" dirty="0">
                <a:solidFill>
                  <a:srgbClr val="000000"/>
                </a:solidFill>
                <a:latin typeface="Consolas" panose="020B0609020204030204" pitchFamily="49" charset="0"/>
              </a:rPr>
              <a:t>);</a:t>
            </a:r>
          </a:p>
          <a:p>
            <a:r>
              <a:rPr lang="es-ES" sz="1600" u="sng" dirty="0">
                <a:solidFill>
                  <a:srgbClr val="3F7F5F"/>
                </a:solidFill>
                <a:latin typeface="Consolas" panose="020B0609020204030204" pitchFamily="49" charset="0"/>
              </a:rPr>
              <a:t>//deleted</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"Let</a:t>
            </a:r>
            <a:r>
              <a:rPr lang="es-ES" sz="1600" b="1" i="1" dirty="0" err="1">
                <a:solidFill>
                  <a:srgbClr val="2A00FF"/>
                </a:solidFill>
                <a:latin typeface="Consolas" panose="020B0609020204030204" pitchFamily="49" charset="0"/>
              </a:rPr>
              <a:t>'</a:t>
            </a:r>
            <a:r>
              <a:rPr lang="es-ES" sz="1600" b="1" i="1" dirty="0">
                <a:solidFill>
                  <a:srgbClr val="2A00FF"/>
                </a:solidFill>
                <a:latin typeface="Consolas" panose="020B0609020204030204" pitchFamily="49" charset="0"/>
              </a:rPr>
              <a:t>s delete the content of </a:t>
            </a:r>
            <a:r>
              <a:rPr lang="es-ES" sz="1600" b="1" i="1" dirty="0" err="1">
                <a:solidFill>
                  <a:srgbClr val="2A00FF"/>
                </a:solidFill>
                <a:latin typeface="Consolas" panose="020B0609020204030204" pitchFamily="49" charset="0"/>
              </a:rPr>
              <a:t>position </a:t>
            </a:r>
            <a:r>
              <a:rPr lang="es-ES" sz="1600" b="1" i="1" dirty="0">
                <a:solidFill>
                  <a:srgbClr val="2A00FF"/>
                </a:solidFill>
                <a:latin typeface="Consolas" panose="020B0609020204030204" pitchFamily="49" charset="0"/>
              </a:rPr>
              <a:t>1"</a:t>
            </a:r>
            <a:r>
              <a:rPr lang="es-ES" sz="1600" b="1" i="1" dirty="0">
                <a:solidFill>
                  <a:srgbClr val="000000"/>
                </a:solidFill>
                <a:latin typeface="Consolas" panose="020B0609020204030204" pitchFamily="49" charset="0"/>
              </a:rPr>
              <a:t>);</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.remove</a:t>
            </a:r>
            <a:r>
              <a:rPr lang="es-ES" sz="1600" dirty="0">
                <a:solidFill>
                  <a:srgbClr val="000000"/>
                </a:solidFill>
                <a:latin typeface="Consolas" panose="020B0609020204030204" pitchFamily="49" charset="0"/>
              </a:rPr>
              <a:t>(1);</a:t>
            </a:r>
          </a:p>
          <a:p>
            <a:r>
              <a:rPr lang="es-ES" sz="1600" i="1" dirty="0" err="1">
                <a:solidFill>
                  <a:srgbClr val="000000"/>
                </a:solidFill>
                <a:latin typeface="Consolas" panose="020B0609020204030204" pitchFamily="49" charset="0"/>
              </a:rPr>
              <a:t>  displayCollection</a:t>
            </a:r>
            <a:r>
              <a:rPr lang="es-ES" sz="1600" i="1" dirty="0">
                <a:solidFill>
                  <a:srgbClr val="000000"/>
                </a:solidFill>
                <a:latin typeface="Consolas" panose="020B0609020204030204" pitchFamily="49" charset="0"/>
              </a:rPr>
              <a:t>(</a:t>
            </a:r>
            <a:r>
              <a:rPr lang="es-ES" sz="1600" i="1" dirty="0">
                <a:solidFill>
                  <a:srgbClr val="6A3E3E"/>
                </a:solidFill>
                <a:latin typeface="Consolas" panose="020B0609020204030204" pitchFamily="49" charset="0"/>
              </a:rPr>
              <a:t>c</a:t>
            </a:r>
            <a:r>
              <a:rPr lang="es-ES" sz="1600" i="1" dirty="0">
                <a:solidFill>
                  <a:srgbClr val="000000"/>
                </a:solidFill>
                <a:latin typeface="Consolas" panose="020B0609020204030204" pitchFamily="49" charset="0"/>
              </a:rPr>
              <a:t>);</a:t>
            </a:r>
          </a:p>
          <a:p>
            <a:r>
              <a:rPr lang="es-ES" sz="1600" dirty="0" err="1">
                <a:solidFill>
                  <a:srgbClr val="6A3E3E"/>
                </a:solidFill>
                <a:latin typeface="Consolas" panose="020B0609020204030204" pitchFamily="49" charset="0"/>
              </a:rPr>
              <a:t>  c</a:t>
            </a:r>
            <a:r>
              <a:rPr lang="es-ES" sz="1600" dirty="0" err="1">
                <a:solidFill>
                  <a:srgbClr val="000000"/>
                </a:solidFill>
                <a:latin typeface="Consolas" panose="020B0609020204030204" pitchFamily="49" charset="0"/>
              </a:rPr>
              <a:t>.remove</a:t>
            </a:r>
            <a:r>
              <a:rPr lang="es-ES" sz="1600" dirty="0">
                <a:solidFill>
                  <a:srgbClr val="000000"/>
                </a:solidFill>
                <a:latin typeface="Consolas" panose="020B0609020204030204" pitchFamily="49" charset="0"/>
              </a:rPr>
              <a:t>(</a:t>
            </a:r>
            <a:r>
              <a:rPr lang="es-ES" sz="1600" dirty="0">
                <a:solidFill>
                  <a:srgbClr val="2A00FF"/>
                </a:solidFill>
                <a:latin typeface="Consolas" panose="020B0609020204030204" pitchFamily="49" charset="0"/>
              </a:rPr>
              <a:t>"</a:t>
            </a:r>
            <a:r>
              <a:rPr lang="es-ES" sz="1600" dirty="0" err="1">
                <a:solidFill>
                  <a:srgbClr val="2A00FF"/>
                </a:solidFill>
                <a:latin typeface="Consolas" panose="020B0609020204030204" pitchFamily="49" charset="0"/>
              </a:rPr>
              <a:t>taaaaaaaa</a:t>
            </a:r>
            <a:r>
              <a:rPr lang="es-ES" sz="1600" dirty="0">
                <a:solidFill>
                  <a:srgbClr val="2A00FF"/>
                </a:solidFill>
                <a:latin typeface="Consolas" panose="020B0609020204030204" pitchFamily="49" charset="0"/>
              </a:rPr>
              <a:t>"</a:t>
            </a:r>
            <a:r>
              <a:rPr lang="es-ES" sz="1600" dirty="0">
                <a:solidFill>
                  <a:srgbClr val="000000"/>
                </a:solidFill>
                <a:latin typeface="Consolas" panose="020B0609020204030204" pitchFamily="49" charset="0"/>
              </a:rPr>
              <a:t>);</a:t>
            </a:r>
          </a:p>
          <a:p>
            <a:r>
              <a:rPr lang="es-ES" sz="1600" i="1" dirty="0" err="1">
                <a:solidFill>
                  <a:srgbClr val="000000"/>
                </a:solidFill>
                <a:latin typeface="Consolas" panose="020B0609020204030204" pitchFamily="49" charset="0"/>
              </a:rPr>
              <a:t>  displayCollection</a:t>
            </a:r>
            <a:r>
              <a:rPr lang="es-ES" sz="1600" i="1" dirty="0">
                <a:solidFill>
                  <a:srgbClr val="000000"/>
                </a:solidFill>
                <a:latin typeface="Consolas" panose="020B0609020204030204" pitchFamily="49" charset="0"/>
              </a:rPr>
              <a:t>(</a:t>
            </a:r>
            <a:r>
              <a:rPr lang="es-ES" sz="1600" i="1" dirty="0">
                <a:solidFill>
                  <a:srgbClr val="6A3E3E"/>
                </a:solidFill>
                <a:latin typeface="Consolas" panose="020B0609020204030204" pitchFamily="49" charset="0"/>
              </a:rPr>
              <a:t>c</a:t>
            </a:r>
            <a:r>
              <a:rPr lang="es-ES" sz="1600" i="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2591765823"/>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5.1 </a:t>
            </a:r>
            <a:r>
              <a:rPr lang="es-ES" sz="2800" b="1" dirty="0" err="1"/>
              <a:t>ArrayList </a:t>
            </a:r>
            <a:r>
              <a:rPr lang="es-ES" sz="2800" b="1" dirty="0"/>
              <a:t>class.</a:t>
            </a:r>
            <a:endParaRPr lang="es-ES" sz="2800" dirty="0"/>
          </a:p>
        </p:txBody>
      </p:sp>
      <p:sp>
        <p:nvSpPr>
          <p:cNvPr id="2" name="Rectángulo 1"/>
          <p:cNvSpPr/>
          <p:nvPr/>
        </p:nvSpPr>
        <p:spPr>
          <a:xfrm>
            <a:off x="1415480" y="1068298"/>
            <a:ext cx="10009112" cy="4278094"/>
          </a:xfrm>
          <a:prstGeom prst="rect">
            <a:avLst/>
          </a:prstGeom>
        </p:spPr>
        <p:txBody>
          <a:bodyPr wrap="square">
            <a:spAutoFit/>
          </a:bodyPr>
          <a:lstStyle/>
          <a:p>
            <a:r>
              <a:rPr lang="es-ES" sz="1600" b="1" dirty="0" err="1">
                <a:solidFill>
                  <a:srgbClr val="7F0055"/>
                </a:solidFill>
                <a:latin typeface="Consolas" panose="020B0609020204030204" pitchFamily="49" charset="0"/>
              </a:rPr>
              <a:t>public static void </a:t>
            </a:r>
            <a:r>
              <a:rPr lang="es-ES" sz="1600" b="1" dirty="0" err="1">
                <a:solidFill>
                  <a:srgbClr val="000000"/>
                </a:solidFill>
                <a:latin typeface="Consolas" panose="020B0609020204030204" pitchFamily="49" charset="0"/>
              </a:rPr>
              <a:t>visualizeCollection</a:t>
            </a:r>
            <a:r>
              <a:rPr lang="es-ES" sz="1600" b="1" dirty="0">
                <a:solidFill>
                  <a:srgbClr val="000000"/>
                </a:solidFill>
                <a:latin typeface="Consolas" panose="020B0609020204030204" pitchFamily="49" charset="0"/>
              </a:rPr>
              <a:t>(</a:t>
            </a:r>
            <a:r>
              <a:rPr lang="es-ES" sz="1600" b="1" u="sng" dirty="0">
                <a:solidFill>
                  <a:srgbClr val="000000"/>
                </a:solidFill>
                <a:latin typeface="Consolas" panose="020B0609020204030204" pitchFamily="49" charset="0"/>
              </a:rPr>
              <a:t>List&lt;Comparable&gt; </a:t>
            </a:r>
            <a:r>
              <a:rPr lang="es-ES" sz="1600" b="1" u="sng" dirty="0">
                <a:solidFill>
                  <a:srgbClr val="6A3E3E"/>
                </a:solidFill>
                <a:latin typeface="Consolas" panose="020B0609020204030204" pitchFamily="49" charset="0"/>
              </a:rPr>
              <a:t>c</a:t>
            </a:r>
            <a:r>
              <a:rPr lang="es-ES" sz="1600" b="1" u="sng" dirty="0">
                <a:solidFill>
                  <a:srgbClr val="000000"/>
                </a:solidFill>
                <a:latin typeface="Consolas" panose="020B0609020204030204" pitchFamily="49" charset="0"/>
              </a:rPr>
              <a:t>) {</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a:t>
            </a:r>
            <a:r>
              <a:rPr lang="es-ES" sz="1600" b="1" i="1" dirty="0" err="1">
                <a:solidFill>
                  <a:srgbClr val="2A00FF"/>
                </a:solidFill>
                <a:latin typeface="Consolas" panose="020B0609020204030204" pitchFamily="49" charset="0"/>
              </a:rPr>
              <a:t>Display </a:t>
            </a:r>
            <a:r>
              <a:rPr lang="es-ES" sz="1600" b="1" i="1" dirty="0">
                <a:solidFill>
                  <a:srgbClr val="2A00FF"/>
                </a:solidFill>
                <a:latin typeface="Consolas" panose="020B0609020204030204" pitchFamily="49" charset="0"/>
              </a:rPr>
              <a:t>the </a:t>
            </a:r>
            <a:r>
              <a:rPr lang="es-ES" sz="1600" b="1" i="1" dirty="0" err="1">
                <a:solidFill>
                  <a:srgbClr val="2A00FF"/>
                </a:solidFill>
                <a:latin typeface="Consolas" panose="020B0609020204030204" pitchFamily="49" charset="0"/>
              </a:rPr>
              <a:t>collection</a:t>
            </a:r>
            <a:r>
              <a:rPr lang="es-ES" sz="1600" b="1" i="1" dirty="0">
                <a:solidFill>
                  <a:srgbClr val="2A00FF"/>
                </a:solidFill>
                <a:latin typeface="Consolas" panose="020B0609020204030204" pitchFamily="49" charset="0"/>
              </a:rPr>
              <a:t>"</a:t>
            </a:r>
            <a:r>
              <a:rPr lang="es-ES" sz="1600" b="1" i="1" dirty="0">
                <a:solidFill>
                  <a:srgbClr val="000000"/>
                </a:solidFill>
                <a:latin typeface="Consolas" panose="020B0609020204030204" pitchFamily="49" charset="0"/>
              </a:rPr>
              <a:t>);</a:t>
            </a:r>
          </a:p>
          <a:p>
            <a:r>
              <a:rPr lang="es-ES" sz="1600" dirty="0">
                <a:solidFill>
                  <a:srgbClr val="3F7F5F"/>
                </a:solidFill>
                <a:latin typeface="Consolas" panose="020B0609020204030204" pitchFamily="49" charset="0"/>
              </a:rPr>
              <a:t>  //create </a:t>
            </a:r>
            <a:r>
              <a:rPr lang="es-ES" sz="1600" u="sng" dirty="0">
                <a:solidFill>
                  <a:srgbClr val="3F7F5F"/>
                </a:solidFill>
                <a:latin typeface="Consolas" panose="020B0609020204030204" pitchFamily="49" charset="0"/>
              </a:rPr>
              <a:t>the iterator </a:t>
            </a:r>
          </a:p>
          <a:p>
            <a:r>
              <a:rPr lang="es-ES" sz="1600" u="sng" dirty="0">
                <a:solidFill>
                  <a:srgbClr val="000000"/>
                </a:solidFill>
                <a:latin typeface="Consolas" panose="020B0609020204030204" pitchFamily="49" charset="0"/>
              </a:rPr>
              <a:t>  ListIterator&lt;Comparable&gt; </a:t>
            </a:r>
            <a:r>
              <a:rPr lang="es-ES" sz="1600" u="sng" dirty="0" err="1">
                <a:solidFill>
                  <a:srgbClr val="6A3E3E"/>
                </a:solidFill>
                <a:latin typeface="Consolas" panose="020B0609020204030204" pitchFamily="49" charset="0"/>
              </a:rPr>
              <a:t>iterator</a:t>
            </a:r>
            <a:r>
              <a:rPr lang="es-ES" sz="1600" u="sng" dirty="0">
                <a:solidFill>
                  <a:srgbClr val="000000"/>
                </a:solidFill>
                <a:latin typeface="Consolas" panose="020B0609020204030204" pitchFamily="49" charset="0"/>
              </a:rPr>
              <a:t>;</a:t>
            </a:r>
          </a:p>
          <a:p>
            <a:r>
              <a:rPr lang="es-ES" sz="1600" dirty="0">
                <a:solidFill>
                  <a:srgbClr val="3F7F5F"/>
                </a:solidFill>
                <a:latin typeface="Consolas" panose="020B0609020204030204" pitchFamily="49" charset="0"/>
              </a:rPr>
              <a:t>  //invoking </a:t>
            </a:r>
            <a:r>
              <a:rPr lang="es-ES" sz="1600" u="sng" dirty="0">
                <a:solidFill>
                  <a:srgbClr val="3F7F5F"/>
                </a:solidFill>
                <a:latin typeface="Consolas" panose="020B0609020204030204" pitchFamily="49" charset="0"/>
              </a:rPr>
              <a:t>the </a:t>
            </a:r>
            <a:r>
              <a:rPr lang="es-ES" sz="1600" u="sng" dirty="0" err="1">
                <a:solidFill>
                  <a:srgbClr val="3F7F5F"/>
                </a:solidFill>
                <a:latin typeface="Consolas" panose="020B0609020204030204" pitchFamily="49" charset="0"/>
              </a:rPr>
              <a:t>listIterator </a:t>
            </a:r>
            <a:r>
              <a:rPr lang="es-ES" sz="1600" u="sng" dirty="0">
                <a:solidFill>
                  <a:srgbClr val="3F7F5F"/>
                </a:solidFill>
                <a:latin typeface="Consolas" panose="020B0609020204030204" pitchFamily="49" charset="0"/>
              </a:rPr>
              <a:t>method we relate the </a:t>
            </a:r>
            <a:r>
              <a:rPr lang="es-ES" sz="1600" u="sng" dirty="0" err="1">
                <a:solidFill>
                  <a:srgbClr val="3F7F5F"/>
                </a:solidFill>
                <a:latin typeface="Consolas" panose="020B0609020204030204" pitchFamily="49" charset="0"/>
              </a:rPr>
              <a:t>iterator </a:t>
            </a:r>
            <a:r>
              <a:rPr lang="es-ES" sz="1600" u="sng" dirty="0">
                <a:solidFill>
                  <a:srgbClr val="3F7F5F"/>
                </a:solidFill>
                <a:latin typeface="Consolas" panose="020B0609020204030204" pitchFamily="49" charset="0"/>
              </a:rPr>
              <a:t>with the list to </a:t>
            </a:r>
            <a:r>
              <a:rPr lang="es-ES" sz="1600" u="sng" dirty="0" err="1">
                <a:solidFill>
                  <a:srgbClr val="3F7F5F"/>
                </a:solidFill>
                <a:latin typeface="Consolas" panose="020B0609020204030204" pitchFamily="49" charset="0"/>
              </a:rPr>
              <a:t>rerun it</a:t>
            </a:r>
            <a:endParaRPr lang="es-ES" sz="1600" u="sng" dirty="0">
              <a:solidFill>
                <a:srgbClr val="3F7F5F"/>
              </a:solidFill>
              <a:latin typeface="Consolas" panose="020B0609020204030204" pitchFamily="49" charset="0"/>
            </a:endParaRPr>
          </a:p>
          <a:p>
            <a:r>
              <a:rPr lang="es-ES" sz="1600" dirty="0" err="1">
                <a:solidFill>
                  <a:srgbClr val="6A3E3E"/>
                </a:solidFill>
                <a:latin typeface="Consolas" panose="020B0609020204030204" pitchFamily="49" charset="0"/>
              </a:rPr>
              <a:t>  iterator=c</a:t>
            </a:r>
            <a:r>
              <a:rPr lang="es-ES" sz="1600" dirty="0" err="1">
                <a:solidFill>
                  <a:srgbClr val="000000"/>
                </a:solidFill>
                <a:latin typeface="Consolas" panose="020B0609020204030204" pitchFamily="49" charset="0"/>
              </a:rPr>
              <a:t>.listIterator</a:t>
            </a:r>
            <a:r>
              <a:rPr lang="es-ES" sz="1600"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  String </a:t>
            </a:r>
            <a:r>
              <a:rPr lang="es-ES" sz="1600" dirty="0">
                <a:solidFill>
                  <a:srgbClr val="6A3E3E"/>
                </a:solidFill>
                <a:latin typeface="Consolas" panose="020B0609020204030204" pitchFamily="49" charset="0"/>
              </a:rPr>
              <a:t>string</a:t>
            </a:r>
            <a:r>
              <a:rPr lang="es-ES" sz="1600" dirty="0">
                <a:solidFill>
                  <a:srgbClr val="000000"/>
                </a:solidFill>
                <a:latin typeface="Consolas" panose="020B0609020204030204" pitchFamily="49" charset="0"/>
              </a:rPr>
              <a:t>;</a:t>
            </a:r>
          </a:p>
          <a:p>
            <a:r>
              <a:rPr lang="es-ES" sz="1600" dirty="0">
                <a:solidFill>
                  <a:srgbClr val="3F7F5F"/>
                </a:solidFill>
                <a:latin typeface="Consolas" panose="020B0609020204030204" pitchFamily="49" charset="0"/>
              </a:rPr>
              <a:t>  //Recorrecting </a:t>
            </a:r>
            <a:r>
              <a:rPr lang="es-ES" sz="1600" u="sng" dirty="0">
                <a:solidFill>
                  <a:srgbClr val="3F7F5F"/>
                </a:solidFill>
                <a:latin typeface="Consolas" panose="020B0609020204030204" pitchFamily="49" charset="0"/>
              </a:rPr>
              <a:t>the list using the </a:t>
            </a:r>
            <a:r>
              <a:rPr lang="es-ES" sz="1600" u="sng" dirty="0" err="1">
                <a:solidFill>
                  <a:srgbClr val="3F7F5F"/>
                </a:solidFill>
                <a:latin typeface="Consolas" panose="020B0609020204030204" pitchFamily="49" charset="0"/>
              </a:rPr>
              <a:t>iterator</a:t>
            </a:r>
            <a:endParaRPr lang="es-ES" sz="1600" u="sng" dirty="0">
              <a:solidFill>
                <a:srgbClr val="3F7F5F"/>
              </a:solidFill>
              <a:latin typeface="Consolas" panose="020B0609020204030204" pitchFamily="49" charset="0"/>
            </a:endParaRPr>
          </a:p>
          <a:p>
            <a:r>
              <a:rPr lang="es-ES" sz="1600" b="1" dirty="0" err="1">
                <a:solidFill>
                  <a:srgbClr val="7F0055"/>
                </a:solidFill>
                <a:latin typeface="Consolas" panose="020B0609020204030204" pitchFamily="49" charset="0"/>
              </a:rPr>
              <a:t>  while </a:t>
            </a:r>
            <a:r>
              <a:rPr lang="es-ES" sz="1600" b="1" dirty="0">
                <a:solidFill>
                  <a:srgbClr val="000000"/>
                </a:solidFill>
                <a:latin typeface="Consolas" panose="020B0609020204030204" pitchFamily="49" charset="0"/>
              </a:rPr>
              <a:t>(</a:t>
            </a:r>
            <a:r>
              <a:rPr lang="es-ES" sz="1600" b="1" dirty="0" err="1">
                <a:solidFill>
                  <a:srgbClr val="6A3E3E"/>
                </a:solidFill>
                <a:latin typeface="Consolas" panose="020B0609020204030204" pitchFamily="49" charset="0"/>
              </a:rPr>
              <a:t>iterator</a:t>
            </a:r>
            <a:r>
              <a:rPr lang="es-ES" sz="1600" b="1" dirty="0" err="1">
                <a:solidFill>
                  <a:srgbClr val="000000"/>
                </a:solidFill>
                <a:latin typeface="Consolas" panose="020B0609020204030204" pitchFamily="49" charset="0"/>
              </a:rPr>
              <a:t>.hasNext</a:t>
            </a:r>
            <a:r>
              <a:rPr lang="es-ES" sz="1600" b="1" dirty="0">
                <a:solidFill>
                  <a:srgbClr val="000000"/>
                </a:solidFill>
                <a:latin typeface="Consolas" panose="020B0609020204030204" pitchFamily="49" charset="0"/>
              </a:rPr>
              <a:t>()) {</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"The following value from the collection: "</a:t>
            </a:r>
            <a:r>
              <a:rPr lang="es-ES" sz="1600" b="1" i="1"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"This is the position: "</a:t>
            </a:r>
            <a:r>
              <a:rPr lang="es-ES" sz="1600" b="1" i="1" dirty="0" err="1">
                <a:solidFill>
                  <a:srgbClr val="6A3E3E"/>
                </a:solidFill>
                <a:latin typeface="Consolas" panose="020B0609020204030204" pitchFamily="49" charset="0"/>
              </a:rPr>
              <a:t>+iterator</a:t>
            </a:r>
            <a:r>
              <a:rPr lang="es-ES" sz="1600" b="1" i="1" dirty="0" err="1">
                <a:solidFill>
                  <a:srgbClr val="000000"/>
                </a:solidFill>
                <a:latin typeface="Consolas" panose="020B0609020204030204" pitchFamily="49" charset="0"/>
              </a:rPr>
              <a:t>.nextIndex</a:t>
            </a:r>
            <a:r>
              <a:rPr lang="es-ES" sz="1600" b="1" i="1" dirty="0">
                <a:solidFill>
                  <a:srgbClr val="000000"/>
                </a:solidFill>
                <a:latin typeface="Consolas" panose="020B0609020204030204" pitchFamily="49" charset="0"/>
              </a:rPr>
              <a:t>());</a:t>
            </a:r>
          </a:p>
          <a:p>
            <a:r>
              <a:rPr lang="es-ES" sz="1600" dirty="0">
                <a:solidFill>
                  <a:srgbClr val="3F7F5F"/>
                </a:solidFill>
                <a:latin typeface="Consolas" panose="020B0609020204030204" pitchFamily="49" charset="0"/>
              </a:rPr>
              <a:t>  //Convert </a:t>
            </a:r>
            <a:r>
              <a:rPr lang="es-ES" sz="1600" u="sng" dirty="0">
                <a:solidFill>
                  <a:srgbClr val="3F7F5F"/>
                </a:solidFill>
                <a:latin typeface="Consolas" panose="020B0609020204030204" pitchFamily="49" charset="0"/>
              </a:rPr>
              <a:t>the value read to a string</a:t>
            </a:r>
          </a:p>
          <a:p>
            <a:r>
              <a:rPr lang="es-ES" sz="1600" dirty="0">
                <a:solidFill>
                  <a:srgbClr val="000000"/>
                </a:solidFill>
                <a:latin typeface="Consolas" panose="020B0609020204030204" pitchFamily="49" charset="0"/>
              </a:rPr>
              <a:t>    string=String</a:t>
            </a:r>
            <a:r>
              <a:rPr lang="es-ES" sz="1600" dirty="0" err="1">
                <a:solidFill>
                  <a:srgbClr val="000000"/>
                </a:solidFill>
                <a:latin typeface="Consolas" panose="020B0609020204030204" pitchFamily="49" charset="0"/>
              </a:rPr>
              <a:t>.</a:t>
            </a:r>
            <a:r>
              <a:rPr lang="es-ES" sz="1600" i="1" dirty="0" err="1">
                <a:solidFill>
                  <a:srgbClr val="000000"/>
                </a:solidFill>
                <a:latin typeface="Consolas" panose="020B0609020204030204" pitchFamily="49" charset="0"/>
              </a:rPr>
              <a:t>valueOf</a:t>
            </a:r>
            <a:r>
              <a:rPr lang="es-ES" sz="1600" i="1" dirty="0">
                <a:solidFill>
                  <a:srgbClr val="000000"/>
                </a:solidFill>
                <a:latin typeface="Consolas" panose="020B0609020204030204" pitchFamily="49" charset="0"/>
              </a:rPr>
              <a:t>(</a:t>
            </a:r>
            <a:r>
              <a:rPr lang="es-ES" sz="1600" i="1" dirty="0" err="1">
                <a:solidFill>
                  <a:srgbClr val="6A3E3E"/>
                </a:solidFill>
                <a:latin typeface="Consolas" panose="020B0609020204030204" pitchFamily="49" charset="0"/>
              </a:rPr>
              <a:t>iterator</a:t>
            </a:r>
            <a:r>
              <a:rPr lang="es-ES" sz="1600" i="1" dirty="0" err="1">
                <a:solidFill>
                  <a:srgbClr val="000000"/>
                </a:solidFill>
                <a:latin typeface="Consolas" panose="020B0609020204030204" pitchFamily="49" charset="0"/>
              </a:rPr>
              <a:t>.next</a:t>
            </a:r>
            <a:r>
              <a:rPr lang="es-ES" sz="1600" i="1"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    System.</a:t>
            </a:r>
            <a:r>
              <a:rPr lang="es-ES" sz="1600" b="1" i="1" dirty="0" err="1">
                <a:solidFill>
                  <a:srgbClr val="0000C0"/>
                </a:solidFill>
                <a:latin typeface="Consolas" panose="020B0609020204030204" pitchFamily="49" charset="0"/>
              </a:rPr>
              <a:t>out</a:t>
            </a:r>
            <a:r>
              <a:rPr lang="es-ES" sz="1600" b="1" i="1" dirty="0" err="1">
                <a:solidFill>
                  <a:srgbClr val="000000"/>
                </a:solidFill>
                <a:latin typeface="Consolas" panose="020B0609020204030204" pitchFamily="49" charset="0"/>
              </a:rPr>
              <a:t>.println</a:t>
            </a:r>
            <a:r>
              <a:rPr lang="es-ES" sz="1600" b="1" i="1" dirty="0">
                <a:solidFill>
                  <a:srgbClr val="000000"/>
                </a:solidFill>
                <a:latin typeface="Consolas" panose="020B0609020204030204" pitchFamily="49" charset="0"/>
              </a:rPr>
              <a:t>(</a:t>
            </a:r>
            <a:r>
              <a:rPr lang="es-ES" sz="1600" b="1" i="1" dirty="0">
                <a:solidFill>
                  <a:srgbClr val="2A00FF"/>
                </a:solidFill>
                <a:latin typeface="Consolas" panose="020B0609020204030204" pitchFamily="49" charset="0"/>
              </a:rPr>
              <a:t>"The value it contains is: "</a:t>
            </a:r>
            <a:r>
              <a:rPr lang="es-ES" sz="1600" b="1" i="1" dirty="0">
                <a:solidFill>
                  <a:srgbClr val="6A3E3E"/>
                </a:solidFill>
                <a:latin typeface="Consolas" panose="020B0609020204030204" pitchFamily="49" charset="0"/>
              </a:rPr>
              <a:t>+string</a:t>
            </a:r>
            <a:r>
              <a:rPr lang="es-ES" sz="1600" b="1" i="1" dirty="0">
                <a:solidFill>
                  <a:srgbClr val="000000"/>
                </a:solidFill>
                <a:latin typeface="Consolas" panose="020B0609020204030204" pitchFamily="49" charset="0"/>
              </a:rPr>
              <a:t>);</a:t>
            </a:r>
          </a:p>
          <a:p>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  }</a:t>
            </a:r>
          </a:p>
          <a:p>
            <a:r>
              <a:rPr lang="es-ES" sz="160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3472333333"/>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5.1 </a:t>
            </a:r>
            <a:r>
              <a:rPr lang="es-ES" sz="2800" b="1" dirty="0" err="1"/>
              <a:t>ArrayList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nSpc>
                <a:spcPct val="170000"/>
              </a:lnSpc>
              <a:buNone/>
            </a:pPr>
            <a:r>
              <a:rPr lang="es-ES" sz="2000" b="1" u="sng" dirty="0">
                <a:solidFill>
                  <a:srgbClr val="FF0000"/>
                </a:solidFill>
              </a:rPr>
              <a:t>Exercise 2</a:t>
            </a:r>
            <a:r>
              <a:rPr lang="es-ES" sz="2000" b="1" dirty="0">
                <a:solidFill>
                  <a:srgbClr val="FF0000"/>
                </a:solidFill>
              </a:rPr>
              <a:t>: </a:t>
            </a:r>
            <a:r>
              <a:rPr lang="es-ES" sz="2000" dirty="0"/>
              <a:t>Write a program that asks for names by keyboard and adds them to a </a:t>
            </a:r>
            <a:r>
              <a:rPr lang="es-ES" sz="2000" b="1" dirty="0"/>
              <a:t>list. </a:t>
            </a:r>
            <a:r>
              <a:rPr lang="es-ES" sz="2000" dirty="0"/>
              <a:t>After completion, the program will display the </a:t>
            </a:r>
            <a:r>
              <a:rPr lang="es-ES" sz="2000" b="1" dirty="0"/>
              <a:t>list </a:t>
            </a:r>
            <a:r>
              <a:rPr lang="es-ES" sz="2000" dirty="0"/>
              <a:t>on the screen.</a:t>
            </a:r>
          </a:p>
          <a:p>
            <a:pPr marL="0" indent="0">
              <a:lnSpc>
                <a:spcPct val="170000"/>
              </a:lnSpc>
              <a:buNone/>
            </a:pPr>
            <a:r>
              <a:rPr lang="es-ES" sz="2000" b="1" u="sng" dirty="0">
                <a:solidFill>
                  <a:srgbClr val="FF0000"/>
                </a:solidFill>
              </a:rPr>
              <a:t>Exercise 3 </a:t>
            </a:r>
            <a:r>
              <a:rPr lang="es-ES" sz="2000" b="1" dirty="0">
                <a:solidFill>
                  <a:srgbClr val="FF0000"/>
                </a:solidFill>
              </a:rPr>
              <a:t>: </a:t>
            </a:r>
            <a:r>
              <a:rPr lang="es-ES" sz="2000" dirty="0"/>
              <a:t>Write a program to manage a </a:t>
            </a:r>
            <a:r>
              <a:rPr lang="es-ES" sz="2000" b="1" dirty="0"/>
              <a:t>list </a:t>
            </a:r>
            <a:r>
              <a:rPr lang="es-ES" sz="2000" dirty="0"/>
              <a:t>of names. The program will display a menu with the options: insert a name in the </a:t>
            </a:r>
            <a:r>
              <a:rPr lang="es-ES" sz="2000" b="1" dirty="0"/>
              <a:t>list</a:t>
            </a:r>
            <a:r>
              <a:rPr lang="es-ES" sz="2000" dirty="0"/>
              <a:t>, remove it, search for it and display the </a:t>
            </a:r>
            <a:r>
              <a:rPr lang="es-ES" sz="2000" b="1" dirty="0"/>
              <a:t>list</a:t>
            </a:r>
            <a:r>
              <a:rPr lang="es-ES" sz="2000" dirty="0"/>
              <a:t>. </a:t>
            </a:r>
            <a:r>
              <a:rPr lang="es-ES" sz="2000" u="sng" dirty="0"/>
              <a:t>Note</a:t>
            </a:r>
            <a:r>
              <a:rPr lang="es-ES" sz="2000" dirty="0"/>
              <a:t>: the </a:t>
            </a:r>
            <a:r>
              <a:rPr lang="es-ES" sz="2000" b="1" dirty="0" err="1"/>
              <a:t>remove </a:t>
            </a:r>
            <a:r>
              <a:rPr lang="es-ES" sz="2000" b="1" dirty="0"/>
              <a:t>method </a:t>
            </a:r>
            <a:r>
              <a:rPr lang="es-ES" sz="2000" dirty="0"/>
              <a:t>uses the </a:t>
            </a:r>
            <a:r>
              <a:rPr lang="es-ES" sz="2000" b="1" dirty="0" err="1"/>
              <a:t>equals </a:t>
            </a:r>
            <a:r>
              <a:rPr lang="es-ES" sz="2000" b="1" dirty="0"/>
              <a:t>method </a:t>
            </a:r>
            <a:r>
              <a:rPr lang="es-ES" sz="2000" dirty="0"/>
              <a:t>for comparisons, i.e. if I search for "Alberto" and the </a:t>
            </a:r>
            <a:r>
              <a:rPr lang="es-ES" sz="2000" b="1" dirty="0"/>
              <a:t>list </a:t>
            </a:r>
            <a:r>
              <a:rPr lang="es-ES" sz="2000" dirty="0"/>
              <a:t>contains "</a:t>
            </a:r>
            <a:r>
              <a:rPr lang="es-ES" sz="2000" dirty="0" err="1"/>
              <a:t>alberto</a:t>
            </a:r>
            <a:r>
              <a:rPr lang="es-ES" sz="2000" dirty="0"/>
              <a:t>", it will not find it.</a:t>
            </a:r>
          </a:p>
          <a:p>
            <a:pPr marL="0" indent="0">
              <a:lnSpc>
                <a:spcPct val="170000"/>
              </a:lnSpc>
              <a:buNone/>
            </a:pPr>
            <a:endParaRPr lang="es-ES" sz="1800" dirty="0"/>
          </a:p>
          <a:p>
            <a:pPr marL="0" indent="0">
              <a:lnSpc>
                <a:spcPct val="170000"/>
              </a:lnSpc>
              <a:buNone/>
            </a:pPr>
            <a:endParaRPr lang="es-ES" sz="1800" dirty="0"/>
          </a:p>
        </p:txBody>
      </p:sp>
    </p:spTree>
    <p:extLst>
      <p:ext uri="{BB962C8B-B14F-4D97-AF65-F5344CB8AC3E}">
        <p14:creationId xmlns:p14="http://schemas.microsoft.com/office/powerpoint/2010/main" val="2104697578"/>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fontScale="90000"/>
          </a:bodyPr>
          <a:lstStyle/>
          <a:p>
            <a:pPr marL="0" indent="0">
              <a:lnSpc>
                <a:spcPct val="170000"/>
              </a:lnSpc>
              <a:buNone/>
            </a:pPr>
            <a:r>
              <a:rPr lang="es-ES" sz="2800" b="1" dirty="0"/>
              <a:t>5.2 </a:t>
            </a:r>
            <a:r>
              <a:rPr lang="es-ES" sz="2800" b="1" dirty="0" err="1"/>
              <a:t>LinkedList </a:t>
            </a:r>
            <a:r>
              <a:rPr lang="es-ES" sz="2800" b="1" dirty="0"/>
              <a:t>class.</a:t>
            </a:r>
          </a:p>
        </p:txBody>
      </p:sp>
      <p:sp>
        <p:nvSpPr>
          <p:cNvPr id="5125" name="Rectangle 5"/>
          <p:cNvSpPr>
            <a:spLocks noGrp="1" noChangeArrowheads="1"/>
          </p:cNvSpPr>
          <p:nvPr>
            <p:ph idx="1"/>
          </p:nvPr>
        </p:nvSpPr>
        <p:spPr>
          <a:xfrm>
            <a:off x="898498" y="1253331"/>
            <a:ext cx="10455302" cy="4351338"/>
          </a:xfrm>
        </p:spPr>
        <p:txBody>
          <a:bodyPr>
            <a:normAutofit/>
          </a:bodyPr>
          <a:lstStyle/>
          <a:p>
            <a:pPr>
              <a:lnSpc>
                <a:spcPct val="170000"/>
              </a:lnSpc>
              <a:buFont typeface="Wingdings" pitchFamily="2" charset="2"/>
              <a:buChar char="q"/>
            </a:pPr>
            <a:r>
              <a:rPr lang="es-ES" sz="1800" dirty="0"/>
              <a:t>Organizes the elements of a </a:t>
            </a:r>
            <a:r>
              <a:rPr lang="es-ES" sz="1800" b="1" dirty="0"/>
              <a:t>collection </a:t>
            </a:r>
            <a:r>
              <a:rPr lang="es-ES" sz="1800" dirty="0"/>
              <a:t>as if it were a </a:t>
            </a:r>
            <a:r>
              <a:rPr lang="es-ES" sz="1800" b="1" dirty="0"/>
              <a:t>doubly linked list</a:t>
            </a:r>
            <a:r>
              <a:rPr lang="es-ES" sz="1800" dirty="0"/>
              <a:t>.</a:t>
            </a:r>
          </a:p>
          <a:p>
            <a:pPr>
              <a:lnSpc>
                <a:spcPct val="170000"/>
              </a:lnSpc>
              <a:buFont typeface="Wingdings" pitchFamily="2" charset="2"/>
              <a:buChar char="q"/>
            </a:pPr>
            <a:r>
              <a:rPr lang="es-ES" sz="1800" dirty="0"/>
              <a:t>It is efficient in insertion and deletion operations, but inefficient in accessing an element by index.</a:t>
            </a:r>
          </a:p>
          <a:p>
            <a:pPr>
              <a:lnSpc>
                <a:spcPct val="170000"/>
              </a:lnSpc>
              <a:buFont typeface="Wingdings" pitchFamily="2" charset="2"/>
              <a:buChar char="q"/>
            </a:pPr>
            <a:r>
              <a:rPr lang="es-ES" sz="1800" dirty="0"/>
              <a:t>It has </a:t>
            </a:r>
            <a:r>
              <a:rPr lang="es-ES" sz="1800" b="1" dirty="0"/>
              <a:t>methods </a:t>
            </a:r>
            <a:r>
              <a:rPr lang="es-ES" sz="1800" dirty="0"/>
              <a:t>that allow you to add or remove items both at the beginning and at the end of the </a:t>
            </a:r>
            <a:r>
              <a:rPr lang="es-ES" sz="1800" b="1" dirty="0"/>
              <a:t>list</a:t>
            </a:r>
            <a:r>
              <a:rPr lang="es-ES" sz="1800" dirty="0"/>
              <a:t>.</a:t>
            </a:r>
          </a:p>
          <a:p>
            <a:pPr>
              <a:lnSpc>
                <a:spcPct val="170000"/>
              </a:lnSpc>
              <a:buFont typeface="Wingdings" pitchFamily="2" charset="2"/>
              <a:buChar char="q"/>
            </a:pPr>
            <a:r>
              <a:rPr lang="es-ES" sz="1800" dirty="0"/>
              <a:t>With these </a:t>
            </a:r>
            <a:r>
              <a:rPr lang="es-ES" sz="1800" b="1" dirty="0"/>
              <a:t>methods</a:t>
            </a:r>
            <a:r>
              <a:rPr lang="es-ES" sz="1800" dirty="0"/>
              <a:t>, it is easy to create a </a:t>
            </a:r>
            <a:r>
              <a:rPr lang="es-ES" sz="1800" b="1" dirty="0"/>
              <a:t>stack </a:t>
            </a:r>
            <a:r>
              <a:rPr lang="es-ES" sz="1800" dirty="0"/>
              <a:t>or a </a:t>
            </a:r>
            <a:r>
              <a:rPr lang="es-ES" sz="1800" b="1" dirty="0"/>
              <a:t>queue </a:t>
            </a:r>
            <a:r>
              <a:rPr lang="es-ES" sz="1800" dirty="0"/>
              <a:t>structure.</a:t>
            </a:r>
          </a:p>
        </p:txBody>
      </p:sp>
    </p:spTree>
    <p:extLst>
      <p:ext uri="{BB962C8B-B14F-4D97-AF65-F5344CB8AC3E}">
        <p14:creationId xmlns:p14="http://schemas.microsoft.com/office/powerpoint/2010/main" val="2329486072"/>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5.2 </a:t>
            </a:r>
            <a:r>
              <a:rPr lang="es-ES" sz="2800" b="1" dirty="0" err="1"/>
              <a:t>LinkedList </a:t>
            </a:r>
            <a:r>
              <a:rPr lang="es-ES" sz="2800" b="1" dirty="0"/>
              <a:t>class.</a:t>
            </a:r>
            <a:endParaRPr lang="es-ES" sz="2800" dirty="0"/>
          </a:p>
        </p:txBody>
      </p:sp>
      <p:sp>
        <p:nvSpPr>
          <p:cNvPr id="5125" name="Rectangle 5"/>
          <p:cNvSpPr>
            <a:spLocks noGrp="1" noChangeArrowheads="1"/>
          </p:cNvSpPr>
          <p:nvPr>
            <p:ph idx="1"/>
          </p:nvPr>
        </p:nvSpPr>
        <p:spPr/>
        <p:txBody>
          <a:bodyPr>
            <a:noAutofit/>
          </a:bodyPr>
          <a:lstStyle/>
          <a:p>
            <a:pPr>
              <a:lnSpc>
                <a:spcPct val="170000"/>
              </a:lnSpc>
              <a:buFont typeface="Wingdings" pitchFamily="2" charset="2"/>
              <a:buChar char="q"/>
            </a:pPr>
            <a:r>
              <a:rPr lang="es-ES" sz="1600" dirty="0"/>
              <a:t>Some of the </a:t>
            </a:r>
            <a:r>
              <a:rPr lang="es-ES" sz="1600" b="1" dirty="0"/>
              <a:t>methods </a:t>
            </a:r>
            <a:r>
              <a:rPr lang="es-ES" sz="1600" dirty="0"/>
              <a:t>of this </a:t>
            </a:r>
            <a:r>
              <a:rPr lang="es-ES" sz="1600" b="1" dirty="0"/>
              <a:t>class </a:t>
            </a:r>
            <a:r>
              <a:rPr lang="es-ES" sz="1600" dirty="0"/>
              <a:t>are: </a:t>
            </a:r>
          </a:p>
          <a:p>
            <a:pPr lvl="1">
              <a:lnSpc>
                <a:spcPct val="170000"/>
              </a:lnSpc>
              <a:buFont typeface="Wingdings" pitchFamily="2" charset="2"/>
              <a:buChar char="q"/>
            </a:pPr>
            <a:r>
              <a:rPr lang="es-ES" sz="1600" b="1" dirty="0"/>
              <a:t>public </a:t>
            </a:r>
            <a:r>
              <a:rPr lang="es-ES" sz="1600" dirty="0"/>
              <a:t>E </a:t>
            </a:r>
            <a:r>
              <a:rPr lang="es-ES" sz="1600" b="1" dirty="0" err="1"/>
              <a:t>getFirst</a:t>
            </a:r>
            <a:r>
              <a:rPr lang="es-ES" sz="1600" dirty="0"/>
              <a:t>(): returns the first element of the </a:t>
            </a:r>
            <a:r>
              <a:rPr lang="es-ES" sz="1600" b="1" dirty="0"/>
              <a:t>list</a:t>
            </a:r>
            <a:r>
              <a:rPr lang="es-ES" sz="1600" dirty="0"/>
              <a:t>.</a:t>
            </a:r>
          </a:p>
          <a:p>
            <a:pPr lvl="1">
              <a:lnSpc>
                <a:spcPct val="170000"/>
              </a:lnSpc>
              <a:buFont typeface="Wingdings" pitchFamily="2" charset="2"/>
              <a:buChar char="q"/>
            </a:pPr>
            <a:r>
              <a:rPr lang="es-ES" sz="1600" b="1" dirty="0"/>
              <a:t>public </a:t>
            </a:r>
            <a:r>
              <a:rPr lang="es-ES" sz="1600" dirty="0"/>
              <a:t>E </a:t>
            </a:r>
            <a:r>
              <a:rPr lang="es-ES" sz="1600" b="1" dirty="0" err="1"/>
              <a:t>getLast</a:t>
            </a:r>
            <a:r>
              <a:rPr lang="es-ES" sz="1600" dirty="0"/>
              <a:t>(): returns the last element of the </a:t>
            </a:r>
            <a:r>
              <a:rPr lang="es-ES" sz="1600" b="1" dirty="0"/>
              <a:t>list</a:t>
            </a:r>
            <a:r>
              <a:rPr lang="es-ES" sz="1600" dirty="0"/>
              <a:t>.</a:t>
            </a:r>
          </a:p>
          <a:p>
            <a:pPr lvl="1">
              <a:lnSpc>
                <a:spcPct val="170000"/>
              </a:lnSpc>
              <a:buFont typeface="Wingdings" pitchFamily="2" charset="2"/>
              <a:buChar char="q"/>
            </a:pPr>
            <a:r>
              <a:rPr lang="es-ES" sz="1600" b="1" dirty="0"/>
              <a:t>public </a:t>
            </a:r>
            <a:r>
              <a:rPr lang="es-ES" sz="1600" dirty="0"/>
              <a:t>E </a:t>
            </a:r>
            <a:r>
              <a:rPr lang="es-ES" sz="1600" b="1" dirty="0" err="1"/>
              <a:t>removeFirst</a:t>
            </a:r>
            <a:r>
              <a:rPr lang="es-ES" sz="1600" dirty="0"/>
              <a:t>(): removes the first element of the </a:t>
            </a:r>
            <a:r>
              <a:rPr lang="es-ES" sz="1600" b="1" dirty="0"/>
              <a:t>list</a:t>
            </a:r>
            <a:r>
              <a:rPr lang="es-ES" sz="1600" dirty="0"/>
              <a:t>.</a:t>
            </a:r>
          </a:p>
          <a:p>
            <a:pPr lvl="1">
              <a:lnSpc>
                <a:spcPct val="170000"/>
              </a:lnSpc>
              <a:buFont typeface="Wingdings" pitchFamily="2" charset="2"/>
              <a:buChar char="q"/>
            </a:pPr>
            <a:r>
              <a:rPr lang="es-ES" sz="1600" b="1" dirty="0"/>
              <a:t>public </a:t>
            </a:r>
            <a:r>
              <a:rPr lang="es-ES" sz="1600" dirty="0"/>
              <a:t>E </a:t>
            </a:r>
            <a:r>
              <a:rPr lang="es-ES" sz="1600" b="1" dirty="0" err="1"/>
              <a:t>removeLast</a:t>
            </a:r>
            <a:r>
              <a:rPr lang="es-ES" sz="1600" dirty="0"/>
              <a:t>(): removes the last element of the </a:t>
            </a:r>
            <a:r>
              <a:rPr lang="es-ES" sz="1600" b="1" dirty="0"/>
              <a:t>list</a:t>
            </a:r>
            <a:r>
              <a:rPr lang="es-ES" sz="1600" dirty="0"/>
              <a:t>.</a:t>
            </a:r>
          </a:p>
          <a:p>
            <a:pPr lvl="1">
              <a:lnSpc>
                <a:spcPct val="170000"/>
              </a:lnSpc>
              <a:buFont typeface="Wingdings" pitchFamily="2" charset="2"/>
              <a:buChar char="q"/>
            </a:pPr>
            <a:r>
              <a:rPr lang="es-ES" sz="1600" b="1" dirty="0"/>
              <a:t>public </a:t>
            </a:r>
            <a:r>
              <a:rPr lang="es-ES" sz="1600" b="1" dirty="0" err="1"/>
              <a:t>void addFirst</a:t>
            </a:r>
            <a:r>
              <a:rPr lang="es-ES" sz="1600" dirty="0"/>
              <a:t>(E e): adds the element indicated in the argument to the beginning of the </a:t>
            </a:r>
            <a:r>
              <a:rPr lang="es-ES" sz="1600" b="1" dirty="0"/>
              <a:t>list. </a:t>
            </a:r>
          </a:p>
          <a:p>
            <a:pPr lvl="1">
              <a:lnSpc>
                <a:spcPct val="170000"/>
              </a:lnSpc>
              <a:buFont typeface="Wingdings" pitchFamily="2" charset="2"/>
              <a:buChar char="q"/>
            </a:pPr>
            <a:r>
              <a:rPr lang="es-ES" sz="1600" b="1" dirty="0"/>
              <a:t>public </a:t>
            </a:r>
            <a:r>
              <a:rPr lang="es-ES" sz="1600" b="1" dirty="0" err="1"/>
              <a:t>void addLast</a:t>
            </a:r>
            <a:r>
              <a:rPr lang="es-ES" sz="1600" dirty="0"/>
              <a:t>(E e): adds the element indicated in the argument to the end of the </a:t>
            </a:r>
            <a:r>
              <a:rPr lang="es-ES" sz="1600" b="1" dirty="0"/>
              <a:t>list</a:t>
            </a:r>
            <a:r>
              <a:rPr lang="es-ES" sz="1600" dirty="0"/>
              <a:t>.</a:t>
            </a:r>
          </a:p>
          <a:p>
            <a:pPr lvl="1">
              <a:lnSpc>
                <a:spcPct val="170000"/>
              </a:lnSpc>
              <a:buFont typeface="Wingdings" pitchFamily="2" charset="2"/>
              <a:buChar char="q"/>
            </a:pPr>
            <a:r>
              <a:rPr lang="en-US" sz="1600" b="1" dirty="0"/>
              <a:t>public void add(</a:t>
            </a:r>
            <a:r>
              <a:rPr lang="en-US" sz="1600" b="1" dirty="0" err="1"/>
              <a:t>int </a:t>
            </a:r>
            <a:r>
              <a:rPr lang="en-US" sz="1600" dirty="0" err="1"/>
              <a:t>index</a:t>
            </a:r>
            <a:r>
              <a:rPr lang="en-US" sz="1600" dirty="0"/>
              <a:t>, E </a:t>
            </a:r>
            <a:r>
              <a:rPr lang="en-US" sz="1600" dirty="0" err="1"/>
              <a:t>element</a:t>
            </a:r>
            <a:r>
              <a:rPr lang="en-US" sz="1600" dirty="0"/>
              <a:t>): </a:t>
            </a:r>
            <a:r>
              <a:rPr lang="en-US" sz="1600" dirty="0" err="1"/>
              <a:t>adds </a:t>
            </a:r>
            <a:r>
              <a:rPr lang="en-US" sz="1600" dirty="0"/>
              <a:t>the </a:t>
            </a:r>
            <a:r>
              <a:rPr lang="en-US" sz="1600" dirty="0" err="1"/>
              <a:t>element passed as second parameter </a:t>
            </a:r>
            <a:r>
              <a:rPr lang="en-US" sz="1600" dirty="0"/>
              <a:t>at the </a:t>
            </a:r>
            <a:r>
              <a:rPr lang="en-US" sz="1600" dirty="0" err="1"/>
              <a:t>position indicated </a:t>
            </a:r>
            <a:r>
              <a:rPr lang="en-US" sz="1600" dirty="0"/>
              <a:t>in the first </a:t>
            </a:r>
            <a:r>
              <a:rPr lang="en-US" sz="1600" dirty="0" err="1"/>
              <a:t>parameter.</a:t>
            </a:r>
          </a:p>
          <a:p>
            <a:pPr lvl="1">
              <a:lnSpc>
                <a:spcPct val="170000"/>
              </a:lnSpc>
              <a:buFont typeface="Wingdings" pitchFamily="2" charset="2"/>
              <a:buChar char="q"/>
            </a:pPr>
            <a:endParaRPr lang="es-ES" sz="1600" dirty="0"/>
          </a:p>
        </p:txBody>
      </p:sp>
    </p:spTree>
    <p:extLst>
      <p:ext uri="{BB962C8B-B14F-4D97-AF65-F5344CB8AC3E}">
        <p14:creationId xmlns:p14="http://schemas.microsoft.com/office/powerpoint/2010/main" val="543037899"/>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a:pPr>
            <a:r>
              <a:rPr lang="es-ES" sz="2800" dirty="0"/>
              <a:t>Introduction.</a:t>
            </a:r>
          </a:p>
        </p:txBody>
      </p:sp>
      <p:sp>
        <p:nvSpPr>
          <p:cNvPr id="5125" name="Rectangle 5"/>
          <p:cNvSpPr>
            <a:spLocks noGrp="1" noChangeArrowheads="1"/>
          </p:cNvSpPr>
          <p:nvPr>
            <p:ph idx="1"/>
          </p:nvPr>
        </p:nvSpPr>
        <p:spPr>
          <a:xfrm>
            <a:off x="1182875" y="1196752"/>
            <a:ext cx="10515600" cy="4626491"/>
          </a:xfrm>
        </p:spPr>
        <p:txBody>
          <a:bodyPr>
            <a:normAutofit/>
          </a:bodyPr>
          <a:lstStyle/>
          <a:p>
            <a:pPr algn="just">
              <a:lnSpc>
                <a:spcPct val="150000"/>
              </a:lnSpc>
              <a:spcBef>
                <a:spcPts val="0"/>
              </a:spcBef>
              <a:buFont typeface="Wingdings" pitchFamily="2" charset="2"/>
              <a:buChar char="q"/>
            </a:pPr>
            <a:r>
              <a:rPr lang="es-ES" sz="2000" dirty="0"/>
              <a:t>To focus, let's see again </a:t>
            </a:r>
            <a:r>
              <a:rPr lang="es-ES" sz="2000" u="sng" dirty="0"/>
              <a:t>how the variables used in a program are classified</a:t>
            </a:r>
            <a:r>
              <a:rPr lang="es-ES" sz="2000" dirty="0"/>
              <a:t>:</a:t>
            </a:r>
          </a:p>
          <a:p>
            <a:pPr lvl="1" algn="just">
              <a:lnSpc>
                <a:spcPct val="150000"/>
              </a:lnSpc>
              <a:spcBef>
                <a:spcPts val="0"/>
              </a:spcBef>
              <a:buNone/>
            </a:pPr>
            <a:r>
              <a:rPr lang="es-ES" sz="2000" b="1" u="sng" dirty="0"/>
              <a:t>Simple Variables: </a:t>
            </a:r>
            <a:r>
              <a:rPr lang="es-ES" sz="2000" dirty="0"/>
              <a:t>variables in which only one data of the specified type fits. These are the ones already seen, </a:t>
            </a:r>
            <a:r>
              <a:rPr lang="es-ES" sz="2000" dirty="0" err="1"/>
              <a:t>int</a:t>
            </a:r>
            <a:r>
              <a:rPr lang="es-ES" sz="2000" dirty="0"/>
              <a:t>, </a:t>
            </a:r>
            <a:r>
              <a:rPr lang="es-ES" sz="2000" dirty="0" err="1"/>
              <a:t>char</a:t>
            </a:r>
            <a:r>
              <a:rPr lang="es-ES" sz="2000" dirty="0"/>
              <a:t>, </a:t>
            </a:r>
            <a:r>
              <a:rPr lang="es-ES" sz="2000" dirty="0" err="1"/>
              <a:t>long</a:t>
            </a:r>
            <a:r>
              <a:rPr lang="es-ES" sz="2000" dirty="0"/>
              <a:t>, </a:t>
            </a:r>
            <a:r>
              <a:rPr lang="es-ES" sz="2000" dirty="0" err="1"/>
              <a:t>float</a:t>
            </a:r>
            <a:r>
              <a:rPr lang="es-ES" sz="2000" dirty="0"/>
              <a:t>,....</a:t>
            </a:r>
          </a:p>
          <a:p>
            <a:pPr lvl="1" algn="just">
              <a:lnSpc>
                <a:spcPct val="150000"/>
              </a:lnSpc>
              <a:spcBef>
                <a:spcPts val="0"/>
              </a:spcBef>
              <a:buNone/>
            </a:pPr>
            <a:r>
              <a:rPr lang="es-ES" sz="2000" b="1" dirty="0"/>
              <a:t>2</a:t>
            </a:r>
            <a:r>
              <a:rPr lang="es-ES" sz="2000" dirty="0"/>
              <a:t>. </a:t>
            </a:r>
            <a:r>
              <a:rPr lang="es-ES" sz="2000" b="1" u="sng" dirty="0"/>
              <a:t>Structures: </a:t>
            </a:r>
            <a:r>
              <a:rPr lang="es-ES" sz="2000" dirty="0"/>
              <a:t>variables where more than one data of the specified type fits. They are also called DATA COLLECTIONS. Each data collection is characterized by the following:</a:t>
            </a:r>
          </a:p>
          <a:p>
            <a:pPr lvl="2" algn="just">
              <a:lnSpc>
                <a:spcPct val="150000"/>
              </a:lnSpc>
              <a:spcBef>
                <a:spcPts val="0"/>
              </a:spcBef>
              <a:buFont typeface="Wingdings" pitchFamily="2" charset="2"/>
              <a:buChar char="q"/>
            </a:pPr>
            <a:r>
              <a:rPr lang="es-ES" sz="2000" dirty="0"/>
              <a:t>Where the data is stored.</a:t>
            </a:r>
          </a:p>
          <a:p>
            <a:pPr lvl="2" algn="just">
              <a:lnSpc>
                <a:spcPct val="150000"/>
              </a:lnSpc>
              <a:spcBef>
                <a:spcPts val="0"/>
              </a:spcBef>
              <a:buFont typeface="Wingdings" pitchFamily="2" charset="2"/>
              <a:buChar char="q"/>
            </a:pPr>
            <a:r>
              <a:rPr lang="es-ES" sz="2000" dirty="0"/>
              <a:t>The way in which the different data that compose it are organized.</a:t>
            </a:r>
          </a:p>
          <a:p>
            <a:pPr lvl="2" algn="just">
              <a:lnSpc>
                <a:spcPct val="150000"/>
              </a:lnSpc>
              <a:spcBef>
                <a:spcPts val="0"/>
              </a:spcBef>
              <a:buFont typeface="Wingdings" pitchFamily="2" charset="2"/>
              <a:buChar char="q"/>
            </a:pPr>
            <a:r>
              <a:rPr lang="es-ES" sz="2000" dirty="0"/>
              <a:t>The operations that can be performed.</a:t>
            </a:r>
          </a:p>
          <a:p>
            <a:pPr algn="just">
              <a:lnSpc>
                <a:spcPct val="150000"/>
              </a:lnSpc>
              <a:spcBef>
                <a:spcPts val="0"/>
              </a:spcBef>
              <a:buFont typeface="Wingdings" pitchFamily="2" charset="2"/>
              <a:buChar char="q"/>
            </a:pPr>
            <a:endParaRPr lang="es-ES" sz="2000" dirty="0"/>
          </a:p>
        </p:txBody>
      </p:sp>
    </p:spTree>
    <p:extLst>
      <p:ext uri="{BB962C8B-B14F-4D97-AF65-F5344CB8AC3E}">
        <p14:creationId xmlns:p14="http://schemas.microsoft.com/office/powerpoint/2010/main" val="664485212"/>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5.2 </a:t>
            </a:r>
            <a:r>
              <a:rPr lang="es-ES" sz="2800" b="1" dirty="0" err="1"/>
              <a:t>LinkedList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lvl="1">
              <a:lnSpc>
                <a:spcPct val="170000"/>
              </a:lnSpc>
              <a:buFont typeface="Wingdings" pitchFamily="2" charset="2"/>
              <a:buChar char="q"/>
            </a:pPr>
            <a:r>
              <a:rPr lang="es-ES" sz="1800" b="1" dirty="0"/>
              <a:t>public </a:t>
            </a:r>
            <a:r>
              <a:rPr lang="es-ES" sz="1800" b="1" dirty="0" err="1"/>
              <a:t>boolean add</a:t>
            </a:r>
            <a:r>
              <a:rPr lang="es-ES" sz="1800" dirty="0"/>
              <a:t>(E e): adds the element passed as argument to the end of the </a:t>
            </a:r>
            <a:r>
              <a:rPr lang="es-ES" sz="1800" b="1" dirty="0"/>
              <a:t>list</a:t>
            </a:r>
            <a:r>
              <a:rPr lang="es-ES" sz="1800" dirty="0"/>
              <a:t>.</a:t>
            </a:r>
          </a:p>
          <a:p>
            <a:pPr lvl="1">
              <a:lnSpc>
                <a:spcPct val="170000"/>
              </a:lnSpc>
              <a:buFont typeface="Wingdings" pitchFamily="2" charset="2"/>
              <a:buChar char="q"/>
            </a:pPr>
            <a:r>
              <a:rPr lang="es-ES" sz="1800" b="1" dirty="0"/>
              <a:t>public </a:t>
            </a:r>
            <a:r>
              <a:rPr lang="es-ES" sz="1800" b="1" dirty="0" err="1"/>
              <a:t>boolean remove</a:t>
            </a:r>
            <a:r>
              <a:rPr lang="es-ES" sz="1800" b="1" dirty="0"/>
              <a:t>(</a:t>
            </a:r>
            <a:r>
              <a:rPr lang="es-ES" sz="1800" b="1" dirty="0" err="1"/>
              <a:t>Object </a:t>
            </a:r>
            <a:r>
              <a:rPr lang="es-ES" sz="1800" dirty="0"/>
              <a:t>o): removes from the </a:t>
            </a:r>
            <a:r>
              <a:rPr lang="es-ES" sz="1800" b="1" dirty="0"/>
              <a:t>list </a:t>
            </a:r>
            <a:r>
              <a:rPr lang="es-ES" sz="1800" dirty="0"/>
              <a:t>the first occurrence in the list of the element passed as argument.</a:t>
            </a:r>
          </a:p>
          <a:p>
            <a:pPr lvl="1">
              <a:lnSpc>
                <a:spcPct val="170000"/>
              </a:lnSpc>
              <a:buFont typeface="Wingdings" pitchFamily="2" charset="2"/>
              <a:buChar char="q"/>
            </a:pPr>
            <a:r>
              <a:rPr lang="es-ES" sz="1800" b="1" dirty="0"/>
              <a:t>public </a:t>
            </a:r>
            <a:r>
              <a:rPr lang="es-ES" sz="1800" dirty="0"/>
              <a:t>E </a:t>
            </a:r>
            <a:r>
              <a:rPr lang="es-ES" sz="1800" b="1" dirty="0" err="1"/>
              <a:t>remove</a:t>
            </a:r>
            <a:r>
              <a:rPr lang="es-ES" sz="1800" b="1" dirty="0"/>
              <a:t>(</a:t>
            </a:r>
            <a:r>
              <a:rPr lang="es-ES" sz="1800" b="1" dirty="0" err="1"/>
              <a:t>int </a:t>
            </a:r>
            <a:r>
              <a:rPr lang="es-ES" sz="1800" dirty="0"/>
              <a:t>index): deletes the element at the indicated position.</a:t>
            </a:r>
          </a:p>
          <a:p>
            <a:pPr lvl="1">
              <a:lnSpc>
                <a:spcPct val="170000"/>
              </a:lnSpc>
              <a:buFont typeface="Wingdings" pitchFamily="2" charset="2"/>
              <a:buChar char="q"/>
            </a:pPr>
            <a:r>
              <a:rPr lang="es-ES" sz="1800" b="1" dirty="0"/>
              <a:t>public E </a:t>
            </a:r>
            <a:r>
              <a:rPr lang="es-ES" sz="1800" b="1" dirty="0" err="1"/>
              <a:t>get</a:t>
            </a:r>
            <a:r>
              <a:rPr lang="es-ES" sz="1800" b="1" dirty="0"/>
              <a:t>(</a:t>
            </a:r>
            <a:r>
              <a:rPr lang="es-ES" sz="1800" b="1" dirty="0" err="1"/>
              <a:t>int </a:t>
            </a:r>
            <a:r>
              <a:rPr lang="es-ES" sz="1800" dirty="0"/>
              <a:t>index): returns the element at the position passed as argument.</a:t>
            </a:r>
          </a:p>
          <a:p>
            <a:pPr lvl="1">
              <a:lnSpc>
                <a:spcPct val="170000"/>
              </a:lnSpc>
              <a:buFont typeface="Wingdings" pitchFamily="2" charset="2"/>
              <a:buChar char="q"/>
            </a:pPr>
            <a:r>
              <a:rPr lang="es-ES" sz="1800" b="1" dirty="0"/>
              <a:t>public </a:t>
            </a:r>
            <a:r>
              <a:rPr lang="es-ES" sz="1800" dirty="0"/>
              <a:t>E </a:t>
            </a:r>
            <a:r>
              <a:rPr lang="es-ES" sz="1800" b="1" dirty="0"/>
              <a:t>set(</a:t>
            </a:r>
            <a:r>
              <a:rPr lang="es-ES" sz="1800" b="1" dirty="0" err="1"/>
              <a:t>int </a:t>
            </a:r>
            <a:r>
              <a:rPr lang="es-ES" sz="1800" dirty="0"/>
              <a:t>index, E element): replaces the element at the position indicated by the first argument with the value indicated by the second parameter.</a:t>
            </a:r>
          </a:p>
          <a:p>
            <a:pPr>
              <a:lnSpc>
                <a:spcPct val="170000"/>
              </a:lnSpc>
              <a:buFont typeface="Wingdings" pitchFamily="2" charset="2"/>
              <a:buChar char="§"/>
            </a:pPr>
            <a:endParaRPr lang="es-ES" sz="1800" dirty="0"/>
          </a:p>
        </p:txBody>
      </p:sp>
    </p:spTree>
    <p:extLst>
      <p:ext uri="{BB962C8B-B14F-4D97-AF65-F5344CB8AC3E}">
        <p14:creationId xmlns:p14="http://schemas.microsoft.com/office/powerpoint/2010/main" val="3836901010"/>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5.2 </a:t>
            </a:r>
            <a:r>
              <a:rPr lang="es-ES" sz="2800" b="1" dirty="0" err="1"/>
              <a:t>LinkedList </a:t>
            </a:r>
            <a:r>
              <a:rPr lang="es-ES" sz="2800" b="1" dirty="0"/>
              <a:t>class.</a:t>
            </a:r>
            <a:endParaRPr lang="es-ES" sz="2800" dirty="0"/>
          </a:p>
        </p:txBody>
      </p:sp>
      <p:sp>
        <p:nvSpPr>
          <p:cNvPr id="5125" name="Rectangle 5"/>
          <p:cNvSpPr>
            <a:spLocks noGrp="1" noChangeArrowheads="1"/>
          </p:cNvSpPr>
          <p:nvPr>
            <p:ph idx="1"/>
          </p:nvPr>
        </p:nvSpPr>
        <p:spPr/>
        <p:txBody>
          <a:bodyPr>
            <a:normAutofit lnSpcReduction="10000"/>
          </a:bodyPr>
          <a:lstStyle/>
          <a:p>
            <a:pPr lvl="1">
              <a:lnSpc>
                <a:spcPct val="170000"/>
              </a:lnSpc>
              <a:buFont typeface="Wingdings" pitchFamily="2" charset="2"/>
              <a:buChar char="q"/>
            </a:pPr>
            <a:r>
              <a:rPr lang="es-ES" sz="1800" b="1" dirty="0"/>
              <a:t>public </a:t>
            </a:r>
            <a:r>
              <a:rPr lang="es-ES" sz="1800" b="1" dirty="0" err="1"/>
              <a:t>boolean contains</a:t>
            </a:r>
            <a:r>
              <a:rPr lang="es-ES" sz="1800" b="1" dirty="0"/>
              <a:t>(</a:t>
            </a:r>
            <a:r>
              <a:rPr lang="es-ES" sz="1800" b="1" dirty="0" err="1"/>
              <a:t>Object </a:t>
            </a:r>
            <a:r>
              <a:rPr lang="es-ES" sz="1800" dirty="0"/>
              <a:t>o): returns </a:t>
            </a:r>
            <a:r>
              <a:rPr lang="es-ES" sz="1800" b="1" dirty="0"/>
              <a:t>true </a:t>
            </a:r>
            <a:r>
              <a:rPr lang="es-ES" sz="1800" dirty="0"/>
              <a:t>if the element passed as argument is in the </a:t>
            </a:r>
            <a:r>
              <a:rPr lang="es-ES" sz="1800" b="1" dirty="0"/>
              <a:t>list</a:t>
            </a:r>
            <a:r>
              <a:rPr lang="es-ES" sz="1800" dirty="0"/>
              <a:t>.</a:t>
            </a:r>
          </a:p>
          <a:p>
            <a:pPr lvl="1">
              <a:lnSpc>
                <a:spcPct val="170000"/>
              </a:lnSpc>
              <a:buFont typeface="Wingdings" pitchFamily="2" charset="2"/>
              <a:buChar char="q"/>
            </a:pPr>
            <a:r>
              <a:rPr lang="es-ES" sz="1800" b="1" dirty="0"/>
              <a:t>public </a:t>
            </a:r>
            <a:r>
              <a:rPr lang="es-ES" sz="1800" b="1" dirty="0" err="1"/>
              <a:t>boolean removeFirstOccurrence</a:t>
            </a:r>
            <a:r>
              <a:rPr lang="es-ES" sz="1800" b="1" dirty="0"/>
              <a:t>(</a:t>
            </a:r>
            <a:r>
              <a:rPr lang="es-ES" sz="1800" b="1" dirty="0" err="1"/>
              <a:t>Object </a:t>
            </a:r>
            <a:r>
              <a:rPr lang="es-ES" sz="1800" dirty="0"/>
              <a:t>o): removes the first occurrence of the object in the </a:t>
            </a:r>
            <a:r>
              <a:rPr lang="es-ES" sz="1800" b="1" dirty="0"/>
              <a:t>list </a:t>
            </a:r>
            <a:r>
              <a:rPr lang="es-ES" sz="1800" dirty="0"/>
              <a:t>when traversing from the beginning.</a:t>
            </a:r>
          </a:p>
          <a:p>
            <a:pPr lvl="1">
              <a:lnSpc>
                <a:spcPct val="170000"/>
              </a:lnSpc>
              <a:buFont typeface="Wingdings" pitchFamily="2" charset="2"/>
              <a:buChar char="q"/>
            </a:pPr>
            <a:r>
              <a:rPr lang="es-ES" sz="1800" b="1" dirty="0"/>
              <a:t>public </a:t>
            </a:r>
            <a:r>
              <a:rPr lang="es-ES" sz="1800" b="1" dirty="0" err="1"/>
              <a:t>boolean removeLastOccurrence</a:t>
            </a:r>
            <a:r>
              <a:rPr lang="es-ES" sz="1800" b="1" dirty="0"/>
              <a:t>(</a:t>
            </a:r>
            <a:r>
              <a:rPr lang="es-ES" sz="1800" b="1" dirty="0" err="1"/>
              <a:t>Object </a:t>
            </a:r>
            <a:r>
              <a:rPr lang="es-ES" sz="1800" dirty="0"/>
              <a:t>o): removes the last occurrence of the object in the </a:t>
            </a:r>
            <a:r>
              <a:rPr lang="es-ES" sz="1800" b="1" dirty="0"/>
              <a:t>list </a:t>
            </a:r>
            <a:r>
              <a:rPr lang="es-ES" sz="1800" dirty="0"/>
              <a:t>when traversing from the beginning.</a:t>
            </a:r>
          </a:p>
          <a:p>
            <a:pPr lvl="1">
              <a:lnSpc>
                <a:spcPct val="170000"/>
              </a:lnSpc>
              <a:buFont typeface="Wingdings" pitchFamily="2" charset="2"/>
              <a:buChar char="q"/>
            </a:pPr>
            <a:r>
              <a:rPr lang="es-ES" sz="1800" b="1" dirty="0"/>
              <a:t>public </a:t>
            </a:r>
            <a:r>
              <a:rPr lang="es-ES" sz="1800" b="1" dirty="0" err="1"/>
              <a:t>Object</a:t>
            </a:r>
            <a:r>
              <a:rPr lang="es-ES" sz="1800" b="1" dirty="0"/>
              <a:t>[] </a:t>
            </a:r>
            <a:r>
              <a:rPr lang="es-ES" sz="1800" b="1" dirty="0" err="1"/>
              <a:t>toArray</a:t>
            </a:r>
            <a:r>
              <a:rPr lang="es-ES" sz="1800" dirty="0"/>
              <a:t>(): returns an </a:t>
            </a:r>
            <a:r>
              <a:rPr lang="es-ES" sz="1800" dirty="0" err="1"/>
              <a:t>array </a:t>
            </a:r>
            <a:r>
              <a:rPr lang="es-ES" sz="1800" dirty="0"/>
              <a:t>with the elements of the </a:t>
            </a:r>
            <a:r>
              <a:rPr lang="es-ES" sz="1800" b="1" dirty="0"/>
              <a:t>list </a:t>
            </a:r>
            <a:r>
              <a:rPr lang="es-ES" sz="1800" dirty="0"/>
              <a:t>ordered from first to last.</a:t>
            </a:r>
          </a:p>
          <a:p>
            <a:pPr lvl="1">
              <a:lnSpc>
                <a:spcPct val="170000"/>
              </a:lnSpc>
              <a:buFont typeface="Wingdings" pitchFamily="2" charset="2"/>
              <a:buChar char="q"/>
            </a:pPr>
            <a:r>
              <a:rPr lang="es-ES" sz="1800" b="1" dirty="0"/>
              <a:t>public </a:t>
            </a:r>
            <a:r>
              <a:rPr lang="es-ES" sz="1800" b="1" dirty="0" err="1"/>
              <a:t>void clear</a:t>
            </a:r>
            <a:r>
              <a:rPr lang="es-ES" sz="1800" dirty="0"/>
              <a:t>(): clears all the elements of the </a:t>
            </a:r>
            <a:r>
              <a:rPr lang="es-ES" sz="1800" b="1" dirty="0"/>
              <a:t>list</a:t>
            </a:r>
            <a:r>
              <a:rPr lang="es-ES" sz="1800" dirty="0"/>
              <a:t>.</a:t>
            </a:r>
          </a:p>
          <a:p>
            <a:pPr lvl="1">
              <a:lnSpc>
                <a:spcPct val="170000"/>
              </a:lnSpc>
              <a:buFont typeface="Wingdings" pitchFamily="2" charset="2"/>
              <a:buChar char="q"/>
            </a:pPr>
            <a:endParaRPr lang="es-ES" sz="1800" dirty="0"/>
          </a:p>
        </p:txBody>
      </p:sp>
    </p:spTree>
    <p:extLst>
      <p:ext uri="{BB962C8B-B14F-4D97-AF65-F5344CB8AC3E}">
        <p14:creationId xmlns:p14="http://schemas.microsoft.com/office/powerpoint/2010/main" val="892834880"/>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5.2 </a:t>
            </a:r>
            <a:r>
              <a:rPr lang="es-ES" sz="2800" b="1" dirty="0" err="1"/>
              <a:t>LinkedList </a:t>
            </a:r>
            <a:r>
              <a:rPr lang="es-ES" sz="2800" b="1" dirty="0"/>
              <a:t>class.</a:t>
            </a:r>
            <a:endParaRPr lang="es-ES" sz="2800" dirty="0"/>
          </a:p>
        </p:txBody>
      </p:sp>
      <p:sp>
        <p:nvSpPr>
          <p:cNvPr id="5125" name="Rectangle 5"/>
          <p:cNvSpPr>
            <a:spLocks noGrp="1" noChangeArrowheads="1"/>
          </p:cNvSpPr>
          <p:nvPr>
            <p:ph idx="1"/>
          </p:nvPr>
        </p:nvSpPr>
        <p:spPr/>
        <p:txBody>
          <a:bodyPr>
            <a:normAutofit fontScale="85000" lnSpcReduction="10000"/>
          </a:bodyPr>
          <a:lstStyle/>
          <a:p>
            <a:pPr marL="0" indent="0">
              <a:lnSpc>
                <a:spcPct val="170000"/>
              </a:lnSpc>
              <a:buNone/>
            </a:pPr>
            <a:r>
              <a:rPr lang="es-ES" sz="2000" b="1" u="sng" dirty="0">
                <a:solidFill>
                  <a:srgbClr val="FF0000"/>
                </a:solidFill>
              </a:rPr>
              <a:t>Exercise 4</a:t>
            </a:r>
            <a:r>
              <a:rPr lang="es-ES" sz="2000" b="1" dirty="0">
                <a:solidFill>
                  <a:srgbClr val="FF0000"/>
                </a:solidFill>
              </a:rPr>
              <a:t>: </a:t>
            </a:r>
            <a:r>
              <a:rPr lang="es-ES" sz="2000" dirty="0"/>
              <a:t>We perform on a </a:t>
            </a:r>
            <a:r>
              <a:rPr lang="es-ES" sz="2000" b="1" dirty="0"/>
              <a:t>list </a:t>
            </a:r>
            <a:r>
              <a:rPr lang="es-ES" sz="2000" dirty="0"/>
              <a:t>of numbers the operations selected by the user in the menu: insert at the beginning, insert at the end, delete at the beginning, delete at the end, display the list and display the whole list.</a:t>
            </a:r>
          </a:p>
          <a:p>
            <a:pPr>
              <a:lnSpc>
                <a:spcPct val="170000"/>
              </a:lnSpc>
              <a:buFont typeface="Wingdings" pitchFamily="2" charset="2"/>
              <a:buChar char="q"/>
            </a:pPr>
            <a:r>
              <a:rPr lang="es-ES" sz="1800" dirty="0"/>
              <a:t>We can also scroll through the </a:t>
            </a:r>
            <a:r>
              <a:rPr lang="es-ES" sz="1800" b="1" dirty="0"/>
              <a:t>list </a:t>
            </a:r>
            <a:r>
              <a:rPr lang="es-ES" sz="1800" dirty="0"/>
              <a:t>with:</a:t>
            </a:r>
          </a:p>
          <a:p>
            <a:pPr marL="0" indent="0">
              <a:lnSpc>
                <a:spcPct val="170000"/>
              </a:lnSpc>
              <a:buNone/>
            </a:pPr>
            <a:r>
              <a:rPr lang="es-ES" sz="1800" b="1" dirty="0" err="1"/>
              <a:t>	for</a:t>
            </a:r>
            <a:r>
              <a:rPr lang="es-ES" sz="1800" dirty="0"/>
              <a:t>(</a:t>
            </a:r>
            <a:r>
              <a:rPr lang="es-ES" sz="1800" b="1" dirty="0" err="1"/>
              <a:t>int </a:t>
            </a:r>
            <a:r>
              <a:rPr lang="es-ES" sz="1800" dirty="0"/>
              <a:t>i = 0;i&lt;lista</a:t>
            </a:r>
            <a:r>
              <a:rPr lang="es-ES" sz="1800" dirty="0" err="1"/>
              <a:t>.</a:t>
            </a:r>
            <a:r>
              <a:rPr lang="es-ES" sz="1800" b="1" dirty="0" err="1"/>
              <a:t>size</a:t>
            </a:r>
            <a:r>
              <a:rPr lang="es-ES" sz="1800" dirty="0"/>
              <a:t>(); i++) </a:t>
            </a:r>
          </a:p>
          <a:p>
            <a:pPr marL="0" indent="0">
              <a:lnSpc>
                <a:spcPct val="170000"/>
              </a:lnSpc>
              <a:buNone/>
            </a:pPr>
            <a:r>
              <a:rPr lang="es-ES" sz="1800" b="1" dirty="0" err="1"/>
              <a:t>                     System.out.println</a:t>
            </a:r>
            <a:r>
              <a:rPr lang="es-ES" sz="1800" dirty="0"/>
              <a:t>(</a:t>
            </a:r>
            <a:r>
              <a:rPr lang="es-ES" sz="1800" dirty="0" err="1"/>
              <a:t>list</a:t>
            </a:r>
            <a:r>
              <a:rPr lang="es-ES" sz="1800" b="1" dirty="0" err="1"/>
              <a:t>.get</a:t>
            </a:r>
            <a:r>
              <a:rPr lang="es-ES" sz="1800" dirty="0"/>
              <a:t>(i));</a:t>
            </a:r>
          </a:p>
          <a:p>
            <a:pPr marL="0" indent="0">
              <a:lnSpc>
                <a:spcPct val="170000"/>
              </a:lnSpc>
              <a:buNone/>
            </a:pPr>
            <a:r>
              <a:rPr lang="es-ES" sz="1800" dirty="0"/>
              <a:t>where </a:t>
            </a:r>
            <a:r>
              <a:rPr lang="es-ES" sz="1800" b="1" dirty="0"/>
              <a:t>public </a:t>
            </a:r>
            <a:r>
              <a:rPr lang="es-ES" sz="1800" b="1" dirty="0" err="1"/>
              <a:t>int size</a:t>
            </a:r>
            <a:r>
              <a:rPr lang="es-ES" sz="1800" b="1" dirty="0"/>
              <a:t>() </a:t>
            </a:r>
            <a:r>
              <a:rPr lang="es-ES" sz="1800" dirty="0"/>
              <a:t>is the </a:t>
            </a:r>
            <a:r>
              <a:rPr lang="es-ES" sz="1800" b="1" dirty="0"/>
              <a:t>method </a:t>
            </a:r>
            <a:r>
              <a:rPr lang="es-ES" sz="1800" dirty="0"/>
              <a:t>that returns the number of elements in the </a:t>
            </a:r>
            <a:r>
              <a:rPr lang="es-ES" sz="1800" b="1" dirty="0"/>
              <a:t>list.     </a:t>
            </a:r>
            <a:endParaRPr lang="es-ES" sz="1600" dirty="0"/>
          </a:p>
          <a:p>
            <a:pPr marL="0" indent="0" algn="just">
              <a:lnSpc>
                <a:spcPct val="170000"/>
              </a:lnSpc>
              <a:buNone/>
            </a:pPr>
            <a:r>
              <a:rPr lang="es-ES" sz="1800" b="1" u="sng" dirty="0">
                <a:solidFill>
                  <a:srgbClr val="FF0000"/>
                </a:solidFill>
              </a:rPr>
              <a:t>Exercise 5</a:t>
            </a:r>
            <a:r>
              <a:rPr lang="es-ES" sz="1800" b="1" dirty="0">
                <a:solidFill>
                  <a:srgbClr val="FF0000"/>
                </a:solidFill>
              </a:rPr>
              <a:t>: </a:t>
            </a:r>
            <a:r>
              <a:rPr lang="es-ES" sz="1800" dirty="0"/>
              <a:t>Create a stack with the days of the week. Display the items on the screen as you enter them. Then, </a:t>
            </a:r>
            <a:r>
              <a:rPr lang="es-ES" sz="1800" dirty="0" err="1"/>
              <a:t>unstack </a:t>
            </a:r>
            <a:r>
              <a:rPr lang="es-ES" sz="1800" dirty="0"/>
              <a:t>and display again </a:t>
            </a:r>
            <a:r>
              <a:rPr lang="es-ES" sz="1800"/>
              <a:t>on the screen.</a:t>
            </a:r>
            <a:endParaRPr lang="es-ES" sz="1800" dirty="0"/>
          </a:p>
          <a:p>
            <a:pPr marL="0" indent="0" algn="ctr">
              <a:lnSpc>
                <a:spcPct val="170000"/>
              </a:lnSpc>
              <a:buNone/>
            </a:pPr>
            <a:endParaRPr lang="es-ES" sz="1800" b="1" u="sng" dirty="0"/>
          </a:p>
        </p:txBody>
      </p:sp>
    </p:spTree>
    <p:extLst>
      <p:ext uri="{BB962C8B-B14F-4D97-AF65-F5344CB8AC3E}">
        <p14:creationId xmlns:p14="http://schemas.microsoft.com/office/powerpoint/2010/main" val="2216017816"/>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BC867-7460-2626-E390-34E48942D03A}"/>
              </a:ext>
            </a:extLst>
          </p:cNvPr>
          <p:cNvSpPr>
            <a:spLocks noGrp="1"/>
          </p:cNvSpPr>
          <p:nvPr>
            <p:ph type="title"/>
          </p:nvPr>
        </p:nvSpPr>
        <p:spPr/>
        <p:txBody>
          <a:bodyPr/>
          <a:lstStyle/>
          <a:p>
            <a:r>
              <a:rPr lang="en-US" dirty="0"/>
              <a:t>Interface Set</a:t>
            </a:r>
          </a:p>
        </p:txBody>
      </p:sp>
      <p:sp>
        <p:nvSpPr>
          <p:cNvPr id="3" name="Marcador de texto 2">
            <a:extLst>
              <a:ext uri="{FF2B5EF4-FFF2-40B4-BE49-F238E27FC236}">
                <a16:creationId xmlns:a16="http://schemas.microsoft.com/office/drawing/2014/main" id="{190ACA40-B62B-5DB7-D5F4-2AB2F745CFDF}"/>
              </a:ext>
            </a:extLst>
          </p:cNvPr>
          <p:cNvSpPr>
            <a:spLocks noGrp="1"/>
          </p:cNvSpPr>
          <p:nvPr>
            <p:ph type="body" idx="1"/>
          </p:nvPr>
        </p:nvSpPr>
        <p:spPr/>
        <p:txBody>
          <a:bodyPr/>
          <a:lstStyle/>
          <a:p>
            <a:endParaRPr lang="en-US"/>
          </a:p>
        </p:txBody>
      </p:sp>
      <p:sp>
        <p:nvSpPr>
          <p:cNvPr id="4" name="Marcador de fecha 3">
            <a:extLst>
              <a:ext uri="{FF2B5EF4-FFF2-40B4-BE49-F238E27FC236}">
                <a16:creationId xmlns:a16="http://schemas.microsoft.com/office/drawing/2014/main" id="{B68A300D-BD9A-641C-737F-F7DCBC0E4AB7}"/>
              </a:ext>
            </a:extLst>
          </p:cNvPr>
          <p:cNvSpPr>
            <a:spLocks noGrp="1"/>
          </p:cNvSpPr>
          <p:nvPr>
            <p:ph type="dt" sz="half" idx="10"/>
          </p:nvPr>
        </p:nvSpPr>
        <p:spPr/>
        <p:txBody>
          <a:bodyPr/>
          <a:lstStyle/>
          <a:p>
            <a:fld id="{48B38D15-F3C8-42AB-B9EF-2DAACDA063FF}" type="datetime1">
              <a:rPr lang="es-ES" smtClean="0"/>
              <a:t>03/05/2024</a:t>
            </a:fld>
            <a:endParaRPr lang="es-ES"/>
          </a:p>
        </p:txBody>
      </p:sp>
      <p:sp>
        <p:nvSpPr>
          <p:cNvPr id="5" name="Marcador de pie de página 4">
            <a:extLst>
              <a:ext uri="{FF2B5EF4-FFF2-40B4-BE49-F238E27FC236}">
                <a16:creationId xmlns:a16="http://schemas.microsoft.com/office/drawing/2014/main" id="{267FDB23-2BCB-F782-6F82-66DD65E48A77}"/>
              </a:ext>
            </a:extLst>
          </p:cNvPr>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350621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 </a:t>
            </a:r>
            <a:r>
              <a:rPr lang="es-ES" sz="2800" b="1" u="sng" dirty="0"/>
              <a:t>Interface Set.</a:t>
            </a:r>
            <a:endParaRPr lang="es-ES" sz="2800" dirty="0"/>
          </a:p>
        </p:txBody>
      </p:sp>
      <p:sp>
        <p:nvSpPr>
          <p:cNvPr id="5125" name="Rectangle 5"/>
          <p:cNvSpPr>
            <a:spLocks noGrp="1" noChangeArrowheads="1"/>
          </p:cNvSpPr>
          <p:nvPr>
            <p:ph idx="1"/>
          </p:nvPr>
        </p:nvSpPr>
        <p:spPr/>
        <p:txBody>
          <a:bodyPr>
            <a:normAutofit/>
          </a:bodyPr>
          <a:lstStyle/>
          <a:p>
            <a:pPr>
              <a:lnSpc>
                <a:spcPct val="150000"/>
              </a:lnSpc>
              <a:buFont typeface="Wingdings" pitchFamily="2" charset="2"/>
              <a:buChar char="q"/>
            </a:pPr>
            <a:r>
              <a:rPr lang="es-ES" sz="2000" dirty="0"/>
              <a:t>It is used to work with </a:t>
            </a:r>
            <a:r>
              <a:rPr lang="es-ES" sz="2000" b="1" dirty="0"/>
              <a:t>assemblies</a:t>
            </a:r>
            <a:r>
              <a:rPr lang="es-ES" sz="2000" dirty="0"/>
              <a:t>.</a:t>
            </a:r>
          </a:p>
          <a:p>
            <a:pPr>
              <a:lnSpc>
                <a:spcPct val="150000"/>
              </a:lnSpc>
              <a:buFont typeface="Wingdings" pitchFamily="2" charset="2"/>
              <a:buChar char="q"/>
            </a:pPr>
            <a:r>
              <a:rPr lang="es-ES" sz="2000" dirty="0"/>
              <a:t>A </a:t>
            </a:r>
            <a:r>
              <a:rPr lang="es-ES" sz="2000" b="1" dirty="0"/>
              <a:t>set </a:t>
            </a:r>
            <a:r>
              <a:rPr lang="es-ES" sz="2000" dirty="0"/>
              <a:t>is a </a:t>
            </a:r>
            <a:r>
              <a:rPr lang="es-ES" sz="2000" b="1" dirty="0"/>
              <a:t>collection </a:t>
            </a:r>
            <a:r>
              <a:rPr lang="es-ES" sz="2000" dirty="0"/>
              <a:t>of </a:t>
            </a:r>
            <a:r>
              <a:rPr lang="es-ES" sz="2000" u="sng" dirty="0"/>
              <a:t>non-duplicated </a:t>
            </a:r>
            <a:r>
              <a:rPr lang="es-ES" sz="2000" dirty="0"/>
              <a:t>elements.</a:t>
            </a:r>
          </a:p>
          <a:p>
            <a:pPr>
              <a:lnSpc>
                <a:spcPct val="150000"/>
              </a:lnSpc>
              <a:buFont typeface="Wingdings" pitchFamily="2" charset="2"/>
              <a:buChar char="q"/>
            </a:pPr>
            <a:r>
              <a:rPr lang="es-ES" sz="2000" dirty="0"/>
              <a:t>Therefore, it is used when we want to control that there is no duplicate data in a collection. </a:t>
            </a:r>
          </a:p>
          <a:p>
            <a:pPr>
              <a:lnSpc>
                <a:spcPct val="150000"/>
              </a:lnSpc>
              <a:buFont typeface="Wingdings" pitchFamily="2" charset="2"/>
              <a:buChar char="q"/>
            </a:pPr>
            <a:r>
              <a:rPr lang="es-ES" sz="2000" dirty="0"/>
              <a:t>The </a:t>
            </a:r>
            <a:r>
              <a:rPr lang="es-ES" sz="2000" b="1" dirty="0"/>
              <a:t>Set interface </a:t>
            </a:r>
            <a:r>
              <a:rPr lang="es-ES" sz="2000" dirty="0"/>
              <a:t>declares the same </a:t>
            </a:r>
            <a:r>
              <a:rPr lang="es-ES" sz="2000" b="1" dirty="0"/>
              <a:t>methods </a:t>
            </a:r>
            <a:r>
              <a:rPr lang="es-ES" sz="2000" dirty="0"/>
              <a:t>as </a:t>
            </a:r>
            <a:r>
              <a:rPr lang="es-ES" sz="2000" b="1" dirty="0" err="1"/>
              <a:t>Collection</a:t>
            </a:r>
            <a:r>
              <a:rPr lang="es-ES" sz="2000" dirty="0"/>
              <a:t>, but with the restrictions that avoid having duplicate elements.</a:t>
            </a:r>
          </a:p>
          <a:p>
            <a:pPr>
              <a:lnSpc>
                <a:spcPct val="150000"/>
              </a:lnSpc>
              <a:buFont typeface="Wingdings" pitchFamily="2" charset="2"/>
              <a:buChar char="q"/>
            </a:pPr>
            <a:r>
              <a:rPr lang="es-ES" sz="2000" dirty="0"/>
              <a:t>There are two classes that implement this interface: the </a:t>
            </a:r>
            <a:r>
              <a:rPr lang="es-ES" sz="2000" b="1" dirty="0" err="1"/>
              <a:t>HashSet </a:t>
            </a:r>
            <a:r>
              <a:rPr lang="es-ES" sz="2000" dirty="0"/>
              <a:t>class and the </a:t>
            </a:r>
            <a:r>
              <a:rPr lang="es-ES" sz="2000" b="1" dirty="0" err="1"/>
              <a:t>TreeSet </a:t>
            </a:r>
            <a:r>
              <a:rPr lang="es-ES" sz="2000" dirty="0"/>
              <a:t>class</a:t>
            </a:r>
            <a:r>
              <a:rPr lang="es-ES" sz="2000" b="1" dirty="0"/>
              <a:t>.</a:t>
            </a:r>
          </a:p>
          <a:p>
            <a:pPr>
              <a:lnSpc>
                <a:spcPct val="150000"/>
              </a:lnSpc>
              <a:buFont typeface="Wingdings" pitchFamily="2" charset="2"/>
              <a:buChar char="q"/>
            </a:pPr>
            <a:endParaRPr lang="es-ES" sz="2000" dirty="0"/>
          </a:p>
        </p:txBody>
      </p:sp>
    </p:spTree>
    <p:extLst>
      <p:ext uri="{BB962C8B-B14F-4D97-AF65-F5344CB8AC3E}">
        <p14:creationId xmlns:p14="http://schemas.microsoft.com/office/powerpoint/2010/main" val="624261467"/>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a:lnSpc>
                <a:spcPct val="170000"/>
              </a:lnSpc>
              <a:buFont typeface="Wingdings" pitchFamily="2" charset="2"/>
              <a:buChar char="q"/>
            </a:pPr>
            <a:r>
              <a:rPr lang="es-ES" sz="1800" dirty="0"/>
              <a:t>Stores the elements of a </a:t>
            </a:r>
            <a:r>
              <a:rPr lang="es-ES" sz="1800" b="1" dirty="0"/>
              <a:t>set </a:t>
            </a:r>
            <a:r>
              <a:rPr lang="es-ES" sz="1800" dirty="0"/>
              <a:t>without maintaining an order.</a:t>
            </a:r>
          </a:p>
          <a:p>
            <a:pPr>
              <a:lnSpc>
                <a:spcPct val="170000"/>
              </a:lnSpc>
              <a:buFont typeface="Wingdings" pitchFamily="2" charset="2"/>
              <a:buChar char="q"/>
            </a:pPr>
            <a:r>
              <a:rPr lang="es-ES" sz="1800" dirty="0"/>
              <a:t>The elements of the </a:t>
            </a:r>
            <a:r>
              <a:rPr lang="es-ES" sz="1800" b="1" dirty="0"/>
              <a:t>set </a:t>
            </a:r>
            <a:r>
              <a:rPr lang="es-ES" sz="1800" dirty="0"/>
              <a:t>are stored in a </a:t>
            </a:r>
            <a:r>
              <a:rPr lang="es-ES" sz="1800" b="1" dirty="0"/>
              <a:t>hash table.</a:t>
            </a:r>
          </a:p>
          <a:p>
            <a:pPr>
              <a:lnSpc>
                <a:spcPct val="170000"/>
              </a:lnSpc>
              <a:buFont typeface="Wingdings" pitchFamily="2" charset="2"/>
              <a:buChar char="q"/>
            </a:pPr>
            <a:r>
              <a:rPr lang="es-ES" sz="1800" b="1" dirty="0"/>
              <a:t>Hash tables </a:t>
            </a:r>
            <a:r>
              <a:rPr lang="es-ES" sz="1800" dirty="0"/>
              <a:t>or </a:t>
            </a:r>
            <a:r>
              <a:rPr lang="es-ES" sz="1800" b="1" dirty="0"/>
              <a:t>scatter tables </a:t>
            </a:r>
            <a:r>
              <a:rPr lang="es-ES" sz="1800" dirty="0"/>
              <a:t>are data structures that associate a </a:t>
            </a:r>
            <a:r>
              <a:rPr lang="es-ES" sz="1800" b="1" dirty="0"/>
              <a:t>key </a:t>
            </a:r>
            <a:r>
              <a:rPr lang="es-ES" sz="1800" dirty="0"/>
              <a:t>to each element in a sequence of elements.</a:t>
            </a:r>
          </a:p>
          <a:p>
            <a:pPr>
              <a:lnSpc>
                <a:spcPct val="170000"/>
              </a:lnSpc>
              <a:buFont typeface="Wingdings" pitchFamily="2" charset="2"/>
              <a:buChar char="q"/>
            </a:pPr>
            <a:r>
              <a:rPr lang="es-ES" sz="1800" dirty="0"/>
              <a:t>This </a:t>
            </a:r>
            <a:r>
              <a:rPr lang="es-ES" sz="1800" b="1" dirty="0"/>
              <a:t>key </a:t>
            </a:r>
            <a:r>
              <a:rPr lang="es-ES" sz="1800" dirty="0"/>
              <a:t>makes it possible to uniquely differentiate the element from the other elements. Example: the file number of a student in the center.</a:t>
            </a:r>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3243374361"/>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a:xfrm>
            <a:off x="898498" y="1124744"/>
            <a:ext cx="10455302" cy="4351338"/>
          </a:xfrm>
        </p:spPr>
        <p:txBody>
          <a:bodyPr>
            <a:normAutofit/>
          </a:bodyPr>
          <a:lstStyle/>
          <a:p>
            <a:pPr>
              <a:lnSpc>
                <a:spcPct val="170000"/>
              </a:lnSpc>
              <a:buFont typeface="Wingdings" pitchFamily="2" charset="2"/>
              <a:buChar char="q"/>
            </a:pPr>
            <a:r>
              <a:rPr lang="es-ES" sz="1800" dirty="0"/>
              <a:t>Some of the </a:t>
            </a:r>
            <a:r>
              <a:rPr lang="es-ES" sz="1800" b="1" dirty="0"/>
              <a:t>methods </a:t>
            </a:r>
            <a:r>
              <a:rPr lang="es-ES" sz="1800" dirty="0"/>
              <a:t>of the </a:t>
            </a:r>
            <a:r>
              <a:rPr lang="es-ES" sz="1800" b="1" dirty="0"/>
              <a:t>class </a:t>
            </a:r>
            <a:r>
              <a:rPr lang="es-ES" sz="1800" dirty="0"/>
              <a:t>are:</a:t>
            </a:r>
          </a:p>
          <a:p>
            <a:pPr lvl="1">
              <a:lnSpc>
                <a:spcPct val="170000"/>
              </a:lnSpc>
              <a:buFont typeface="Wingdings" pitchFamily="2" charset="2"/>
              <a:buChar char="q"/>
            </a:pPr>
            <a:r>
              <a:rPr lang="es-ES" sz="1800" b="1" dirty="0"/>
              <a:t>public </a:t>
            </a:r>
            <a:r>
              <a:rPr lang="es-ES" sz="1800" b="1" dirty="0" err="1"/>
              <a:t>boolean add</a:t>
            </a:r>
            <a:r>
              <a:rPr lang="es-ES" sz="1800" b="1" dirty="0"/>
              <a:t>(</a:t>
            </a:r>
            <a:r>
              <a:rPr lang="es-ES" sz="1800" b="1" dirty="0" err="1"/>
              <a:t>Object </a:t>
            </a:r>
            <a:r>
              <a:rPr lang="es-ES" sz="1800" dirty="0" err="1"/>
              <a:t>ob</a:t>
            </a:r>
            <a:r>
              <a:rPr lang="es-ES" sz="1800" dirty="0"/>
              <a:t>): if the element indicated in the argument is not in the </a:t>
            </a:r>
            <a:r>
              <a:rPr lang="es-ES" sz="1800" b="1" dirty="0"/>
              <a:t>set</a:t>
            </a:r>
            <a:r>
              <a:rPr lang="es-ES" sz="1800" dirty="0"/>
              <a:t>, it adds it and returns </a:t>
            </a:r>
            <a:r>
              <a:rPr lang="es-ES" sz="1800" b="1" dirty="0"/>
              <a:t>true</a:t>
            </a:r>
            <a:r>
              <a:rPr lang="es-ES" sz="1800" dirty="0"/>
              <a:t>.</a:t>
            </a:r>
          </a:p>
          <a:p>
            <a:pPr lvl="1">
              <a:lnSpc>
                <a:spcPct val="170000"/>
              </a:lnSpc>
              <a:buFont typeface="Wingdings" pitchFamily="2" charset="2"/>
              <a:buChar char="q"/>
            </a:pPr>
            <a:r>
              <a:rPr lang="es-ES" sz="1800" b="1" dirty="0" err="1"/>
              <a:t>boolean remove</a:t>
            </a:r>
            <a:r>
              <a:rPr lang="es-ES" sz="1800" b="1" dirty="0"/>
              <a:t>(</a:t>
            </a:r>
            <a:r>
              <a:rPr lang="es-ES" sz="1800" b="1" dirty="0" err="1"/>
              <a:t>Object </a:t>
            </a:r>
            <a:r>
              <a:rPr lang="es-ES" sz="1800" dirty="0" err="1"/>
              <a:t>ob</a:t>
            </a:r>
            <a:r>
              <a:rPr lang="es-ES" sz="1800" dirty="0"/>
              <a:t>): removes "</a:t>
            </a:r>
            <a:r>
              <a:rPr lang="es-ES" sz="1800" dirty="0" err="1"/>
              <a:t>ob</a:t>
            </a:r>
            <a:r>
              <a:rPr lang="es-ES" sz="1800" dirty="0"/>
              <a:t>" if it is in the </a:t>
            </a:r>
            <a:r>
              <a:rPr lang="es-ES" sz="1800" b="1" dirty="0"/>
              <a:t>set </a:t>
            </a:r>
            <a:r>
              <a:rPr lang="es-ES" sz="1800" dirty="0"/>
              <a:t>and returns </a:t>
            </a:r>
            <a:r>
              <a:rPr lang="es-ES" sz="1800" b="1" dirty="0"/>
              <a:t>true</a:t>
            </a:r>
            <a:r>
              <a:rPr lang="es-ES" sz="1800" dirty="0"/>
              <a:t>.</a:t>
            </a:r>
          </a:p>
          <a:p>
            <a:pPr lvl="1">
              <a:lnSpc>
                <a:spcPct val="170000"/>
              </a:lnSpc>
              <a:buFont typeface="Wingdings" pitchFamily="2" charset="2"/>
              <a:buChar char="q"/>
            </a:pPr>
            <a:r>
              <a:rPr lang="es-ES" sz="1800" b="1" dirty="0"/>
              <a:t>public </a:t>
            </a:r>
            <a:r>
              <a:rPr lang="es-ES" sz="1800" b="1" dirty="0" err="1"/>
              <a:t>void clear</a:t>
            </a:r>
            <a:r>
              <a:rPr lang="es-ES" sz="1800" b="1" dirty="0"/>
              <a:t>()</a:t>
            </a:r>
            <a:r>
              <a:rPr lang="es-ES" sz="1800" dirty="0"/>
              <a:t>: empties the </a:t>
            </a:r>
            <a:r>
              <a:rPr lang="es-ES" sz="1800" b="1" dirty="0"/>
              <a:t>set</a:t>
            </a:r>
            <a:r>
              <a:rPr lang="es-ES" sz="1800" dirty="0"/>
              <a:t>.</a:t>
            </a:r>
          </a:p>
          <a:p>
            <a:pPr lvl="1">
              <a:lnSpc>
                <a:spcPct val="170000"/>
              </a:lnSpc>
              <a:buFont typeface="Wingdings" pitchFamily="2" charset="2"/>
              <a:buChar char="q"/>
            </a:pPr>
            <a:r>
              <a:rPr lang="es-ES" sz="1800" b="1" dirty="0"/>
              <a:t>public </a:t>
            </a:r>
            <a:r>
              <a:rPr lang="es-ES" sz="1800" b="1" dirty="0" err="1"/>
              <a:t>Iterator iterator</a:t>
            </a:r>
            <a:r>
              <a:rPr lang="es-ES" sz="1800" b="1" dirty="0"/>
              <a:t>(): </a:t>
            </a:r>
            <a:r>
              <a:rPr lang="es-ES" sz="1800" dirty="0"/>
              <a:t>creates an </a:t>
            </a:r>
            <a:r>
              <a:rPr lang="es-ES" sz="1800" b="1" dirty="0" err="1"/>
              <a:t>iterator </a:t>
            </a:r>
            <a:r>
              <a:rPr lang="es-ES" sz="1800" dirty="0"/>
              <a:t>to traverse the </a:t>
            </a:r>
            <a:r>
              <a:rPr lang="es-ES" sz="1800" b="1" dirty="0"/>
              <a:t>set</a:t>
            </a:r>
            <a:r>
              <a:rPr lang="es-ES" sz="1800" dirty="0"/>
              <a:t>.</a:t>
            </a:r>
          </a:p>
          <a:p>
            <a:pPr lvl="1">
              <a:lnSpc>
                <a:spcPct val="170000"/>
              </a:lnSpc>
              <a:buFont typeface="Wingdings" pitchFamily="2" charset="2"/>
              <a:buChar char="q"/>
            </a:pPr>
            <a:r>
              <a:rPr lang="es-ES" sz="1800" b="1" dirty="0"/>
              <a:t>public </a:t>
            </a:r>
            <a:r>
              <a:rPr lang="es-ES" sz="1800" b="1" dirty="0" err="1"/>
              <a:t>int size</a:t>
            </a:r>
            <a:r>
              <a:rPr lang="es-ES" sz="1800" dirty="0"/>
              <a:t>(): returns the number of elements of the </a:t>
            </a:r>
            <a:r>
              <a:rPr lang="es-ES" sz="1800" b="1" dirty="0"/>
              <a:t>set</a:t>
            </a:r>
            <a:r>
              <a:rPr lang="es-ES" sz="1800" dirty="0"/>
              <a:t>.</a:t>
            </a:r>
          </a:p>
          <a:p>
            <a:pPr lvl="1">
              <a:lnSpc>
                <a:spcPct val="170000"/>
              </a:lnSpc>
              <a:buFont typeface="Wingdings" pitchFamily="2" charset="2"/>
              <a:buChar char="q"/>
            </a:pPr>
            <a:r>
              <a:rPr lang="es-ES" sz="1800" b="1" dirty="0"/>
              <a:t>public </a:t>
            </a:r>
            <a:r>
              <a:rPr lang="es-ES" sz="1800" b="1" dirty="0" err="1"/>
              <a:t>boolean isEmpty</a:t>
            </a:r>
            <a:r>
              <a:rPr lang="es-ES" sz="1800" dirty="0"/>
              <a:t>(): returns </a:t>
            </a:r>
            <a:r>
              <a:rPr lang="es-ES" sz="1800" b="1" dirty="0"/>
              <a:t>true </a:t>
            </a:r>
            <a:r>
              <a:rPr lang="es-ES" sz="1800" dirty="0"/>
              <a:t>if the </a:t>
            </a:r>
            <a:r>
              <a:rPr lang="es-ES" sz="1800" b="1" dirty="0"/>
              <a:t>set </a:t>
            </a:r>
            <a:r>
              <a:rPr lang="es-ES" sz="1800" dirty="0"/>
              <a:t>is empty.</a:t>
            </a:r>
          </a:p>
          <a:p>
            <a:pPr lvl="1">
              <a:lnSpc>
                <a:spcPct val="170000"/>
              </a:lnSpc>
              <a:buFont typeface="Wingdings" pitchFamily="2" charset="2"/>
              <a:buChar char="§"/>
            </a:pPr>
            <a:endParaRPr lang="es-ES" sz="1800" dirty="0"/>
          </a:p>
        </p:txBody>
      </p:sp>
    </p:spTree>
    <p:extLst>
      <p:ext uri="{BB962C8B-B14F-4D97-AF65-F5344CB8AC3E}">
        <p14:creationId xmlns:p14="http://schemas.microsoft.com/office/powerpoint/2010/main" val="1233158207"/>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lvl="1">
              <a:lnSpc>
                <a:spcPct val="150000"/>
              </a:lnSpc>
              <a:buFont typeface="Wingdings" pitchFamily="2" charset="2"/>
              <a:buChar char="q"/>
            </a:pPr>
            <a:r>
              <a:rPr lang="es-ES" sz="1800" b="1" dirty="0"/>
              <a:t>public </a:t>
            </a:r>
            <a:r>
              <a:rPr lang="es-ES" sz="1800" b="1" dirty="0" err="1"/>
              <a:t>boolean contains</a:t>
            </a:r>
            <a:r>
              <a:rPr lang="es-ES" sz="1800" b="1" dirty="0"/>
              <a:t>(</a:t>
            </a:r>
            <a:r>
              <a:rPr lang="es-ES" sz="1800" b="1" dirty="0" err="1"/>
              <a:t>Object </a:t>
            </a:r>
            <a:r>
              <a:rPr lang="es-ES" sz="1800" dirty="0" err="1"/>
              <a:t>ob</a:t>
            </a:r>
            <a:r>
              <a:rPr lang="es-ES" sz="1800" dirty="0"/>
              <a:t>): returns </a:t>
            </a:r>
            <a:r>
              <a:rPr lang="es-ES" sz="1800" b="1" dirty="0"/>
              <a:t>true </a:t>
            </a:r>
            <a:r>
              <a:rPr lang="es-ES" sz="1800" dirty="0"/>
              <a:t>if "</a:t>
            </a:r>
            <a:r>
              <a:rPr lang="es-ES" sz="1800" dirty="0" err="1"/>
              <a:t>ob</a:t>
            </a:r>
            <a:r>
              <a:rPr lang="es-ES" sz="1800" dirty="0"/>
              <a:t>" belongs to the </a:t>
            </a:r>
            <a:r>
              <a:rPr lang="es-ES" sz="1800" b="1" dirty="0"/>
              <a:t>set</a:t>
            </a:r>
            <a:r>
              <a:rPr lang="es-ES" sz="1800" dirty="0"/>
              <a:t>.</a:t>
            </a:r>
          </a:p>
          <a:p>
            <a:pPr lvl="1">
              <a:lnSpc>
                <a:spcPct val="150000"/>
              </a:lnSpc>
              <a:buFont typeface="Wingdings" pitchFamily="2" charset="2"/>
              <a:buChar char="q"/>
            </a:pPr>
            <a:r>
              <a:rPr lang="es-ES" sz="1800" b="1" dirty="0"/>
              <a:t>public </a:t>
            </a:r>
            <a:r>
              <a:rPr lang="es-ES" sz="1800" b="1" dirty="0" err="1"/>
              <a:t>Object </a:t>
            </a:r>
            <a:r>
              <a:rPr lang="es-ES" sz="1800" b="1" dirty="0"/>
              <a:t>clone</a:t>
            </a:r>
            <a:r>
              <a:rPr lang="es-ES" sz="1800" dirty="0"/>
              <a:t>(): creates a copy of the </a:t>
            </a:r>
            <a:r>
              <a:rPr lang="es-ES" sz="1800" b="1" dirty="0"/>
              <a:t>set</a:t>
            </a:r>
            <a:r>
              <a:rPr lang="es-ES" sz="1800" dirty="0"/>
              <a:t>.</a:t>
            </a:r>
          </a:p>
          <a:p>
            <a:pPr lvl="1">
              <a:lnSpc>
                <a:spcPct val="150000"/>
              </a:lnSpc>
              <a:buFont typeface="Wingdings" pitchFamily="2" charset="2"/>
              <a:buChar char="q"/>
            </a:pPr>
            <a:r>
              <a:rPr lang="es-ES" sz="1800" b="1" dirty="0"/>
              <a:t>public </a:t>
            </a:r>
            <a:r>
              <a:rPr lang="es-ES" sz="1800" b="1" dirty="0" err="1"/>
              <a:t>boolean addAll</a:t>
            </a:r>
            <a:r>
              <a:rPr lang="es-ES" sz="1800" dirty="0"/>
              <a:t>(): performs the union of </a:t>
            </a:r>
            <a:r>
              <a:rPr lang="es-ES" sz="1800" b="1" dirty="0"/>
              <a:t>sets </a:t>
            </a:r>
            <a:r>
              <a:rPr lang="es-ES" sz="1800" dirty="0"/>
              <a:t>(produces a </a:t>
            </a:r>
            <a:r>
              <a:rPr lang="es-ES" sz="1800" b="1" dirty="0"/>
              <a:t>set </a:t>
            </a:r>
            <a:r>
              <a:rPr lang="es-ES" sz="1800" dirty="0"/>
              <a:t>with the common and uncommon elements of both).</a:t>
            </a:r>
          </a:p>
          <a:p>
            <a:pPr lvl="1">
              <a:lnSpc>
                <a:spcPct val="150000"/>
              </a:lnSpc>
              <a:buFont typeface="Wingdings" pitchFamily="2" charset="2"/>
              <a:buChar char="q"/>
            </a:pPr>
            <a:r>
              <a:rPr lang="es-ES" sz="1800" b="1" dirty="0" err="1"/>
              <a:t>boolean retainAll</a:t>
            </a:r>
            <a:r>
              <a:rPr lang="es-ES" sz="1800" dirty="0"/>
              <a:t>(): performs the intersection of </a:t>
            </a:r>
            <a:r>
              <a:rPr lang="es-ES" sz="1800" b="1" dirty="0"/>
              <a:t>sets </a:t>
            </a:r>
            <a:r>
              <a:rPr lang="es-ES" sz="1800" dirty="0"/>
              <a:t>(produces a </a:t>
            </a:r>
            <a:r>
              <a:rPr lang="es-ES" sz="1800" b="1" dirty="0"/>
              <a:t>set </a:t>
            </a:r>
            <a:r>
              <a:rPr lang="es-ES" sz="1800" dirty="0"/>
              <a:t>with the common elements of both).</a:t>
            </a:r>
          </a:p>
          <a:p>
            <a:pPr lvl="1">
              <a:lnSpc>
                <a:spcPct val="150000"/>
              </a:lnSpc>
              <a:buFont typeface="Wingdings" pitchFamily="2" charset="2"/>
              <a:buChar char="q"/>
            </a:pPr>
            <a:r>
              <a:rPr lang="es-ES" sz="1800" b="1" dirty="0" err="1"/>
              <a:t>boolean removeAll</a:t>
            </a:r>
            <a:r>
              <a:rPr lang="es-ES" sz="1800" dirty="0"/>
              <a:t>(): performs the difference of </a:t>
            </a:r>
            <a:r>
              <a:rPr lang="es-ES" sz="1800" b="1" dirty="0"/>
              <a:t>sets </a:t>
            </a:r>
            <a:r>
              <a:rPr lang="es-ES" sz="1800" dirty="0"/>
              <a:t>(c2-c1, produces another </a:t>
            </a:r>
            <a:r>
              <a:rPr lang="es-ES" sz="1800" b="1" dirty="0"/>
              <a:t>set </a:t>
            </a:r>
            <a:r>
              <a:rPr lang="es-ES" sz="1800" dirty="0"/>
              <a:t>with the elements of c2 that are not in c1).</a:t>
            </a:r>
          </a:p>
          <a:p>
            <a:pPr lvl="1">
              <a:lnSpc>
                <a:spcPct val="170000"/>
              </a:lnSpc>
              <a:buFont typeface="Wingdings" pitchFamily="2" charset="2"/>
              <a:buChar char="q"/>
            </a:pPr>
            <a:endParaRPr lang="es-ES" sz="1600" dirty="0"/>
          </a:p>
        </p:txBody>
      </p:sp>
    </p:spTree>
    <p:extLst>
      <p:ext uri="{BB962C8B-B14F-4D97-AF65-F5344CB8AC3E}">
        <p14:creationId xmlns:p14="http://schemas.microsoft.com/office/powerpoint/2010/main" val="3292535301"/>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a:lnSpc>
                <a:spcPct val="170000"/>
              </a:lnSpc>
              <a:buFont typeface="Wingdings" pitchFamily="2" charset="2"/>
              <a:buChar char="q"/>
            </a:pPr>
            <a:r>
              <a:rPr lang="es-ES" sz="1800" dirty="0"/>
              <a:t>To ensure that there are no duplicate elements in a </a:t>
            </a:r>
            <a:r>
              <a:rPr lang="es-ES" sz="1800" b="1" dirty="0"/>
              <a:t>set</a:t>
            </a:r>
            <a:r>
              <a:rPr lang="es-ES" sz="1800" dirty="0"/>
              <a:t>, it is necessary to </a:t>
            </a:r>
            <a:r>
              <a:rPr lang="es-ES" sz="1800" b="1" dirty="0"/>
              <a:t>override </a:t>
            </a:r>
            <a:r>
              <a:rPr lang="es-ES" sz="1800" dirty="0"/>
              <a:t>the </a:t>
            </a:r>
            <a:r>
              <a:rPr lang="es-ES" sz="1800" b="1" dirty="0" err="1"/>
              <a:t>equals </a:t>
            </a:r>
            <a:r>
              <a:rPr lang="es-ES" sz="1800" dirty="0"/>
              <a:t>and </a:t>
            </a:r>
            <a:r>
              <a:rPr lang="es-ES" sz="1800" b="1" dirty="0" err="1"/>
              <a:t>hashcode </a:t>
            </a:r>
            <a:r>
              <a:rPr lang="es-ES" sz="1800" b="1" dirty="0"/>
              <a:t>methods </a:t>
            </a:r>
            <a:r>
              <a:rPr lang="es-ES" sz="1800" dirty="0"/>
              <a:t>within the </a:t>
            </a:r>
            <a:r>
              <a:rPr lang="es-ES" sz="1800" b="1" dirty="0"/>
              <a:t>class </a:t>
            </a:r>
            <a:r>
              <a:rPr lang="es-ES" sz="1800" dirty="0"/>
              <a:t>to which the </a:t>
            </a:r>
            <a:r>
              <a:rPr lang="es-ES" sz="1800" b="1" dirty="0"/>
              <a:t>objects </a:t>
            </a:r>
            <a:r>
              <a:rPr lang="es-ES" sz="1800" dirty="0"/>
              <a:t>in the </a:t>
            </a:r>
            <a:r>
              <a:rPr lang="es-ES" sz="1800" b="1" dirty="0"/>
              <a:t>set belong:  </a:t>
            </a:r>
          </a:p>
          <a:p>
            <a:pPr lvl="1">
              <a:lnSpc>
                <a:spcPct val="170000"/>
              </a:lnSpc>
              <a:buFont typeface="Wingdings" pitchFamily="2" charset="2"/>
              <a:buChar char="q"/>
            </a:pPr>
            <a:r>
              <a:rPr lang="es-ES" sz="1800" dirty="0"/>
              <a:t>With the </a:t>
            </a:r>
            <a:r>
              <a:rPr lang="es-ES" sz="1800" b="1" dirty="0" err="1"/>
              <a:t>equals </a:t>
            </a:r>
            <a:r>
              <a:rPr lang="es-ES" sz="1800" b="1" dirty="0"/>
              <a:t>method </a:t>
            </a:r>
            <a:r>
              <a:rPr lang="es-ES" sz="1800" dirty="0"/>
              <a:t>we are indicating when we consider that two </a:t>
            </a:r>
            <a:r>
              <a:rPr lang="es-ES" sz="1800" b="1" dirty="0"/>
              <a:t>objects </a:t>
            </a:r>
            <a:r>
              <a:rPr lang="es-ES" sz="1800" dirty="0"/>
              <a:t>are equal.</a:t>
            </a:r>
          </a:p>
          <a:p>
            <a:pPr marL="393192" lvl="1" indent="0" algn="ctr">
              <a:lnSpc>
                <a:spcPct val="170000"/>
              </a:lnSpc>
              <a:buNone/>
            </a:pPr>
            <a:r>
              <a:rPr lang="es-ES" sz="1800" b="1" dirty="0" err="1"/>
              <a:t>boolean equals </a:t>
            </a:r>
            <a:r>
              <a:rPr lang="es-ES" sz="1800" b="1" dirty="0"/>
              <a:t>(</a:t>
            </a:r>
            <a:r>
              <a:rPr lang="es-ES" sz="1800" b="1" dirty="0" err="1"/>
              <a:t>Object objReceived</a:t>
            </a:r>
            <a:r>
              <a:rPr lang="es-ES" sz="1800" b="1" dirty="0"/>
              <a:t>).</a:t>
            </a:r>
            <a:endParaRPr lang="es-ES" sz="1800" dirty="0"/>
          </a:p>
          <a:p>
            <a:pPr lvl="1">
              <a:lnSpc>
                <a:spcPct val="170000"/>
              </a:lnSpc>
              <a:buFont typeface="Wingdings" pitchFamily="2" charset="2"/>
              <a:buChar char="q"/>
            </a:pPr>
            <a:r>
              <a:rPr lang="es-ES" sz="1800" dirty="0"/>
              <a:t> With the </a:t>
            </a:r>
            <a:r>
              <a:rPr lang="es-ES" sz="1800" b="1" dirty="0" err="1"/>
              <a:t>hashCode </a:t>
            </a:r>
            <a:r>
              <a:rPr lang="es-ES" sz="1800" b="1" dirty="0"/>
              <a:t>method</a:t>
            </a:r>
            <a:r>
              <a:rPr lang="es-ES" sz="1800" dirty="0"/>
              <a:t>, we are determining what is the identification code of each </a:t>
            </a:r>
            <a:r>
              <a:rPr lang="es-ES" sz="1800" b="1" dirty="0"/>
              <a:t>object</a:t>
            </a:r>
            <a:r>
              <a:rPr lang="es-ES" sz="1800" dirty="0"/>
              <a:t>.</a:t>
            </a:r>
          </a:p>
          <a:p>
            <a:pPr marL="393192" lvl="1" indent="0" algn="ctr">
              <a:lnSpc>
                <a:spcPct val="170000"/>
              </a:lnSpc>
              <a:buNone/>
            </a:pPr>
            <a:r>
              <a:rPr lang="es-ES" sz="1800" b="1" dirty="0" err="1"/>
              <a:t>int hashCode</a:t>
            </a:r>
            <a:r>
              <a:rPr lang="es-ES" sz="1800" b="1" dirty="0"/>
              <a:t>().</a:t>
            </a:r>
          </a:p>
          <a:p>
            <a:pPr marL="393192" lvl="1" indent="0">
              <a:lnSpc>
                <a:spcPct val="170000"/>
              </a:lnSpc>
              <a:buNone/>
            </a:pPr>
            <a:endParaRPr lang="es-ES" sz="1800" dirty="0"/>
          </a:p>
          <a:p>
            <a:pPr lvl="1">
              <a:lnSpc>
                <a:spcPct val="170000"/>
              </a:lnSpc>
              <a:buFont typeface="Wingdings" pitchFamily="2" charset="2"/>
              <a:buChar char="§"/>
            </a:pPr>
            <a:endParaRPr lang="es-ES" sz="1800" dirty="0"/>
          </a:p>
        </p:txBody>
      </p:sp>
    </p:spTree>
    <p:extLst>
      <p:ext uri="{BB962C8B-B14F-4D97-AF65-F5344CB8AC3E}">
        <p14:creationId xmlns:p14="http://schemas.microsoft.com/office/powerpoint/2010/main" val="302905673"/>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nSpc>
                <a:spcPct val="150000"/>
              </a:lnSpc>
              <a:buNone/>
            </a:pPr>
            <a:r>
              <a:rPr lang="es-ES" sz="1800" b="1" u="sng" dirty="0">
                <a:solidFill>
                  <a:srgbClr val="FF0000"/>
                </a:solidFill>
              </a:rPr>
              <a:t>Exercise 6</a:t>
            </a:r>
            <a:r>
              <a:rPr lang="es-ES" sz="1800" b="1" dirty="0">
                <a:solidFill>
                  <a:srgbClr val="FF0000"/>
                </a:solidFill>
              </a:rPr>
              <a:t>: </a:t>
            </a:r>
            <a:r>
              <a:rPr lang="es-ES" sz="1800" dirty="0"/>
              <a:t>We are going to create a collection of Students, some of them with the same name and the same age. Only one of them will be displayed as it will consider them the same.</a:t>
            </a:r>
          </a:p>
          <a:p>
            <a:pPr marL="0" indent="0" algn="ctr">
              <a:lnSpc>
                <a:spcPct val="150000"/>
              </a:lnSpc>
              <a:buNone/>
            </a:pPr>
            <a:r>
              <a:rPr lang="es-ES" sz="1800" b="1" u="sng" dirty="0"/>
              <a:t>(Get the file Exercise6UT11 from the platform)</a:t>
            </a:r>
          </a:p>
          <a:p>
            <a:pPr algn="just">
              <a:lnSpc>
                <a:spcPct val="150000"/>
              </a:lnSpc>
              <a:spcBef>
                <a:spcPts val="0"/>
              </a:spcBef>
              <a:buFont typeface="Wingdings" pitchFamily="2" charset="2"/>
              <a:buChar char="q"/>
            </a:pPr>
            <a:r>
              <a:rPr lang="es-ES" sz="1800" dirty="0"/>
              <a:t>When we delete an object, all objects that are considered to be the same will automatically be deleted.</a:t>
            </a:r>
          </a:p>
          <a:p>
            <a:pPr algn="just">
              <a:lnSpc>
                <a:spcPct val="150000"/>
              </a:lnSpc>
              <a:spcBef>
                <a:spcPts val="0"/>
              </a:spcBef>
              <a:buNone/>
            </a:pPr>
            <a:r>
              <a:rPr lang="es-ES" sz="1800" dirty="0"/>
              <a:t>	In this exercise, we delete a repeated element and visualize the collection again.  After </a:t>
            </a:r>
            <a:r>
              <a:rPr lang="es-ES" sz="1800" dirty="0" err="1"/>
              <a:t>visualCollection </a:t>
            </a:r>
            <a:r>
              <a:rPr lang="es-ES" sz="1800" dirty="0"/>
              <a:t>add this code:</a:t>
            </a:r>
          </a:p>
          <a:p>
            <a:pPr marL="0" indent="0">
              <a:lnSpc>
                <a:spcPct val="150000"/>
              </a:lnSpc>
              <a:buNone/>
            </a:pPr>
            <a:r>
              <a:rPr lang="es-ES" sz="1800" b="1" dirty="0" err="1"/>
              <a:t> colec.remove</a:t>
            </a:r>
            <a:r>
              <a:rPr lang="es-ES" sz="1800" b="1" dirty="0"/>
              <a:t>(new Alumno("Angel",18));</a:t>
            </a:r>
          </a:p>
          <a:p>
            <a:pPr marL="0" indent="0">
              <a:lnSpc>
                <a:spcPct val="150000"/>
              </a:lnSpc>
              <a:buNone/>
            </a:pPr>
            <a:r>
              <a:rPr lang="es-ES" sz="1800" b="1" dirty="0" err="1"/>
              <a:t>        System.out.println</a:t>
            </a:r>
            <a:r>
              <a:rPr lang="es-ES" sz="1800" b="1" dirty="0"/>
              <a:t>("COLLECTION AFTER CLEARING: ");</a:t>
            </a:r>
          </a:p>
          <a:p>
            <a:pPr marL="0" indent="0">
              <a:lnSpc>
                <a:spcPct val="150000"/>
              </a:lnSpc>
              <a:buNone/>
            </a:pPr>
            <a:r>
              <a:rPr lang="es-ES" sz="1800" b="1" dirty="0" err="1"/>
              <a:t>        visualCollection</a:t>
            </a:r>
            <a:r>
              <a:rPr lang="es-ES" sz="1800" b="1" dirty="0"/>
              <a:t>(</a:t>
            </a:r>
            <a:r>
              <a:rPr lang="es-ES" sz="1800" b="1" dirty="0" err="1"/>
              <a:t>colec</a:t>
            </a:r>
            <a:r>
              <a:rPr lang="es-ES" sz="1800" b="1" dirty="0"/>
              <a:t>);</a:t>
            </a:r>
            <a:endParaRPr lang="es-ES" sz="1800" dirty="0"/>
          </a:p>
          <a:p>
            <a:pPr marL="0" indent="0" algn="just">
              <a:lnSpc>
                <a:spcPct val="150000"/>
              </a:lnSpc>
              <a:buNone/>
            </a:pPr>
            <a:endParaRPr lang="es-ES" sz="1800" b="1" u="sng" dirty="0"/>
          </a:p>
          <a:p>
            <a:pPr marL="0" indent="0">
              <a:lnSpc>
                <a:spcPct val="170000"/>
              </a:lnSpc>
              <a:buNone/>
            </a:pPr>
            <a:endParaRPr lang="es-ES" sz="1800" dirty="0"/>
          </a:p>
        </p:txBody>
      </p:sp>
    </p:spTree>
    <p:extLst>
      <p:ext uri="{BB962C8B-B14F-4D97-AF65-F5344CB8AC3E}">
        <p14:creationId xmlns:p14="http://schemas.microsoft.com/office/powerpoint/2010/main" val="3516228379"/>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pPr marL="742950" indent="-742950">
              <a:buFont typeface="+mj-lt"/>
              <a:buAutoNum type="arabicPeriod"/>
            </a:pPr>
            <a:r>
              <a:rPr lang="es-ES" sz="2800" dirty="0"/>
              <a:t>Introduction.</a:t>
            </a:r>
          </a:p>
        </p:txBody>
      </p:sp>
      <p:sp>
        <p:nvSpPr>
          <p:cNvPr id="5125" name="Rectangle 5"/>
          <p:cNvSpPr>
            <a:spLocks noGrp="1" noChangeArrowheads="1"/>
          </p:cNvSpPr>
          <p:nvPr>
            <p:ph idx="1"/>
          </p:nvPr>
        </p:nvSpPr>
        <p:spPr>
          <a:xfrm>
            <a:off x="1182875" y="1124744"/>
            <a:ext cx="10515600" cy="5040560"/>
          </a:xfrm>
        </p:spPr>
        <p:txBody>
          <a:bodyPr>
            <a:normAutofit/>
          </a:bodyPr>
          <a:lstStyle/>
          <a:p>
            <a:pPr algn="just">
              <a:lnSpc>
                <a:spcPct val="150000"/>
              </a:lnSpc>
              <a:spcBef>
                <a:spcPts val="0"/>
              </a:spcBef>
              <a:buFont typeface="Wingdings" pitchFamily="2" charset="2"/>
              <a:buChar char="q"/>
            </a:pPr>
            <a:r>
              <a:rPr lang="es-ES" sz="1600" dirty="0"/>
              <a:t>Depending on where the data is stored, the structures can be classified as follows:</a:t>
            </a:r>
          </a:p>
          <a:p>
            <a:pPr lvl="1" algn="just">
              <a:lnSpc>
                <a:spcPct val="150000"/>
              </a:lnSpc>
              <a:spcBef>
                <a:spcPts val="0"/>
              </a:spcBef>
              <a:buNone/>
            </a:pPr>
            <a:r>
              <a:rPr lang="es-ES" sz="1600" b="1" u="sng" dirty="0"/>
              <a:t>2.1. Internal</a:t>
            </a:r>
            <a:r>
              <a:rPr lang="es-ES" sz="1600" b="1" dirty="0"/>
              <a:t>: </a:t>
            </a:r>
            <a:r>
              <a:rPr lang="es-ES" sz="1600" dirty="0"/>
              <a:t>types of collections whose data are stored in the computer's RAM memory. They can be of two types:</a:t>
            </a:r>
          </a:p>
          <a:p>
            <a:pPr lvl="1" algn="just">
              <a:lnSpc>
                <a:spcPct val="150000"/>
              </a:lnSpc>
              <a:spcBef>
                <a:spcPts val="0"/>
              </a:spcBef>
              <a:buNone/>
            </a:pPr>
            <a:r>
              <a:rPr lang="es-ES" sz="1600" b="1" dirty="0"/>
              <a:t>	2.1.1. </a:t>
            </a:r>
            <a:r>
              <a:rPr lang="es-ES" sz="1600" b="1" u="sng" dirty="0"/>
              <a:t>Static (</a:t>
            </a:r>
            <a:r>
              <a:rPr lang="es-ES" sz="1600" b="1" u="sng" dirty="0" err="1"/>
              <a:t>arrays</a:t>
            </a:r>
            <a:r>
              <a:rPr lang="es-ES" sz="1600" b="1" u="sng" dirty="0"/>
              <a:t>)</a:t>
            </a:r>
            <a:r>
              <a:rPr lang="es-ES" sz="1600" b="1" dirty="0"/>
              <a:t>: </a:t>
            </a:r>
            <a:r>
              <a:rPr lang="es-ES" sz="1600" dirty="0"/>
              <a:t>a size is fixed at the time of creation and can no longer be changed. </a:t>
            </a:r>
          </a:p>
          <a:p>
            <a:pPr lvl="1" algn="just">
              <a:lnSpc>
                <a:spcPct val="150000"/>
              </a:lnSpc>
              <a:spcBef>
                <a:spcPts val="0"/>
              </a:spcBef>
              <a:buNone/>
            </a:pPr>
            <a:r>
              <a:rPr lang="es-ES" sz="1600" dirty="0"/>
              <a:t>	They are also characterized by the fact that all the data that compose them are continuously located in the memory.</a:t>
            </a:r>
            <a:endParaRPr lang="es-ES" sz="1600" b="1" dirty="0"/>
          </a:p>
          <a:p>
            <a:pPr lvl="2" algn="just">
              <a:lnSpc>
                <a:spcPct val="150000"/>
              </a:lnSpc>
              <a:spcBef>
                <a:spcPts val="0"/>
              </a:spcBef>
              <a:buNone/>
            </a:pPr>
            <a:r>
              <a:rPr lang="es-ES" sz="1600" u="sng" dirty="0"/>
              <a:t>Advantages of </a:t>
            </a:r>
            <a:r>
              <a:rPr lang="es-ES" sz="1600" u="sng" dirty="0" err="1"/>
              <a:t>arrays</a:t>
            </a:r>
            <a:r>
              <a:rPr lang="es-ES" sz="1600" u="sng" dirty="0"/>
              <a:t>: </a:t>
            </a:r>
            <a:r>
              <a:rPr lang="es-ES" sz="1600" dirty="0"/>
              <a:t>simultaneous access to information.</a:t>
            </a:r>
          </a:p>
          <a:p>
            <a:pPr lvl="2" algn="just">
              <a:lnSpc>
                <a:spcPct val="150000"/>
              </a:lnSpc>
              <a:spcBef>
                <a:spcPts val="0"/>
              </a:spcBef>
              <a:buNone/>
            </a:pPr>
            <a:r>
              <a:rPr lang="es-ES" sz="1600" u="sng" dirty="0"/>
              <a:t>Disadvantage: </a:t>
            </a:r>
            <a:r>
              <a:rPr lang="es-ES" sz="1600" dirty="0"/>
              <a:t>waste of memory because they occupy the</a:t>
            </a:r>
          </a:p>
          <a:p>
            <a:pPr lvl="2" algn="just">
              <a:lnSpc>
                <a:spcPct val="150000"/>
              </a:lnSpc>
              <a:spcBef>
                <a:spcPts val="0"/>
              </a:spcBef>
              <a:buNone/>
            </a:pPr>
            <a:r>
              <a:rPr lang="es-ES" sz="1600" dirty="0"/>
              <a:t>	reserved space even if no data is stored.</a:t>
            </a:r>
          </a:p>
          <a:p>
            <a:pPr lvl="2" algn="just">
              <a:lnSpc>
                <a:spcPct val="150000"/>
              </a:lnSpc>
              <a:spcBef>
                <a:spcPts val="0"/>
              </a:spcBef>
              <a:buNone/>
            </a:pPr>
            <a:r>
              <a:rPr lang="es-ES" sz="1600" u="sng" dirty="0"/>
              <a:t>Example: </a:t>
            </a:r>
            <a:r>
              <a:rPr lang="es-ES" sz="1600" dirty="0"/>
              <a:t>I reserve memory space for 100 clients</a:t>
            </a:r>
          </a:p>
          <a:p>
            <a:pPr lvl="2" algn="just">
              <a:lnSpc>
                <a:spcPct val="150000"/>
              </a:lnSpc>
              <a:spcBef>
                <a:spcPts val="0"/>
              </a:spcBef>
              <a:buNone/>
            </a:pPr>
            <a:r>
              <a:rPr lang="es-ES" sz="1600" dirty="0"/>
              <a:t>	 and so far I only have 20 customers.</a:t>
            </a:r>
          </a:p>
          <a:p>
            <a:pPr lvl="3" algn="just">
              <a:lnSpc>
                <a:spcPct val="150000"/>
              </a:lnSpc>
              <a:spcBef>
                <a:spcPts val="0"/>
              </a:spcBef>
              <a:buNone/>
            </a:pPr>
            <a:endParaRPr lang="es-ES" sz="12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272" y="3419710"/>
            <a:ext cx="2160240" cy="274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14642"/>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nSpc>
                <a:spcPct val="150000"/>
              </a:lnSpc>
              <a:buNone/>
            </a:pPr>
            <a:r>
              <a:rPr lang="es-ES" sz="1800" b="1" u="sng" dirty="0">
                <a:solidFill>
                  <a:srgbClr val="FF0000"/>
                </a:solidFill>
              </a:rPr>
              <a:t>Exercise 7</a:t>
            </a:r>
            <a:r>
              <a:rPr lang="es-ES" sz="1800" b="1" dirty="0">
                <a:solidFill>
                  <a:srgbClr val="FF0000"/>
                </a:solidFill>
              </a:rPr>
              <a:t>: </a:t>
            </a:r>
            <a:r>
              <a:rPr lang="es-ES" sz="1800" dirty="0"/>
              <a:t>Starting from exercise 6, what would happen if the class Student had the following code in the </a:t>
            </a:r>
            <a:r>
              <a:rPr lang="es-ES" sz="1800" dirty="0" err="1"/>
              <a:t>hashCode</a:t>
            </a:r>
            <a:r>
              <a:rPr lang="es-ES" sz="1800" dirty="0"/>
              <a:t>() and </a:t>
            </a:r>
            <a:r>
              <a:rPr lang="es-ES" sz="1800" dirty="0" err="1"/>
              <a:t>equals</a:t>
            </a:r>
            <a:r>
              <a:rPr lang="es-ES" sz="1800" dirty="0"/>
              <a:t>() methods?</a:t>
            </a:r>
            <a:endParaRPr lang="es-ES" sz="1800" b="1" dirty="0"/>
          </a:p>
          <a:p>
            <a:pPr marL="0" indent="0">
              <a:lnSpc>
                <a:spcPct val="170000"/>
              </a:lnSpc>
              <a:buNone/>
            </a:pPr>
            <a:endParaRPr lang="es-E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2492896"/>
            <a:ext cx="23431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9" y="3645025"/>
            <a:ext cx="60293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435709"/>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6.1 </a:t>
            </a:r>
            <a:r>
              <a:rPr lang="es-ES" sz="2800" b="1" dirty="0" err="1"/>
              <a:t>HashSet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nSpc>
                <a:spcPct val="170000"/>
              </a:lnSpc>
              <a:buNone/>
            </a:pPr>
            <a:r>
              <a:rPr lang="es-ES" sz="2000" b="1" u="sng" dirty="0">
                <a:solidFill>
                  <a:srgbClr val="FF0000"/>
                </a:solidFill>
              </a:rPr>
              <a:t>Exercise 8</a:t>
            </a:r>
            <a:r>
              <a:rPr lang="es-ES" sz="2000" b="1" dirty="0">
                <a:solidFill>
                  <a:srgbClr val="FF0000"/>
                </a:solidFill>
              </a:rPr>
              <a:t>: </a:t>
            </a:r>
            <a:r>
              <a:rPr lang="es-ES" sz="2000" dirty="0"/>
              <a:t>write a program that treats the students of DAW1 and DAW2 as sets. The only data of interest of the students is their name.</a:t>
            </a:r>
          </a:p>
          <a:p>
            <a:pPr marL="457200" indent="-457200">
              <a:lnSpc>
                <a:spcPct val="170000"/>
              </a:lnSpc>
              <a:buAutoNum type="alphaLcParenR"/>
            </a:pPr>
            <a:r>
              <a:rPr lang="es-ES" sz="2000" dirty="0"/>
              <a:t>View the list of all students in the DAW Cycle. </a:t>
            </a:r>
          </a:p>
          <a:p>
            <a:pPr marL="457200" indent="-457200">
              <a:lnSpc>
                <a:spcPct val="170000"/>
              </a:lnSpc>
              <a:buAutoNum type="alphaLcParenR"/>
            </a:pPr>
            <a:r>
              <a:rPr lang="es-ES" sz="2000" dirty="0"/>
              <a:t>Displays a list of DAW2 students with any pending DAW1 modules.</a:t>
            </a:r>
          </a:p>
          <a:p>
            <a:pPr marL="457200" indent="-457200">
              <a:lnSpc>
                <a:spcPct val="170000"/>
              </a:lnSpc>
              <a:buAutoNum type="alphaLcParenR"/>
            </a:pPr>
            <a:r>
              <a:rPr lang="es-ES" sz="2000" dirty="0"/>
              <a:t>Displays a list of DAW1 students who do not have 2nd modules.</a:t>
            </a:r>
          </a:p>
          <a:p>
            <a:pPr marL="0" indent="0">
              <a:lnSpc>
                <a:spcPct val="170000"/>
              </a:lnSpc>
              <a:buNone/>
            </a:pPr>
            <a:endParaRPr lang="es-ES" sz="2000" dirty="0"/>
          </a:p>
        </p:txBody>
      </p:sp>
    </p:spTree>
    <p:extLst>
      <p:ext uri="{BB962C8B-B14F-4D97-AF65-F5344CB8AC3E}">
        <p14:creationId xmlns:p14="http://schemas.microsoft.com/office/powerpoint/2010/main" val="4132059791"/>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a:xfrm>
            <a:off x="898498" y="1052736"/>
            <a:ext cx="10455302" cy="4351338"/>
          </a:xfrm>
        </p:spPr>
        <p:txBody>
          <a:bodyPr>
            <a:normAutofit/>
          </a:bodyPr>
          <a:lstStyle/>
          <a:p>
            <a:pPr>
              <a:lnSpc>
                <a:spcPct val="170000"/>
              </a:lnSpc>
              <a:buFont typeface="Wingdings" pitchFamily="2" charset="2"/>
              <a:buChar char="q"/>
            </a:pPr>
            <a:r>
              <a:rPr lang="es-ES" sz="1800" dirty="0"/>
              <a:t>It differs from </a:t>
            </a:r>
            <a:r>
              <a:rPr lang="es-ES" sz="1800" b="1" dirty="0" err="1"/>
              <a:t>HashSet in </a:t>
            </a:r>
            <a:r>
              <a:rPr lang="es-ES" sz="1800" dirty="0"/>
              <a:t>that the elements of the </a:t>
            </a:r>
            <a:r>
              <a:rPr lang="es-ES" sz="1800" b="1" dirty="0"/>
              <a:t>set </a:t>
            </a:r>
            <a:r>
              <a:rPr lang="es-ES" sz="1800" dirty="0"/>
              <a:t>maintain an order. </a:t>
            </a:r>
          </a:p>
          <a:p>
            <a:pPr>
              <a:lnSpc>
                <a:spcPct val="170000"/>
              </a:lnSpc>
              <a:buFont typeface="Wingdings" pitchFamily="2" charset="2"/>
              <a:buChar char="q"/>
            </a:pPr>
            <a:r>
              <a:rPr lang="es-ES" sz="1800" dirty="0"/>
              <a:t>The order is set by the </a:t>
            </a:r>
            <a:r>
              <a:rPr lang="es-ES" sz="1800" b="1" dirty="0" err="1"/>
              <a:t>Comparator </a:t>
            </a:r>
            <a:r>
              <a:rPr lang="es-ES" sz="1800" b="1" dirty="0"/>
              <a:t>interface</a:t>
            </a:r>
            <a:r>
              <a:rPr lang="es-ES" sz="1800" dirty="0"/>
              <a:t>.</a:t>
            </a:r>
          </a:p>
          <a:p>
            <a:pPr>
              <a:lnSpc>
                <a:spcPct val="170000"/>
              </a:lnSpc>
              <a:buFont typeface="Wingdings" pitchFamily="2" charset="2"/>
              <a:buChar char="q"/>
            </a:pPr>
            <a:r>
              <a:rPr lang="es-ES" sz="1800" dirty="0"/>
              <a:t>The </a:t>
            </a:r>
            <a:r>
              <a:rPr lang="es-ES" sz="1800" b="1" dirty="0"/>
              <a:t>methods </a:t>
            </a:r>
            <a:r>
              <a:rPr lang="es-ES" sz="1800" dirty="0"/>
              <a:t>that add or remove elements from the </a:t>
            </a:r>
            <a:r>
              <a:rPr lang="es-ES" sz="1800" b="1" dirty="0"/>
              <a:t>set </a:t>
            </a:r>
            <a:r>
              <a:rPr lang="es-ES" sz="1800" dirty="0"/>
              <a:t>are the same as those of the </a:t>
            </a:r>
            <a:r>
              <a:rPr lang="es-ES" sz="1800" b="1" dirty="0" err="1"/>
              <a:t>HashSet </a:t>
            </a:r>
            <a:r>
              <a:rPr lang="es-ES" sz="1800" b="1" dirty="0"/>
              <a:t>class</a:t>
            </a:r>
            <a:r>
              <a:rPr lang="es-ES" sz="1800" dirty="0"/>
              <a:t>.</a:t>
            </a:r>
          </a:p>
          <a:p>
            <a:pPr>
              <a:lnSpc>
                <a:spcPct val="170000"/>
              </a:lnSpc>
              <a:buFont typeface="Wingdings" pitchFamily="2" charset="2"/>
              <a:buChar char="q"/>
            </a:pPr>
            <a:r>
              <a:rPr lang="es-ES" sz="1800" dirty="0" err="1"/>
              <a:t>Like the HashSet </a:t>
            </a:r>
            <a:r>
              <a:rPr lang="es-ES" sz="1800" dirty="0"/>
              <a:t>class, it does not display repeated values, so that if a zero is returned when comparing them, only one of the objects will be displayed.</a:t>
            </a:r>
          </a:p>
          <a:p>
            <a:pPr>
              <a:lnSpc>
                <a:spcPct val="170000"/>
              </a:lnSpc>
              <a:buFont typeface="Wingdings" pitchFamily="2" charset="2"/>
              <a:buChar char="q"/>
            </a:pPr>
            <a:r>
              <a:rPr lang="es-ES" sz="1800" dirty="0"/>
              <a:t>To make the sorting case insensitive, we add the </a:t>
            </a:r>
            <a:r>
              <a:rPr lang="es-ES" sz="1800" b="1" dirty="0"/>
              <a:t>class </a:t>
            </a:r>
            <a:r>
              <a:rPr lang="es-ES" sz="1800" dirty="0"/>
              <a:t>"Compare" which forces us to </a:t>
            </a:r>
            <a:r>
              <a:rPr lang="es-ES" sz="1800" dirty="0" err="1"/>
              <a:t>overwrite </a:t>
            </a:r>
            <a:r>
              <a:rPr lang="es-ES" sz="1800" dirty="0"/>
              <a:t>the </a:t>
            </a:r>
            <a:r>
              <a:rPr lang="es-ES" sz="1800" b="1" dirty="0"/>
              <a:t>compare method </a:t>
            </a:r>
            <a:r>
              <a:rPr lang="es-ES" sz="1800" dirty="0"/>
              <a:t>of the "</a:t>
            </a:r>
            <a:r>
              <a:rPr lang="es-ES" sz="1800" dirty="0" err="1"/>
              <a:t>Comparator</a:t>
            </a:r>
            <a:r>
              <a:rPr lang="es-ES" sz="1800" dirty="0"/>
              <a:t>" </a:t>
            </a:r>
            <a:r>
              <a:rPr lang="es-ES" sz="1800" b="1" dirty="0"/>
              <a:t>interface. </a:t>
            </a:r>
            <a:r>
              <a:rPr lang="es-ES" sz="1800" dirty="0"/>
              <a:t>In the </a:t>
            </a:r>
            <a:r>
              <a:rPr lang="es-ES" sz="1800" b="1" dirty="0"/>
              <a:t>method</a:t>
            </a:r>
            <a:r>
              <a:rPr lang="es-ES" sz="1800" dirty="0"/>
              <a:t>, we compare the two strings using the </a:t>
            </a:r>
            <a:r>
              <a:rPr lang="es-ES" sz="1800" b="1" dirty="0" err="1"/>
              <a:t>compareTo </a:t>
            </a:r>
            <a:r>
              <a:rPr lang="es-ES" sz="1800" b="1" dirty="0"/>
              <a:t>method</a:t>
            </a:r>
            <a:r>
              <a:rPr lang="es-ES" sz="1800" dirty="0"/>
              <a:t>. </a:t>
            </a:r>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2131867903"/>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a:lnSpc>
                <a:spcPct val="170000"/>
              </a:lnSpc>
              <a:buFont typeface="Wingdings" pitchFamily="2" charset="2"/>
              <a:buChar char="q"/>
            </a:pPr>
            <a:r>
              <a:rPr lang="es-ES" sz="2000" dirty="0"/>
              <a:t>The </a:t>
            </a:r>
            <a:r>
              <a:rPr lang="es-ES" sz="2000" b="1" dirty="0" err="1"/>
              <a:t>compareTo </a:t>
            </a:r>
            <a:r>
              <a:rPr lang="es-ES" sz="2000" b="1" dirty="0"/>
              <a:t>method</a:t>
            </a:r>
            <a:r>
              <a:rPr lang="es-ES" sz="2000" dirty="0"/>
              <a:t>, we saw it in unit 4 for strings.</a:t>
            </a:r>
          </a:p>
          <a:p>
            <a:pPr>
              <a:lnSpc>
                <a:spcPct val="170000"/>
              </a:lnSpc>
              <a:buFont typeface="Wingdings" pitchFamily="2" charset="2"/>
              <a:buChar char="q"/>
            </a:pPr>
            <a:r>
              <a:rPr lang="es-ES" sz="2000" dirty="0"/>
              <a:t>The behavior of the </a:t>
            </a:r>
            <a:r>
              <a:rPr lang="es-ES" sz="2000" b="1" dirty="0"/>
              <a:t>method </a:t>
            </a:r>
            <a:r>
              <a:rPr lang="es-ES" sz="2000" dirty="0"/>
              <a:t>is:</a:t>
            </a:r>
          </a:p>
          <a:p>
            <a:pPr lvl="1">
              <a:lnSpc>
                <a:spcPct val="170000"/>
              </a:lnSpc>
              <a:buFont typeface="Wingdings" pitchFamily="2" charset="2"/>
              <a:buChar char="§"/>
            </a:pPr>
            <a:r>
              <a:rPr lang="es-ES" sz="1800" dirty="0"/>
              <a:t>If it returns a positive number, it is because the </a:t>
            </a:r>
            <a:r>
              <a:rPr lang="es-ES" sz="1800" b="1" dirty="0"/>
              <a:t>object </a:t>
            </a:r>
            <a:r>
              <a:rPr lang="es-ES" sz="1800" dirty="0"/>
              <a:t>that called it comes after the </a:t>
            </a:r>
            <a:r>
              <a:rPr lang="es-ES" sz="1800" b="1" dirty="0"/>
              <a:t>object </a:t>
            </a:r>
            <a:r>
              <a:rPr lang="es-ES" sz="1800" dirty="0"/>
              <a:t>it receives as </a:t>
            </a:r>
            <a:r>
              <a:rPr lang="es-ES" sz="1800" b="1" dirty="0"/>
              <a:t>parameter</a:t>
            </a:r>
            <a:r>
              <a:rPr lang="es-ES" sz="1800" dirty="0"/>
              <a:t>.</a:t>
            </a:r>
          </a:p>
          <a:p>
            <a:pPr lvl="1">
              <a:lnSpc>
                <a:spcPct val="170000"/>
              </a:lnSpc>
              <a:buFont typeface="Wingdings" pitchFamily="2" charset="2"/>
              <a:buChar char="§"/>
            </a:pPr>
            <a:r>
              <a:rPr lang="es-ES" sz="1800" dirty="0"/>
              <a:t>If it returns a negative number, it is because the </a:t>
            </a:r>
            <a:r>
              <a:rPr lang="es-ES" sz="1800" b="1" dirty="0"/>
              <a:t>object </a:t>
            </a:r>
            <a:r>
              <a:rPr lang="es-ES" sz="1800" dirty="0"/>
              <a:t>that called it comes before the </a:t>
            </a:r>
            <a:r>
              <a:rPr lang="es-ES" sz="1800" b="1" dirty="0"/>
              <a:t>object </a:t>
            </a:r>
            <a:r>
              <a:rPr lang="es-ES" sz="1800" dirty="0"/>
              <a:t>it receives as </a:t>
            </a:r>
            <a:r>
              <a:rPr lang="es-ES" sz="1800" b="1" dirty="0"/>
              <a:t>parameter</a:t>
            </a:r>
            <a:r>
              <a:rPr lang="es-ES" sz="1800" dirty="0"/>
              <a:t>.</a:t>
            </a:r>
          </a:p>
          <a:p>
            <a:pPr lvl="1">
              <a:lnSpc>
                <a:spcPct val="170000"/>
              </a:lnSpc>
              <a:buFont typeface="Wingdings" pitchFamily="2" charset="2"/>
              <a:buChar char="§"/>
            </a:pPr>
            <a:r>
              <a:rPr lang="es-ES" sz="1800" dirty="0"/>
              <a:t>If it returns 0, it is because the two </a:t>
            </a:r>
            <a:r>
              <a:rPr lang="es-ES" sz="1800" b="1" dirty="0"/>
              <a:t>objects </a:t>
            </a:r>
            <a:r>
              <a:rPr lang="es-ES" sz="1800" dirty="0"/>
              <a:t>are the same.</a:t>
            </a:r>
            <a:endParaRPr lang="es-ES" sz="2000" dirty="0"/>
          </a:p>
          <a:p>
            <a:pPr marL="0" indent="0">
              <a:lnSpc>
                <a:spcPct val="170000"/>
              </a:lnSpc>
              <a:buNone/>
            </a:pPr>
            <a:endParaRPr lang="es-ES" sz="1800" dirty="0"/>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2423448345"/>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a:xfrm>
            <a:off x="898498" y="960600"/>
            <a:ext cx="10455302" cy="5132695"/>
          </a:xfrm>
        </p:spPr>
        <p:txBody>
          <a:bodyPr>
            <a:normAutofit fontScale="77500" lnSpcReduction="20000"/>
          </a:bodyPr>
          <a:lstStyle/>
          <a:p>
            <a:pPr marL="0" indent="0">
              <a:lnSpc>
                <a:spcPct val="170000"/>
              </a:lnSpc>
              <a:buNone/>
            </a:pPr>
            <a:r>
              <a:rPr lang="es-ES" sz="3300" b="1" u="sng" dirty="0">
                <a:solidFill>
                  <a:srgbClr val="FF0000"/>
                </a:solidFill>
              </a:rPr>
              <a:t>Exercise 9</a:t>
            </a:r>
            <a:r>
              <a:rPr lang="es-ES" sz="3300" b="1" dirty="0">
                <a:solidFill>
                  <a:srgbClr val="FF0000"/>
                </a:solidFill>
              </a:rPr>
              <a:t>: </a:t>
            </a:r>
            <a:r>
              <a:rPr lang="es-ES" sz="3300" dirty="0"/>
              <a:t>We are going to add to a set an array of words and then we are going to visualize them in an orderly way and without duplicates.</a:t>
            </a:r>
          </a:p>
          <a:p>
            <a:pPr marL="0" indent="0">
              <a:lnSpc>
                <a:spcPct val="170000"/>
              </a:lnSpc>
              <a:buNone/>
            </a:pPr>
            <a:r>
              <a:rPr lang="es-ES" sz="2400" dirty="0"/>
              <a:t> </a:t>
            </a:r>
          </a:p>
          <a:p>
            <a:pPr marL="1188720" lvl="4" indent="0">
              <a:lnSpc>
                <a:spcPct val="120000"/>
              </a:lnSpc>
              <a:buNone/>
            </a:pPr>
            <a:r>
              <a:rPr lang="es-ES" sz="2200" b="1" dirty="0"/>
              <a:t>public static </a:t>
            </a:r>
            <a:r>
              <a:rPr lang="es-ES" sz="2200" b="1" dirty="0" err="1"/>
              <a:t>void main</a:t>
            </a:r>
            <a:r>
              <a:rPr lang="es-ES" sz="2200" b="1" dirty="0"/>
              <a:t>(</a:t>
            </a:r>
            <a:r>
              <a:rPr lang="es-ES" sz="2200" b="1" dirty="0" err="1"/>
              <a:t>String</a:t>
            </a:r>
            <a:r>
              <a:rPr lang="es-ES" sz="2200" b="1" dirty="0"/>
              <a:t>[] </a:t>
            </a:r>
            <a:r>
              <a:rPr lang="es-ES" sz="2200" b="1" dirty="0" err="1"/>
              <a:t>args</a:t>
            </a:r>
            <a:r>
              <a:rPr lang="es-ES" sz="2200" b="1" dirty="0"/>
              <a:t>) {</a:t>
            </a:r>
          </a:p>
          <a:p>
            <a:pPr marL="1188720" lvl="4" indent="0">
              <a:lnSpc>
                <a:spcPct val="120000"/>
              </a:lnSpc>
              <a:buNone/>
            </a:pPr>
            <a:r>
              <a:rPr lang="es-ES" sz="2200" b="1" dirty="0" err="1"/>
              <a:t>        String</a:t>
            </a:r>
            <a:r>
              <a:rPr lang="es-ES" sz="2200" b="1" dirty="0"/>
              <a:t>[] strings = {"book", "table", "chair", "window", "Bin",</a:t>
            </a:r>
          </a:p>
          <a:p>
            <a:pPr marL="1188720" lvl="4" indent="0">
              <a:lnSpc>
                <a:spcPct val="120000"/>
              </a:lnSpc>
              <a:buNone/>
            </a:pPr>
            <a:r>
              <a:rPr lang="es-ES" sz="2200" b="1" dirty="0"/>
              <a:t>            "cabinet", "shutter"};</a:t>
            </a:r>
          </a:p>
          <a:p>
            <a:pPr marL="1188720" lvl="4" indent="0">
              <a:lnSpc>
                <a:spcPct val="120000"/>
              </a:lnSpc>
              <a:buNone/>
            </a:pPr>
            <a:r>
              <a:rPr lang="es-ES" sz="2200" b="1" dirty="0" err="1">
                <a:solidFill>
                  <a:srgbClr val="7030A0"/>
                </a:solidFill>
              </a:rPr>
              <a:t>        TreeSet </a:t>
            </a:r>
            <a:r>
              <a:rPr lang="es-ES" sz="2200" b="1" dirty="0">
                <a:solidFill>
                  <a:srgbClr val="7030A0"/>
                </a:solidFill>
              </a:rPr>
              <a:t>set = new </a:t>
            </a:r>
            <a:r>
              <a:rPr lang="es-ES" sz="2200" b="1" dirty="0" err="1">
                <a:solidFill>
                  <a:srgbClr val="7030A0"/>
                </a:solidFill>
              </a:rPr>
              <a:t>TreeSet</a:t>
            </a:r>
            <a:r>
              <a:rPr lang="es-ES" sz="2200" b="1" dirty="0">
                <a:solidFill>
                  <a:srgbClr val="7030A0"/>
                </a:solidFill>
              </a:rPr>
              <a:t>(new Compara()); </a:t>
            </a:r>
            <a:r>
              <a:rPr lang="es-ES" sz="2200" b="1" dirty="0"/>
              <a:t>//Create the set</a:t>
            </a:r>
          </a:p>
          <a:p>
            <a:pPr marL="1188720" lvl="4" indent="0">
              <a:lnSpc>
                <a:spcPct val="120000"/>
              </a:lnSpc>
              <a:buNone/>
            </a:pPr>
            <a:r>
              <a:rPr lang="es-ES" sz="2200" b="1" dirty="0" err="1"/>
              <a:t>        for </a:t>
            </a:r>
            <a:r>
              <a:rPr lang="es-ES" sz="2200" b="1" dirty="0"/>
              <a:t>(</a:t>
            </a:r>
            <a:r>
              <a:rPr lang="es-ES" sz="2200" b="1" dirty="0" err="1"/>
              <a:t>int </a:t>
            </a:r>
            <a:r>
              <a:rPr lang="es-ES" sz="2200" b="1" dirty="0"/>
              <a:t>i = 0; i &lt; </a:t>
            </a:r>
            <a:r>
              <a:rPr lang="es-ES" sz="2200" b="1" dirty="0" err="1"/>
              <a:t>strings.length</a:t>
            </a:r>
            <a:r>
              <a:rPr lang="es-ES" sz="2200" b="1" dirty="0"/>
              <a:t>; i++) {</a:t>
            </a:r>
          </a:p>
          <a:p>
            <a:pPr marL="1188720" lvl="4" indent="0">
              <a:lnSpc>
                <a:spcPct val="120000"/>
              </a:lnSpc>
              <a:buNone/>
            </a:pPr>
            <a:r>
              <a:rPr lang="es-ES" sz="2200" b="1" dirty="0" err="1"/>
              <a:t>            set.add</a:t>
            </a:r>
            <a:r>
              <a:rPr lang="es-ES" sz="2200" b="1" dirty="0"/>
              <a:t>(strings[i]); //Add strings to the set</a:t>
            </a:r>
          </a:p>
          <a:p>
            <a:pPr marL="1188720" lvl="4" indent="0">
              <a:lnSpc>
                <a:spcPct val="120000"/>
              </a:lnSpc>
              <a:buNone/>
            </a:pPr>
            <a:r>
              <a:rPr lang="es-ES" sz="2200" b="1" dirty="0"/>
              <a:t>        }</a:t>
            </a:r>
          </a:p>
          <a:p>
            <a:pPr marL="1188720" lvl="4" indent="0">
              <a:lnSpc>
                <a:spcPct val="120000"/>
              </a:lnSpc>
              <a:buNone/>
            </a:pPr>
            <a:r>
              <a:rPr lang="es-ES" sz="2200" b="1" dirty="0" err="1"/>
              <a:t>        System.out.println</a:t>
            </a:r>
            <a:r>
              <a:rPr lang="es-ES" sz="2200" b="1" dirty="0"/>
              <a:t>("Sorted set:" + set);</a:t>
            </a:r>
          </a:p>
          <a:p>
            <a:pPr marL="1188720" lvl="4" indent="0">
              <a:lnSpc>
                <a:spcPct val="120000"/>
              </a:lnSpc>
              <a:buNone/>
            </a:pPr>
            <a:r>
              <a:rPr lang="es-ES" sz="2200" b="1" dirty="0"/>
              <a:t>    }</a:t>
            </a:r>
          </a:p>
          <a:p>
            <a:pPr marL="27432" indent="0">
              <a:lnSpc>
                <a:spcPct val="170000"/>
              </a:lnSpc>
              <a:buNone/>
            </a:pPr>
            <a:endParaRPr lang="es-ES" sz="2000" dirty="0"/>
          </a:p>
          <a:p>
            <a:pPr marL="0" indent="0">
              <a:lnSpc>
                <a:spcPct val="170000"/>
              </a:lnSpc>
              <a:buNone/>
            </a:pPr>
            <a:endParaRPr lang="es-ES" sz="1800" dirty="0"/>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2461186558"/>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a:xfrm>
            <a:off x="898498" y="1300514"/>
            <a:ext cx="10455302" cy="5152822"/>
          </a:xfrm>
        </p:spPr>
        <p:txBody>
          <a:bodyPr>
            <a:normAutofit fontScale="77500" lnSpcReduction="20000"/>
          </a:bodyPr>
          <a:lstStyle/>
          <a:p>
            <a:pPr marL="27432" indent="0">
              <a:lnSpc>
                <a:spcPct val="170000"/>
              </a:lnSpc>
              <a:buNone/>
            </a:pPr>
            <a:r>
              <a:rPr lang="es-ES" sz="2300" u="sng" dirty="0"/>
              <a:t>Code Class Compare:</a:t>
            </a:r>
          </a:p>
          <a:p>
            <a:pPr marL="0" indent="0">
              <a:lnSpc>
                <a:spcPct val="170000"/>
              </a:lnSpc>
              <a:buNone/>
            </a:pPr>
            <a:endParaRPr lang="es-ES" sz="1800" dirty="0"/>
          </a:p>
          <a:p>
            <a:pPr marL="1463040" lvl="5" indent="0">
              <a:lnSpc>
                <a:spcPct val="120000"/>
              </a:lnSpc>
              <a:buNone/>
            </a:pPr>
            <a:r>
              <a:rPr lang="es-ES" sz="2900" b="1" dirty="0"/>
              <a:t>public </a:t>
            </a:r>
            <a:r>
              <a:rPr lang="es-ES" sz="2900" b="1" dirty="0" err="1"/>
              <a:t>class </a:t>
            </a:r>
            <a:r>
              <a:rPr lang="es-ES" sz="2900" b="1" dirty="0"/>
              <a:t>Compara </a:t>
            </a:r>
            <a:r>
              <a:rPr lang="es-ES" sz="2900" b="1" dirty="0" err="1">
                <a:solidFill>
                  <a:srgbClr val="7030A0"/>
                </a:solidFill>
              </a:rPr>
              <a:t>implements </a:t>
            </a:r>
            <a:r>
              <a:rPr lang="es-ES" sz="2900" b="1" dirty="0"/>
              <a:t>Comparator{</a:t>
            </a:r>
          </a:p>
          <a:p>
            <a:pPr marL="1463040" lvl="5" indent="0">
              <a:lnSpc>
                <a:spcPct val="120000"/>
              </a:lnSpc>
              <a:buNone/>
            </a:pPr>
            <a:r>
              <a:rPr lang="es-ES" sz="2900" b="1" dirty="0" err="1"/>
              <a:t>          @Override</a:t>
            </a:r>
            <a:endParaRPr lang="es-ES" sz="2900" b="1" dirty="0"/>
          </a:p>
          <a:p>
            <a:pPr marL="1463040" lvl="5" indent="0">
              <a:lnSpc>
                <a:spcPct val="120000"/>
              </a:lnSpc>
              <a:buNone/>
            </a:pPr>
            <a:r>
              <a:rPr lang="es-ES" sz="2900" b="1" dirty="0"/>
              <a:t>          public </a:t>
            </a:r>
            <a:r>
              <a:rPr lang="es-ES" sz="2900" b="1" dirty="0" err="1"/>
              <a:t>int </a:t>
            </a:r>
            <a:r>
              <a:rPr lang="es-ES" sz="2900" b="1" dirty="0"/>
              <a:t>compare(</a:t>
            </a:r>
            <a:r>
              <a:rPr lang="es-ES" sz="2900" b="1" dirty="0" err="1"/>
              <a:t>Object </a:t>
            </a:r>
            <a:r>
              <a:rPr lang="es-ES" sz="2900" b="1" dirty="0"/>
              <a:t>obj1, </a:t>
            </a:r>
            <a:r>
              <a:rPr lang="es-ES" sz="2900" b="1" dirty="0" err="1"/>
              <a:t>Object </a:t>
            </a:r>
            <a:r>
              <a:rPr lang="es-ES" sz="2900" b="1" dirty="0"/>
              <a:t>obj2) {</a:t>
            </a:r>
          </a:p>
          <a:p>
            <a:pPr marL="1463040" lvl="5" indent="0">
              <a:lnSpc>
                <a:spcPct val="120000"/>
              </a:lnSpc>
              <a:buNone/>
            </a:pPr>
            <a:r>
              <a:rPr lang="es-ES" sz="2900" b="1" dirty="0" err="1"/>
              <a:t>	   String </a:t>
            </a:r>
            <a:r>
              <a:rPr lang="es-ES" sz="2900" b="1" dirty="0"/>
              <a:t>string1=(</a:t>
            </a:r>
            <a:r>
              <a:rPr lang="es-ES" sz="2900" b="1" dirty="0" err="1"/>
              <a:t>String</a:t>
            </a:r>
            <a:r>
              <a:rPr lang="es-ES" sz="2900" b="1" dirty="0"/>
              <a:t>)obj1;</a:t>
            </a:r>
          </a:p>
          <a:p>
            <a:pPr marL="1463040" lvl="5" indent="0">
              <a:lnSpc>
                <a:spcPct val="120000"/>
              </a:lnSpc>
              <a:buNone/>
            </a:pPr>
            <a:r>
              <a:rPr lang="es-ES" sz="2900" b="1" dirty="0" err="1"/>
              <a:t>	   String </a:t>
            </a:r>
            <a:r>
              <a:rPr lang="es-ES" sz="2900" b="1" dirty="0"/>
              <a:t>string2=(</a:t>
            </a:r>
            <a:r>
              <a:rPr lang="es-ES" sz="2900" b="1" dirty="0" err="1"/>
              <a:t>String</a:t>
            </a:r>
            <a:r>
              <a:rPr lang="es-ES" sz="2900" b="1" dirty="0"/>
              <a:t>)obj2;</a:t>
            </a:r>
          </a:p>
          <a:p>
            <a:pPr marL="1463040" lvl="5" indent="0">
              <a:lnSpc>
                <a:spcPct val="120000"/>
              </a:lnSpc>
              <a:buNone/>
            </a:pPr>
            <a:r>
              <a:rPr lang="es-ES" sz="2900" b="1" dirty="0"/>
              <a:t>	   string1=string1.toUpperCase();</a:t>
            </a:r>
          </a:p>
          <a:p>
            <a:pPr marL="1463040" lvl="5" indent="0">
              <a:lnSpc>
                <a:spcPct val="120000"/>
              </a:lnSpc>
              <a:buNone/>
            </a:pPr>
            <a:r>
              <a:rPr lang="es-ES" sz="2900" b="1" dirty="0"/>
              <a:t>	   string2=string2.toUpperCase();</a:t>
            </a:r>
          </a:p>
          <a:p>
            <a:pPr marL="1463040" lvl="5" indent="0">
              <a:lnSpc>
                <a:spcPct val="120000"/>
              </a:lnSpc>
              <a:buNone/>
            </a:pPr>
            <a:r>
              <a:rPr lang="es-ES" sz="2900" b="1" dirty="0" err="1"/>
              <a:t>	   return </a:t>
            </a:r>
            <a:r>
              <a:rPr lang="es-ES" sz="2900" b="1" dirty="0"/>
              <a:t>string1.compareTo(string2);</a:t>
            </a:r>
          </a:p>
          <a:p>
            <a:pPr marL="1463040" lvl="5" indent="0">
              <a:lnSpc>
                <a:spcPct val="120000"/>
              </a:lnSpc>
              <a:buNone/>
            </a:pPr>
            <a:r>
              <a:rPr lang="es-ES" sz="2900" b="1" dirty="0"/>
              <a:t>          }</a:t>
            </a:r>
          </a:p>
          <a:p>
            <a:pPr marL="1463040" lvl="5" indent="0">
              <a:lnSpc>
                <a:spcPct val="120000"/>
              </a:lnSpc>
              <a:buNone/>
            </a:pPr>
            <a:r>
              <a:rPr lang="es-ES" sz="2900" b="1" dirty="0"/>
              <a:t>}</a:t>
            </a:r>
          </a:p>
        </p:txBody>
      </p:sp>
    </p:spTree>
    <p:extLst>
      <p:ext uri="{BB962C8B-B14F-4D97-AF65-F5344CB8AC3E}">
        <p14:creationId xmlns:p14="http://schemas.microsoft.com/office/powerpoint/2010/main" val="3365311787"/>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gn="just">
              <a:lnSpc>
                <a:spcPct val="150000"/>
              </a:lnSpc>
              <a:buNone/>
            </a:pPr>
            <a:r>
              <a:rPr lang="es-ES" sz="2000" b="1" u="sng" dirty="0">
                <a:solidFill>
                  <a:srgbClr val="FF0000"/>
                </a:solidFill>
              </a:rPr>
              <a:t>Exercise 10</a:t>
            </a:r>
            <a:r>
              <a:rPr lang="es-ES" sz="2000" b="1" dirty="0">
                <a:solidFill>
                  <a:srgbClr val="FF0000"/>
                </a:solidFill>
              </a:rPr>
              <a:t>: </a:t>
            </a:r>
            <a:r>
              <a:rPr lang="es-ES" sz="2000" dirty="0"/>
              <a:t>Program to display the data of the collection, sorted in ascending order by name. Among all the students with the same name, it will display them sorted in ascending order by age.</a:t>
            </a:r>
            <a:endParaRPr lang="es-ES" sz="2000" b="1" dirty="0"/>
          </a:p>
          <a:p>
            <a:pPr marL="0" indent="0" algn="just">
              <a:lnSpc>
                <a:spcPct val="150000"/>
              </a:lnSpc>
              <a:buNone/>
            </a:pPr>
            <a:r>
              <a:rPr lang="es-ES" sz="2000" dirty="0"/>
              <a:t>If there are students with the same name and age, only one of them will be displayed. </a:t>
            </a:r>
          </a:p>
          <a:p>
            <a:pPr marL="0" indent="0" algn="just">
              <a:lnSpc>
                <a:spcPct val="150000"/>
              </a:lnSpc>
              <a:buNone/>
            </a:pPr>
            <a:r>
              <a:rPr lang="es-ES" sz="2000" b="1" u="sng" dirty="0">
                <a:solidFill>
                  <a:srgbClr val="FF0000"/>
                </a:solidFill>
              </a:rPr>
              <a:t>Exercise 11</a:t>
            </a:r>
            <a:r>
              <a:rPr lang="es-ES" sz="2000" b="1" dirty="0">
                <a:solidFill>
                  <a:srgbClr val="FF0000"/>
                </a:solidFill>
              </a:rPr>
              <a:t>: </a:t>
            </a:r>
            <a:r>
              <a:rPr lang="es-ES" sz="2000" dirty="0"/>
              <a:t>Change the previous example so that the data is displayed in descending order by age.</a:t>
            </a:r>
          </a:p>
          <a:p>
            <a:pPr marL="0" indent="0" algn="just">
              <a:lnSpc>
                <a:spcPct val="150000"/>
              </a:lnSpc>
              <a:buNone/>
            </a:pPr>
            <a:r>
              <a:rPr lang="es-ES" sz="2000" b="1" u="sng" dirty="0">
                <a:solidFill>
                  <a:srgbClr val="FF0000"/>
                </a:solidFill>
              </a:rPr>
              <a:t>Exercise 12</a:t>
            </a:r>
            <a:r>
              <a:rPr lang="es-ES" sz="2000" b="1" dirty="0">
                <a:solidFill>
                  <a:srgbClr val="FF0000"/>
                </a:solidFill>
              </a:rPr>
              <a:t>: </a:t>
            </a:r>
            <a:r>
              <a:rPr lang="es-ES" sz="2000" dirty="0"/>
              <a:t>Display the data sorted by name in descending order.</a:t>
            </a:r>
            <a:endParaRPr lang="es-ES" sz="2000" b="1" dirty="0"/>
          </a:p>
          <a:p>
            <a:pPr marL="27432" indent="0">
              <a:lnSpc>
                <a:spcPct val="170000"/>
              </a:lnSpc>
              <a:buNone/>
            </a:pPr>
            <a:endParaRPr lang="es-ES" sz="2000" dirty="0"/>
          </a:p>
          <a:p>
            <a:pPr marL="0" indent="0">
              <a:lnSpc>
                <a:spcPct val="170000"/>
              </a:lnSpc>
              <a:buNone/>
            </a:pPr>
            <a:endParaRPr lang="es-ES" sz="1800" dirty="0"/>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b="1" dirty="0"/>
              <a:t>6.2 </a:t>
            </a:r>
            <a:r>
              <a:rPr lang="es-ES" sz="2800" b="1" dirty="0" err="1"/>
              <a:t>TreeSet </a:t>
            </a:r>
            <a:r>
              <a:rPr lang="es-ES" sz="2800" b="1" dirty="0"/>
              <a:t>class.</a:t>
            </a:r>
            <a:endParaRPr lang="es-ES" sz="2800" dirty="0"/>
          </a:p>
        </p:txBody>
      </p:sp>
      <p:sp>
        <p:nvSpPr>
          <p:cNvPr id="5125" name="Rectangle 5"/>
          <p:cNvSpPr>
            <a:spLocks noGrp="1" noChangeArrowheads="1"/>
          </p:cNvSpPr>
          <p:nvPr>
            <p:ph idx="1"/>
          </p:nvPr>
        </p:nvSpPr>
        <p:spPr/>
        <p:txBody>
          <a:bodyPr>
            <a:normAutofit/>
          </a:bodyPr>
          <a:lstStyle/>
          <a:p>
            <a:pPr marL="0" indent="0" algn="just">
              <a:lnSpc>
                <a:spcPct val="150000"/>
              </a:lnSpc>
              <a:buNone/>
            </a:pPr>
            <a:r>
              <a:rPr lang="es-ES" sz="2000" b="1" u="sng" dirty="0">
                <a:solidFill>
                  <a:srgbClr val="FF0000"/>
                </a:solidFill>
              </a:rPr>
              <a:t>Exercise 13</a:t>
            </a:r>
            <a:r>
              <a:rPr lang="es-ES" sz="2000" b="1" dirty="0">
                <a:solidFill>
                  <a:srgbClr val="FF0000"/>
                </a:solidFill>
              </a:rPr>
              <a:t>: </a:t>
            </a:r>
            <a:r>
              <a:rPr lang="es-ES" sz="2000" dirty="0"/>
              <a:t>Write a program to manage the standings of a bowling competition. For each player we are interested in his name and the points he has scored in the game. The program will store the player's name and points and display them sorted by score. If there are two players with the same points, display them in ascending order.</a:t>
            </a:r>
          </a:p>
          <a:p>
            <a:pPr marL="0" indent="0" algn="just">
              <a:lnSpc>
                <a:spcPct val="150000"/>
              </a:lnSpc>
              <a:buNone/>
            </a:pPr>
            <a:r>
              <a:rPr lang="es-ES" sz="2000" dirty="0"/>
              <a:t>We request data from the user and control exceptions. </a:t>
            </a:r>
          </a:p>
          <a:p>
            <a:pPr marL="0" indent="0" algn="just">
              <a:lnSpc>
                <a:spcPct val="150000"/>
              </a:lnSpc>
              <a:buNone/>
            </a:pPr>
            <a:r>
              <a:rPr lang="es-ES" sz="2000" dirty="0"/>
              <a:t>If we are going to add a repeated player, it should not </a:t>
            </a:r>
            <a:r>
              <a:rPr lang="es-ES" sz="2000"/>
              <a:t>let us add him.</a:t>
            </a:r>
            <a:endParaRPr lang="es-ES" sz="2000" dirty="0"/>
          </a:p>
          <a:p>
            <a:pPr marL="0" indent="0">
              <a:lnSpc>
                <a:spcPct val="170000"/>
              </a:lnSpc>
              <a:buNone/>
            </a:pPr>
            <a:endParaRPr lang="es-ES" sz="1800" dirty="0"/>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8F8DE39-21C8-43EE-B279-CA21D541CFA8}"/>
              </a:ext>
            </a:extLst>
          </p:cNvPr>
          <p:cNvSpPr>
            <a:spLocks noGrp="1"/>
          </p:cNvSpPr>
          <p:nvPr>
            <p:ph type="title"/>
          </p:nvPr>
        </p:nvSpPr>
        <p:spPr/>
        <p:txBody>
          <a:bodyPr/>
          <a:lstStyle/>
          <a:p>
            <a:r>
              <a:rPr lang="es-ES" dirty="0"/>
              <a:t>Generic or Parameterized Collections</a:t>
            </a:r>
          </a:p>
        </p:txBody>
      </p:sp>
      <p:sp>
        <p:nvSpPr>
          <p:cNvPr id="5" name="Marcador de texto 4">
            <a:extLst>
              <a:ext uri="{FF2B5EF4-FFF2-40B4-BE49-F238E27FC236}">
                <a16:creationId xmlns:a16="http://schemas.microsoft.com/office/drawing/2014/main" id="{E5C1529C-1A5C-4772-B720-09A36EEC2C6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18192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2FD4671-4D3F-6E3C-C9A2-57360B50AD58}"/>
              </a:ext>
            </a:extLst>
          </p:cNvPr>
          <p:cNvSpPr>
            <a:spLocks noGrp="1"/>
          </p:cNvSpPr>
          <p:nvPr>
            <p:ph type="title"/>
          </p:nvPr>
        </p:nvSpPr>
        <p:spPr/>
        <p:txBody>
          <a:bodyPr>
            <a:normAutofit fontScale="90000"/>
          </a:bodyPr>
          <a:lstStyle/>
          <a:p>
            <a:r>
              <a:rPr lang="en-US" b="1" dirty="0">
                <a:solidFill>
                  <a:srgbClr val="000000"/>
                </a:solidFill>
                <a:highlight>
                  <a:srgbClr val="FFFFFF"/>
                </a:highlight>
                <a:latin typeface="Raleway" panose="020F0502020204030204" pitchFamily="2" charset="0"/>
              </a:rPr>
              <a:t>Raw Type vs. Parameterized Type</a:t>
            </a:r>
            <a:endParaRPr lang="en-US" dirty="0"/>
          </a:p>
        </p:txBody>
      </p:sp>
      <p:sp>
        <p:nvSpPr>
          <p:cNvPr id="7" name="Marcador de contenido 6">
            <a:extLst>
              <a:ext uri="{FF2B5EF4-FFF2-40B4-BE49-F238E27FC236}">
                <a16:creationId xmlns:a16="http://schemas.microsoft.com/office/drawing/2014/main" id="{5D73DA5F-5A53-1531-AF58-98796AEE96E9}"/>
              </a:ext>
            </a:extLst>
          </p:cNvPr>
          <p:cNvSpPr>
            <a:spLocks noGrp="1"/>
          </p:cNvSpPr>
          <p:nvPr>
            <p:ph idx="1"/>
          </p:nvPr>
        </p:nvSpPr>
        <p:spPr/>
        <p:txBody>
          <a:bodyPr/>
          <a:lstStyle/>
          <a:p>
            <a:pPr algn="l"/>
            <a:r>
              <a:rPr lang="en-US" b="0" i="0" dirty="0">
                <a:solidFill>
                  <a:srgbClr val="000000"/>
                </a:solidFill>
                <a:effectLst/>
                <a:highlight>
                  <a:srgbClr val="FFFFFF"/>
                </a:highlight>
                <a:latin typeface="Raleway" panose="020F0502020204030204" pitchFamily="2" charset="0"/>
              </a:rPr>
              <a:t>A raw type is a generic type without any type argument. Raw types can be used like regular types without any restrictions, except that certain uses will result in "unchecked" warnings.</a:t>
            </a:r>
          </a:p>
          <a:p>
            <a:pPr algn="l"/>
            <a:r>
              <a:rPr lang="en-US" b="0" i="0" dirty="0">
                <a:solidFill>
                  <a:srgbClr val="000000"/>
                </a:solidFill>
                <a:effectLst/>
                <a:highlight>
                  <a:srgbClr val="FFFFFF"/>
                </a:highlight>
                <a:latin typeface="Raleway" panose="020F0502020204030204" pitchFamily="2" charset="0"/>
              </a:rPr>
              <a:t> On the other hand, a parameterized type is an instantiation of a generic type with actual type arguments. Parameterized types can provide a generic or a concrete type argument during the instantiation of a class.</a:t>
            </a:r>
          </a:p>
          <a:p>
            <a:endParaRPr lang="en-US" dirty="0"/>
          </a:p>
        </p:txBody>
      </p:sp>
    </p:spTree>
    <p:extLst>
      <p:ext uri="{BB962C8B-B14F-4D97-AF65-F5344CB8AC3E}">
        <p14:creationId xmlns:p14="http://schemas.microsoft.com/office/powerpoint/2010/main" val="92533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898498" y="188640"/>
            <a:ext cx="10455302" cy="759619"/>
          </a:xfrm>
        </p:spPr>
        <p:txBody>
          <a:bodyPr>
            <a:normAutofit/>
          </a:bodyPr>
          <a:lstStyle/>
          <a:p>
            <a:pPr marL="742950" indent="-742950">
              <a:buFont typeface="+mj-lt"/>
              <a:buAutoNum type="arabicPeriod"/>
            </a:pPr>
            <a:r>
              <a:rPr lang="es-ES" sz="2800" dirty="0"/>
              <a:t>Introduction.</a:t>
            </a:r>
          </a:p>
        </p:txBody>
      </p:sp>
      <p:sp>
        <p:nvSpPr>
          <p:cNvPr id="5125" name="Rectangle 5"/>
          <p:cNvSpPr>
            <a:spLocks noGrp="1" noChangeArrowheads="1"/>
          </p:cNvSpPr>
          <p:nvPr>
            <p:ph idx="1"/>
          </p:nvPr>
        </p:nvSpPr>
        <p:spPr>
          <a:xfrm>
            <a:off x="898498" y="1268760"/>
            <a:ext cx="10455302" cy="4908203"/>
          </a:xfrm>
        </p:spPr>
        <p:txBody>
          <a:bodyPr>
            <a:noAutofit/>
          </a:bodyPr>
          <a:lstStyle/>
          <a:p>
            <a:pPr lvl="1" algn="just">
              <a:lnSpc>
                <a:spcPct val="150000"/>
              </a:lnSpc>
              <a:spcBef>
                <a:spcPts val="0"/>
              </a:spcBef>
              <a:buNone/>
            </a:pPr>
            <a:r>
              <a:rPr lang="es-ES" sz="1700" b="1" dirty="0"/>
              <a:t>2.1.2. </a:t>
            </a:r>
            <a:r>
              <a:rPr lang="es-ES" sz="1700" b="1" u="sng" dirty="0"/>
              <a:t>Dynamics (stacks, lists, queues, trees):  </a:t>
            </a:r>
          </a:p>
          <a:p>
            <a:pPr lvl="1" algn="just">
              <a:lnSpc>
                <a:spcPct val="150000"/>
              </a:lnSpc>
              <a:spcBef>
                <a:spcPts val="0"/>
              </a:spcBef>
              <a:buFont typeface="Wingdings" pitchFamily="2" charset="2"/>
              <a:buChar char="q"/>
            </a:pPr>
            <a:r>
              <a:rPr lang="es-ES" sz="1700" dirty="0"/>
              <a:t>They are characterized because they DO NOT HAVE A FIXED SIZE and can be increased or decreased throughout the execution of a program according to the needs and available space in memory.</a:t>
            </a:r>
          </a:p>
          <a:p>
            <a:pPr lvl="1" algn="just">
              <a:lnSpc>
                <a:spcPct val="150000"/>
              </a:lnSpc>
              <a:spcBef>
                <a:spcPts val="0"/>
              </a:spcBef>
              <a:buFont typeface="Wingdings" pitchFamily="2" charset="2"/>
              <a:buChar char="q"/>
            </a:pPr>
            <a:r>
              <a:rPr lang="es-ES" sz="1700" dirty="0"/>
              <a:t>The different dynamic collections that exist are differentiated by the way in which the different data that compose them are related.</a:t>
            </a:r>
          </a:p>
          <a:p>
            <a:pPr lvl="1" algn="just">
              <a:lnSpc>
                <a:spcPct val="150000"/>
              </a:lnSpc>
              <a:spcBef>
                <a:spcPts val="0"/>
              </a:spcBef>
              <a:buFont typeface="Wingdings" pitchFamily="2" charset="2"/>
              <a:buChar char="q"/>
            </a:pPr>
            <a:r>
              <a:rPr lang="es-ES" sz="1700" u="sng" dirty="0"/>
              <a:t>Advantages: </a:t>
            </a:r>
            <a:r>
              <a:rPr lang="es-ES" sz="1700" dirty="0"/>
              <a:t>RAM memory is used efficiently since it is only used when needed.</a:t>
            </a:r>
          </a:p>
          <a:p>
            <a:pPr lvl="1" algn="just">
              <a:lnSpc>
                <a:spcPct val="150000"/>
              </a:lnSpc>
              <a:spcBef>
                <a:spcPts val="0"/>
              </a:spcBef>
              <a:buFont typeface="Wingdings" pitchFamily="2" charset="2"/>
              <a:buChar char="q"/>
            </a:pPr>
            <a:r>
              <a:rPr lang="es-ES" sz="1700" u="sng" dirty="0"/>
              <a:t>Disadvantage: </a:t>
            </a:r>
            <a:r>
              <a:rPr lang="es-ES" sz="1700" dirty="0"/>
              <a:t>the elements will be located in random memory locations, therefore the access to data is slower and the processing speed is reduced in searches.</a:t>
            </a:r>
          </a:p>
          <a:p>
            <a:pPr marL="27432" indent="0" algn="just">
              <a:lnSpc>
                <a:spcPct val="150000"/>
              </a:lnSpc>
              <a:spcBef>
                <a:spcPts val="0"/>
              </a:spcBef>
              <a:buNone/>
            </a:pPr>
            <a:r>
              <a:rPr lang="es-ES" sz="1700" dirty="0"/>
              <a:t>2.2. </a:t>
            </a:r>
            <a:r>
              <a:rPr lang="es-ES" sz="1700" b="1" u="sng" dirty="0"/>
              <a:t>External (files and databases): they are </a:t>
            </a:r>
            <a:r>
              <a:rPr lang="es-ES" sz="1700" dirty="0"/>
              <a:t>characterized because their data are stored in external supports such as hard disk, </a:t>
            </a:r>
            <a:r>
              <a:rPr lang="es-ES" sz="1700" dirty="0" err="1"/>
              <a:t>pendrive</a:t>
            </a:r>
            <a:r>
              <a:rPr lang="es-ES" sz="1700" dirty="0"/>
              <a:t>, etc.</a:t>
            </a:r>
          </a:p>
          <a:p>
            <a:pPr marL="27432" indent="0" algn="just">
              <a:lnSpc>
                <a:spcPct val="150000"/>
              </a:lnSpc>
              <a:spcBef>
                <a:spcPts val="0"/>
              </a:spcBef>
              <a:buNone/>
            </a:pPr>
            <a:endParaRPr lang="es-ES" sz="1700" dirty="0"/>
          </a:p>
          <a:p>
            <a:pPr algn="just">
              <a:lnSpc>
                <a:spcPct val="150000"/>
              </a:lnSpc>
              <a:spcBef>
                <a:spcPts val="0"/>
              </a:spcBef>
              <a:buFont typeface="Wingdings" pitchFamily="2" charset="2"/>
              <a:buChar char="q"/>
            </a:pPr>
            <a:endParaRPr lang="es-ES" sz="1700" dirty="0"/>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a:bodyPr>
          <a:lstStyle/>
          <a:p>
            <a:pPr algn="just">
              <a:lnSpc>
                <a:spcPct val="150000"/>
              </a:lnSpc>
              <a:spcBef>
                <a:spcPts val="0"/>
              </a:spcBef>
              <a:buFont typeface="Wingdings" pitchFamily="2" charset="2"/>
              <a:buChar char="q"/>
            </a:pPr>
            <a:r>
              <a:rPr lang="es-ES" sz="2000" dirty="0"/>
              <a:t>The use of generics is very important in collections. This is because collections support any type of data. </a:t>
            </a:r>
          </a:p>
          <a:p>
            <a:pPr algn="just">
              <a:lnSpc>
                <a:spcPct val="150000"/>
              </a:lnSpc>
              <a:spcBef>
                <a:spcPts val="0"/>
              </a:spcBef>
              <a:buFont typeface="Wingdings" pitchFamily="2" charset="2"/>
              <a:buChar char="q"/>
            </a:pPr>
            <a:r>
              <a:rPr lang="es-ES" sz="2000" dirty="0"/>
              <a:t>If we use generics, we are indicating the type of data that can be stored in a collection, so that if at any point in the program we try to insert an element that does not correspond to the indicated data type, we will get a compilation error.</a:t>
            </a:r>
          </a:p>
          <a:p>
            <a:pPr>
              <a:lnSpc>
                <a:spcPct val="170000"/>
              </a:lnSpc>
              <a:buFont typeface="Wingdings" pitchFamily="2" charset="2"/>
              <a:buChar char="q"/>
            </a:pPr>
            <a:r>
              <a:rPr lang="es-ES" sz="2000" dirty="0"/>
              <a:t>That is, we are forcing the </a:t>
            </a:r>
            <a:r>
              <a:rPr lang="es-ES" sz="2000" b="1" dirty="0"/>
              <a:t>collection to </a:t>
            </a:r>
            <a:r>
              <a:rPr lang="es-ES" sz="2000" dirty="0"/>
              <a:t>only admit data of the type we want.</a:t>
            </a:r>
          </a:p>
          <a:p>
            <a:pPr algn="just">
              <a:lnSpc>
                <a:spcPct val="150000"/>
              </a:lnSpc>
              <a:spcBef>
                <a:spcPts val="0"/>
              </a:spcBef>
              <a:buNone/>
            </a:pPr>
            <a:endParaRPr lang="es-ES" sz="2000" dirty="0"/>
          </a:p>
          <a:p>
            <a:pPr algn="just">
              <a:lnSpc>
                <a:spcPct val="150000"/>
              </a:lnSpc>
              <a:spcBef>
                <a:spcPts val="0"/>
              </a:spcBef>
              <a:buNone/>
            </a:pPr>
            <a:endParaRPr lang="es-ES" sz="2000" dirty="0"/>
          </a:p>
          <a:p>
            <a:pPr marL="0" indent="0">
              <a:lnSpc>
                <a:spcPct val="170000"/>
              </a:lnSpc>
              <a:buNone/>
            </a:pPr>
            <a:endParaRPr lang="es-ES" sz="2000" b="1" dirty="0">
              <a:solidFill>
                <a:srgbClr val="FF0000"/>
              </a:solidFill>
            </a:endParaRPr>
          </a:p>
        </p:txBody>
      </p:sp>
    </p:spTree>
    <p:extLst>
      <p:ext uri="{BB962C8B-B14F-4D97-AF65-F5344CB8AC3E}">
        <p14:creationId xmlns:p14="http://schemas.microsoft.com/office/powerpoint/2010/main" val="2423448345"/>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a:xfrm>
            <a:off x="898498" y="1196752"/>
            <a:ext cx="10455302" cy="4351338"/>
          </a:xfrm>
        </p:spPr>
        <p:txBody>
          <a:bodyPr>
            <a:normAutofit/>
          </a:bodyPr>
          <a:lstStyle/>
          <a:p>
            <a:pPr algn="just">
              <a:lnSpc>
                <a:spcPct val="150000"/>
              </a:lnSpc>
              <a:spcBef>
                <a:spcPts val="0"/>
              </a:spcBef>
              <a:buFont typeface="Wingdings" pitchFamily="2" charset="2"/>
              <a:buChar char="q"/>
            </a:pPr>
            <a:r>
              <a:rPr lang="es-ES" sz="1600" dirty="0"/>
              <a:t>Collections are created with gender parameterized like this, for example:</a:t>
            </a:r>
          </a:p>
          <a:p>
            <a:pPr algn="just">
              <a:lnSpc>
                <a:spcPct val="150000"/>
              </a:lnSpc>
              <a:spcBef>
                <a:spcPts val="0"/>
              </a:spcBef>
              <a:buNone/>
            </a:pPr>
            <a:r>
              <a:rPr lang="es-ES" sz="1600" b="1" dirty="0" err="1"/>
              <a:t>		   ArrayList </a:t>
            </a:r>
            <a:r>
              <a:rPr lang="es-ES" sz="1600" b="1" dirty="0"/>
              <a:t>&lt;Student&gt; class=new </a:t>
            </a:r>
            <a:r>
              <a:rPr lang="es-ES" sz="1600" b="1" dirty="0" err="1"/>
              <a:t>ArrayList </a:t>
            </a:r>
            <a:r>
              <a:rPr lang="es-ES" sz="1600" b="1" dirty="0"/>
              <a:t>&lt;Student&gt;();</a:t>
            </a:r>
          </a:p>
          <a:p>
            <a:pPr algn="just">
              <a:lnSpc>
                <a:spcPct val="150000"/>
              </a:lnSpc>
              <a:spcBef>
                <a:spcPts val="0"/>
              </a:spcBef>
              <a:buNone/>
            </a:pPr>
            <a:r>
              <a:rPr lang="es-ES" sz="1600" dirty="0"/>
              <a:t>		   We are indicating that we are creating a list of students.</a:t>
            </a:r>
          </a:p>
          <a:p>
            <a:pPr algn="just">
              <a:lnSpc>
                <a:spcPct val="150000"/>
              </a:lnSpc>
              <a:spcBef>
                <a:spcPts val="0"/>
              </a:spcBef>
              <a:buNone/>
            </a:pPr>
            <a:r>
              <a:rPr lang="es-ES" sz="1600" dirty="0"/>
              <a:t>If we add this information to the collection:</a:t>
            </a:r>
          </a:p>
          <a:p>
            <a:pPr algn="just">
              <a:lnSpc>
                <a:spcPct val="150000"/>
              </a:lnSpc>
              <a:spcBef>
                <a:spcPts val="0"/>
              </a:spcBef>
              <a:buNone/>
            </a:pPr>
            <a:r>
              <a:rPr lang="es-ES" sz="1600" b="1" dirty="0"/>
              <a:t>			Student alum1=new Student("David",11);</a:t>
            </a:r>
          </a:p>
          <a:p>
            <a:pPr algn="just">
              <a:lnSpc>
                <a:spcPct val="150000"/>
              </a:lnSpc>
              <a:spcBef>
                <a:spcPts val="0"/>
              </a:spcBef>
              <a:buNone/>
            </a:pPr>
            <a:r>
              <a:rPr lang="es-ES" sz="1600" b="1" dirty="0"/>
              <a:t>			class.add(alum1);</a:t>
            </a:r>
          </a:p>
          <a:p>
            <a:pPr algn="just">
              <a:lnSpc>
                <a:spcPct val="150000"/>
              </a:lnSpc>
              <a:spcBef>
                <a:spcPts val="0"/>
              </a:spcBef>
              <a:buNone/>
            </a:pPr>
            <a:r>
              <a:rPr lang="es-ES" sz="1600" dirty="0"/>
              <a:t>  If we add this: </a:t>
            </a:r>
          </a:p>
          <a:p>
            <a:pPr lvl="4" algn="just">
              <a:lnSpc>
                <a:spcPct val="150000"/>
              </a:lnSpc>
              <a:spcBef>
                <a:spcPts val="0"/>
              </a:spcBef>
              <a:buNone/>
            </a:pPr>
            <a:r>
              <a:rPr lang="es-ES" sz="1600" b="1" dirty="0"/>
              <a:t>		class.add("hello"); </a:t>
            </a:r>
          </a:p>
          <a:p>
            <a:pPr lvl="4" algn="just">
              <a:lnSpc>
                <a:spcPct val="150000"/>
              </a:lnSpc>
              <a:spcBef>
                <a:spcPts val="0"/>
              </a:spcBef>
              <a:buNone/>
            </a:pPr>
            <a:r>
              <a:rPr lang="es-ES" sz="1600" dirty="0"/>
              <a:t>It would give a compilation error because it expects a string and an integer.</a:t>
            </a:r>
          </a:p>
          <a:p>
            <a:pPr algn="just">
              <a:lnSpc>
                <a:spcPct val="150000"/>
              </a:lnSpc>
              <a:spcBef>
                <a:spcPts val="0"/>
              </a:spcBef>
              <a:buFont typeface="Wingdings" pitchFamily="2" charset="2"/>
              <a:buChar char="q"/>
            </a:pPr>
            <a:endParaRPr lang="es-ES" sz="1600" dirty="0"/>
          </a:p>
          <a:p>
            <a:pPr marL="0" indent="0">
              <a:lnSpc>
                <a:spcPct val="170000"/>
              </a:lnSpc>
              <a:buNone/>
            </a:pPr>
            <a:endParaRPr lang="es-ES" sz="1800" b="1" dirty="0">
              <a:solidFill>
                <a:srgbClr val="FF0000"/>
              </a:solidFill>
            </a:endParaRPr>
          </a:p>
        </p:txBody>
      </p:sp>
    </p:spTree>
    <p:extLst>
      <p:ext uri="{BB962C8B-B14F-4D97-AF65-F5344CB8AC3E}">
        <p14:creationId xmlns:p14="http://schemas.microsoft.com/office/powerpoint/2010/main" val="2423448345"/>
      </p:ext>
    </p:extLst>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a:xfrm>
            <a:off x="767408" y="1052736"/>
            <a:ext cx="10455302" cy="4351338"/>
          </a:xfrm>
        </p:spPr>
        <p:txBody>
          <a:bodyPr>
            <a:normAutofit/>
          </a:bodyPr>
          <a:lstStyle/>
          <a:p>
            <a:pPr lvl="2" algn="just">
              <a:lnSpc>
                <a:spcPct val="150000"/>
              </a:lnSpc>
              <a:spcBef>
                <a:spcPts val="0"/>
              </a:spcBef>
              <a:buNone/>
            </a:pPr>
            <a:endParaRPr lang="es-ES" sz="1600" dirty="0"/>
          </a:p>
          <a:p>
            <a:pPr marL="574675" lvl="2" algn="just">
              <a:lnSpc>
                <a:spcPct val="150000"/>
              </a:lnSpc>
              <a:spcBef>
                <a:spcPts val="0"/>
              </a:spcBef>
              <a:buFont typeface="Wingdings" pitchFamily="2" charset="2"/>
              <a:buChar char="q"/>
            </a:pPr>
            <a:r>
              <a:rPr lang="es-ES" sz="2000" dirty="0"/>
              <a:t>However, if we had not used generics, that is, if the </a:t>
            </a:r>
            <a:r>
              <a:rPr lang="es-ES" sz="2000" dirty="0" err="1"/>
              <a:t>ArrayList </a:t>
            </a:r>
            <a:r>
              <a:rPr lang="es-ES" sz="2000" dirty="0"/>
              <a:t>had been declared in this way: </a:t>
            </a:r>
          </a:p>
          <a:p>
            <a:pPr marL="574675" algn="ctr">
              <a:lnSpc>
                <a:spcPct val="150000"/>
              </a:lnSpc>
              <a:spcBef>
                <a:spcPts val="0"/>
              </a:spcBef>
              <a:buNone/>
            </a:pPr>
            <a:r>
              <a:rPr lang="es-ES" sz="2000" b="1" dirty="0" err="1"/>
              <a:t>ArraList </a:t>
            </a:r>
            <a:r>
              <a:rPr lang="es-ES" sz="2000" b="1" dirty="0"/>
              <a:t>class=new </a:t>
            </a:r>
            <a:r>
              <a:rPr lang="es-ES" sz="2000" b="1" dirty="0" err="1"/>
              <a:t>ArrayList</a:t>
            </a:r>
            <a:r>
              <a:rPr lang="es-ES" sz="2000" b="1" dirty="0"/>
              <a:t>();</a:t>
            </a:r>
          </a:p>
          <a:p>
            <a:pPr marL="574675" lvl="3" algn="just">
              <a:lnSpc>
                <a:spcPct val="150000"/>
              </a:lnSpc>
              <a:spcBef>
                <a:spcPts val="0"/>
              </a:spcBef>
              <a:buNone/>
            </a:pPr>
            <a:r>
              <a:rPr lang="es-ES" sz="2000" dirty="0"/>
              <a:t>It would let us add any type of data to the collection. The problem would arise at the time of visualizing the data, since having to make a casting, it could give an execution error at some point due to the fact that there are data of different types.</a:t>
            </a:r>
          </a:p>
          <a:p>
            <a:pPr algn="ctr">
              <a:lnSpc>
                <a:spcPct val="150000"/>
              </a:lnSpc>
              <a:spcBef>
                <a:spcPts val="0"/>
              </a:spcBef>
              <a:buNone/>
            </a:pPr>
            <a:endParaRPr lang="es-ES" sz="1600" b="1" dirty="0"/>
          </a:p>
        </p:txBody>
      </p:sp>
    </p:spTree>
    <p:extLst>
      <p:ext uri="{BB962C8B-B14F-4D97-AF65-F5344CB8AC3E}">
        <p14:creationId xmlns:p14="http://schemas.microsoft.com/office/powerpoint/2010/main" val="206537349"/>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B53FA0D-D92D-414F-8278-BFAE547AB8D3}"/>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fontScale="92500" lnSpcReduction="20000"/>
          </a:bodyPr>
          <a:lstStyle/>
          <a:p>
            <a:pPr marL="0" indent="0" algn="just">
              <a:lnSpc>
                <a:spcPct val="150000"/>
              </a:lnSpc>
              <a:buNone/>
            </a:pPr>
            <a:r>
              <a:rPr lang="es-ES" sz="2000" b="1" u="sng" dirty="0">
                <a:solidFill>
                  <a:srgbClr val="FF0000"/>
                </a:solidFill>
              </a:rPr>
              <a:t>Exercise 14</a:t>
            </a:r>
            <a:r>
              <a:rPr lang="es-ES" sz="2000" b="1" dirty="0">
                <a:solidFill>
                  <a:srgbClr val="FF0000"/>
                </a:solidFill>
              </a:rPr>
              <a:t>: </a:t>
            </a:r>
            <a:r>
              <a:rPr lang="es-ES" sz="1800" dirty="0"/>
              <a:t>We check what was explained above.</a:t>
            </a:r>
          </a:p>
          <a:p>
            <a:pPr marL="1920240" lvl="7" indent="0">
              <a:lnSpc>
                <a:spcPct val="170000"/>
              </a:lnSpc>
              <a:buNone/>
            </a:pPr>
            <a:endParaRPr lang="es-ES" sz="1400" dirty="0"/>
          </a:p>
          <a:p>
            <a:pPr lvl="7">
              <a:buNone/>
            </a:pPr>
            <a:r>
              <a:rPr lang="en-US" sz="1400" b="1" dirty="0"/>
              <a:t>public static void main(String[] </a:t>
            </a:r>
            <a:r>
              <a:rPr lang="en-US" sz="1400" b="1" dirty="0" err="1"/>
              <a:t>args</a:t>
            </a:r>
            <a:r>
              <a:rPr lang="en-US" sz="1400" b="1" dirty="0"/>
              <a:t>) {</a:t>
            </a:r>
            <a:endParaRPr lang="es-ES" sz="1400" b="1" dirty="0"/>
          </a:p>
          <a:p>
            <a:pPr lvl="7">
              <a:buNone/>
            </a:pPr>
            <a:r>
              <a:rPr lang="en-US" sz="1400" b="1" dirty="0"/>
              <a:t>       </a:t>
            </a:r>
            <a:endParaRPr lang="es-ES" sz="1400" b="1" dirty="0"/>
          </a:p>
          <a:p>
            <a:pPr lvl="7">
              <a:buNone/>
            </a:pPr>
            <a:r>
              <a:rPr lang="en-US" sz="1400" b="1" dirty="0" err="1"/>
              <a:t>        ArrayList </a:t>
            </a:r>
            <a:r>
              <a:rPr lang="en-US" sz="1400" b="1" dirty="0"/>
              <a:t>class=new </a:t>
            </a:r>
            <a:r>
              <a:rPr lang="en-US" sz="1400" b="1" dirty="0" err="1"/>
              <a:t>ArrayList</a:t>
            </a:r>
            <a:r>
              <a:rPr lang="en-US" sz="1400" b="1" dirty="0"/>
              <a:t>();</a:t>
            </a:r>
            <a:endParaRPr lang="es-ES" sz="1400" b="1" dirty="0"/>
          </a:p>
          <a:p>
            <a:pPr lvl="7">
              <a:buNone/>
            </a:pPr>
            <a:r>
              <a:rPr lang="en-US" sz="1400" b="1" dirty="0" err="1"/>
              <a:t>        Student </a:t>
            </a:r>
            <a:r>
              <a:rPr lang="en-US" sz="1400" b="1" dirty="0"/>
              <a:t>alum;</a:t>
            </a:r>
            <a:endParaRPr lang="es-ES" sz="1400" b="1" dirty="0"/>
          </a:p>
          <a:p>
            <a:pPr lvl="7">
              <a:buNone/>
            </a:pPr>
            <a:r>
              <a:rPr lang="en-US" sz="1400" b="1" dirty="0"/>
              <a:t>        </a:t>
            </a:r>
            <a:endParaRPr lang="es-ES" sz="1400" b="1" dirty="0"/>
          </a:p>
          <a:p>
            <a:pPr lvl="7">
              <a:buNone/>
            </a:pPr>
            <a:r>
              <a:rPr lang="en-US" sz="1400" b="1" dirty="0" err="1"/>
              <a:t>        class.add</a:t>
            </a:r>
            <a:r>
              <a:rPr lang="en-US" sz="1400" b="1" dirty="0"/>
              <a:t>(new </a:t>
            </a:r>
            <a:r>
              <a:rPr lang="en-US" sz="1400" b="1" dirty="0" err="1"/>
              <a:t>Alumno</a:t>
            </a:r>
            <a:r>
              <a:rPr lang="en-US" sz="1400" b="1" dirty="0"/>
              <a:t>("Pepe",17));</a:t>
            </a:r>
            <a:endParaRPr lang="es-ES" sz="1400" b="1" dirty="0"/>
          </a:p>
          <a:p>
            <a:pPr lvl="7">
              <a:buNone/>
            </a:pPr>
            <a:r>
              <a:rPr lang="en-US" sz="1400" b="1" dirty="0" err="1"/>
              <a:t>        class.add</a:t>
            </a:r>
            <a:r>
              <a:rPr lang="en-US" sz="1400" b="1" dirty="0"/>
              <a:t>("John");</a:t>
            </a:r>
            <a:endParaRPr lang="es-ES" sz="1400" b="1" dirty="0"/>
          </a:p>
          <a:p>
            <a:pPr lvl="7">
              <a:buNone/>
            </a:pPr>
            <a:r>
              <a:rPr lang="en-US" sz="1400" b="1" dirty="0" err="1"/>
              <a:t>        class.add</a:t>
            </a:r>
            <a:r>
              <a:rPr lang="en-US" sz="1400" b="1" dirty="0"/>
              <a:t>(28);</a:t>
            </a:r>
            <a:endParaRPr lang="es-ES" sz="1400" b="1" dirty="0"/>
          </a:p>
          <a:p>
            <a:pPr lvl="7">
              <a:buNone/>
            </a:pPr>
            <a:r>
              <a:rPr lang="en-US" sz="1400" b="1" dirty="0"/>
              <a:t>        </a:t>
            </a:r>
            <a:endParaRPr lang="es-ES" sz="1400" b="1" dirty="0"/>
          </a:p>
          <a:p>
            <a:pPr lvl="7">
              <a:buNone/>
            </a:pPr>
            <a:r>
              <a:rPr lang="en-US" sz="1400" b="1" dirty="0" err="1"/>
              <a:t>        Iterator </a:t>
            </a:r>
            <a:r>
              <a:rPr lang="en-US" sz="1400" b="1" dirty="0"/>
              <a:t>iter=clase</a:t>
            </a:r>
            <a:r>
              <a:rPr lang="en-US" sz="1400" b="1" dirty="0" err="1"/>
              <a:t>.iterator</a:t>
            </a:r>
            <a:r>
              <a:rPr lang="en-US" sz="1400" b="1" dirty="0"/>
              <a:t>();</a:t>
            </a:r>
            <a:endParaRPr lang="es-ES" sz="1400" b="1" dirty="0"/>
          </a:p>
          <a:p>
            <a:pPr lvl="7">
              <a:buNone/>
            </a:pPr>
            <a:r>
              <a:rPr lang="en-US" sz="1400" b="1" dirty="0"/>
              <a:t>        while (</a:t>
            </a:r>
            <a:r>
              <a:rPr lang="en-US" sz="1400" b="1" dirty="0" err="1"/>
              <a:t>iter.hasNext</a:t>
            </a:r>
            <a:r>
              <a:rPr lang="en-US" sz="1400" b="1" dirty="0"/>
              <a:t>()){</a:t>
            </a:r>
            <a:endParaRPr lang="es-ES" sz="1400" b="1" dirty="0"/>
          </a:p>
          <a:p>
            <a:pPr lvl="7">
              <a:buNone/>
            </a:pPr>
            <a:r>
              <a:rPr lang="es-ES" sz="1400" b="1" dirty="0"/>
              <a:t>            alum=(Alumno)</a:t>
            </a:r>
            <a:r>
              <a:rPr lang="es-ES" sz="1400" b="1" dirty="0" err="1"/>
              <a:t>iter.next</a:t>
            </a:r>
            <a:r>
              <a:rPr lang="es-ES" sz="1400" b="1" dirty="0"/>
              <a:t>();</a:t>
            </a:r>
          </a:p>
          <a:p>
            <a:pPr lvl="7">
              <a:buNone/>
            </a:pPr>
            <a:r>
              <a:rPr lang="es-ES" sz="1400" b="1" dirty="0" err="1"/>
              <a:t>            alum.visData</a:t>
            </a:r>
            <a:r>
              <a:rPr lang="es-ES" sz="1400" b="1" dirty="0"/>
              <a:t>();</a:t>
            </a:r>
          </a:p>
          <a:p>
            <a:pPr lvl="7">
              <a:buNone/>
            </a:pPr>
            <a:r>
              <a:rPr lang="es-ES" sz="1400" b="1" dirty="0"/>
              <a:t>        }</a:t>
            </a:r>
          </a:p>
          <a:p>
            <a:pPr lvl="7">
              <a:buNone/>
            </a:pPr>
            <a:r>
              <a:rPr lang="es-ES" sz="1400" b="1" dirty="0"/>
              <a:t>    }</a:t>
            </a:r>
          </a:p>
          <a:p>
            <a:pPr marL="0" indent="0">
              <a:lnSpc>
                <a:spcPct val="170000"/>
              </a:lnSpc>
              <a:buNone/>
            </a:pPr>
            <a:r>
              <a:rPr lang="es-ES" sz="1800" dirty="0"/>
              <a:t>Suppose we have the usual Pupil class.</a:t>
            </a:r>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C364B46D-C4F6-4A89-8D40-C85BCCDB99B3}"/>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fontScale="77500" lnSpcReduction="20000"/>
          </a:bodyPr>
          <a:lstStyle/>
          <a:p>
            <a:pPr>
              <a:lnSpc>
                <a:spcPct val="150000"/>
              </a:lnSpc>
              <a:buFont typeface="Wingdings" pitchFamily="2" charset="2"/>
              <a:buChar char="q"/>
            </a:pPr>
            <a:r>
              <a:rPr lang="es-ES" sz="2000" dirty="0"/>
              <a:t>We will check that it gives an execution error when accessing the second (a </a:t>
            </a:r>
            <a:r>
              <a:rPr lang="es-ES" sz="2000" dirty="0" err="1"/>
              <a:t>string</a:t>
            </a:r>
            <a:r>
              <a:rPr lang="es-ES" sz="2000" dirty="0"/>
              <a:t>) and third element (an integer) of the collection and converting it to a student. </a:t>
            </a:r>
          </a:p>
          <a:p>
            <a:pPr>
              <a:lnSpc>
                <a:spcPct val="150000"/>
              </a:lnSpc>
              <a:buFont typeface="Wingdings" pitchFamily="2" charset="2"/>
              <a:buChar char="q"/>
            </a:pPr>
            <a:r>
              <a:rPr lang="es-ES" sz="2000" dirty="0"/>
              <a:t>As you are not using generic classes, it lets you add any type of information to the list but, when accessing the information it contains, the list is accessed as if all the information were students and it is not. Therefore, an execution error occurs.</a:t>
            </a:r>
          </a:p>
          <a:p>
            <a:pPr algn="just">
              <a:lnSpc>
                <a:spcPct val="150000"/>
              </a:lnSpc>
              <a:spcBef>
                <a:spcPts val="0"/>
              </a:spcBef>
              <a:buFont typeface="Wingdings" pitchFamily="2" charset="2"/>
              <a:buChar char="q"/>
            </a:pPr>
            <a:r>
              <a:rPr lang="es-ES" sz="2000" dirty="0"/>
              <a:t>In the previous exercise, change the collection statement to this one:</a:t>
            </a:r>
          </a:p>
          <a:p>
            <a:pPr algn="ctr">
              <a:lnSpc>
                <a:spcPct val="150000"/>
              </a:lnSpc>
              <a:spcBef>
                <a:spcPts val="0"/>
              </a:spcBef>
              <a:buNone/>
            </a:pPr>
            <a:r>
              <a:rPr lang="es-ES" sz="2000" b="1" dirty="0" err="1"/>
              <a:t>ArrayList </a:t>
            </a:r>
            <a:r>
              <a:rPr lang="es-ES" sz="2000" b="1" dirty="0"/>
              <a:t>&lt;Student&gt; class=new </a:t>
            </a:r>
            <a:r>
              <a:rPr lang="es-ES" sz="2000" b="1" dirty="0" err="1"/>
              <a:t>ArrayList </a:t>
            </a:r>
            <a:r>
              <a:rPr lang="es-ES" sz="2000" b="1" dirty="0"/>
              <a:t>&lt;Student&gt;();</a:t>
            </a:r>
          </a:p>
          <a:p>
            <a:pPr algn="just">
              <a:lnSpc>
                <a:spcPct val="150000"/>
              </a:lnSpc>
              <a:spcBef>
                <a:spcPts val="0"/>
              </a:spcBef>
              <a:buNone/>
            </a:pPr>
            <a:r>
              <a:rPr lang="es-ES" sz="2000" dirty="0"/>
              <a:t>You will see that it directly gives a compilation error when trying to add the </a:t>
            </a:r>
            <a:r>
              <a:rPr lang="es-ES" sz="2000" dirty="0" err="1"/>
              <a:t>String </a:t>
            </a:r>
            <a:r>
              <a:rPr lang="es-ES" sz="2000" dirty="0"/>
              <a:t>and the integer to the list of students.</a:t>
            </a:r>
          </a:p>
          <a:p>
            <a:pPr>
              <a:lnSpc>
                <a:spcPct val="170000"/>
              </a:lnSpc>
              <a:buFont typeface="Wingdings" pitchFamily="2" charset="2"/>
              <a:buChar char="q"/>
            </a:pPr>
            <a:r>
              <a:rPr lang="es-ES" sz="1800" dirty="0"/>
              <a:t>By changing the statement, we are making use of generic collections indicating that everything added to the list must be students.</a:t>
            </a:r>
          </a:p>
          <a:p>
            <a:pPr>
              <a:lnSpc>
                <a:spcPct val="170000"/>
              </a:lnSpc>
              <a:buFont typeface="Wingdings" pitchFamily="2" charset="2"/>
              <a:buChar char="q"/>
            </a:pPr>
            <a:r>
              <a:rPr lang="es-ES" sz="1800" dirty="0"/>
              <a:t>Therefore, when adding the second node (it is a </a:t>
            </a:r>
            <a:r>
              <a:rPr lang="es-ES" sz="1800" dirty="0" err="1"/>
              <a:t>String</a:t>
            </a:r>
            <a:r>
              <a:rPr lang="es-ES" sz="1800" dirty="0"/>
              <a:t>, not a student) and the third node (it is an integer, not a student) we get a compilation error, since it only admits students.</a:t>
            </a:r>
          </a:p>
          <a:p>
            <a:pPr algn="just">
              <a:lnSpc>
                <a:spcPct val="150000"/>
              </a:lnSpc>
              <a:spcBef>
                <a:spcPts val="0"/>
              </a:spcBef>
              <a:buNone/>
            </a:pPr>
            <a:endParaRPr lang="es-ES" sz="2000" dirty="0"/>
          </a:p>
          <a:p>
            <a:pPr>
              <a:lnSpc>
                <a:spcPct val="150000"/>
              </a:lnSpc>
              <a:buFont typeface="Wingdings" pitchFamily="2" charset="2"/>
              <a:buChar char="q"/>
            </a:pPr>
            <a:endParaRPr lang="es-ES" sz="2000" dirty="0"/>
          </a:p>
          <a:p>
            <a:pPr>
              <a:lnSpc>
                <a:spcPct val="150000"/>
              </a:lnSpc>
              <a:buFont typeface="Wingdings" pitchFamily="2" charset="2"/>
              <a:buChar char="q"/>
            </a:pPr>
            <a:endParaRPr lang="es-ES" sz="2000" dirty="0"/>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E74E5B86-30C5-4AF5-8CAE-034708C311D8}"/>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a:xfrm>
            <a:off x="898498" y="908720"/>
            <a:ext cx="10455302" cy="5256584"/>
          </a:xfrm>
        </p:spPr>
        <p:txBody>
          <a:bodyPr>
            <a:normAutofit fontScale="40000" lnSpcReduction="20000"/>
          </a:bodyPr>
          <a:lstStyle/>
          <a:p>
            <a:pPr>
              <a:lnSpc>
                <a:spcPct val="170000"/>
              </a:lnSpc>
              <a:buFont typeface="Wingdings" pitchFamily="2" charset="2"/>
              <a:buChar char="q"/>
            </a:pPr>
            <a:r>
              <a:rPr lang="es-ES" sz="4500" dirty="0"/>
              <a:t>The use of </a:t>
            </a:r>
            <a:r>
              <a:rPr lang="es-ES" sz="4500" b="1" dirty="0"/>
              <a:t>parameterized genres </a:t>
            </a:r>
            <a:r>
              <a:rPr lang="es-ES" sz="4500" dirty="0"/>
              <a:t>allows us to easily traverse a </a:t>
            </a:r>
            <a:r>
              <a:rPr lang="es-ES" sz="4500" b="1" dirty="0"/>
              <a:t>collection </a:t>
            </a:r>
            <a:r>
              <a:rPr lang="es-ES" sz="4500" dirty="0"/>
              <a:t>using a new type of </a:t>
            </a:r>
            <a:r>
              <a:rPr lang="es-ES" sz="4500" b="1" dirty="0" err="1"/>
              <a:t>for</a:t>
            </a:r>
            <a:r>
              <a:rPr lang="es-ES" sz="4500" dirty="0"/>
              <a:t>:</a:t>
            </a:r>
          </a:p>
          <a:p>
            <a:pPr marL="0" indent="0">
              <a:lnSpc>
                <a:spcPct val="170000"/>
              </a:lnSpc>
              <a:buNone/>
            </a:pPr>
            <a:r>
              <a:rPr lang="es-ES" sz="4500" b="1" dirty="0" err="1"/>
              <a:t>	for </a:t>
            </a:r>
            <a:r>
              <a:rPr lang="es-ES" sz="4500" dirty="0"/>
              <a:t>(</a:t>
            </a:r>
            <a:r>
              <a:rPr lang="es-ES" sz="4500" dirty="0" err="1"/>
              <a:t>nameClass nameCurrentObjectName:CollectionName</a:t>
            </a:r>
            <a:r>
              <a:rPr lang="es-ES" sz="4500" dirty="0"/>
              <a:t>)</a:t>
            </a:r>
          </a:p>
          <a:p>
            <a:pPr marL="0" indent="0">
              <a:lnSpc>
                <a:spcPct val="170000"/>
              </a:lnSpc>
              <a:buFont typeface="Wingdings" pitchFamily="2" charset="2"/>
              <a:buChar char="q"/>
            </a:pPr>
            <a:r>
              <a:rPr lang="es-ES" sz="4500" u="sng" dirty="0"/>
              <a:t> Example:</a:t>
            </a:r>
          </a:p>
          <a:p>
            <a:pPr lvl="1">
              <a:buNone/>
            </a:pPr>
            <a:r>
              <a:rPr lang="en-US" sz="4500" b="1" dirty="0" err="1"/>
              <a:t>ArrayList </a:t>
            </a:r>
            <a:r>
              <a:rPr lang="en-US" sz="4500" b="1" dirty="0"/>
              <a:t>&lt;Student&gt; class=new </a:t>
            </a:r>
            <a:r>
              <a:rPr lang="en-US" sz="4500" b="1" dirty="0" err="1"/>
              <a:t>ArrayList </a:t>
            </a:r>
            <a:r>
              <a:rPr lang="en-US" sz="4500" b="1" dirty="0"/>
              <a:t>&lt;Student&gt;();  </a:t>
            </a:r>
          </a:p>
          <a:p>
            <a:pPr algn="ctr">
              <a:buNone/>
            </a:pPr>
            <a:r>
              <a:rPr lang="en-US" sz="4500" b="1" dirty="0"/>
              <a:t>....     </a:t>
            </a:r>
            <a:endParaRPr lang="es-ES" sz="4500" b="1" dirty="0"/>
          </a:p>
          <a:p>
            <a:pPr lvl="1">
              <a:buNone/>
            </a:pPr>
            <a:r>
              <a:rPr lang="es-ES" sz="4500" b="1" dirty="0" err="1"/>
              <a:t>        for </a:t>
            </a:r>
            <a:r>
              <a:rPr lang="es-ES" sz="4500" b="1" dirty="0"/>
              <a:t>(Student </a:t>
            </a:r>
            <a:r>
              <a:rPr lang="es-ES" sz="4500" b="1" dirty="0" err="1"/>
              <a:t>alum:class</a:t>
            </a:r>
            <a:r>
              <a:rPr lang="es-ES" sz="4500" b="1" dirty="0"/>
              <a:t>)</a:t>
            </a:r>
          </a:p>
          <a:p>
            <a:pPr lvl="1">
              <a:buNone/>
            </a:pPr>
            <a:r>
              <a:rPr lang="es-ES" sz="4500" b="1" dirty="0"/>
              <a:t>        { </a:t>
            </a:r>
          </a:p>
          <a:p>
            <a:pPr lvl="1">
              <a:buNone/>
            </a:pPr>
            <a:endParaRPr lang="es-ES" sz="4500" b="1" dirty="0"/>
          </a:p>
          <a:p>
            <a:pPr lvl="1">
              <a:buNone/>
            </a:pPr>
            <a:r>
              <a:rPr lang="es-ES" sz="4500" b="1" dirty="0"/>
              <a:t>        }</a:t>
            </a:r>
          </a:p>
          <a:p>
            <a:pPr algn="just">
              <a:lnSpc>
                <a:spcPct val="150000"/>
              </a:lnSpc>
              <a:spcBef>
                <a:spcPts val="0"/>
              </a:spcBef>
              <a:buFont typeface="Wingdings" pitchFamily="2" charset="2"/>
              <a:buChar char="q"/>
            </a:pPr>
            <a:r>
              <a:rPr lang="es-ES" sz="4500" dirty="0"/>
              <a:t>Let's check that the path is much easier. In order to use this type of path, it is mandatory that the collection is generic.</a:t>
            </a:r>
          </a:p>
          <a:p>
            <a:pPr algn="just">
              <a:lnSpc>
                <a:spcPct val="150000"/>
              </a:lnSpc>
              <a:spcBef>
                <a:spcPts val="0"/>
              </a:spcBef>
              <a:buFont typeface="Wingdings" pitchFamily="2" charset="2"/>
              <a:buChar char="q"/>
            </a:pPr>
            <a:r>
              <a:rPr lang="es-ES" sz="4500" dirty="0"/>
              <a:t>This type of </a:t>
            </a:r>
            <a:r>
              <a:rPr lang="es-ES" sz="4500" dirty="0" err="1"/>
              <a:t>for </a:t>
            </a:r>
            <a:r>
              <a:rPr lang="es-ES" sz="4500" dirty="0"/>
              <a:t>is used to traverse the collection, but in this traversal no object could be deleted.</a:t>
            </a:r>
          </a:p>
          <a:p>
            <a:pPr lvl="1">
              <a:buNone/>
            </a:pPr>
            <a:endParaRPr lang="es-ES" sz="1800" b="1" dirty="0"/>
          </a:p>
          <a:p>
            <a:pPr>
              <a:buNone/>
            </a:pPr>
            <a:r>
              <a:rPr lang="es-ES" sz="2000" b="1" dirty="0"/>
              <a:t>    </a:t>
            </a:r>
            <a:endParaRPr lang="es-ES" sz="2000" dirty="0"/>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C960D709-C3F8-44AF-AFDD-ACF410832DF4}"/>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a:xfrm>
            <a:off x="898498" y="1124744"/>
            <a:ext cx="10455302" cy="4351338"/>
          </a:xfrm>
        </p:spPr>
        <p:txBody>
          <a:bodyPr>
            <a:normAutofit fontScale="77500" lnSpcReduction="20000"/>
          </a:bodyPr>
          <a:lstStyle/>
          <a:p>
            <a:pPr>
              <a:lnSpc>
                <a:spcPct val="170000"/>
              </a:lnSpc>
              <a:buNone/>
            </a:pPr>
            <a:r>
              <a:rPr lang="es-ES" sz="2000" b="1" u="sng" dirty="0">
                <a:solidFill>
                  <a:srgbClr val="FF0000"/>
                </a:solidFill>
              </a:rPr>
              <a:t>Exercise 15</a:t>
            </a:r>
            <a:r>
              <a:rPr lang="es-ES" sz="2000" b="1" dirty="0">
                <a:solidFill>
                  <a:srgbClr val="FF0000"/>
                </a:solidFill>
              </a:rPr>
              <a:t>: </a:t>
            </a:r>
            <a:r>
              <a:rPr lang="es-ES" sz="1800" dirty="0"/>
              <a:t>We create a generic </a:t>
            </a:r>
            <a:r>
              <a:rPr lang="es-ES" sz="1800" b="1" dirty="0"/>
              <a:t>list </a:t>
            </a:r>
            <a:r>
              <a:rPr lang="es-ES" sz="1800" dirty="0"/>
              <a:t>of </a:t>
            </a:r>
            <a:r>
              <a:rPr lang="es-ES" sz="1800" b="1" dirty="0"/>
              <a:t>objects </a:t>
            </a:r>
            <a:r>
              <a:rPr lang="es-ES" sz="1800" dirty="0"/>
              <a:t>of type "Student". Then we will add elements to the </a:t>
            </a:r>
            <a:r>
              <a:rPr lang="es-ES" sz="1800" b="1" dirty="0"/>
              <a:t>list </a:t>
            </a:r>
            <a:r>
              <a:rPr lang="es-ES" sz="1800" dirty="0"/>
              <a:t>(names of students and their ages). Finally, we will traverse the </a:t>
            </a:r>
            <a:r>
              <a:rPr lang="es-ES" sz="1800" b="1" dirty="0"/>
              <a:t>list </a:t>
            </a:r>
            <a:r>
              <a:rPr lang="es-ES" sz="1800" dirty="0"/>
              <a:t>using the </a:t>
            </a:r>
            <a:r>
              <a:rPr lang="es-ES" sz="1800" b="1" dirty="0" err="1"/>
              <a:t>for </a:t>
            </a:r>
            <a:r>
              <a:rPr lang="es-ES" sz="1800" dirty="0"/>
              <a:t>above instead of using an </a:t>
            </a:r>
            <a:r>
              <a:rPr lang="es-ES" sz="1800" b="1" dirty="0" err="1"/>
              <a:t>iterator</a:t>
            </a:r>
            <a:r>
              <a:rPr lang="es-ES" sz="1800" dirty="0"/>
              <a:t>.</a:t>
            </a:r>
          </a:p>
          <a:p>
            <a:pPr marL="0" indent="0">
              <a:lnSpc>
                <a:spcPct val="170000"/>
              </a:lnSpc>
              <a:buNone/>
            </a:pPr>
            <a:r>
              <a:rPr lang="es-ES" sz="1800" b="1" dirty="0" err="1"/>
              <a:t>public static void main</a:t>
            </a:r>
            <a:r>
              <a:rPr lang="es-ES" sz="1800" b="1" dirty="0"/>
              <a:t>(</a:t>
            </a:r>
            <a:r>
              <a:rPr lang="es-ES" sz="1800" b="1" dirty="0" err="1"/>
              <a:t>String args</a:t>
            </a:r>
            <a:r>
              <a:rPr lang="es-ES" sz="1800" dirty="0"/>
              <a:t>[]) {</a:t>
            </a:r>
          </a:p>
          <a:p>
            <a:pPr marL="0" indent="0">
              <a:lnSpc>
                <a:spcPct val="170000"/>
              </a:lnSpc>
              <a:buNone/>
            </a:pPr>
            <a:r>
              <a:rPr lang="es-ES" sz="1800" b="1" dirty="0" err="1"/>
              <a:t>         List&lt;Student&gt; </a:t>
            </a:r>
            <a:r>
              <a:rPr lang="es-ES" sz="1800" b="1" dirty="0"/>
              <a:t>class=new </a:t>
            </a:r>
            <a:r>
              <a:rPr lang="es-ES" sz="1800" b="1" dirty="0" err="1"/>
              <a:t>ArrayList&lt;Student</a:t>
            </a:r>
            <a:r>
              <a:rPr lang="es-ES" sz="1800" dirty="0"/>
              <a:t>&gt;(); //create the list</a:t>
            </a:r>
          </a:p>
          <a:p>
            <a:pPr marL="0" indent="0">
              <a:lnSpc>
                <a:spcPct val="170000"/>
              </a:lnSpc>
              <a:buNone/>
            </a:pPr>
            <a:r>
              <a:rPr lang="es-ES" sz="1800" dirty="0"/>
              <a:t>         class.</a:t>
            </a:r>
            <a:r>
              <a:rPr lang="es-ES" sz="1800" b="1" dirty="0"/>
              <a:t>add</a:t>
            </a:r>
            <a:r>
              <a:rPr lang="es-ES" sz="1800" dirty="0"/>
              <a:t>(</a:t>
            </a:r>
            <a:r>
              <a:rPr lang="es-ES" sz="1800" b="1" dirty="0"/>
              <a:t>new </a:t>
            </a:r>
            <a:r>
              <a:rPr lang="es-ES" sz="1800" dirty="0"/>
              <a:t>Alumno("Javier Lopez", 18)); //add the elements</a:t>
            </a:r>
          </a:p>
          <a:p>
            <a:pPr marL="0" indent="0">
              <a:lnSpc>
                <a:spcPct val="170000"/>
              </a:lnSpc>
              <a:buNone/>
            </a:pPr>
            <a:r>
              <a:rPr lang="es-ES" sz="1800" dirty="0"/>
              <a:t>         class.</a:t>
            </a:r>
            <a:r>
              <a:rPr lang="es-ES" sz="1800" b="1" dirty="0"/>
              <a:t>add</a:t>
            </a:r>
            <a:r>
              <a:rPr lang="es-ES" sz="1800" dirty="0"/>
              <a:t>(</a:t>
            </a:r>
            <a:r>
              <a:rPr lang="es-ES" sz="1800" b="1" dirty="0"/>
              <a:t>new </a:t>
            </a:r>
            <a:r>
              <a:rPr lang="es-ES" sz="1800" dirty="0"/>
              <a:t>Alumno("Victoria Ramos", 19)); </a:t>
            </a:r>
          </a:p>
          <a:p>
            <a:pPr marL="0" indent="0">
              <a:lnSpc>
                <a:spcPct val="170000"/>
              </a:lnSpc>
              <a:buNone/>
            </a:pPr>
            <a:r>
              <a:rPr lang="es-ES" sz="1800" dirty="0"/>
              <a:t>         class.</a:t>
            </a:r>
            <a:r>
              <a:rPr lang="es-ES" sz="1800" b="1" dirty="0"/>
              <a:t>add</a:t>
            </a:r>
            <a:r>
              <a:rPr lang="es-ES" sz="1800" dirty="0"/>
              <a:t>(</a:t>
            </a:r>
            <a:r>
              <a:rPr lang="es-ES" sz="1800" b="1" dirty="0"/>
              <a:t>new </a:t>
            </a:r>
            <a:r>
              <a:rPr lang="es-ES" sz="1800" dirty="0"/>
              <a:t>Alumno("Cristina Corominas", 18)); </a:t>
            </a:r>
          </a:p>
          <a:p>
            <a:pPr marL="0" indent="0">
              <a:lnSpc>
                <a:spcPct val="170000"/>
              </a:lnSpc>
              <a:buNone/>
            </a:pPr>
            <a:r>
              <a:rPr lang="es-ES" sz="1800" dirty="0"/>
              <a:t>         class.</a:t>
            </a:r>
            <a:r>
              <a:rPr lang="es-ES" sz="1800" b="1" dirty="0"/>
              <a:t>add</a:t>
            </a:r>
            <a:r>
              <a:rPr lang="es-ES" sz="1800" dirty="0"/>
              <a:t>(</a:t>
            </a:r>
            <a:r>
              <a:rPr lang="es-ES" sz="1800" b="1" dirty="0"/>
              <a:t>new </a:t>
            </a:r>
            <a:r>
              <a:rPr lang="es-ES" sz="1800" dirty="0"/>
              <a:t>Alumno("Javier García", 19));</a:t>
            </a:r>
          </a:p>
          <a:p>
            <a:pPr marL="0" indent="0">
              <a:lnSpc>
                <a:spcPct val="170000"/>
              </a:lnSpc>
              <a:buNone/>
            </a:pPr>
            <a:r>
              <a:rPr lang="es-ES" sz="1800" b="1" dirty="0" err="1"/>
              <a:t>         for</a:t>
            </a:r>
            <a:r>
              <a:rPr lang="es-ES" sz="1800" dirty="0"/>
              <a:t>(Student </a:t>
            </a:r>
            <a:r>
              <a:rPr lang="es-ES" sz="1800" dirty="0" err="1"/>
              <a:t>object:class </a:t>
            </a:r>
            <a:r>
              <a:rPr lang="es-ES" sz="1800" dirty="0"/>
              <a:t>) //Recorrect the </a:t>
            </a:r>
            <a:r>
              <a:rPr lang="es-ES" sz="1800" b="1" dirty="0"/>
              <a:t>collection </a:t>
            </a:r>
            <a:r>
              <a:rPr lang="es-ES" sz="1800" dirty="0"/>
              <a:t>displaying the data</a:t>
            </a:r>
          </a:p>
          <a:p>
            <a:pPr marL="0" indent="0">
              <a:lnSpc>
                <a:spcPct val="170000"/>
              </a:lnSpc>
              <a:buNone/>
            </a:pPr>
            <a:r>
              <a:rPr lang="es-ES" sz="1800" dirty="0" err="1"/>
              <a:t>	object.visualize</a:t>
            </a:r>
            <a:r>
              <a:rPr lang="es-ES" sz="1800" dirty="0"/>
              <a:t>(); // of the students</a:t>
            </a:r>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F71D350-305A-4B10-94C5-69A74271B624}"/>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a:bodyPr>
          <a:lstStyle/>
          <a:p>
            <a:pPr>
              <a:lnSpc>
                <a:spcPct val="170000"/>
              </a:lnSpc>
              <a:buFont typeface="Wingdings" pitchFamily="2" charset="2"/>
              <a:buChar char="q"/>
            </a:pPr>
            <a:r>
              <a:rPr lang="es-ES" sz="2000" dirty="0"/>
              <a:t>This type of </a:t>
            </a:r>
            <a:r>
              <a:rPr lang="es-ES" sz="2000" b="1" dirty="0" err="1"/>
              <a:t>for </a:t>
            </a:r>
            <a:r>
              <a:rPr lang="es-ES" sz="2000" dirty="0"/>
              <a:t>is used to traverse the </a:t>
            </a:r>
            <a:r>
              <a:rPr lang="es-ES" sz="2000" b="1" dirty="0"/>
              <a:t>collection</a:t>
            </a:r>
            <a:r>
              <a:rPr lang="es-ES" sz="2000" dirty="0"/>
              <a:t>, but it does not allow to delete any element of the collection.</a:t>
            </a:r>
          </a:p>
          <a:p>
            <a:pPr>
              <a:lnSpc>
                <a:spcPct val="170000"/>
              </a:lnSpc>
              <a:buFont typeface="Wingdings" pitchFamily="2" charset="2"/>
              <a:buChar char="q"/>
            </a:pPr>
            <a:r>
              <a:rPr lang="es-ES" sz="2000" dirty="0"/>
              <a:t>Generics can also be used with the </a:t>
            </a:r>
            <a:r>
              <a:rPr lang="es-ES" sz="2000" b="1" dirty="0" err="1"/>
              <a:t>iterator</a:t>
            </a:r>
            <a:r>
              <a:rPr lang="es-ES" sz="2000" dirty="0"/>
              <a:t>.</a:t>
            </a:r>
          </a:p>
          <a:p>
            <a:pPr marL="0" indent="0">
              <a:lnSpc>
                <a:spcPct val="170000"/>
              </a:lnSpc>
              <a:buNone/>
            </a:pPr>
            <a:r>
              <a:rPr lang="es-ES" sz="2000" b="1" dirty="0" err="1"/>
              <a:t>       Iterator </a:t>
            </a:r>
            <a:r>
              <a:rPr lang="es-ES" sz="2000" dirty="0" err="1"/>
              <a:t>&lt;className&gt; </a:t>
            </a:r>
            <a:r>
              <a:rPr lang="es-ES" sz="2000" dirty="0"/>
              <a:t>object=collectionName</a:t>
            </a:r>
            <a:r>
              <a:rPr lang="es-ES" sz="2000" dirty="0" err="1"/>
              <a:t>.</a:t>
            </a:r>
            <a:r>
              <a:rPr lang="es-ES" sz="2000" b="1" dirty="0" err="1"/>
              <a:t>iterator</a:t>
            </a:r>
            <a:r>
              <a:rPr lang="es-ES" sz="2000" dirty="0"/>
              <a:t>();</a:t>
            </a:r>
          </a:p>
          <a:p>
            <a:pPr marL="0" indent="0">
              <a:lnSpc>
                <a:spcPct val="170000"/>
              </a:lnSpc>
              <a:buNone/>
            </a:pPr>
            <a:endParaRPr lang="es-ES" sz="2000" dirty="0"/>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E629735-78D4-42F4-AE99-2F25D21F6ACB}"/>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a:xfrm>
            <a:off x="1127448" y="908720"/>
            <a:ext cx="10515600" cy="4351338"/>
          </a:xfrm>
        </p:spPr>
        <p:txBody>
          <a:bodyPr>
            <a:noAutofit/>
          </a:bodyPr>
          <a:lstStyle/>
          <a:p>
            <a:pPr marL="0" indent="0">
              <a:lnSpc>
                <a:spcPct val="170000"/>
              </a:lnSpc>
              <a:buNone/>
            </a:pPr>
            <a:r>
              <a:rPr lang="es-ES" sz="1400" b="1" u="sng" dirty="0">
                <a:solidFill>
                  <a:srgbClr val="FF0000"/>
                </a:solidFill>
              </a:rPr>
              <a:t>Exercise 16</a:t>
            </a:r>
            <a:r>
              <a:rPr lang="es-ES" sz="1400" b="1" dirty="0">
                <a:solidFill>
                  <a:srgbClr val="FF0000"/>
                </a:solidFill>
              </a:rPr>
              <a:t>: </a:t>
            </a:r>
            <a:r>
              <a:rPr lang="es-ES" sz="1400" dirty="0"/>
              <a:t>We create a </a:t>
            </a:r>
            <a:r>
              <a:rPr lang="es-ES" sz="1400" b="1" dirty="0"/>
              <a:t>list </a:t>
            </a:r>
            <a:r>
              <a:rPr lang="es-ES" sz="1400" dirty="0"/>
              <a:t>of </a:t>
            </a:r>
            <a:r>
              <a:rPr lang="es-ES" sz="1400" b="1" dirty="0"/>
              <a:t>objects </a:t>
            </a:r>
            <a:r>
              <a:rPr lang="es-ES" sz="1400" dirty="0"/>
              <a:t>of type "Student". Then we will add elements to the </a:t>
            </a:r>
            <a:r>
              <a:rPr lang="es-ES" sz="1400" b="1" dirty="0"/>
              <a:t>list </a:t>
            </a:r>
            <a:r>
              <a:rPr lang="es-ES" sz="1400" dirty="0"/>
              <a:t>(names of students and their ages). Finally, we will traverse the list using an </a:t>
            </a:r>
            <a:r>
              <a:rPr lang="es-ES" sz="1400" b="1" dirty="0" err="1"/>
              <a:t>iterator </a:t>
            </a:r>
            <a:r>
              <a:rPr lang="es-ES" sz="1400" dirty="0"/>
              <a:t>with a generic. </a:t>
            </a:r>
          </a:p>
          <a:p>
            <a:pPr marL="0" indent="0">
              <a:lnSpc>
                <a:spcPct val="150000"/>
              </a:lnSpc>
              <a:buNone/>
            </a:pPr>
            <a:r>
              <a:rPr lang="es-ES" sz="1400" b="1" dirty="0" err="1"/>
              <a:t>public static void main</a:t>
            </a:r>
            <a:r>
              <a:rPr lang="es-ES" sz="1400" b="1" dirty="0"/>
              <a:t>(</a:t>
            </a:r>
            <a:r>
              <a:rPr lang="es-ES" sz="1400" b="1" dirty="0" err="1"/>
              <a:t>String args</a:t>
            </a:r>
            <a:r>
              <a:rPr lang="es-ES" sz="1400" dirty="0"/>
              <a:t>[]) {</a:t>
            </a:r>
          </a:p>
          <a:p>
            <a:pPr marL="0" indent="0">
              <a:lnSpc>
                <a:spcPct val="150000"/>
              </a:lnSpc>
              <a:buNone/>
            </a:pPr>
            <a:r>
              <a:rPr lang="es-ES" sz="1400" b="1" dirty="0" err="1"/>
              <a:t>         ArrayList </a:t>
            </a:r>
            <a:r>
              <a:rPr lang="es-ES" sz="1400" b="1" dirty="0"/>
              <a:t>&lt;Student&gt; class=new </a:t>
            </a:r>
            <a:r>
              <a:rPr lang="es-ES" sz="1400" b="1" dirty="0" err="1"/>
              <a:t>ArrayList&lt;Student</a:t>
            </a:r>
            <a:r>
              <a:rPr lang="es-ES" sz="1400" dirty="0"/>
              <a:t>&gt;(); //create the list</a:t>
            </a:r>
          </a:p>
          <a:p>
            <a:pPr marL="0" indent="0">
              <a:lnSpc>
                <a:spcPct val="150000"/>
              </a:lnSpc>
              <a:buNone/>
            </a:pPr>
            <a:r>
              <a:rPr lang="es-ES" sz="1400" dirty="0"/>
              <a:t>         class.</a:t>
            </a:r>
            <a:r>
              <a:rPr lang="es-ES" sz="1400" b="1" dirty="0"/>
              <a:t>add</a:t>
            </a:r>
            <a:r>
              <a:rPr lang="es-ES" sz="1400" dirty="0"/>
              <a:t>(</a:t>
            </a:r>
            <a:r>
              <a:rPr lang="es-ES" sz="1400" b="1" dirty="0"/>
              <a:t>new </a:t>
            </a:r>
            <a:r>
              <a:rPr lang="es-ES" sz="1400" dirty="0"/>
              <a:t>Alumno("Javier López", 18)); //add the elements</a:t>
            </a:r>
          </a:p>
          <a:p>
            <a:pPr marL="0" indent="0">
              <a:lnSpc>
                <a:spcPct val="150000"/>
              </a:lnSpc>
              <a:buNone/>
            </a:pPr>
            <a:r>
              <a:rPr lang="es-ES" sz="1400" dirty="0"/>
              <a:t>         class.</a:t>
            </a:r>
            <a:r>
              <a:rPr lang="es-ES" sz="1400" b="1" dirty="0"/>
              <a:t>add</a:t>
            </a:r>
            <a:r>
              <a:rPr lang="es-ES" sz="1400" dirty="0"/>
              <a:t>(</a:t>
            </a:r>
            <a:r>
              <a:rPr lang="es-ES" sz="1400" b="1" dirty="0"/>
              <a:t>new </a:t>
            </a:r>
            <a:r>
              <a:rPr lang="es-ES" sz="1400" dirty="0"/>
              <a:t>Alumno("Victoria Ramos", 19)); </a:t>
            </a:r>
          </a:p>
          <a:p>
            <a:pPr marL="0" indent="0">
              <a:lnSpc>
                <a:spcPct val="150000"/>
              </a:lnSpc>
              <a:buNone/>
            </a:pPr>
            <a:r>
              <a:rPr lang="es-ES" sz="1400" dirty="0"/>
              <a:t>         class.</a:t>
            </a:r>
            <a:r>
              <a:rPr lang="es-ES" sz="1400" b="1" dirty="0"/>
              <a:t>add</a:t>
            </a:r>
            <a:r>
              <a:rPr lang="es-ES" sz="1400" dirty="0"/>
              <a:t>(</a:t>
            </a:r>
            <a:r>
              <a:rPr lang="es-ES" sz="1400" b="1" dirty="0"/>
              <a:t>new </a:t>
            </a:r>
            <a:r>
              <a:rPr lang="es-ES" sz="1400" dirty="0"/>
              <a:t>Alumno("Cristina Corominas", 18)); </a:t>
            </a:r>
          </a:p>
          <a:p>
            <a:pPr marL="0" indent="0">
              <a:lnSpc>
                <a:spcPct val="150000"/>
              </a:lnSpc>
              <a:buNone/>
            </a:pPr>
            <a:r>
              <a:rPr lang="es-ES" sz="1400" dirty="0"/>
              <a:t>         class.</a:t>
            </a:r>
            <a:r>
              <a:rPr lang="es-ES" sz="1400" b="1" dirty="0"/>
              <a:t>add</a:t>
            </a:r>
            <a:r>
              <a:rPr lang="es-ES" sz="1400" dirty="0"/>
              <a:t>(</a:t>
            </a:r>
            <a:r>
              <a:rPr lang="es-ES" sz="1400" b="1" dirty="0"/>
              <a:t>new </a:t>
            </a:r>
            <a:r>
              <a:rPr lang="es-ES" sz="1400" dirty="0"/>
              <a:t>Alumno("Javier García", 19));</a:t>
            </a:r>
          </a:p>
          <a:p>
            <a:pPr marL="0" indent="0">
              <a:lnSpc>
                <a:spcPct val="150000"/>
              </a:lnSpc>
              <a:buNone/>
            </a:pPr>
            <a:r>
              <a:rPr lang="es-ES" sz="1400" b="1" dirty="0" err="1"/>
              <a:t>         Iterator </a:t>
            </a:r>
            <a:r>
              <a:rPr lang="es-ES" sz="1400" dirty="0"/>
              <a:t>&lt;Student&gt; object=class</a:t>
            </a:r>
            <a:r>
              <a:rPr lang="es-ES" sz="1400" dirty="0" err="1"/>
              <a:t>.</a:t>
            </a:r>
            <a:r>
              <a:rPr lang="es-ES" sz="1400" b="1" dirty="0" err="1"/>
              <a:t>iterator</a:t>
            </a:r>
            <a:r>
              <a:rPr lang="es-ES" sz="1400" dirty="0"/>
              <a:t>(); //we create the </a:t>
            </a:r>
            <a:r>
              <a:rPr lang="es-ES" sz="1400" dirty="0" err="1"/>
              <a:t>parameterized </a:t>
            </a:r>
            <a:r>
              <a:rPr lang="es-ES" sz="1400" b="1" dirty="0" err="1"/>
              <a:t>iterator.</a:t>
            </a:r>
            <a:endParaRPr lang="es-ES" sz="1400" dirty="0"/>
          </a:p>
          <a:p>
            <a:pPr marL="0" indent="0">
              <a:lnSpc>
                <a:spcPct val="150000"/>
              </a:lnSpc>
              <a:buNone/>
            </a:pPr>
            <a:r>
              <a:rPr lang="es-ES" sz="1400" b="1" dirty="0" err="1"/>
              <a:t>         while</a:t>
            </a:r>
            <a:r>
              <a:rPr lang="es-ES" sz="1400" dirty="0"/>
              <a:t>(</a:t>
            </a:r>
            <a:r>
              <a:rPr lang="es-ES" sz="1400" dirty="0" err="1"/>
              <a:t>object.</a:t>
            </a:r>
            <a:r>
              <a:rPr lang="es-ES" sz="1400" b="1" dirty="0" err="1"/>
              <a:t>hasNext</a:t>
            </a:r>
            <a:r>
              <a:rPr lang="es-ES" sz="1400" dirty="0"/>
              <a:t>()){ //we scroll through the collection displaying the student data</a:t>
            </a:r>
          </a:p>
          <a:p>
            <a:pPr marL="0" indent="0">
              <a:lnSpc>
                <a:spcPct val="150000"/>
              </a:lnSpc>
              <a:buNone/>
            </a:pPr>
            <a:r>
              <a:rPr lang="es-ES" sz="1400" dirty="0"/>
              <a:t>	  Student alum=object</a:t>
            </a:r>
            <a:r>
              <a:rPr lang="es-ES" sz="1400" dirty="0" err="1"/>
              <a:t>.</a:t>
            </a:r>
            <a:r>
              <a:rPr lang="es-ES" sz="1400" b="1" dirty="0" err="1"/>
              <a:t>next</a:t>
            </a:r>
            <a:r>
              <a:rPr lang="es-ES" sz="1400" dirty="0"/>
              <a:t>();</a:t>
            </a:r>
          </a:p>
          <a:p>
            <a:pPr marL="0" indent="0">
              <a:lnSpc>
                <a:spcPct val="150000"/>
              </a:lnSpc>
              <a:buNone/>
            </a:pPr>
            <a:r>
              <a:rPr lang="es-ES" sz="1400" dirty="0" err="1"/>
              <a:t>	  alum.display</a:t>
            </a:r>
            <a:r>
              <a:rPr lang="es-ES" sz="1400" dirty="0"/>
              <a:t>();</a:t>
            </a:r>
          </a:p>
          <a:p>
            <a:pPr marL="0" indent="0">
              <a:lnSpc>
                <a:spcPct val="150000"/>
              </a:lnSpc>
              <a:buNone/>
            </a:pPr>
            <a:r>
              <a:rPr lang="es-ES" sz="1400" dirty="0"/>
              <a:t>        }</a:t>
            </a:r>
          </a:p>
          <a:p>
            <a:pPr marL="0" indent="0">
              <a:lnSpc>
                <a:spcPct val="150000"/>
              </a:lnSpc>
              <a:buNone/>
            </a:pPr>
            <a:r>
              <a:rPr lang="es-ES" sz="1400" dirty="0"/>
              <a:t>}</a:t>
            </a:r>
          </a:p>
        </p:txBody>
      </p:sp>
    </p:spTree>
    <p:extLst>
      <p:ext uri="{BB962C8B-B14F-4D97-AF65-F5344CB8AC3E}">
        <p14:creationId xmlns:p14="http://schemas.microsoft.com/office/powerpoint/2010/main" val="3382514969"/>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0ADA4D6A-D38E-4511-A581-480A3B6B5861}"/>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a:bodyPr>
          <a:lstStyle/>
          <a:p>
            <a:pPr>
              <a:lnSpc>
                <a:spcPct val="170000"/>
              </a:lnSpc>
              <a:buNone/>
            </a:pPr>
            <a:r>
              <a:rPr lang="es-ES" sz="2000" b="1" u="sng" dirty="0">
                <a:solidFill>
                  <a:srgbClr val="FF0000"/>
                </a:solidFill>
              </a:rPr>
              <a:t>Exercise 17</a:t>
            </a:r>
            <a:r>
              <a:rPr lang="es-ES" sz="2000" b="1" dirty="0">
                <a:solidFill>
                  <a:srgbClr val="FF0000"/>
                </a:solidFill>
              </a:rPr>
              <a:t>: </a:t>
            </a:r>
            <a:r>
              <a:rPr lang="es-ES" sz="1800" dirty="0"/>
              <a:t>Write a program that asks for student data (name and age) until the user decides. Once the student data has been inserted, students under 18 years of age will be displayed.</a:t>
            </a:r>
          </a:p>
          <a:p>
            <a:pPr marL="0" indent="0">
              <a:lnSpc>
                <a:spcPct val="150000"/>
              </a:lnSpc>
              <a:buNone/>
            </a:pPr>
            <a:r>
              <a:rPr lang="es-ES" sz="1800" dirty="0"/>
              <a:t>Once displayed, the data of those students who are under 18 years of age must be deleted.</a:t>
            </a:r>
            <a:endParaRPr lang="es-ES" sz="1800" b="1" dirty="0"/>
          </a:p>
          <a:p>
            <a:pPr marL="0" indent="0">
              <a:lnSpc>
                <a:spcPct val="150000"/>
              </a:lnSpc>
              <a:buNone/>
            </a:pPr>
            <a:r>
              <a:rPr lang="es-ES" sz="1800" dirty="0"/>
              <a:t>View the collection data in order to check how the list has turned out.</a:t>
            </a:r>
            <a:endParaRPr lang="es-ES" sz="1800" b="1" dirty="0"/>
          </a:p>
          <a:p>
            <a:pPr marL="0" indent="0">
              <a:lnSpc>
                <a:spcPct val="150000"/>
              </a:lnSpc>
              <a:buNone/>
            </a:pPr>
            <a:r>
              <a:rPr lang="es-ES" sz="1800" u="sng" dirty="0"/>
              <a:t>NOTE: </a:t>
            </a:r>
            <a:r>
              <a:rPr lang="es-ES" sz="1800" dirty="0"/>
              <a:t>generic collections must be used.</a:t>
            </a:r>
            <a:endParaRPr lang="es-ES" sz="1800" b="1" dirty="0"/>
          </a:p>
          <a:p>
            <a:pPr marL="0" indent="0">
              <a:lnSpc>
                <a:spcPct val="150000"/>
              </a:lnSpc>
              <a:buNone/>
            </a:pPr>
            <a:endParaRPr lang="es-ES" sz="1800" dirty="0"/>
          </a:p>
          <a:p>
            <a:pPr marL="0" indent="0">
              <a:lnSpc>
                <a:spcPct val="150000"/>
              </a:lnSpc>
              <a:buNone/>
            </a:pPr>
            <a:endParaRPr lang="es-ES" sz="1800" dirty="0"/>
          </a:p>
        </p:txBody>
      </p:sp>
    </p:spTree>
    <p:extLst>
      <p:ext uri="{BB962C8B-B14F-4D97-AF65-F5344CB8AC3E}">
        <p14:creationId xmlns:p14="http://schemas.microsoft.com/office/powerpoint/2010/main" val="856217097"/>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D2326-3985-4516-9BC1-3E4D872823AD}"/>
              </a:ext>
            </a:extLst>
          </p:cNvPr>
          <p:cNvSpPr>
            <a:spLocks noGrp="1"/>
          </p:cNvSpPr>
          <p:nvPr>
            <p:ph type="title"/>
          </p:nvPr>
        </p:nvSpPr>
        <p:spPr/>
        <p:txBody>
          <a:bodyPr/>
          <a:lstStyle/>
          <a:p>
            <a:r>
              <a:rPr lang="es-ES" dirty="0"/>
              <a:t>Dynamic Structures</a:t>
            </a:r>
          </a:p>
        </p:txBody>
      </p:sp>
      <p:sp>
        <p:nvSpPr>
          <p:cNvPr id="3" name="Marcador de texto 2">
            <a:extLst>
              <a:ext uri="{FF2B5EF4-FFF2-40B4-BE49-F238E27FC236}">
                <a16:creationId xmlns:a16="http://schemas.microsoft.com/office/drawing/2014/main" id="{014EF798-0B29-463E-9636-AFD4DE48BAA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832826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8AF9D4FA-9617-41A8-BDB8-CC1BAA9D96A7}"/>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a:bodyPr>
          <a:lstStyle/>
          <a:p>
            <a:pPr marL="0" indent="0">
              <a:lnSpc>
                <a:spcPct val="150000"/>
              </a:lnSpc>
              <a:buNone/>
            </a:pPr>
            <a:r>
              <a:rPr lang="es-ES" sz="2000" b="1" u="sng" dirty="0">
                <a:solidFill>
                  <a:srgbClr val="FF0000"/>
                </a:solidFill>
              </a:rPr>
              <a:t>Exercise 18</a:t>
            </a:r>
            <a:r>
              <a:rPr lang="es-ES" sz="2000" b="1" dirty="0">
                <a:solidFill>
                  <a:srgbClr val="FF0000"/>
                </a:solidFill>
              </a:rPr>
              <a:t>: </a:t>
            </a:r>
            <a:r>
              <a:rPr lang="es-ES" sz="1800" dirty="0"/>
              <a:t>Write a program that is asking for employee data (name and salary) until the user wants it. </a:t>
            </a:r>
          </a:p>
          <a:p>
            <a:pPr marL="0" indent="0">
              <a:lnSpc>
                <a:spcPct val="150000"/>
              </a:lnSpc>
              <a:buNone/>
            </a:pPr>
            <a:r>
              <a:rPr lang="es-ES" sz="1800" dirty="0"/>
              <a:t>Subsequently, the program will display the </a:t>
            </a:r>
            <a:r>
              <a:rPr lang="es-ES" sz="1800" b="1" u="sng" dirty="0"/>
              <a:t>different salaries </a:t>
            </a:r>
            <a:r>
              <a:rPr lang="es-ES" sz="1800" dirty="0"/>
              <a:t>paid in the company and the name of </a:t>
            </a:r>
            <a:r>
              <a:rPr lang="es-ES" sz="1800" b="1" u="sng" dirty="0"/>
              <a:t>one </a:t>
            </a:r>
            <a:r>
              <a:rPr lang="es-ES" sz="1800" dirty="0"/>
              <a:t>of the employees earning that salary.</a:t>
            </a:r>
            <a:endParaRPr lang="es-ES" sz="1800" b="1" dirty="0"/>
          </a:p>
          <a:p>
            <a:pPr marL="0" indent="0">
              <a:lnSpc>
                <a:spcPct val="150000"/>
              </a:lnSpc>
              <a:buNone/>
            </a:pPr>
            <a:r>
              <a:rPr lang="es-ES" sz="1800" u="sng" dirty="0"/>
              <a:t>NOTE: </a:t>
            </a:r>
            <a:r>
              <a:rPr lang="es-ES" sz="1800" dirty="0"/>
              <a:t>generic collections must be used. It is assumed that there is no sorting.</a:t>
            </a:r>
            <a:endParaRPr lang="es-ES" sz="1800" b="1" dirty="0"/>
          </a:p>
          <a:p>
            <a:pPr marL="0" indent="0">
              <a:lnSpc>
                <a:spcPct val="150000"/>
              </a:lnSpc>
              <a:buNone/>
            </a:pPr>
            <a:endParaRPr lang="es-ES" sz="1800" dirty="0"/>
          </a:p>
          <a:p>
            <a:pPr marL="0" indent="0">
              <a:lnSpc>
                <a:spcPct val="150000"/>
              </a:lnSpc>
              <a:buNone/>
            </a:pPr>
            <a:endParaRPr lang="es-ES" sz="1800" dirty="0"/>
          </a:p>
        </p:txBody>
      </p:sp>
    </p:spTree>
    <p:extLst>
      <p:ext uri="{BB962C8B-B14F-4D97-AF65-F5344CB8AC3E}">
        <p14:creationId xmlns:p14="http://schemas.microsoft.com/office/powerpoint/2010/main" val="2568447292"/>
      </p:ext>
    </p:extLst>
  </p:cSld>
  <p:clrMapOvr>
    <a:masterClrMapping/>
  </p:clrMapOvr>
  <p:transition>
    <p:check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0816E4F-4FD9-4434-AE3C-9AC83D51B4C6}"/>
              </a:ext>
            </a:extLst>
          </p:cNvPr>
          <p:cNvSpPr>
            <a:spLocks noGrp="1" noChangeArrowheads="1"/>
          </p:cNvSpPr>
          <p:nvPr>
            <p:ph type="title"/>
          </p:nvPr>
        </p:nvSpPr>
        <p:spPr/>
        <p:txBody>
          <a:bodyPr>
            <a:normAutofit/>
          </a:bodyPr>
          <a:lstStyle/>
          <a:p>
            <a:r>
              <a:rPr lang="es-ES" sz="2800" dirty="0"/>
              <a:t>7. Generic or parameterized collections.</a:t>
            </a:r>
          </a:p>
        </p:txBody>
      </p:sp>
      <p:sp>
        <p:nvSpPr>
          <p:cNvPr id="5125" name="Rectangle 5"/>
          <p:cNvSpPr>
            <a:spLocks noGrp="1" noChangeArrowheads="1"/>
          </p:cNvSpPr>
          <p:nvPr>
            <p:ph idx="1"/>
          </p:nvPr>
        </p:nvSpPr>
        <p:spPr/>
        <p:txBody>
          <a:bodyPr>
            <a:normAutofit fontScale="92500" lnSpcReduction="10000"/>
          </a:bodyPr>
          <a:lstStyle/>
          <a:p>
            <a:pPr marL="0" indent="0">
              <a:lnSpc>
                <a:spcPct val="150000"/>
              </a:lnSpc>
              <a:buNone/>
            </a:pPr>
            <a:r>
              <a:rPr lang="es-ES" sz="1800" b="1" u="sng" dirty="0">
                <a:solidFill>
                  <a:srgbClr val="FF0000"/>
                </a:solidFill>
              </a:rPr>
              <a:t>Exercise 19</a:t>
            </a:r>
            <a:r>
              <a:rPr lang="es-ES" sz="1800" b="1" dirty="0">
                <a:solidFill>
                  <a:srgbClr val="FF0000"/>
                </a:solidFill>
              </a:rPr>
              <a:t>: </a:t>
            </a:r>
            <a:r>
              <a:rPr lang="es-ES" sz="1800" dirty="0"/>
              <a:t>Same as in the previous exercise, with the difference that the list of employees will be displayed in descending order by salary.</a:t>
            </a:r>
            <a:endParaRPr lang="es-ES" sz="1800" b="1" dirty="0"/>
          </a:p>
          <a:p>
            <a:pPr marL="0" indent="0">
              <a:lnSpc>
                <a:spcPct val="150000"/>
              </a:lnSpc>
              <a:buNone/>
            </a:pPr>
            <a:r>
              <a:rPr lang="es-ES" sz="1800" b="1" u="sng" dirty="0">
                <a:solidFill>
                  <a:srgbClr val="FF0000"/>
                </a:solidFill>
              </a:rPr>
              <a:t>Exercise 20</a:t>
            </a:r>
            <a:r>
              <a:rPr lang="es-ES" sz="1800" b="1" dirty="0">
                <a:solidFill>
                  <a:srgbClr val="FF0000"/>
                </a:solidFill>
              </a:rPr>
              <a:t>: </a:t>
            </a:r>
            <a:r>
              <a:rPr lang="es-ES" sz="1800" dirty="0"/>
              <a:t>Same as in exercise 18, but now you have to display the employees sorted by salary. If there are employees with the same salary, they will be displayed in ascending order by name.</a:t>
            </a:r>
          </a:p>
          <a:p>
            <a:pPr marL="0" indent="0">
              <a:lnSpc>
                <a:spcPct val="150000"/>
              </a:lnSpc>
              <a:buNone/>
            </a:pPr>
            <a:r>
              <a:rPr lang="es-ES" sz="1800" b="1" u="sng" dirty="0">
                <a:solidFill>
                  <a:srgbClr val="FF0000"/>
                </a:solidFill>
              </a:rPr>
              <a:t>Exercise 21</a:t>
            </a:r>
            <a:r>
              <a:rPr lang="es-ES" sz="1800" b="1" dirty="0">
                <a:solidFill>
                  <a:srgbClr val="FF0000"/>
                </a:solidFill>
              </a:rPr>
              <a:t>: </a:t>
            </a:r>
            <a:r>
              <a:rPr lang="es-ES" sz="1800" dirty="0"/>
              <a:t>Write a program to manage the employees of a company using </a:t>
            </a:r>
            <a:r>
              <a:rPr lang="es-ES" sz="1800" b="1" dirty="0"/>
              <a:t>sets</a:t>
            </a:r>
            <a:r>
              <a:rPr lang="es-ES" sz="1800" dirty="0"/>
              <a:t>. For each employee we are interested in his or her name and social security number. The program will allow adding employees, deleting employees and displaying the data of the entire workforce.</a:t>
            </a:r>
          </a:p>
          <a:p>
            <a:pPr marL="0" indent="0">
              <a:lnSpc>
                <a:spcPct val="150000"/>
              </a:lnSpc>
              <a:buNone/>
            </a:pPr>
            <a:r>
              <a:rPr lang="es-ES" sz="1800" b="1" u="sng" dirty="0">
                <a:solidFill>
                  <a:srgbClr val="FF0000"/>
                </a:solidFill>
              </a:rPr>
              <a:t>Exercise 22</a:t>
            </a:r>
            <a:r>
              <a:rPr lang="es-ES" sz="1800" b="1" dirty="0">
                <a:solidFill>
                  <a:srgbClr val="FF0000"/>
                </a:solidFill>
              </a:rPr>
              <a:t>: </a:t>
            </a:r>
            <a:r>
              <a:rPr lang="es-ES" sz="1800" dirty="0"/>
              <a:t>Write a program to manage the employees of a company using </a:t>
            </a:r>
            <a:r>
              <a:rPr lang="es-ES" sz="1800" b="1"/>
              <a:t>ordered sets</a:t>
            </a:r>
            <a:r>
              <a:rPr lang="es-ES" sz="1800"/>
              <a:t>. </a:t>
            </a:r>
            <a:r>
              <a:rPr lang="es-ES" sz="1800" dirty="0"/>
              <a:t>For each employee we are interested in his or her name and social security number. The program will allow adding employees, deleting employees and displaying the data of the entire workforce.</a:t>
            </a:r>
            <a:endParaRPr lang="es-ES" sz="1800" b="1" dirty="0"/>
          </a:p>
          <a:p>
            <a:pPr marL="0" indent="0">
              <a:lnSpc>
                <a:spcPct val="150000"/>
              </a:lnSpc>
              <a:buNone/>
            </a:pPr>
            <a:endParaRPr lang="es-ES" sz="1800" b="1" dirty="0"/>
          </a:p>
          <a:p>
            <a:pPr marL="0" indent="0">
              <a:lnSpc>
                <a:spcPct val="150000"/>
              </a:lnSpc>
              <a:buNone/>
            </a:pPr>
            <a:endParaRPr lang="es-ES" sz="1800" dirty="0"/>
          </a:p>
          <a:p>
            <a:pPr marL="0" indent="0">
              <a:lnSpc>
                <a:spcPct val="150000"/>
              </a:lnSpc>
              <a:buNone/>
            </a:pPr>
            <a:endParaRPr lang="es-ES" sz="1800" dirty="0"/>
          </a:p>
        </p:txBody>
      </p:sp>
    </p:spTree>
    <p:extLst>
      <p:ext uri="{BB962C8B-B14F-4D97-AF65-F5344CB8AC3E}">
        <p14:creationId xmlns:p14="http://schemas.microsoft.com/office/powerpoint/2010/main" val="3122922836"/>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5125" name="Rectangle 5"/>
          <p:cNvSpPr>
            <a:spLocks noGrp="1" noChangeArrowheads="1"/>
          </p:cNvSpPr>
          <p:nvPr>
            <p:ph idx="1"/>
          </p:nvPr>
        </p:nvSpPr>
        <p:spPr>
          <a:xfrm>
            <a:off x="1216459" y="1196752"/>
            <a:ext cx="10515600" cy="4351338"/>
          </a:xfrm>
        </p:spPr>
        <p:txBody>
          <a:bodyPr>
            <a:normAutofit lnSpcReduction="10000"/>
          </a:bodyPr>
          <a:lstStyle/>
          <a:p>
            <a:pPr algn="just">
              <a:lnSpc>
                <a:spcPct val="150000"/>
              </a:lnSpc>
              <a:spcBef>
                <a:spcPts val="0"/>
              </a:spcBef>
              <a:buFont typeface="Wingdings" pitchFamily="2" charset="2"/>
              <a:buChar char="q"/>
            </a:pPr>
            <a:r>
              <a:rPr lang="es-ES" sz="1800" dirty="0"/>
              <a:t>In this unit of work we are going to study </a:t>
            </a:r>
            <a:r>
              <a:rPr lang="es-ES" sz="1800" b="1" u="sng" dirty="0"/>
              <a:t>dynamic data structures or dynamic data collections.</a:t>
            </a:r>
          </a:p>
          <a:p>
            <a:pPr algn="just">
              <a:lnSpc>
                <a:spcPct val="150000"/>
              </a:lnSpc>
              <a:spcBef>
                <a:spcPts val="0"/>
              </a:spcBef>
              <a:buFont typeface="Wingdings" pitchFamily="2" charset="2"/>
              <a:buChar char="q"/>
            </a:pPr>
            <a:r>
              <a:rPr lang="es-ES" sz="1800" b="1" u="sng" dirty="0"/>
              <a:t>General characteristics:</a:t>
            </a:r>
          </a:p>
          <a:p>
            <a:pPr lvl="2" algn="just">
              <a:lnSpc>
                <a:spcPct val="150000"/>
              </a:lnSpc>
              <a:spcBef>
                <a:spcPts val="0"/>
              </a:spcBef>
              <a:buFont typeface="Wingdings" pitchFamily="2" charset="2"/>
              <a:buChar char="q"/>
            </a:pPr>
            <a:r>
              <a:rPr lang="es-ES" sz="1800" dirty="0"/>
              <a:t>The data that form this type of collections are always objects.</a:t>
            </a:r>
          </a:p>
          <a:p>
            <a:pPr lvl="2" algn="just">
              <a:lnSpc>
                <a:spcPct val="150000"/>
              </a:lnSpc>
              <a:spcBef>
                <a:spcPts val="0"/>
              </a:spcBef>
              <a:buFont typeface="Wingdings" pitchFamily="2" charset="2"/>
              <a:buChar char="q"/>
            </a:pPr>
            <a:r>
              <a:rPr lang="es-ES" sz="1800" dirty="0"/>
              <a:t>These objects are called NODES. </a:t>
            </a:r>
          </a:p>
          <a:p>
            <a:pPr marL="667512" lvl="2" indent="0" algn="just">
              <a:lnSpc>
                <a:spcPct val="150000"/>
              </a:lnSpc>
              <a:spcBef>
                <a:spcPts val="0"/>
              </a:spcBef>
              <a:buNone/>
            </a:pPr>
            <a:endParaRPr lang="es-ES" sz="1800" dirty="0"/>
          </a:p>
          <a:p>
            <a:pPr lvl="2" algn="just">
              <a:lnSpc>
                <a:spcPct val="150000"/>
              </a:lnSpc>
              <a:spcBef>
                <a:spcPts val="0"/>
              </a:spcBef>
              <a:buFont typeface="Wingdings" pitchFamily="2" charset="2"/>
              <a:buChar char="ü"/>
            </a:pPr>
            <a:endParaRPr lang="es-ES" sz="1800" dirty="0"/>
          </a:p>
          <a:p>
            <a:pPr lvl="2" algn="just">
              <a:lnSpc>
                <a:spcPct val="150000"/>
              </a:lnSpc>
              <a:spcBef>
                <a:spcPts val="0"/>
              </a:spcBef>
              <a:buFont typeface="Wingdings" pitchFamily="2" charset="2"/>
              <a:buChar char="ü"/>
            </a:pPr>
            <a:endParaRPr lang="es-ES" sz="1800" dirty="0"/>
          </a:p>
          <a:p>
            <a:pPr lvl="2" algn="just">
              <a:lnSpc>
                <a:spcPct val="150000"/>
              </a:lnSpc>
              <a:spcBef>
                <a:spcPts val="0"/>
              </a:spcBef>
              <a:buFont typeface="Wingdings" pitchFamily="2" charset="2"/>
              <a:buChar char="q"/>
            </a:pPr>
            <a:r>
              <a:rPr lang="es-ES" sz="1800" dirty="0"/>
              <a:t>Each node is formed by a </a:t>
            </a:r>
            <a:r>
              <a:rPr lang="es-ES" sz="1800" b="1" dirty="0"/>
              <a:t>field </a:t>
            </a:r>
            <a:r>
              <a:rPr lang="es-ES" sz="1800" dirty="0"/>
              <a:t>where </a:t>
            </a:r>
            <a:r>
              <a:rPr lang="es-ES" sz="1800" b="1" dirty="0"/>
              <a:t>the data </a:t>
            </a:r>
            <a:r>
              <a:rPr lang="es-ES" sz="1800" dirty="0"/>
              <a:t>will be stored as such and another field, called </a:t>
            </a:r>
            <a:r>
              <a:rPr lang="es-ES" sz="1800" b="1" dirty="0"/>
              <a:t>link field</a:t>
            </a:r>
            <a:r>
              <a:rPr lang="es-ES" sz="1800" dirty="0"/>
              <a:t>, where the reference used to link this node with another node of the collection itself is stored.</a:t>
            </a:r>
          </a:p>
        </p:txBody>
      </p:sp>
      <p:grpSp>
        <p:nvGrpSpPr>
          <p:cNvPr id="13" name="Grupo 12">
            <a:extLst>
              <a:ext uri="{FF2B5EF4-FFF2-40B4-BE49-F238E27FC236}">
                <a16:creationId xmlns:a16="http://schemas.microsoft.com/office/drawing/2014/main" id="{0E5C7FB8-0877-4472-A994-F9507BE7FF8D}"/>
              </a:ext>
            </a:extLst>
          </p:cNvPr>
          <p:cNvGrpSpPr/>
          <p:nvPr/>
        </p:nvGrpSpPr>
        <p:grpSpPr>
          <a:xfrm>
            <a:off x="6888088" y="3372421"/>
            <a:ext cx="2916324" cy="537771"/>
            <a:chOff x="5447928" y="3372421"/>
            <a:chExt cx="2916324" cy="537771"/>
          </a:xfrm>
        </p:grpSpPr>
        <p:cxnSp>
          <p:nvCxnSpPr>
            <p:cNvPr id="4" name="Conector recto 3">
              <a:extLst>
                <a:ext uri="{FF2B5EF4-FFF2-40B4-BE49-F238E27FC236}">
                  <a16:creationId xmlns:a16="http://schemas.microsoft.com/office/drawing/2014/main" id="{B842A3B2-AF08-44F4-9CC3-EAC034932B29}"/>
                </a:ext>
              </a:extLst>
            </p:cNvPr>
            <p:cNvCxnSpPr/>
            <p:nvPr/>
          </p:nvCxnSpPr>
          <p:spPr>
            <a:xfrm>
              <a:off x="6528048" y="3406136"/>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id="{D702E8A9-D8F1-4B9F-BEC9-5C37414E7024}"/>
                </a:ext>
              </a:extLst>
            </p:cNvPr>
            <p:cNvSpPr/>
            <p:nvPr/>
          </p:nvSpPr>
          <p:spPr>
            <a:xfrm>
              <a:off x="5447928" y="3406136"/>
              <a:ext cx="158417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Data</a:t>
              </a:r>
            </a:p>
          </p:txBody>
        </p:sp>
        <p:cxnSp>
          <p:nvCxnSpPr>
            <p:cNvPr id="8" name="Conector recto de flecha 7">
              <a:extLst>
                <a:ext uri="{FF2B5EF4-FFF2-40B4-BE49-F238E27FC236}">
                  <a16:creationId xmlns:a16="http://schemas.microsoft.com/office/drawing/2014/main" id="{2FD74B90-AD15-4F4C-B7D5-885D296A54EA}"/>
                </a:ext>
              </a:extLst>
            </p:cNvPr>
            <p:cNvCxnSpPr>
              <a:cxnSpLocks/>
            </p:cNvCxnSpPr>
            <p:nvPr/>
          </p:nvCxnSpPr>
          <p:spPr>
            <a:xfrm>
              <a:off x="6744072" y="3694168"/>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08A6332F-56C4-4C0A-9F12-D9138FB8BFDE}"/>
                </a:ext>
              </a:extLst>
            </p:cNvPr>
            <p:cNvSpPr txBox="1"/>
            <p:nvPr/>
          </p:nvSpPr>
          <p:spPr>
            <a:xfrm>
              <a:off x="7068108" y="3372421"/>
              <a:ext cx="1296144" cy="369332"/>
            </a:xfrm>
            <a:prstGeom prst="rect">
              <a:avLst/>
            </a:prstGeom>
            <a:noFill/>
          </p:spPr>
          <p:txBody>
            <a:bodyPr wrap="square" rtlCol="0">
              <a:spAutoFit/>
            </a:bodyPr>
            <a:lstStyle/>
            <a:p>
              <a:r>
                <a:rPr lang="es-ES" sz="1800" dirty="0"/>
                <a:t>next</a:t>
              </a:r>
              <a:endParaRPr lang="es-ES" dirty="0"/>
            </a:p>
          </p:txBody>
        </p:sp>
      </p:grpSp>
    </p:spTree>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7" name="6 Marcador de contenido"/>
          <p:cNvSpPr>
            <a:spLocks noGrp="1"/>
          </p:cNvSpPr>
          <p:nvPr>
            <p:ph idx="1"/>
          </p:nvPr>
        </p:nvSpPr>
        <p:spPr/>
        <p:txBody>
          <a:bodyPr>
            <a:normAutofit/>
          </a:bodyPr>
          <a:lstStyle/>
          <a:p>
            <a:pPr algn="just">
              <a:lnSpc>
                <a:spcPct val="150000"/>
              </a:lnSpc>
              <a:spcBef>
                <a:spcPts val="0"/>
              </a:spcBef>
              <a:buFont typeface="Wingdings" pitchFamily="2" charset="2"/>
              <a:buChar char="q"/>
            </a:pPr>
            <a:r>
              <a:rPr lang="es-ES" sz="1600" u="sng" dirty="0"/>
              <a:t>Example: </a:t>
            </a:r>
            <a:r>
              <a:rPr lang="es-ES" sz="1600" dirty="0"/>
              <a:t>to get to node 3, first I have to get to node 2. To get to node 2, first I have to get to node 1, and so on.</a:t>
            </a:r>
          </a:p>
        </p:txBody>
      </p:sp>
      <p:pic>
        <p:nvPicPr>
          <p:cNvPr id="8" name="Picture 2"/>
          <p:cNvPicPr>
            <a:picLocks noChangeAspect="1" noChangeArrowheads="1"/>
          </p:cNvPicPr>
          <p:nvPr/>
        </p:nvPicPr>
        <p:blipFill>
          <a:blip r:embed="rId3" cstate="print"/>
          <a:srcRect/>
          <a:stretch>
            <a:fillRect/>
          </a:stretch>
        </p:blipFill>
        <p:spPr bwMode="auto">
          <a:xfrm>
            <a:off x="4511824" y="2348880"/>
            <a:ext cx="2592288" cy="4320480"/>
          </a:xfrm>
          <a:prstGeom prst="rect">
            <a:avLst/>
          </a:prstGeom>
          <a:noFill/>
          <a:ln w="9525">
            <a:noFill/>
            <a:miter lim="800000"/>
            <a:headEnd/>
            <a:tailEnd/>
          </a:ln>
        </p:spPr>
      </p:pic>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p:txBody>
          <a:bodyPr>
            <a:normAutofit/>
          </a:bodyPr>
          <a:lstStyle/>
          <a:p>
            <a:pPr marL="742950" indent="-742950">
              <a:buFont typeface="+mj-lt"/>
              <a:buAutoNum type="arabicPeriod" startAt="2"/>
            </a:pPr>
            <a:r>
              <a:rPr lang="es-ES" sz="2800" dirty="0"/>
              <a:t>Dynamic data structures.</a:t>
            </a:r>
          </a:p>
        </p:txBody>
      </p:sp>
      <p:sp>
        <p:nvSpPr>
          <p:cNvPr id="7" name="6 Marcador de contenido"/>
          <p:cNvSpPr>
            <a:spLocks noGrp="1"/>
          </p:cNvSpPr>
          <p:nvPr>
            <p:ph idx="1"/>
          </p:nvPr>
        </p:nvSpPr>
        <p:spPr/>
        <p:txBody>
          <a:bodyPr>
            <a:normAutofit/>
          </a:bodyPr>
          <a:lstStyle/>
          <a:p>
            <a:pPr algn="just">
              <a:lnSpc>
                <a:spcPct val="150000"/>
              </a:lnSpc>
              <a:spcBef>
                <a:spcPts val="0"/>
              </a:spcBef>
              <a:buFont typeface="Wingdings" pitchFamily="2" charset="2"/>
              <a:buChar char="q"/>
            </a:pPr>
            <a:r>
              <a:rPr lang="es-ES" sz="1600" dirty="0"/>
              <a:t>The dynamic structures, </a:t>
            </a:r>
            <a:r>
              <a:rPr lang="es-ES" sz="1600" u="sng" dirty="0"/>
              <a:t>depending on how these nodes are organized</a:t>
            </a:r>
            <a:r>
              <a:rPr lang="es-ES" sz="1600" dirty="0"/>
              <a:t>, are divided as follows:</a:t>
            </a:r>
          </a:p>
          <a:p>
            <a:pPr lvl="1" algn="just">
              <a:lnSpc>
                <a:spcPct val="150000"/>
              </a:lnSpc>
              <a:spcBef>
                <a:spcPts val="0"/>
              </a:spcBef>
              <a:buNone/>
            </a:pPr>
            <a:r>
              <a:rPr lang="es-ES" sz="1800" dirty="0"/>
              <a:t>1. </a:t>
            </a:r>
            <a:r>
              <a:rPr lang="es-ES" sz="1800" b="1" u="sng" dirty="0"/>
              <a:t>Linear: </a:t>
            </a:r>
            <a:r>
              <a:rPr lang="es-ES" sz="1800" dirty="0"/>
              <a:t>stacks, queues and linked lists.</a:t>
            </a:r>
          </a:p>
          <a:p>
            <a:pPr lvl="1" algn="just">
              <a:lnSpc>
                <a:spcPct val="150000"/>
              </a:lnSpc>
              <a:spcBef>
                <a:spcPts val="0"/>
              </a:spcBef>
              <a:buNone/>
            </a:pPr>
            <a:r>
              <a:rPr lang="es-ES" sz="1600" b="1" dirty="0"/>
              <a:t>	1.1. </a:t>
            </a:r>
            <a:r>
              <a:rPr lang="es-ES" sz="1600" b="1" u="sng" dirty="0"/>
              <a:t>Linked lists</a:t>
            </a:r>
            <a:r>
              <a:rPr lang="es-ES" sz="1600" b="1" dirty="0"/>
              <a:t>: </a:t>
            </a:r>
          </a:p>
          <a:p>
            <a:pPr lvl="2" algn="just">
              <a:lnSpc>
                <a:spcPct val="150000"/>
              </a:lnSpc>
              <a:spcBef>
                <a:spcPts val="0"/>
              </a:spcBef>
              <a:buFont typeface="Wingdings" pitchFamily="2" charset="2"/>
              <a:buChar char="q"/>
            </a:pPr>
            <a:r>
              <a:rPr lang="es-ES" sz="1600" dirty="0"/>
              <a:t>When nodes are inserted in a collection, they can be placed wherever you want and any node can be accessed to work with the information it contains.</a:t>
            </a:r>
          </a:p>
          <a:p>
            <a:pPr lvl="2" algn="just">
              <a:lnSpc>
                <a:spcPct val="150000"/>
              </a:lnSpc>
              <a:spcBef>
                <a:spcPts val="0"/>
              </a:spcBef>
              <a:buFont typeface="Wingdings" pitchFamily="2" charset="2"/>
              <a:buChar char="q"/>
            </a:pPr>
            <a:r>
              <a:rPr lang="es-ES" sz="1600" dirty="0"/>
              <a:t>Such nodes may have one or two link fields.</a:t>
            </a:r>
          </a:p>
          <a:p>
            <a:pPr lvl="2" algn="just">
              <a:lnSpc>
                <a:spcPct val="150000"/>
              </a:lnSpc>
              <a:spcBef>
                <a:spcPts val="0"/>
              </a:spcBef>
              <a:buFont typeface="Wingdings" pitchFamily="2" charset="2"/>
              <a:buChar char="q"/>
            </a:pPr>
            <a:r>
              <a:rPr lang="es-ES" sz="1600" dirty="0"/>
              <a:t>Lists that consist of nodes with only one linking field are called SIMPLY LINKED LISTS and that field points to the node behind it.</a:t>
            </a:r>
          </a:p>
          <a:p>
            <a:pPr lvl="2" algn="just">
              <a:lnSpc>
                <a:spcPct val="150000"/>
              </a:lnSpc>
              <a:spcBef>
                <a:spcPts val="0"/>
              </a:spcBef>
              <a:buNone/>
            </a:pPr>
            <a:endParaRPr lang="es-ES" sz="1600" dirty="0"/>
          </a:p>
          <a:p>
            <a:pPr marL="667512" lvl="2" indent="0" algn="just">
              <a:lnSpc>
                <a:spcPct val="150000"/>
              </a:lnSpc>
              <a:spcBef>
                <a:spcPts val="0"/>
              </a:spcBef>
              <a:buNone/>
            </a:pPr>
            <a:endParaRPr lang="es-ES" sz="1600" dirty="0"/>
          </a:p>
          <a:p>
            <a:pPr lvl="2" algn="just">
              <a:lnSpc>
                <a:spcPct val="150000"/>
              </a:lnSpc>
              <a:spcBef>
                <a:spcPts val="0"/>
              </a:spcBef>
              <a:buNone/>
            </a:pPr>
            <a:endParaRPr lang="es-ES" sz="1600" dirty="0"/>
          </a:p>
          <a:p>
            <a:pPr lvl="1" algn="just">
              <a:lnSpc>
                <a:spcPct val="150000"/>
              </a:lnSpc>
              <a:spcBef>
                <a:spcPts val="0"/>
              </a:spcBef>
              <a:buNone/>
            </a:pPr>
            <a:endParaRPr lang="es-ES" sz="1600" dirty="0"/>
          </a:p>
          <a:p>
            <a:pPr lvl="1" algn="just">
              <a:lnSpc>
                <a:spcPct val="150000"/>
              </a:lnSpc>
              <a:spcBef>
                <a:spcPts val="0"/>
              </a:spcBef>
              <a:buNone/>
            </a:pPr>
            <a:endParaRPr lang="es-ES" sz="1600" dirty="0"/>
          </a:p>
        </p:txBody>
      </p:sp>
      <p:pic>
        <p:nvPicPr>
          <p:cNvPr id="9" name="Picture 4"/>
          <p:cNvPicPr>
            <a:picLocks noChangeAspect="1" noChangeArrowheads="1"/>
          </p:cNvPicPr>
          <p:nvPr/>
        </p:nvPicPr>
        <p:blipFill>
          <a:blip r:embed="rId3" cstate="print"/>
          <a:srcRect/>
          <a:stretch>
            <a:fillRect/>
          </a:stretch>
        </p:blipFill>
        <p:spPr bwMode="auto">
          <a:xfrm>
            <a:off x="4583832" y="5661248"/>
            <a:ext cx="2880320" cy="432048"/>
          </a:xfrm>
          <a:prstGeom prst="rect">
            <a:avLst/>
          </a:prstGeom>
          <a:noFill/>
          <a:ln w="9525">
            <a:noFill/>
            <a:miter lim="800000"/>
            <a:headEnd/>
            <a:tailEnd/>
          </a:ln>
        </p:spPr>
      </p:pic>
    </p:spTree>
  </p:cSld>
  <p:clrMapOvr>
    <a:masterClrMapping/>
  </p:clrMapOvr>
  <p:transition>
    <p:checker/>
  </p:transition>
</p:sld>
</file>

<file path=ppt/theme/theme1.xml><?xml version="1.0" encoding="utf-8"?>
<a:theme xmlns:a="http://schemas.openxmlformats.org/drawingml/2006/main" name="LogoAbraha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goAbraham" id="{6657A826-A0E2-4929-8D7A-BD1F4D628CCC}" vid="{F22925C9-7583-4D44-A227-77657721C7F5}"/>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11ADC832BEBB04AB1FD7183FAFC1EE6" ma:contentTypeVersion="4" ma:contentTypeDescription="Crear nuevo documento." ma:contentTypeScope="" ma:versionID="0f19df89ddb570f985f92c13d4365645">
  <xsd:schema xmlns:xsd="http://www.w3.org/2001/XMLSchema" xmlns:xs="http://www.w3.org/2001/XMLSchema" xmlns:p="http://schemas.microsoft.com/office/2006/metadata/properties" xmlns:ns2="7cb774ae-0f25-489b-a042-0ca9989a8f1e" targetNamespace="http://schemas.microsoft.com/office/2006/metadata/properties" ma:root="true" ma:fieldsID="48f2fd148e4f1c1570c60ba3317e3ddc" ns2:_="">
    <xsd:import namespace="7cb774ae-0f25-489b-a042-0ca9989a8f1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774ae-0f25-489b-a042-0ca9989a8f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B141F7-1D5C-4309-8BDD-67DC5C8F6DA2}">
  <ds:schemaRefs>
    <ds:schemaRef ds:uri="http://schemas.microsoft.com/office/2006/metadata/properties"/>
    <ds:schemaRef ds:uri="http://schemas.microsoft.com/office/infopath/2007/PartnerControls"/>
    <ds:schemaRef ds:uri="3ed2d128-c06b-4f9f-ba31-017403ff31da"/>
    <ds:schemaRef ds:uri="7af15a3d-953c-42b7-ba3f-60d636e49d33"/>
  </ds:schemaRefs>
</ds:datastoreItem>
</file>

<file path=customXml/itemProps2.xml><?xml version="1.0" encoding="utf-8"?>
<ds:datastoreItem xmlns:ds="http://schemas.openxmlformats.org/officeDocument/2006/customXml" ds:itemID="{1A9E2333-F09F-4A6C-AE74-EC6960A59EFA}"/>
</file>

<file path=customXml/itemProps3.xml><?xml version="1.0" encoding="utf-8"?>
<ds:datastoreItem xmlns:ds="http://schemas.openxmlformats.org/officeDocument/2006/customXml" ds:itemID="{B2D2EA34-5E03-4679-AECB-4C41189C18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14313</TotalTime>
  <Words>5734</Words>
  <Application>Microsoft Office PowerPoint</Application>
  <PresentationFormat>Panorámica</PresentationFormat>
  <Paragraphs>491</Paragraphs>
  <Slides>61</Slides>
  <Notes>53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61</vt:i4>
      </vt:variant>
    </vt:vector>
  </HeadingPairs>
  <TitlesOfParts>
    <vt:vector size="69" baseType="lpstr">
      <vt:lpstr>Arial</vt:lpstr>
      <vt:lpstr>Calibri</vt:lpstr>
      <vt:lpstr>Calibri Light</vt:lpstr>
      <vt:lpstr>Consolas</vt:lpstr>
      <vt:lpstr>Raleway</vt:lpstr>
      <vt:lpstr>Times New Roman</vt:lpstr>
      <vt:lpstr>Wingdings</vt:lpstr>
      <vt:lpstr>LogoAbraham</vt:lpstr>
      <vt:lpstr>WEB APPLICATION DEVELOPMENT</vt:lpstr>
      <vt:lpstr>Dynamic Structured Types.</vt:lpstr>
      <vt:lpstr>Introduction.</vt:lpstr>
      <vt:lpstr>Introduction.</vt:lpstr>
      <vt:lpstr>Introduction.</vt:lpstr>
      <vt:lpstr>Dynamic Structures</vt:lpstr>
      <vt:lpstr>Dynamic data structures.</vt:lpstr>
      <vt:lpstr>Dynamic data structures.</vt:lpstr>
      <vt:lpstr>Dynamic data structures.</vt:lpstr>
      <vt:lpstr>Dynamic data structures.</vt:lpstr>
      <vt:lpstr>Dynamic data structures.</vt:lpstr>
      <vt:lpstr>Dynamic data structures.</vt:lpstr>
      <vt:lpstr>Collection hierarchy</vt:lpstr>
      <vt:lpstr>Hierarchy of collections.</vt:lpstr>
      <vt:lpstr>Interface Collection</vt:lpstr>
      <vt:lpstr>Interface Collection</vt:lpstr>
      <vt:lpstr>Interface Collection</vt:lpstr>
      <vt:lpstr>ITERATOR</vt:lpstr>
      <vt:lpstr>ListIterator</vt:lpstr>
      <vt:lpstr>Interface List</vt:lpstr>
      <vt:lpstr>5 List interface.</vt:lpstr>
      <vt:lpstr>5 List interface.</vt:lpstr>
      <vt:lpstr>ArrayList</vt:lpstr>
      <vt:lpstr>5.1 ArrayList class.</vt:lpstr>
      <vt:lpstr>5.1 ArrayList class...</vt:lpstr>
      <vt:lpstr>5.1 ArrayList class.</vt:lpstr>
      <vt:lpstr>5.1 ArrayList class.</vt:lpstr>
      <vt:lpstr>5.2 LinkedList class.</vt:lpstr>
      <vt:lpstr>5.2 LinkedList class.</vt:lpstr>
      <vt:lpstr>5.2 LinkedList class.</vt:lpstr>
      <vt:lpstr>5.2 LinkedList class.</vt:lpstr>
      <vt:lpstr>5.2 LinkedList class.</vt:lpstr>
      <vt:lpstr>Interface Set</vt:lpstr>
      <vt:lpstr>6 Interface Set.</vt:lpstr>
      <vt:lpstr>6.1 HashSet class.</vt:lpstr>
      <vt:lpstr>6.1 HashSet class.</vt:lpstr>
      <vt:lpstr>6.1 HashSet class.</vt:lpstr>
      <vt:lpstr>6.1 HashSet class.</vt:lpstr>
      <vt:lpstr>6.1 HashSet class.</vt:lpstr>
      <vt:lpstr>6.1 HashSet class.</vt:lpstr>
      <vt:lpstr>6.1 HashSet class.</vt:lpstr>
      <vt:lpstr>6.2 TreeSet class.</vt:lpstr>
      <vt:lpstr>6.2 TreeSet class.</vt:lpstr>
      <vt:lpstr>6.2 TreeSet class.</vt:lpstr>
      <vt:lpstr>6.2 TreeSet class.</vt:lpstr>
      <vt:lpstr>6.2 TreeSet class.</vt:lpstr>
      <vt:lpstr>6.2 TreeSet class.</vt:lpstr>
      <vt:lpstr>Generic or Parameterized Collections</vt:lpstr>
      <vt:lpstr>Raw Type vs. Parameterized Type</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lpstr>7. Generic or parameterized collections.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keywords>, docId:A0389EBA10FA908A9A63C030EEC9D47F</cp:keywords>
  <cp:lastModifiedBy>ABRAHAM PEREZ BARRERA</cp:lastModifiedBy>
  <cp:revision>1656</cp:revision>
  <cp:lastPrinted>1601-01-01T00:00:00Z</cp:lastPrinted>
  <dcterms:created xsi:type="dcterms:W3CDTF">1601-01-01T00:00:00Z</dcterms:created>
  <dcterms:modified xsi:type="dcterms:W3CDTF">2024-05-03T08:13:10Z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0x010100011ADC832BEBB04AB1FD7183FAFC1EE6</vt:lpwstr>
  </property>
</Properties>
</file>