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37.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51"/>
  </p:notesMasterIdLst>
  <p:handoutMasterIdLst>
    <p:handoutMasterId r:id="rId52"/>
  </p:handoutMasterIdLst>
  <p:sldIdLst>
    <p:sldId id="308" r:id="rId2"/>
    <p:sldId id="273" r:id="rId3"/>
    <p:sldId id="276" r:id="rId4"/>
    <p:sldId id="345" r:id="rId5"/>
    <p:sldId id="340" r:id="rId6"/>
    <p:sldId id="314" r:id="rId7"/>
    <p:sldId id="337" r:id="rId8"/>
    <p:sldId id="346" r:id="rId9"/>
    <p:sldId id="310" r:id="rId10"/>
    <p:sldId id="311" r:id="rId11"/>
    <p:sldId id="350" r:id="rId12"/>
    <p:sldId id="344" r:id="rId13"/>
    <p:sldId id="351" r:id="rId14"/>
    <p:sldId id="347" r:id="rId15"/>
    <p:sldId id="348" r:id="rId16"/>
    <p:sldId id="312" r:id="rId17"/>
    <p:sldId id="339" r:id="rId18"/>
    <p:sldId id="309" r:id="rId19"/>
    <p:sldId id="315" r:id="rId20"/>
    <p:sldId id="277" r:id="rId21"/>
    <p:sldId id="349" r:id="rId22"/>
    <p:sldId id="316" r:id="rId23"/>
    <p:sldId id="317" r:id="rId24"/>
    <p:sldId id="278" r:id="rId25"/>
    <p:sldId id="279" r:id="rId26"/>
    <p:sldId id="341" r:id="rId27"/>
    <p:sldId id="280" r:id="rId28"/>
    <p:sldId id="319" r:id="rId29"/>
    <p:sldId id="320" r:id="rId30"/>
    <p:sldId id="281" r:id="rId31"/>
    <p:sldId id="342" r:id="rId32"/>
    <p:sldId id="282" r:id="rId33"/>
    <p:sldId id="321" r:id="rId34"/>
    <p:sldId id="323" r:id="rId35"/>
    <p:sldId id="324" r:id="rId36"/>
    <p:sldId id="338" r:id="rId37"/>
    <p:sldId id="283" r:id="rId38"/>
    <p:sldId id="343" r:id="rId39"/>
    <p:sldId id="325" r:id="rId40"/>
    <p:sldId id="328" r:id="rId41"/>
    <p:sldId id="326" r:id="rId42"/>
    <p:sldId id="330" r:id="rId43"/>
    <p:sldId id="332" r:id="rId44"/>
    <p:sldId id="334" r:id="rId45"/>
    <p:sldId id="333" r:id="rId46"/>
    <p:sldId id="327" r:id="rId47"/>
    <p:sldId id="329" r:id="rId48"/>
    <p:sldId id="335" r:id="rId49"/>
    <p:sldId id="336" r:id="rId50"/>
  </p:sldIdLst>
  <p:sldSz cx="12192000" cy="6858000"/>
  <p:notesSz cx="7086600" cy="10220325"/>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75F26702-C265-4AC8-8109-31C06076F03F}">
          <p14:sldIdLst>
            <p14:sldId id="308"/>
            <p14:sldId id="273"/>
            <p14:sldId id="276"/>
            <p14:sldId id="345"/>
          </p14:sldIdLst>
        </p14:section>
        <p14:section name="Relaciones entre clases" id="{735EABDE-467C-4D17-BAF3-DF0375E4E971}">
          <p14:sldIdLst>
            <p14:sldId id="340"/>
            <p14:sldId id="314"/>
            <p14:sldId id="337"/>
            <p14:sldId id="346"/>
            <p14:sldId id="310"/>
            <p14:sldId id="311"/>
            <p14:sldId id="350"/>
            <p14:sldId id="344"/>
            <p14:sldId id="351"/>
            <p14:sldId id="347"/>
            <p14:sldId id="348"/>
            <p14:sldId id="312"/>
          </p14:sldIdLst>
        </p14:section>
        <p14:section name="Herencia" id="{167A3305-2259-4EC2-A0D1-24FACDF22EC2}">
          <p14:sldIdLst>
            <p14:sldId id="339"/>
            <p14:sldId id="309"/>
            <p14:sldId id="315"/>
            <p14:sldId id="277"/>
            <p14:sldId id="349"/>
            <p14:sldId id="316"/>
            <p14:sldId id="317"/>
            <p14:sldId id="278"/>
            <p14:sldId id="279"/>
          </p14:sldIdLst>
        </p14:section>
        <p14:section name="SuperClases y Subclases" id="{5314E524-58EE-49D6-AF98-F87B804B40C0}">
          <p14:sldIdLst>
            <p14:sldId id="341"/>
            <p14:sldId id="280"/>
            <p14:sldId id="319"/>
            <p14:sldId id="320"/>
            <p14:sldId id="281"/>
          </p14:sldIdLst>
        </p14:section>
        <p14:section name="Constructores y Super" id="{82BCBBB7-777F-40DB-A642-37B4C0BA32DA}">
          <p14:sldIdLst>
            <p14:sldId id="342"/>
            <p14:sldId id="282"/>
            <p14:sldId id="321"/>
            <p14:sldId id="323"/>
            <p14:sldId id="324"/>
            <p14:sldId id="338"/>
            <p14:sldId id="283"/>
          </p14:sldIdLst>
        </p14:section>
        <p14:section name="Modificadores en clases, atributos y métodos" id="{4404E3FD-1CF7-43DF-9375-EB0D6A17C4BB}">
          <p14:sldIdLst>
            <p14:sldId id="343"/>
            <p14:sldId id="325"/>
            <p14:sldId id="328"/>
            <p14:sldId id="326"/>
            <p14:sldId id="330"/>
            <p14:sldId id="332"/>
            <p14:sldId id="334"/>
            <p14:sldId id="333"/>
            <p14:sldId id="327"/>
            <p14:sldId id="329"/>
            <p14:sldId id="335"/>
            <p14:sldId id="33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4" autoAdjust="0"/>
    <p:restoredTop sz="90929"/>
  </p:normalViewPr>
  <p:slideViewPr>
    <p:cSldViewPr>
      <p:cViewPr varScale="1">
        <p:scale>
          <a:sx n="65" d="100"/>
          <a:sy n="65" d="100"/>
        </p:scale>
        <p:origin x="66" y="63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openxmlformats.org/officeDocument/2006/relationships/customXml" Target="../customXml/item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70225" cy="511175"/>
          </a:xfrm>
          <a:prstGeom prst="rect">
            <a:avLst/>
          </a:prstGeom>
          <a:noFill/>
          <a:ln w="12700">
            <a:noFill/>
            <a:miter lim="800000"/>
            <a:headEnd type="none" w="sm" len="sm"/>
            <a:tailEnd type="none" w="sm" len="sm"/>
          </a:ln>
          <a:effectLst/>
        </p:spPr>
        <p:txBody>
          <a:bodyPr vert="horz" wrap="square" lIns="98892" tIns="49446" rIns="98892" bIns="49446" numCol="1" anchor="t" anchorCtr="0" compatLnSpc="1">
            <a:prstTxWarp prst="textNoShape">
              <a:avLst/>
            </a:prstTxWarp>
          </a:bodyPr>
          <a:lstStyle>
            <a:lvl1pPr defTabSz="989013" eaLnBrk="0" hangingPunct="0">
              <a:defRPr sz="1300"/>
            </a:lvl1pPr>
          </a:lstStyle>
          <a:p>
            <a:endParaRPr lang="es-ES"/>
          </a:p>
        </p:txBody>
      </p:sp>
      <p:sp>
        <p:nvSpPr>
          <p:cNvPr id="15363" name="Rectangle 3"/>
          <p:cNvSpPr>
            <a:spLocks noGrp="1" noChangeArrowheads="1"/>
          </p:cNvSpPr>
          <p:nvPr>
            <p:ph type="dt" sz="quarter" idx="1"/>
          </p:nvPr>
        </p:nvSpPr>
        <p:spPr bwMode="auto">
          <a:xfrm>
            <a:off x="4016375" y="0"/>
            <a:ext cx="3070225" cy="511175"/>
          </a:xfrm>
          <a:prstGeom prst="rect">
            <a:avLst/>
          </a:prstGeom>
          <a:noFill/>
          <a:ln w="12700">
            <a:noFill/>
            <a:miter lim="800000"/>
            <a:headEnd type="none" w="sm" len="sm"/>
            <a:tailEnd type="none" w="sm" len="sm"/>
          </a:ln>
          <a:effectLst/>
        </p:spPr>
        <p:txBody>
          <a:bodyPr vert="horz" wrap="square" lIns="98892" tIns="49446" rIns="98892" bIns="49446" numCol="1" anchor="t" anchorCtr="0" compatLnSpc="1">
            <a:prstTxWarp prst="textNoShape">
              <a:avLst/>
            </a:prstTxWarp>
          </a:bodyPr>
          <a:lstStyle>
            <a:lvl1pPr algn="r" defTabSz="989013" eaLnBrk="0" hangingPunct="0">
              <a:defRPr sz="1300"/>
            </a:lvl1pPr>
          </a:lstStyle>
          <a:p>
            <a:endParaRPr lang="es-ES"/>
          </a:p>
        </p:txBody>
      </p:sp>
      <p:sp>
        <p:nvSpPr>
          <p:cNvPr id="15364" name="Rectangle 4"/>
          <p:cNvSpPr>
            <a:spLocks noGrp="1" noChangeArrowheads="1"/>
          </p:cNvSpPr>
          <p:nvPr>
            <p:ph type="ftr" sz="quarter" idx="2"/>
          </p:nvPr>
        </p:nvSpPr>
        <p:spPr bwMode="auto">
          <a:xfrm>
            <a:off x="0" y="9709150"/>
            <a:ext cx="3070225" cy="511175"/>
          </a:xfrm>
          <a:prstGeom prst="rect">
            <a:avLst/>
          </a:prstGeom>
          <a:noFill/>
          <a:ln w="12700">
            <a:noFill/>
            <a:miter lim="800000"/>
            <a:headEnd type="none" w="sm" len="sm"/>
            <a:tailEnd type="none" w="sm" len="sm"/>
          </a:ln>
          <a:effectLst/>
        </p:spPr>
        <p:txBody>
          <a:bodyPr vert="horz" wrap="square" lIns="98892" tIns="49446" rIns="98892" bIns="49446" numCol="1" anchor="b" anchorCtr="0" compatLnSpc="1">
            <a:prstTxWarp prst="textNoShape">
              <a:avLst/>
            </a:prstTxWarp>
          </a:bodyPr>
          <a:lstStyle>
            <a:lvl1pPr defTabSz="989013" eaLnBrk="0" hangingPunct="0">
              <a:defRPr sz="1300"/>
            </a:lvl1pPr>
          </a:lstStyle>
          <a:p>
            <a:r>
              <a:rPr lang="es-ES"/>
              <a:t>UT 2. Legislación sobre seguridad informártica y protección de datos.</a:t>
            </a:r>
          </a:p>
        </p:txBody>
      </p:sp>
      <p:sp>
        <p:nvSpPr>
          <p:cNvPr id="15365" name="Rectangle 5"/>
          <p:cNvSpPr>
            <a:spLocks noGrp="1" noChangeArrowheads="1"/>
          </p:cNvSpPr>
          <p:nvPr>
            <p:ph type="sldNum" sz="quarter" idx="3"/>
          </p:nvPr>
        </p:nvSpPr>
        <p:spPr bwMode="auto">
          <a:xfrm>
            <a:off x="4016375" y="9709150"/>
            <a:ext cx="3070225" cy="511175"/>
          </a:xfrm>
          <a:prstGeom prst="rect">
            <a:avLst/>
          </a:prstGeom>
          <a:noFill/>
          <a:ln w="12700">
            <a:noFill/>
            <a:miter lim="800000"/>
            <a:headEnd type="none" w="sm" len="sm"/>
            <a:tailEnd type="none" w="sm" len="sm"/>
          </a:ln>
          <a:effectLst/>
        </p:spPr>
        <p:txBody>
          <a:bodyPr vert="horz" wrap="square" lIns="98892" tIns="49446" rIns="98892" bIns="49446" numCol="1" anchor="b" anchorCtr="0" compatLnSpc="1">
            <a:prstTxWarp prst="textNoShape">
              <a:avLst/>
            </a:prstTxWarp>
          </a:bodyPr>
          <a:lstStyle>
            <a:lvl1pPr algn="r" defTabSz="989013" eaLnBrk="0" hangingPunct="0">
              <a:defRPr sz="1300"/>
            </a:lvl1pPr>
          </a:lstStyle>
          <a:p>
            <a:fld id="{2F2A732D-6807-494E-A061-0906A16C602A}" type="slidenum">
              <a:rPr lang="es-ES"/>
              <a:pPr/>
              <a:t>‹Nº›</a:t>
            </a:fld>
            <a:endParaRPr lang="es-ES"/>
          </a:p>
        </p:txBody>
      </p:sp>
    </p:spTree>
    <p:extLst>
      <p:ext uri="{BB962C8B-B14F-4D97-AF65-F5344CB8AC3E}">
        <p14:creationId xmlns:p14="http://schemas.microsoft.com/office/powerpoint/2010/main" val="21709730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070225" cy="511175"/>
          </a:xfrm>
          <a:prstGeom prst="rect">
            <a:avLst/>
          </a:prstGeom>
          <a:noFill/>
          <a:ln w="12700">
            <a:noFill/>
            <a:miter lim="800000"/>
            <a:headEnd type="none" w="sm" len="sm"/>
            <a:tailEnd type="none" w="sm" len="sm"/>
          </a:ln>
          <a:effectLst/>
        </p:spPr>
        <p:txBody>
          <a:bodyPr vert="horz" wrap="square" lIns="98892" tIns="49446" rIns="98892" bIns="49446" numCol="1" anchor="t" anchorCtr="0" compatLnSpc="1">
            <a:prstTxWarp prst="textNoShape">
              <a:avLst/>
            </a:prstTxWarp>
          </a:bodyPr>
          <a:lstStyle>
            <a:lvl1pPr defTabSz="989013" eaLnBrk="0" hangingPunct="0">
              <a:defRPr sz="1300"/>
            </a:lvl1pPr>
          </a:lstStyle>
          <a:p>
            <a:endParaRPr lang="es-ES"/>
          </a:p>
        </p:txBody>
      </p:sp>
      <p:sp>
        <p:nvSpPr>
          <p:cNvPr id="17411" name="Rectangle 3"/>
          <p:cNvSpPr>
            <a:spLocks noGrp="1" noChangeArrowheads="1"/>
          </p:cNvSpPr>
          <p:nvPr>
            <p:ph type="dt" idx="1"/>
          </p:nvPr>
        </p:nvSpPr>
        <p:spPr bwMode="auto">
          <a:xfrm>
            <a:off x="4016375" y="0"/>
            <a:ext cx="3070225" cy="511175"/>
          </a:xfrm>
          <a:prstGeom prst="rect">
            <a:avLst/>
          </a:prstGeom>
          <a:noFill/>
          <a:ln w="12700">
            <a:noFill/>
            <a:miter lim="800000"/>
            <a:headEnd type="none" w="sm" len="sm"/>
            <a:tailEnd type="none" w="sm" len="sm"/>
          </a:ln>
          <a:effectLst/>
        </p:spPr>
        <p:txBody>
          <a:bodyPr vert="horz" wrap="square" lIns="98892" tIns="49446" rIns="98892" bIns="49446" numCol="1" anchor="t" anchorCtr="0" compatLnSpc="1">
            <a:prstTxWarp prst="textNoShape">
              <a:avLst/>
            </a:prstTxWarp>
          </a:bodyPr>
          <a:lstStyle>
            <a:lvl1pPr algn="r" defTabSz="989013" eaLnBrk="0" hangingPunct="0">
              <a:defRPr sz="1300"/>
            </a:lvl1pPr>
          </a:lstStyle>
          <a:p>
            <a:endParaRPr lang="es-ES"/>
          </a:p>
        </p:txBody>
      </p:sp>
      <p:sp>
        <p:nvSpPr>
          <p:cNvPr id="17412" name="Rectangle 4"/>
          <p:cNvSpPr>
            <a:spLocks noGrp="1" noRot="1" noChangeAspect="1" noChangeArrowheads="1" noTextEdit="1"/>
          </p:cNvSpPr>
          <p:nvPr>
            <p:ph type="sldImg" idx="2"/>
          </p:nvPr>
        </p:nvSpPr>
        <p:spPr bwMode="auto">
          <a:xfrm>
            <a:off x="138113" y="766763"/>
            <a:ext cx="6811962" cy="3832225"/>
          </a:xfrm>
          <a:prstGeom prst="rect">
            <a:avLst/>
          </a:prstGeom>
          <a:noFill/>
          <a:ln w="9525">
            <a:solidFill>
              <a:srgbClr val="000000"/>
            </a:solidFill>
            <a:miter lim="800000"/>
            <a:headEnd/>
            <a:tailEnd/>
          </a:ln>
          <a:effectLst/>
        </p:spPr>
      </p:sp>
      <p:sp>
        <p:nvSpPr>
          <p:cNvPr id="17413" name="Rectangle 5"/>
          <p:cNvSpPr>
            <a:spLocks noGrp="1" noChangeArrowheads="1"/>
          </p:cNvSpPr>
          <p:nvPr>
            <p:ph type="body" sz="quarter" idx="3"/>
          </p:nvPr>
        </p:nvSpPr>
        <p:spPr bwMode="auto">
          <a:xfrm>
            <a:off x="944563" y="4854575"/>
            <a:ext cx="5197475" cy="4598988"/>
          </a:xfrm>
          <a:prstGeom prst="rect">
            <a:avLst/>
          </a:prstGeom>
          <a:noFill/>
          <a:ln w="12700">
            <a:noFill/>
            <a:miter lim="800000"/>
            <a:headEnd type="none" w="sm" len="sm"/>
            <a:tailEnd type="none" w="sm" len="sm"/>
          </a:ln>
          <a:effectLst/>
        </p:spPr>
        <p:txBody>
          <a:bodyPr vert="horz" wrap="square" lIns="98892" tIns="49446" rIns="98892" bIns="49446" numCol="1" anchor="t" anchorCtr="0" compatLnSpc="1">
            <a:prstTxWarp prst="textNoShape">
              <a:avLst/>
            </a:prstTxWarp>
          </a:bodyPr>
          <a:lstStyle/>
          <a:p>
            <a:pPr lvl="0"/>
            <a:r>
              <a:rPr lang="es-ES"/>
              <a:t>Click to modify the pattern text style</a:t>
            </a:r>
          </a:p>
          <a:p>
            <a:pPr lvl="1"/>
            <a:r>
              <a:rPr lang="es-ES"/>
              <a:t>Second level</a:t>
            </a:r>
          </a:p>
          <a:p>
            <a:pPr lvl="2"/>
            <a:r>
              <a:rPr lang="es-ES"/>
              <a:t>Third level</a:t>
            </a:r>
          </a:p>
          <a:p>
            <a:pPr lvl="3"/>
            <a:r>
              <a:rPr lang="es-ES"/>
              <a:t>Fourth level</a:t>
            </a:r>
          </a:p>
          <a:p>
            <a:pPr lvl="4"/>
            <a:r>
              <a:rPr lang="es-ES"/>
              <a:t>Fifth level</a:t>
            </a:r>
          </a:p>
        </p:txBody>
      </p:sp>
      <p:sp>
        <p:nvSpPr>
          <p:cNvPr id="17414" name="Rectangle 6"/>
          <p:cNvSpPr>
            <a:spLocks noGrp="1" noChangeArrowheads="1"/>
          </p:cNvSpPr>
          <p:nvPr>
            <p:ph type="ftr" sz="quarter" idx="4"/>
          </p:nvPr>
        </p:nvSpPr>
        <p:spPr bwMode="auto">
          <a:xfrm>
            <a:off x="0" y="9709150"/>
            <a:ext cx="3070225" cy="511175"/>
          </a:xfrm>
          <a:prstGeom prst="rect">
            <a:avLst/>
          </a:prstGeom>
          <a:noFill/>
          <a:ln w="12700">
            <a:noFill/>
            <a:miter lim="800000"/>
            <a:headEnd type="none" w="sm" len="sm"/>
            <a:tailEnd type="none" w="sm" len="sm"/>
          </a:ln>
          <a:effectLst/>
        </p:spPr>
        <p:txBody>
          <a:bodyPr vert="horz" wrap="square" lIns="98892" tIns="49446" rIns="98892" bIns="49446" numCol="1" anchor="b" anchorCtr="0" compatLnSpc="1">
            <a:prstTxWarp prst="textNoShape">
              <a:avLst/>
            </a:prstTxWarp>
          </a:bodyPr>
          <a:lstStyle>
            <a:lvl1pPr defTabSz="989013" eaLnBrk="0" hangingPunct="0">
              <a:defRPr sz="1300"/>
            </a:lvl1pPr>
          </a:lstStyle>
          <a:p>
            <a:endParaRPr lang="es-ES"/>
          </a:p>
        </p:txBody>
      </p:sp>
      <p:sp>
        <p:nvSpPr>
          <p:cNvPr id="17415" name="Rectangle 7"/>
          <p:cNvSpPr>
            <a:spLocks noGrp="1" noChangeArrowheads="1"/>
          </p:cNvSpPr>
          <p:nvPr>
            <p:ph type="sldNum" sz="quarter" idx="5"/>
          </p:nvPr>
        </p:nvSpPr>
        <p:spPr bwMode="auto">
          <a:xfrm>
            <a:off x="4016375" y="9709150"/>
            <a:ext cx="3070225" cy="511175"/>
          </a:xfrm>
          <a:prstGeom prst="rect">
            <a:avLst/>
          </a:prstGeom>
          <a:noFill/>
          <a:ln w="12700">
            <a:noFill/>
            <a:miter lim="800000"/>
            <a:headEnd type="none" w="sm" len="sm"/>
            <a:tailEnd type="none" w="sm" len="sm"/>
          </a:ln>
          <a:effectLst/>
        </p:spPr>
        <p:txBody>
          <a:bodyPr vert="horz" wrap="square" lIns="98892" tIns="49446" rIns="98892" bIns="49446" numCol="1" anchor="b" anchorCtr="0" compatLnSpc="1">
            <a:prstTxWarp prst="textNoShape">
              <a:avLst/>
            </a:prstTxWarp>
          </a:bodyPr>
          <a:lstStyle>
            <a:lvl1pPr algn="r" defTabSz="989013" eaLnBrk="0" hangingPunct="0">
              <a:defRPr sz="1300"/>
            </a:lvl1pPr>
          </a:lstStyle>
          <a:p>
            <a:fld id="{37CE8FD4-4DDE-4739-8739-0BA9AE0AD9BE}" type="slidenum">
              <a:rPr lang="es-ES"/>
              <a:t>‹Nº›</a:t>
            </a:fld>
            <a:endParaRPr lang="es-ES"/>
          </a:p>
        </p:txBody>
      </p:sp>
    </p:spTree>
    <p:extLst>
      <p:ext uri="{BB962C8B-B14F-4D97-AF65-F5344CB8AC3E}">
        <p14:creationId xmlns:p14="http://schemas.microsoft.com/office/powerpoint/2010/main" val="26613415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98EE14-46A0-460E-82DA-3177EF1A8FA4}" type="slidenum">
              <a:rPr lang="es-ES"/>
              <a:t>1</a:t>
            </a:fld>
            <a:endParaRPr lang="es-ES" dirty="0"/>
          </a:p>
        </p:txBody>
      </p:sp>
      <p:sp>
        <p:nvSpPr>
          <p:cNvPr id="23554" name="Rectangle 2"/>
          <p:cNvSpPr>
            <a:spLocks noGrp="1" noRot="1" noChangeAspect="1" noChangeArrowheads="1" noTextEdit="1"/>
          </p:cNvSpPr>
          <p:nvPr>
            <p:ph type="sldImg"/>
          </p:nvPr>
        </p:nvSpPr>
        <p:spPr>
          <a:xfrm>
            <a:off x="138113" y="766763"/>
            <a:ext cx="6811962" cy="3832225"/>
          </a:xfrm>
          <a:ln/>
        </p:spPr>
      </p:sp>
      <p:sp>
        <p:nvSpPr>
          <p:cNvPr id="23555" name="Rectangle 3"/>
          <p:cNvSpPr>
            <a:spLocks noGrp="1" noChangeArrowheads="1"/>
          </p:cNvSpPr>
          <p:nvPr>
            <p:ph type="body" idx="1"/>
          </p:nvPr>
        </p:nvSpPr>
        <p:spPr/>
        <p:txBody>
          <a:bodyPr/>
          <a:lstStyle/>
          <a:p>
            <a:endParaRPr lang="es-E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11</a:t>
            </a:fld>
            <a:endParaRPr lang="es-ES" dirty="0"/>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dirty="0"/>
          </a:p>
        </p:txBody>
      </p:sp>
    </p:spTree>
    <p:extLst>
      <p:ext uri="{BB962C8B-B14F-4D97-AF65-F5344CB8AC3E}">
        <p14:creationId xmlns:p14="http://schemas.microsoft.com/office/powerpoint/2010/main" val="3457454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12</a:t>
            </a:fld>
            <a:endParaRPr lang="es-ES" dirty="0"/>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dirty="0"/>
          </a:p>
        </p:txBody>
      </p:sp>
    </p:spTree>
    <p:extLst>
      <p:ext uri="{BB962C8B-B14F-4D97-AF65-F5344CB8AC3E}">
        <p14:creationId xmlns:p14="http://schemas.microsoft.com/office/powerpoint/2010/main" val="2001583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14</a:t>
            </a:fld>
            <a:endParaRPr lang="es-ES" dirty="0"/>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dirty="0"/>
          </a:p>
        </p:txBody>
      </p:sp>
    </p:spTree>
    <p:extLst>
      <p:ext uri="{BB962C8B-B14F-4D97-AF65-F5344CB8AC3E}">
        <p14:creationId xmlns:p14="http://schemas.microsoft.com/office/powerpoint/2010/main" val="2695446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15</a:t>
            </a:fld>
            <a:endParaRPr lang="es-ES" dirty="0"/>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dirty="0"/>
          </a:p>
        </p:txBody>
      </p:sp>
    </p:spTree>
    <p:extLst>
      <p:ext uri="{BB962C8B-B14F-4D97-AF65-F5344CB8AC3E}">
        <p14:creationId xmlns:p14="http://schemas.microsoft.com/office/powerpoint/2010/main" val="1883366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16</a:t>
            </a:fld>
            <a:endParaRPr lang="es-ES" dirty="0"/>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18</a:t>
            </a:fld>
            <a:endParaRPr lang="es-ES" dirty="0"/>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dirty="0"/>
          </a:p>
        </p:txBody>
      </p:sp>
    </p:spTree>
    <p:extLst>
      <p:ext uri="{BB962C8B-B14F-4D97-AF65-F5344CB8AC3E}">
        <p14:creationId xmlns:p14="http://schemas.microsoft.com/office/powerpoint/2010/main" val="25265964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19</a:t>
            </a:fld>
            <a:endParaRPr lang="es-ES" dirty="0"/>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dirty="0"/>
          </a:p>
        </p:txBody>
      </p:sp>
    </p:spTree>
    <p:extLst>
      <p:ext uri="{BB962C8B-B14F-4D97-AF65-F5344CB8AC3E}">
        <p14:creationId xmlns:p14="http://schemas.microsoft.com/office/powerpoint/2010/main" val="21780525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20</a:t>
            </a:fld>
            <a:endParaRPr lang="es-ES" dirty="0"/>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21</a:t>
            </a:fld>
            <a:endParaRPr lang="es-ES" dirty="0"/>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dirty="0"/>
          </a:p>
        </p:txBody>
      </p:sp>
    </p:spTree>
    <p:extLst>
      <p:ext uri="{BB962C8B-B14F-4D97-AF65-F5344CB8AC3E}">
        <p14:creationId xmlns:p14="http://schemas.microsoft.com/office/powerpoint/2010/main" val="229033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22</a:t>
            </a:fld>
            <a:endParaRPr lang="es-ES" dirty="0"/>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98EE14-46A0-460E-82DA-3177EF1A8FA4}" type="slidenum">
              <a:rPr lang="es-ES"/>
              <a:t>2</a:t>
            </a:fld>
            <a:endParaRPr lang="es-ES" dirty="0"/>
          </a:p>
        </p:txBody>
      </p:sp>
      <p:sp>
        <p:nvSpPr>
          <p:cNvPr id="23554" name="Rectangle 2"/>
          <p:cNvSpPr>
            <a:spLocks noGrp="1" noRot="1" noChangeAspect="1" noChangeArrowheads="1" noTextEdit="1"/>
          </p:cNvSpPr>
          <p:nvPr>
            <p:ph type="sldImg"/>
          </p:nvPr>
        </p:nvSpPr>
        <p:spPr>
          <a:xfrm>
            <a:off x="138113" y="766763"/>
            <a:ext cx="6811962" cy="3832225"/>
          </a:xfrm>
          <a:ln/>
        </p:spPr>
      </p:sp>
      <p:sp>
        <p:nvSpPr>
          <p:cNvPr id="23555" name="Rectangle 3"/>
          <p:cNvSpPr>
            <a:spLocks noGrp="1" noChangeArrowheads="1"/>
          </p:cNvSpPr>
          <p:nvPr>
            <p:ph type="body" idx="1"/>
          </p:nvPr>
        </p:nvSpPr>
        <p:spPr/>
        <p:txBody>
          <a:bodyPr/>
          <a:lstStyle/>
          <a:p>
            <a:endParaRPr lang="es-E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23</a:t>
            </a:fld>
            <a:endParaRPr lang="es-ES" dirty="0"/>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24</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25</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27</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28</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29</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30</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32</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33</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34</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3</a:t>
            </a:fld>
            <a:endParaRPr lang="es-ES" dirty="0"/>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35</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37</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39</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40</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41</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42</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43</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44</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45</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46</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4</a:t>
            </a:fld>
            <a:endParaRPr lang="es-ES" dirty="0"/>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dirty="0"/>
          </a:p>
        </p:txBody>
      </p:sp>
    </p:spTree>
    <p:extLst>
      <p:ext uri="{BB962C8B-B14F-4D97-AF65-F5344CB8AC3E}">
        <p14:creationId xmlns:p14="http://schemas.microsoft.com/office/powerpoint/2010/main" val="3930540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47</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48</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49</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6</a:t>
            </a:fld>
            <a:endParaRPr lang="es-ES" dirty="0"/>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7</a:t>
            </a:fld>
            <a:endParaRPr lang="es-ES" dirty="0"/>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dirty="0"/>
          </a:p>
        </p:txBody>
      </p:sp>
    </p:spTree>
    <p:extLst>
      <p:ext uri="{BB962C8B-B14F-4D97-AF65-F5344CB8AC3E}">
        <p14:creationId xmlns:p14="http://schemas.microsoft.com/office/powerpoint/2010/main" val="38997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8</a:t>
            </a:fld>
            <a:endParaRPr lang="es-ES" dirty="0"/>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dirty="0"/>
          </a:p>
        </p:txBody>
      </p:sp>
    </p:spTree>
    <p:extLst>
      <p:ext uri="{BB962C8B-B14F-4D97-AF65-F5344CB8AC3E}">
        <p14:creationId xmlns:p14="http://schemas.microsoft.com/office/powerpoint/2010/main" val="4006594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9</a:t>
            </a:fld>
            <a:endParaRPr lang="es-ES" dirty="0"/>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10</a:t>
            </a:fld>
            <a:endParaRPr lang="es-ES" dirty="0"/>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2B899C-3B6A-4A21-976E-B99FA876A99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207153CF-7010-47D6-9A6C-670BAD3B8F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Tree>
    <p:extLst>
      <p:ext uri="{BB962C8B-B14F-4D97-AF65-F5344CB8AC3E}">
        <p14:creationId xmlns:p14="http://schemas.microsoft.com/office/powerpoint/2010/main" val="4071767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C716B6-B410-452A-8934-5650A633FD25}"/>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0E0E0B96-E7CC-4E89-9E36-EFA917116BD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2015B04-12D9-46C4-B299-373B77ECBE34}"/>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5" name="Marcador de pie de página 4">
            <a:extLst>
              <a:ext uri="{FF2B5EF4-FFF2-40B4-BE49-F238E27FC236}">
                <a16:creationId xmlns:a16="http://schemas.microsoft.com/office/drawing/2014/main" id="{76D5955A-4E76-405B-AE73-BFA458F036CF}"/>
              </a:ext>
            </a:extLst>
          </p:cNvPr>
          <p:cNvSpPr>
            <a:spLocks noGrp="1"/>
          </p:cNvSpPr>
          <p:nvPr>
            <p:ph type="ftr" sz="quarter" idx="11"/>
          </p:nvPr>
        </p:nvSpPr>
        <p:spPr>
          <a:xfrm>
            <a:off x="4038600" y="6356350"/>
            <a:ext cx="4114800" cy="365125"/>
          </a:xfrm>
          <a:prstGeom prst="rect">
            <a:avLst/>
          </a:prstGeom>
        </p:spPr>
        <p:txBody>
          <a:bodyPr/>
          <a:lstStyle/>
          <a:p>
            <a:r>
              <a:rPr lang="es-ES"/>
              <a:t>DAR - CIFP Santa Catalina.</a:t>
            </a:r>
          </a:p>
        </p:txBody>
      </p:sp>
      <p:sp>
        <p:nvSpPr>
          <p:cNvPr id="6" name="Marcador de número de diapositiva 5">
            <a:extLst>
              <a:ext uri="{FF2B5EF4-FFF2-40B4-BE49-F238E27FC236}">
                <a16:creationId xmlns:a16="http://schemas.microsoft.com/office/drawing/2014/main" id="{E793D493-9B68-4A27-B637-8EF041691C31}"/>
              </a:ext>
            </a:extLst>
          </p:cNvPr>
          <p:cNvSpPr>
            <a:spLocks noGrp="1"/>
          </p:cNvSpPr>
          <p:nvPr>
            <p:ph type="sldNum" sz="quarter" idx="12"/>
          </p:nvPr>
        </p:nvSpPr>
        <p:spPr>
          <a:xfrm>
            <a:off x="8610600" y="6356350"/>
            <a:ext cx="2743200" cy="365125"/>
          </a:xfrm>
          <a:prstGeom prst="rect">
            <a:avLst/>
          </a:prstGeom>
        </p:spPr>
        <p:txBody>
          <a:bodyPr/>
          <a:lstStyle/>
          <a:p>
            <a:fld id="{9BECECFA-AD57-4298-ACA8-1556E4670ED0}" type="slidenum">
              <a:rPr lang="es-ES" smtClean="0"/>
              <a:pPr/>
              <a:t>‹Nº›</a:t>
            </a:fld>
            <a:endParaRPr lang="es-ES"/>
          </a:p>
        </p:txBody>
      </p:sp>
    </p:spTree>
    <p:extLst>
      <p:ext uri="{BB962C8B-B14F-4D97-AF65-F5344CB8AC3E}">
        <p14:creationId xmlns:p14="http://schemas.microsoft.com/office/powerpoint/2010/main" val="4034289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165AC7B-EB18-4A8C-815F-369FE4F3509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91C91AC8-3E08-49D4-BA04-EB3CC2624E6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F9EA235-FE82-4CF7-9C3E-B139CC031515}"/>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5" name="Marcador de pie de página 4">
            <a:extLst>
              <a:ext uri="{FF2B5EF4-FFF2-40B4-BE49-F238E27FC236}">
                <a16:creationId xmlns:a16="http://schemas.microsoft.com/office/drawing/2014/main" id="{47E4E7DC-7971-4A19-B48F-7E37831395FF}"/>
              </a:ext>
            </a:extLst>
          </p:cNvPr>
          <p:cNvSpPr>
            <a:spLocks noGrp="1"/>
          </p:cNvSpPr>
          <p:nvPr>
            <p:ph type="ftr" sz="quarter" idx="11"/>
          </p:nvPr>
        </p:nvSpPr>
        <p:spPr>
          <a:xfrm>
            <a:off x="4038600" y="6356350"/>
            <a:ext cx="4114800" cy="365125"/>
          </a:xfrm>
          <a:prstGeom prst="rect">
            <a:avLst/>
          </a:prstGeom>
        </p:spPr>
        <p:txBody>
          <a:bodyPr/>
          <a:lstStyle/>
          <a:p>
            <a:r>
              <a:rPr lang="es-ES"/>
              <a:t>DAR - CIFP Santa Catalina.</a:t>
            </a:r>
          </a:p>
        </p:txBody>
      </p:sp>
      <p:sp>
        <p:nvSpPr>
          <p:cNvPr id="6" name="Marcador de número de diapositiva 5">
            <a:extLst>
              <a:ext uri="{FF2B5EF4-FFF2-40B4-BE49-F238E27FC236}">
                <a16:creationId xmlns:a16="http://schemas.microsoft.com/office/drawing/2014/main" id="{B11D587C-A6DE-49B0-9498-FC5F3BCB1936}"/>
              </a:ext>
            </a:extLst>
          </p:cNvPr>
          <p:cNvSpPr>
            <a:spLocks noGrp="1"/>
          </p:cNvSpPr>
          <p:nvPr>
            <p:ph type="sldNum" sz="quarter" idx="12"/>
          </p:nvPr>
        </p:nvSpPr>
        <p:spPr>
          <a:xfrm>
            <a:off x="8610600" y="6356350"/>
            <a:ext cx="2743200" cy="365125"/>
          </a:xfrm>
          <a:prstGeom prst="rect">
            <a:avLst/>
          </a:prstGeom>
        </p:spPr>
        <p:txBody>
          <a:bodyPr/>
          <a:lstStyle/>
          <a:p>
            <a:fld id="{D7BEB378-05EB-449B-9E4A-DBC9BF469AC6}" type="slidenum">
              <a:rPr lang="es-ES" smtClean="0"/>
              <a:pPr/>
              <a:t>‹Nº›</a:t>
            </a:fld>
            <a:endParaRPr lang="es-ES"/>
          </a:p>
        </p:txBody>
      </p:sp>
    </p:spTree>
    <p:extLst>
      <p:ext uri="{BB962C8B-B14F-4D97-AF65-F5344CB8AC3E}">
        <p14:creationId xmlns:p14="http://schemas.microsoft.com/office/powerpoint/2010/main" val="4041579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C47E6A-916C-4455-B33C-CD85BE852B26}"/>
              </a:ext>
            </a:extLst>
          </p:cNvPr>
          <p:cNvSpPr>
            <a:spLocks noGrp="1"/>
          </p:cNvSpPr>
          <p:nvPr>
            <p:ph type="title"/>
          </p:nvPr>
        </p:nvSpPr>
        <p:spPr>
          <a:xfrm>
            <a:off x="868349" y="188640"/>
            <a:ext cx="10455302" cy="687611"/>
          </a:xfrm>
        </p:spPr>
        <p:txBody>
          <a:bodyPr/>
          <a:lstStyle/>
          <a:p>
            <a:r>
              <a:rPr lang="es-ES" dirty="0"/>
              <a:t>Haga clic para modificar el estilo de título del patrón</a:t>
            </a:r>
          </a:p>
        </p:txBody>
      </p:sp>
      <p:sp>
        <p:nvSpPr>
          <p:cNvPr id="3" name="Marcador de contenido 2">
            <a:extLst>
              <a:ext uri="{FF2B5EF4-FFF2-40B4-BE49-F238E27FC236}">
                <a16:creationId xmlns:a16="http://schemas.microsoft.com/office/drawing/2014/main" id="{0DB1BC47-19F1-4CC3-888C-6406459A5610}"/>
              </a:ext>
            </a:extLst>
          </p:cNvPr>
          <p:cNvSpPr>
            <a:spLocks noGrp="1"/>
          </p:cNvSpPr>
          <p:nvPr>
            <p:ph idx="1"/>
          </p:nvPr>
        </p:nvSpPr>
        <p:spPr>
          <a:xfrm>
            <a:off x="863744" y="1358649"/>
            <a:ext cx="10455302"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7" name="CuadroTexto 6">
            <a:extLst>
              <a:ext uri="{FF2B5EF4-FFF2-40B4-BE49-F238E27FC236}">
                <a16:creationId xmlns:a16="http://schemas.microsoft.com/office/drawing/2014/main" id="{C96A930B-F899-4800-A93D-9AB9E1627385}"/>
              </a:ext>
            </a:extLst>
          </p:cNvPr>
          <p:cNvSpPr txBox="1"/>
          <p:nvPr/>
        </p:nvSpPr>
        <p:spPr>
          <a:xfrm>
            <a:off x="9211129" y="6176963"/>
            <a:ext cx="2371271" cy="369332"/>
          </a:xfrm>
          <a:prstGeom prst="rect">
            <a:avLst/>
          </a:prstGeom>
          <a:noFill/>
        </p:spPr>
        <p:txBody>
          <a:bodyPr wrap="square" rtlCol="0">
            <a:spAutoFit/>
          </a:bodyPr>
          <a:lstStyle/>
          <a:p>
            <a:r>
              <a:rPr lang="es-ES" dirty="0"/>
              <a:t>Abraham Pérez Barrera</a:t>
            </a:r>
          </a:p>
        </p:txBody>
      </p:sp>
    </p:spTree>
    <p:extLst>
      <p:ext uri="{BB962C8B-B14F-4D97-AF65-F5344CB8AC3E}">
        <p14:creationId xmlns:p14="http://schemas.microsoft.com/office/powerpoint/2010/main" val="249712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8D886F-4AD6-4A98-A15A-4DAF749377AE}"/>
              </a:ext>
            </a:extLst>
          </p:cNvPr>
          <p:cNvSpPr>
            <a:spLocks noGrp="1"/>
          </p:cNvSpPr>
          <p:nvPr>
            <p:ph type="title"/>
          </p:nvPr>
        </p:nvSpPr>
        <p:spPr>
          <a:xfrm>
            <a:off x="1025718" y="1709738"/>
            <a:ext cx="10321732" cy="2852737"/>
          </a:xfrm>
        </p:spPr>
        <p:txBody>
          <a:bodyPr anchor="b"/>
          <a:lstStyle>
            <a:lvl1pPr>
              <a:defRPr sz="6000"/>
            </a:lvl1pPr>
          </a:lstStyle>
          <a:p>
            <a:r>
              <a:rPr lang="es-ES"/>
              <a:t>Haga clic para modificar el estilo de título del patrón</a:t>
            </a:r>
            <a:endParaRPr lang="es-ES" dirty="0"/>
          </a:p>
        </p:txBody>
      </p:sp>
      <p:sp>
        <p:nvSpPr>
          <p:cNvPr id="3" name="Marcador de texto 2">
            <a:extLst>
              <a:ext uri="{FF2B5EF4-FFF2-40B4-BE49-F238E27FC236}">
                <a16:creationId xmlns:a16="http://schemas.microsoft.com/office/drawing/2014/main" id="{8C989C0E-453F-489C-9FB8-D5DF2991D24C}"/>
              </a:ext>
            </a:extLst>
          </p:cNvPr>
          <p:cNvSpPr>
            <a:spLocks noGrp="1"/>
          </p:cNvSpPr>
          <p:nvPr>
            <p:ph type="body" idx="1"/>
          </p:nvPr>
        </p:nvSpPr>
        <p:spPr>
          <a:xfrm>
            <a:off x="1025718" y="4589463"/>
            <a:ext cx="10321732"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BCD621A-6500-4D63-B4AA-238664685D1E}"/>
              </a:ext>
            </a:extLst>
          </p:cNvPr>
          <p:cNvSpPr>
            <a:spLocks noGrp="1"/>
          </p:cNvSpPr>
          <p:nvPr>
            <p:ph type="dt" sz="half" idx="10"/>
          </p:nvPr>
        </p:nvSpPr>
        <p:spPr>
          <a:xfrm>
            <a:off x="838200" y="6356350"/>
            <a:ext cx="2743200" cy="365125"/>
          </a:xfrm>
          <a:prstGeom prst="rect">
            <a:avLst/>
          </a:prstGeom>
        </p:spPr>
        <p:txBody>
          <a:bodyPr/>
          <a:lstStyle/>
          <a:p>
            <a:fld id="{77F1302B-77CE-41D6-9BD3-84F8C0B2FFCF}" type="datetimeFigureOut">
              <a:rPr lang="en-US" smtClean="0"/>
              <a:t>2/20/2024</a:t>
            </a:fld>
            <a:endParaRPr lang="en-US"/>
          </a:p>
        </p:txBody>
      </p:sp>
      <p:sp>
        <p:nvSpPr>
          <p:cNvPr id="5" name="Marcador de pie de página 4">
            <a:extLst>
              <a:ext uri="{FF2B5EF4-FFF2-40B4-BE49-F238E27FC236}">
                <a16:creationId xmlns:a16="http://schemas.microsoft.com/office/drawing/2014/main" id="{E95A4A15-DFCE-44B3-8237-DC8779A45AFF}"/>
              </a:ext>
            </a:extLst>
          </p:cNvPr>
          <p:cNvSpPr>
            <a:spLocks noGrp="1"/>
          </p:cNvSpPr>
          <p:nvPr>
            <p:ph type="ftr" sz="quarter" idx="11"/>
          </p:nvPr>
        </p:nvSpPr>
        <p:spPr>
          <a:xfrm>
            <a:off x="4038600" y="6356350"/>
            <a:ext cx="4114800" cy="365125"/>
          </a:xfrm>
          <a:prstGeom prst="rect">
            <a:avLst/>
          </a:prstGeom>
        </p:spPr>
        <p:txBody>
          <a:bodyPr/>
          <a:lstStyle/>
          <a:p>
            <a:r>
              <a:rPr lang="es-ES"/>
              <a:t>DAR - CIFP Santa Catalina.</a:t>
            </a:r>
          </a:p>
        </p:txBody>
      </p:sp>
      <p:sp>
        <p:nvSpPr>
          <p:cNvPr id="7" name="CuadroTexto 6">
            <a:extLst>
              <a:ext uri="{FF2B5EF4-FFF2-40B4-BE49-F238E27FC236}">
                <a16:creationId xmlns:a16="http://schemas.microsoft.com/office/drawing/2014/main" id="{597ED94B-E0D4-42A6-8A37-25D3930852C4}"/>
              </a:ext>
            </a:extLst>
          </p:cNvPr>
          <p:cNvSpPr txBox="1"/>
          <p:nvPr/>
        </p:nvSpPr>
        <p:spPr>
          <a:xfrm>
            <a:off x="9225643" y="6176963"/>
            <a:ext cx="2371271" cy="369332"/>
          </a:xfrm>
          <a:prstGeom prst="rect">
            <a:avLst/>
          </a:prstGeom>
          <a:noFill/>
        </p:spPr>
        <p:txBody>
          <a:bodyPr wrap="square" rtlCol="0">
            <a:spAutoFit/>
          </a:bodyPr>
          <a:lstStyle/>
          <a:p>
            <a:r>
              <a:rPr lang="es-ES" dirty="0"/>
              <a:t>Abraham Pérez Barrera</a:t>
            </a:r>
          </a:p>
        </p:txBody>
      </p:sp>
    </p:spTree>
    <p:extLst>
      <p:ext uri="{BB962C8B-B14F-4D97-AF65-F5344CB8AC3E}">
        <p14:creationId xmlns:p14="http://schemas.microsoft.com/office/powerpoint/2010/main" val="206555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6DAC4C-C44D-49ED-96C3-9BE7446AFD18}"/>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06E9B98-0849-4FDE-B65B-BF7562F8980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D7393F99-8FF5-400A-B3E3-39B3BE9AF00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9361FBB7-16B8-4311-B250-1EF9CBF656E2}"/>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6" name="Marcador de pie de página 5">
            <a:extLst>
              <a:ext uri="{FF2B5EF4-FFF2-40B4-BE49-F238E27FC236}">
                <a16:creationId xmlns:a16="http://schemas.microsoft.com/office/drawing/2014/main" id="{EF0CCF26-3A1C-4BD2-A418-659CF47CB2A5}"/>
              </a:ext>
            </a:extLst>
          </p:cNvPr>
          <p:cNvSpPr>
            <a:spLocks noGrp="1"/>
          </p:cNvSpPr>
          <p:nvPr>
            <p:ph type="ftr" sz="quarter" idx="11"/>
          </p:nvPr>
        </p:nvSpPr>
        <p:spPr>
          <a:xfrm>
            <a:off x="4038600" y="6356350"/>
            <a:ext cx="4114800" cy="365125"/>
          </a:xfrm>
          <a:prstGeom prst="rect">
            <a:avLst/>
          </a:prstGeom>
        </p:spPr>
        <p:txBody>
          <a:bodyPr/>
          <a:lstStyle/>
          <a:p>
            <a:r>
              <a:rPr lang="es-ES"/>
              <a:t>DAR - CIFP Santa Catalina.</a:t>
            </a:r>
          </a:p>
        </p:txBody>
      </p:sp>
      <p:sp>
        <p:nvSpPr>
          <p:cNvPr id="8" name="CuadroTexto 7">
            <a:extLst>
              <a:ext uri="{FF2B5EF4-FFF2-40B4-BE49-F238E27FC236}">
                <a16:creationId xmlns:a16="http://schemas.microsoft.com/office/drawing/2014/main" id="{C7855902-1084-4582-B1AA-F2ACB97B925F}"/>
              </a:ext>
            </a:extLst>
          </p:cNvPr>
          <p:cNvSpPr txBox="1"/>
          <p:nvPr/>
        </p:nvSpPr>
        <p:spPr>
          <a:xfrm>
            <a:off x="9225643" y="6176963"/>
            <a:ext cx="2371271" cy="369332"/>
          </a:xfrm>
          <a:prstGeom prst="rect">
            <a:avLst/>
          </a:prstGeom>
          <a:noFill/>
        </p:spPr>
        <p:txBody>
          <a:bodyPr wrap="square" rtlCol="0">
            <a:spAutoFit/>
          </a:bodyPr>
          <a:lstStyle/>
          <a:p>
            <a:r>
              <a:rPr lang="es-ES" dirty="0"/>
              <a:t>Abraham Pérez Barrera</a:t>
            </a:r>
          </a:p>
        </p:txBody>
      </p:sp>
    </p:spTree>
    <p:extLst>
      <p:ext uri="{BB962C8B-B14F-4D97-AF65-F5344CB8AC3E}">
        <p14:creationId xmlns:p14="http://schemas.microsoft.com/office/powerpoint/2010/main" val="2424846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ADFAB0-4684-4DDB-B7FB-A986D55F44A7}"/>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6F68862E-FE9C-4FF2-AF49-3F0ED7BFAB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158EA85-D0EA-488A-8AAF-26CE05E0462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59C88E4F-4C77-4577-9D3D-1DD42835AD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25EB100-BB08-41AF-B9B4-BF5EADE742F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D2A647CB-0B36-4874-99FD-2E12C1D771A0}"/>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8" name="Marcador de pie de página 7">
            <a:extLst>
              <a:ext uri="{FF2B5EF4-FFF2-40B4-BE49-F238E27FC236}">
                <a16:creationId xmlns:a16="http://schemas.microsoft.com/office/drawing/2014/main" id="{A674D9CA-3963-42F2-98AC-D1A693C5AB46}"/>
              </a:ext>
            </a:extLst>
          </p:cNvPr>
          <p:cNvSpPr>
            <a:spLocks noGrp="1"/>
          </p:cNvSpPr>
          <p:nvPr>
            <p:ph type="ftr" sz="quarter" idx="11"/>
          </p:nvPr>
        </p:nvSpPr>
        <p:spPr>
          <a:xfrm>
            <a:off x="4038600" y="6356350"/>
            <a:ext cx="4114800" cy="365125"/>
          </a:xfrm>
          <a:prstGeom prst="rect">
            <a:avLst/>
          </a:prstGeom>
        </p:spPr>
        <p:txBody>
          <a:bodyPr/>
          <a:lstStyle/>
          <a:p>
            <a:r>
              <a:rPr lang="es-ES"/>
              <a:t>DAR - CIFP Santa Catalina.</a:t>
            </a:r>
          </a:p>
        </p:txBody>
      </p:sp>
      <p:sp>
        <p:nvSpPr>
          <p:cNvPr id="10" name="CuadroTexto 9">
            <a:extLst>
              <a:ext uri="{FF2B5EF4-FFF2-40B4-BE49-F238E27FC236}">
                <a16:creationId xmlns:a16="http://schemas.microsoft.com/office/drawing/2014/main" id="{C80F479A-B6FB-46C1-B156-53CAA6267FCB}"/>
              </a:ext>
            </a:extLst>
          </p:cNvPr>
          <p:cNvSpPr txBox="1"/>
          <p:nvPr/>
        </p:nvSpPr>
        <p:spPr>
          <a:xfrm>
            <a:off x="9225643" y="6176963"/>
            <a:ext cx="2371271" cy="369332"/>
          </a:xfrm>
          <a:prstGeom prst="rect">
            <a:avLst/>
          </a:prstGeom>
          <a:noFill/>
        </p:spPr>
        <p:txBody>
          <a:bodyPr wrap="square" rtlCol="0">
            <a:spAutoFit/>
          </a:bodyPr>
          <a:lstStyle/>
          <a:p>
            <a:r>
              <a:rPr lang="es-ES" dirty="0"/>
              <a:t>Abraham Pérez Barrera</a:t>
            </a:r>
          </a:p>
        </p:txBody>
      </p:sp>
    </p:spTree>
    <p:extLst>
      <p:ext uri="{BB962C8B-B14F-4D97-AF65-F5344CB8AC3E}">
        <p14:creationId xmlns:p14="http://schemas.microsoft.com/office/powerpoint/2010/main" val="2895208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C34A90-9AC7-438B-9417-E877F8AA1B7D}"/>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009E618B-F220-4FBE-898B-E87DF1E08562}"/>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4" name="Marcador de pie de página 3">
            <a:extLst>
              <a:ext uri="{FF2B5EF4-FFF2-40B4-BE49-F238E27FC236}">
                <a16:creationId xmlns:a16="http://schemas.microsoft.com/office/drawing/2014/main" id="{E098A5EE-E4E5-4CF0-8AE4-63E03A7D0425}"/>
              </a:ext>
            </a:extLst>
          </p:cNvPr>
          <p:cNvSpPr>
            <a:spLocks noGrp="1"/>
          </p:cNvSpPr>
          <p:nvPr>
            <p:ph type="ftr" sz="quarter" idx="11"/>
          </p:nvPr>
        </p:nvSpPr>
        <p:spPr>
          <a:xfrm>
            <a:off x="4038600" y="6356350"/>
            <a:ext cx="4114800" cy="365125"/>
          </a:xfrm>
          <a:prstGeom prst="rect">
            <a:avLst/>
          </a:prstGeom>
        </p:spPr>
        <p:txBody>
          <a:bodyPr/>
          <a:lstStyle/>
          <a:p>
            <a:r>
              <a:rPr lang="es-ES"/>
              <a:t>DAR - CIFP Santa Catalina.</a:t>
            </a:r>
          </a:p>
        </p:txBody>
      </p:sp>
      <p:sp>
        <p:nvSpPr>
          <p:cNvPr id="6" name="CuadroTexto 5">
            <a:extLst>
              <a:ext uri="{FF2B5EF4-FFF2-40B4-BE49-F238E27FC236}">
                <a16:creationId xmlns:a16="http://schemas.microsoft.com/office/drawing/2014/main" id="{96DD8354-00E5-4953-8E93-397BBBD26830}"/>
              </a:ext>
            </a:extLst>
          </p:cNvPr>
          <p:cNvSpPr txBox="1"/>
          <p:nvPr/>
        </p:nvSpPr>
        <p:spPr>
          <a:xfrm>
            <a:off x="9225643" y="6176963"/>
            <a:ext cx="2371271" cy="369332"/>
          </a:xfrm>
          <a:prstGeom prst="rect">
            <a:avLst/>
          </a:prstGeom>
          <a:noFill/>
        </p:spPr>
        <p:txBody>
          <a:bodyPr wrap="square" rtlCol="0">
            <a:spAutoFit/>
          </a:bodyPr>
          <a:lstStyle/>
          <a:p>
            <a:r>
              <a:rPr lang="es-ES" dirty="0"/>
              <a:t>Abraham Pérez Barrera</a:t>
            </a:r>
          </a:p>
        </p:txBody>
      </p:sp>
    </p:spTree>
    <p:extLst>
      <p:ext uri="{BB962C8B-B14F-4D97-AF65-F5344CB8AC3E}">
        <p14:creationId xmlns:p14="http://schemas.microsoft.com/office/powerpoint/2010/main" val="82945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28E1AC3-884F-49BF-B23F-D9C9000D1B00}"/>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3" name="Marcador de pie de página 2">
            <a:extLst>
              <a:ext uri="{FF2B5EF4-FFF2-40B4-BE49-F238E27FC236}">
                <a16:creationId xmlns:a16="http://schemas.microsoft.com/office/drawing/2014/main" id="{11C2CAAB-965C-41A1-AD4A-06DFE4D5F4AC}"/>
              </a:ext>
            </a:extLst>
          </p:cNvPr>
          <p:cNvSpPr>
            <a:spLocks noGrp="1"/>
          </p:cNvSpPr>
          <p:nvPr>
            <p:ph type="ftr" sz="quarter" idx="11"/>
          </p:nvPr>
        </p:nvSpPr>
        <p:spPr>
          <a:xfrm>
            <a:off x="4038600" y="6356350"/>
            <a:ext cx="4114800" cy="365125"/>
          </a:xfrm>
          <a:prstGeom prst="rect">
            <a:avLst/>
          </a:prstGeom>
        </p:spPr>
        <p:txBody>
          <a:bodyPr/>
          <a:lstStyle/>
          <a:p>
            <a:r>
              <a:rPr lang="es-ES"/>
              <a:t>DAR - CIFP Santa Catalina.</a:t>
            </a:r>
          </a:p>
        </p:txBody>
      </p:sp>
      <p:sp>
        <p:nvSpPr>
          <p:cNvPr id="5" name="CuadroTexto 4">
            <a:extLst>
              <a:ext uri="{FF2B5EF4-FFF2-40B4-BE49-F238E27FC236}">
                <a16:creationId xmlns:a16="http://schemas.microsoft.com/office/drawing/2014/main" id="{677A0DB4-55D2-4E59-894F-CC0D15219565}"/>
              </a:ext>
            </a:extLst>
          </p:cNvPr>
          <p:cNvSpPr txBox="1"/>
          <p:nvPr/>
        </p:nvSpPr>
        <p:spPr>
          <a:xfrm>
            <a:off x="9225643" y="6176963"/>
            <a:ext cx="2371271" cy="369332"/>
          </a:xfrm>
          <a:prstGeom prst="rect">
            <a:avLst/>
          </a:prstGeom>
          <a:noFill/>
        </p:spPr>
        <p:txBody>
          <a:bodyPr wrap="square" rtlCol="0">
            <a:spAutoFit/>
          </a:bodyPr>
          <a:lstStyle/>
          <a:p>
            <a:r>
              <a:rPr lang="es-ES" dirty="0"/>
              <a:t>Abraham Pérez Barrera</a:t>
            </a:r>
          </a:p>
        </p:txBody>
      </p:sp>
    </p:spTree>
    <p:extLst>
      <p:ext uri="{BB962C8B-B14F-4D97-AF65-F5344CB8AC3E}">
        <p14:creationId xmlns:p14="http://schemas.microsoft.com/office/powerpoint/2010/main" val="4203365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F494A3-055E-4368-A17D-8B133DC82B7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7A33BFA-310C-4788-9952-3EA33D917F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B27AF44E-7036-41A5-972B-315536E416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4B42953-F6AA-4CCF-A7A0-9D579851CBA4}"/>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6" name="Marcador de pie de página 5">
            <a:extLst>
              <a:ext uri="{FF2B5EF4-FFF2-40B4-BE49-F238E27FC236}">
                <a16:creationId xmlns:a16="http://schemas.microsoft.com/office/drawing/2014/main" id="{E54BD1F9-9A63-47BB-951F-2CA5F7C980A0}"/>
              </a:ext>
            </a:extLst>
          </p:cNvPr>
          <p:cNvSpPr>
            <a:spLocks noGrp="1"/>
          </p:cNvSpPr>
          <p:nvPr>
            <p:ph type="ftr" sz="quarter" idx="11"/>
          </p:nvPr>
        </p:nvSpPr>
        <p:spPr>
          <a:xfrm>
            <a:off x="4038600" y="6356350"/>
            <a:ext cx="4114800" cy="365125"/>
          </a:xfrm>
          <a:prstGeom prst="rect">
            <a:avLst/>
          </a:prstGeom>
        </p:spPr>
        <p:txBody>
          <a:bodyPr/>
          <a:lstStyle/>
          <a:p>
            <a:r>
              <a:rPr lang="es-ES"/>
              <a:t>DAR - CIFP Santa Catalina.</a:t>
            </a:r>
          </a:p>
        </p:txBody>
      </p:sp>
      <p:sp>
        <p:nvSpPr>
          <p:cNvPr id="8" name="CuadroTexto 7">
            <a:extLst>
              <a:ext uri="{FF2B5EF4-FFF2-40B4-BE49-F238E27FC236}">
                <a16:creationId xmlns:a16="http://schemas.microsoft.com/office/drawing/2014/main" id="{D56D1990-E52B-46E9-897E-35BE96C389D0}"/>
              </a:ext>
            </a:extLst>
          </p:cNvPr>
          <p:cNvSpPr txBox="1"/>
          <p:nvPr/>
        </p:nvSpPr>
        <p:spPr>
          <a:xfrm>
            <a:off x="9225643" y="6176963"/>
            <a:ext cx="2371271" cy="369332"/>
          </a:xfrm>
          <a:prstGeom prst="rect">
            <a:avLst/>
          </a:prstGeom>
          <a:noFill/>
        </p:spPr>
        <p:txBody>
          <a:bodyPr wrap="square" rtlCol="0">
            <a:spAutoFit/>
          </a:bodyPr>
          <a:lstStyle/>
          <a:p>
            <a:r>
              <a:rPr lang="es-ES" dirty="0"/>
              <a:t>Abraham Pérez Barrera</a:t>
            </a:r>
          </a:p>
        </p:txBody>
      </p:sp>
    </p:spTree>
    <p:extLst>
      <p:ext uri="{BB962C8B-B14F-4D97-AF65-F5344CB8AC3E}">
        <p14:creationId xmlns:p14="http://schemas.microsoft.com/office/powerpoint/2010/main" val="4087716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8E70C5-9D66-41B9-9683-91A5164504A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4409C144-7C02-4E28-92F3-BFBF48C7B5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p>
        </p:txBody>
      </p:sp>
      <p:sp>
        <p:nvSpPr>
          <p:cNvPr id="4" name="Marcador de texto 3">
            <a:extLst>
              <a:ext uri="{FF2B5EF4-FFF2-40B4-BE49-F238E27FC236}">
                <a16:creationId xmlns:a16="http://schemas.microsoft.com/office/drawing/2014/main" id="{53DDFBB7-8248-42F5-87D4-1EC4089902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02B975C-893A-4572-9162-D1437ED69619}"/>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6" name="Marcador de pie de página 5">
            <a:extLst>
              <a:ext uri="{FF2B5EF4-FFF2-40B4-BE49-F238E27FC236}">
                <a16:creationId xmlns:a16="http://schemas.microsoft.com/office/drawing/2014/main" id="{D558D6D1-AE18-43D4-ADDB-C595B58BF562}"/>
              </a:ext>
            </a:extLst>
          </p:cNvPr>
          <p:cNvSpPr>
            <a:spLocks noGrp="1"/>
          </p:cNvSpPr>
          <p:nvPr>
            <p:ph type="ftr" sz="quarter" idx="11"/>
          </p:nvPr>
        </p:nvSpPr>
        <p:spPr>
          <a:xfrm>
            <a:off x="4038600" y="6356350"/>
            <a:ext cx="4114800" cy="365125"/>
          </a:xfrm>
          <a:prstGeom prst="rect">
            <a:avLst/>
          </a:prstGeom>
        </p:spPr>
        <p:txBody>
          <a:bodyPr/>
          <a:lstStyle/>
          <a:p>
            <a:r>
              <a:rPr lang="es-ES"/>
              <a:t>DAR - CIFP Santa Catalina.</a:t>
            </a:r>
          </a:p>
        </p:txBody>
      </p:sp>
      <p:sp>
        <p:nvSpPr>
          <p:cNvPr id="8" name="CuadroTexto 7">
            <a:extLst>
              <a:ext uri="{FF2B5EF4-FFF2-40B4-BE49-F238E27FC236}">
                <a16:creationId xmlns:a16="http://schemas.microsoft.com/office/drawing/2014/main" id="{010E8E0B-FB4A-4922-B371-F6B53EE2B002}"/>
              </a:ext>
            </a:extLst>
          </p:cNvPr>
          <p:cNvSpPr txBox="1"/>
          <p:nvPr/>
        </p:nvSpPr>
        <p:spPr>
          <a:xfrm>
            <a:off x="9225643" y="6176963"/>
            <a:ext cx="2371271" cy="369332"/>
          </a:xfrm>
          <a:prstGeom prst="rect">
            <a:avLst/>
          </a:prstGeom>
          <a:noFill/>
        </p:spPr>
        <p:txBody>
          <a:bodyPr wrap="square" rtlCol="0">
            <a:spAutoFit/>
          </a:bodyPr>
          <a:lstStyle/>
          <a:p>
            <a:r>
              <a:rPr lang="es-ES" dirty="0"/>
              <a:t>Abraham Pérez Barrera</a:t>
            </a:r>
          </a:p>
        </p:txBody>
      </p:sp>
    </p:spTree>
    <p:extLst>
      <p:ext uri="{BB962C8B-B14F-4D97-AF65-F5344CB8AC3E}">
        <p14:creationId xmlns:p14="http://schemas.microsoft.com/office/powerpoint/2010/main" val="379638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000" r="-12000"/>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32FC5B9-6536-422A-927B-28E86F645F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2B7DEA39-6D5D-4AE2-AD39-603FBBFE20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661443865"/>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9 Título"/>
          <p:cNvSpPr>
            <a:spLocks noGrp="1"/>
          </p:cNvSpPr>
          <p:nvPr>
            <p:ph type="ctrTitle"/>
          </p:nvPr>
        </p:nvSpPr>
        <p:spPr>
          <a:xfrm>
            <a:off x="1524000" y="764704"/>
            <a:ext cx="9144000" cy="1449115"/>
          </a:xfrm>
        </p:spPr>
        <p:txBody>
          <a:bodyPr>
            <a:noAutofit/>
          </a:bodyPr>
          <a:lstStyle/>
          <a:p>
            <a:pPr algn="ctr"/>
            <a:r>
              <a:rPr lang="es-ES" sz="4000" dirty="0">
                <a:latin typeface="Amasis MT Pro Black" panose="020F0502020204030204" pitchFamily="18" charset="0"/>
              </a:rPr>
              <a:t>CROSS-PLATFORM APPLICATION DEVELOPMENT</a:t>
            </a:r>
          </a:p>
        </p:txBody>
      </p:sp>
      <p:sp>
        <p:nvSpPr>
          <p:cNvPr id="11" name="9 Título"/>
          <p:cNvSpPr txBox="1">
            <a:spLocks/>
          </p:cNvSpPr>
          <p:nvPr/>
        </p:nvSpPr>
        <p:spPr>
          <a:xfrm>
            <a:off x="2170176" y="3068960"/>
            <a:ext cx="7851648" cy="936104"/>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fontAlgn="auto">
              <a:spcAft>
                <a:spcPts val="0"/>
              </a:spcAft>
              <a:defRPr/>
            </a:pPr>
            <a:r>
              <a:rPr lang="es-ES" sz="4800" b="1" dirty="0">
                <a:solidFill>
                  <a:schemeClr val="accent3">
                    <a:tint val="90000"/>
                    <a:satMod val="120000"/>
                  </a:schemeClr>
                </a:solidFill>
                <a:effectLst>
                  <a:outerShdw blurRad="38100" dist="25400" dir="5400000" algn="tl" rotWithShape="0">
                    <a:srgbClr val="000000">
                      <a:alpha val="43000"/>
                    </a:srgbClr>
                  </a:outerShdw>
                </a:effectLst>
                <a:latin typeface="Arial" pitchFamily="34" charset="0"/>
                <a:ea typeface="+mj-ea"/>
                <a:cs typeface="Arial" pitchFamily="34" charset="0"/>
              </a:rPr>
              <a:t>PROGRAMMING</a:t>
            </a:r>
          </a:p>
        </p:txBody>
      </p:sp>
    </p:spTree>
    <p:extLst>
      <p:ext uri="{BB962C8B-B14F-4D97-AF65-F5344CB8AC3E}">
        <p14:creationId xmlns:p14="http://schemas.microsoft.com/office/powerpoint/2010/main" val="1051808182"/>
      </p:ext>
    </p:extLst>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1182875" y="0"/>
            <a:ext cx="10515600" cy="1010147"/>
          </a:xfrm>
        </p:spPr>
        <p:txBody>
          <a:bodyPr>
            <a:normAutofit/>
          </a:bodyPr>
          <a:lstStyle/>
          <a:p>
            <a:r>
              <a:rPr lang="es-ES" sz="2800" b="1" u="sng" dirty="0"/>
              <a:t>2.3 All-part relationships</a:t>
            </a:r>
            <a:r>
              <a:rPr lang="es-ES" sz="2800" u="sng" dirty="0"/>
              <a:t>:</a:t>
            </a:r>
            <a:endParaRPr lang="es-ES" sz="2800" dirty="0"/>
          </a:p>
        </p:txBody>
      </p:sp>
      <p:sp>
        <p:nvSpPr>
          <p:cNvPr id="5125" name="Rectangle 5"/>
          <p:cNvSpPr>
            <a:spLocks noGrp="1" noChangeArrowheads="1"/>
          </p:cNvSpPr>
          <p:nvPr>
            <p:ph idx="1"/>
          </p:nvPr>
        </p:nvSpPr>
        <p:spPr>
          <a:xfrm>
            <a:off x="911424" y="1196752"/>
            <a:ext cx="11017224" cy="3888432"/>
          </a:xfrm>
        </p:spPr>
        <p:txBody>
          <a:bodyPr>
            <a:normAutofit/>
          </a:bodyPr>
          <a:lstStyle/>
          <a:p>
            <a:pPr marL="0" indent="0">
              <a:lnSpc>
                <a:spcPct val="100000"/>
              </a:lnSpc>
              <a:buNone/>
            </a:pPr>
            <a:r>
              <a:rPr lang="es-ES" sz="2800" dirty="0"/>
              <a:t>	This type of relationship can be considered a particular case of association relationships. </a:t>
            </a:r>
          </a:p>
          <a:p>
            <a:pPr marL="0" indent="0">
              <a:lnSpc>
                <a:spcPct val="100000"/>
              </a:lnSpc>
              <a:buNone/>
            </a:pPr>
            <a:r>
              <a:rPr lang="es-ES" sz="2800" dirty="0"/>
              <a:t>	In these relationships an object is a composition of other objects.</a:t>
            </a:r>
          </a:p>
          <a:p>
            <a:pPr marL="0" indent="0">
              <a:lnSpc>
                <a:spcPct val="100000"/>
              </a:lnSpc>
              <a:buNone/>
            </a:pPr>
            <a:r>
              <a:rPr lang="es-ES" sz="2800" dirty="0"/>
              <a:t>	We can identify these relationships if the class we want to define "has an" attribute of another class.</a:t>
            </a:r>
          </a:p>
          <a:p>
            <a:pPr marL="0" indent="0">
              <a:lnSpc>
                <a:spcPct val="100000"/>
              </a:lnSpc>
              <a:buNone/>
            </a:pPr>
            <a:r>
              <a:rPr lang="es-ES" sz="2800" dirty="0"/>
              <a:t>	</a:t>
            </a:r>
            <a:endParaRPr lang="es-ES" dirty="0"/>
          </a:p>
        </p:txBody>
      </p:sp>
    </p:spTree>
    <p:extLst>
      <p:ext uri="{BB962C8B-B14F-4D97-AF65-F5344CB8AC3E}">
        <p14:creationId xmlns:p14="http://schemas.microsoft.com/office/powerpoint/2010/main" val="2557639295"/>
      </p:ext>
    </p:extLst>
  </p:cSld>
  <p:clrMapOvr>
    <a:masterClrMapping/>
  </p:clrMapOvr>
  <p:transition>
    <p:check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1055440" y="-3413"/>
            <a:ext cx="10515600" cy="1128158"/>
          </a:xfrm>
        </p:spPr>
        <p:txBody>
          <a:bodyPr>
            <a:normAutofit/>
          </a:bodyPr>
          <a:lstStyle/>
          <a:p>
            <a:r>
              <a:rPr lang="es-ES" sz="2800" b="1" u="sng" dirty="0"/>
              <a:t>2.3 All-part relationships</a:t>
            </a:r>
            <a:r>
              <a:rPr lang="es-ES" sz="2800" u="sng" dirty="0"/>
              <a:t>:</a:t>
            </a:r>
            <a:endParaRPr lang="es-ES" sz="2800" dirty="0"/>
          </a:p>
        </p:txBody>
      </p:sp>
      <p:sp>
        <p:nvSpPr>
          <p:cNvPr id="5125" name="Rectangle 5"/>
          <p:cNvSpPr>
            <a:spLocks noGrp="1" noChangeArrowheads="1"/>
          </p:cNvSpPr>
          <p:nvPr>
            <p:ph idx="1"/>
          </p:nvPr>
        </p:nvSpPr>
        <p:spPr>
          <a:xfrm>
            <a:off x="839416" y="1232756"/>
            <a:ext cx="11017224" cy="4392488"/>
          </a:xfrm>
        </p:spPr>
        <p:txBody>
          <a:bodyPr>
            <a:normAutofit/>
          </a:bodyPr>
          <a:lstStyle/>
          <a:p>
            <a:pPr marL="0" indent="0">
              <a:lnSpc>
                <a:spcPct val="100000"/>
              </a:lnSpc>
              <a:buNone/>
            </a:pPr>
            <a:r>
              <a:rPr lang="es-ES" sz="2800" dirty="0"/>
              <a:t>	</a:t>
            </a:r>
            <a:r>
              <a:rPr lang="es-ES" sz="2800" dirty="0" err="1"/>
              <a:t>From</a:t>
            </a:r>
            <a:r>
              <a:rPr lang="es-ES" sz="2800" dirty="0"/>
              <a:t> our point of view, they will be understood as relationships in which a series of classes appear as types of the attributes of another class. </a:t>
            </a:r>
            <a:br>
              <a:rPr lang="es-ES" sz="2800" dirty="0"/>
            </a:br>
            <a:endParaRPr lang="es-ES" sz="2800" dirty="0"/>
          </a:p>
          <a:p>
            <a:pPr marL="0" indent="0">
              <a:lnSpc>
                <a:spcPct val="100000"/>
              </a:lnSpc>
              <a:buNone/>
            </a:pPr>
            <a:r>
              <a:rPr lang="es-ES" sz="2800" dirty="0"/>
              <a:t>They can be of </a:t>
            </a:r>
            <a:r>
              <a:rPr lang="es-ES" sz="2800" b="1" dirty="0"/>
              <a:t>aggregation or composition</a:t>
            </a:r>
            <a:r>
              <a:rPr lang="es-ES" sz="2800" dirty="0"/>
              <a:t>.</a:t>
            </a:r>
          </a:p>
          <a:p>
            <a:pPr marL="0" indent="0">
              <a:lnSpc>
                <a:spcPct val="170000"/>
              </a:lnSpc>
              <a:buNone/>
            </a:pPr>
            <a:endParaRPr lang="es-ES" dirty="0"/>
          </a:p>
        </p:txBody>
      </p:sp>
    </p:spTree>
    <p:extLst>
      <p:ext uri="{BB962C8B-B14F-4D97-AF65-F5344CB8AC3E}">
        <p14:creationId xmlns:p14="http://schemas.microsoft.com/office/powerpoint/2010/main" val="927592564"/>
      </p:ext>
    </p:extLst>
  </p:cSld>
  <p:clrMapOvr>
    <a:masterClrMapping/>
  </p:clrMapOvr>
  <p:transition>
    <p:check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1182875" y="0"/>
            <a:ext cx="10515600" cy="1010147"/>
          </a:xfrm>
        </p:spPr>
        <p:txBody>
          <a:bodyPr>
            <a:normAutofit/>
          </a:bodyPr>
          <a:lstStyle/>
          <a:p>
            <a:r>
              <a:rPr lang="es-ES" sz="2800" b="1" dirty="0"/>
              <a:t>2.3 All-part relationships</a:t>
            </a:r>
            <a:r>
              <a:rPr lang="es-ES" sz="2800" dirty="0"/>
              <a:t>:</a:t>
            </a:r>
          </a:p>
        </p:txBody>
      </p:sp>
      <p:sp>
        <p:nvSpPr>
          <p:cNvPr id="5125" name="Rectangle 5"/>
          <p:cNvSpPr>
            <a:spLocks noGrp="1" noChangeArrowheads="1"/>
          </p:cNvSpPr>
          <p:nvPr>
            <p:ph idx="1"/>
          </p:nvPr>
        </p:nvSpPr>
        <p:spPr>
          <a:xfrm>
            <a:off x="839416" y="1040947"/>
            <a:ext cx="11017224" cy="2448272"/>
          </a:xfrm>
        </p:spPr>
        <p:txBody>
          <a:bodyPr>
            <a:normAutofit fontScale="85000" lnSpcReduction="10000"/>
          </a:bodyPr>
          <a:lstStyle/>
          <a:p>
            <a:pPr marL="0" indent="0">
              <a:lnSpc>
                <a:spcPct val="170000"/>
              </a:lnSpc>
              <a:buNone/>
            </a:pPr>
            <a:r>
              <a:rPr lang="es-ES" sz="2000" b="1" u="sng" dirty="0" err="1"/>
              <a:t>Aggregation</a:t>
            </a:r>
            <a:r>
              <a:rPr lang="es-ES" sz="2000" u="sng" dirty="0"/>
              <a:t>:</a:t>
            </a:r>
            <a:r>
              <a:rPr lang="es-ES" sz="2000" dirty="0"/>
              <a:t> consists in that an </a:t>
            </a:r>
            <a:r>
              <a:rPr lang="es-ES" sz="2000" b="1" dirty="0"/>
              <a:t>object </a:t>
            </a:r>
            <a:r>
              <a:rPr lang="es-ES" sz="2000" dirty="0"/>
              <a:t>considered as a whole, has as an </a:t>
            </a:r>
            <a:r>
              <a:rPr lang="es-ES" sz="2000" b="1" dirty="0"/>
              <a:t>attribute </a:t>
            </a:r>
            <a:r>
              <a:rPr lang="es-ES" sz="2000" dirty="0"/>
              <a:t>another object considered as a part. </a:t>
            </a:r>
          </a:p>
          <a:p>
            <a:pPr>
              <a:lnSpc>
                <a:spcPct val="170000"/>
              </a:lnSpc>
            </a:pPr>
            <a:r>
              <a:rPr lang="es-ES" sz="2000" dirty="0" err="1"/>
              <a:t>The</a:t>
            </a:r>
            <a:r>
              <a:rPr lang="es-ES" sz="2000" dirty="0"/>
              <a:t> disappearance of the whole does not imply the disappearance of the part because it can be part of other </a:t>
            </a:r>
            <a:r>
              <a:rPr lang="es-ES" sz="2000" b="1" dirty="0"/>
              <a:t>objects</a:t>
            </a:r>
            <a:r>
              <a:rPr lang="es-ES" sz="2000" dirty="0"/>
              <a:t>. </a:t>
            </a:r>
          </a:p>
          <a:p>
            <a:pPr marL="0" indent="0">
              <a:lnSpc>
                <a:spcPct val="170000"/>
              </a:lnSpc>
              <a:buNone/>
            </a:pPr>
            <a:r>
              <a:rPr lang="es-ES" sz="2000" dirty="0"/>
              <a:t>The parts can be part of different "alls".</a:t>
            </a:r>
          </a:p>
          <a:p>
            <a:pPr marL="0" indent="0">
              <a:lnSpc>
                <a:spcPct val="170000"/>
              </a:lnSpc>
              <a:buNone/>
            </a:pPr>
            <a:endParaRPr lang="es-ES" dirty="0"/>
          </a:p>
        </p:txBody>
      </p:sp>
    </p:spTree>
    <p:extLst>
      <p:ext uri="{BB962C8B-B14F-4D97-AF65-F5344CB8AC3E}">
        <p14:creationId xmlns:p14="http://schemas.microsoft.com/office/powerpoint/2010/main" val="17703875"/>
      </p:ext>
    </p:extLst>
  </p:cSld>
  <p:clrMapOvr>
    <a:masterClrMapping/>
  </p:clrMapOvr>
  <p:transition>
    <p:check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B66F40-CDE2-4130-9612-35E3800FD59C}"/>
              </a:ext>
            </a:extLst>
          </p:cNvPr>
          <p:cNvSpPr>
            <a:spLocks noGrp="1"/>
          </p:cNvSpPr>
          <p:nvPr>
            <p:ph type="title"/>
          </p:nvPr>
        </p:nvSpPr>
        <p:spPr>
          <a:xfrm>
            <a:off x="898511" y="138722"/>
            <a:ext cx="10455302" cy="781968"/>
          </a:xfrm>
        </p:spPr>
        <p:txBody>
          <a:bodyPr/>
          <a:lstStyle/>
          <a:p>
            <a:r>
              <a:rPr lang="es-ES" sz="2400" b="1" dirty="0"/>
              <a:t>2.3 All-part relationships</a:t>
            </a:r>
            <a:r>
              <a:rPr lang="es-ES" sz="2400" dirty="0"/>
              <a:t>:</a:t>
            </a:r>
            <a:endParaRPr lang="es-ES" dirty="0"/>
          </a:p>
        </p:txBody>
      </p:sp>
      <p:pic>
        <p:nvPicPr>
          <p:cNvPr id="4" name="Marcador de contenido 3">
            <a:extLst>
              <a:ext uri="{FF2B5EF4-FFF2-40B4-BE49-F238E27FC236}">
                <a16:creationId xmlns:a16="http://schemas.microsoft.com/office/drawing/2014/main" id="{01B86BE3-F668-4D35-B089-49809E669AD0}"/>
              </a:ext>
            </a:extLst>
          </p:cNvPr>
          <p:cNvPicPr>
            <a:picLocks noGrp="1" noChangeAspect="1"/>
          </p:cNvPicPr>
          <p:nvPr>
            <p:ph idx="1"/>
          </p:nvPr>
        </p:nvPicPr>
        <p:blipFill>
          <a:blip r:embed="rId2"/>
          <a:stretch>
            <a:fillRect/>
          </a:stretch>
        </p:blipFill>
        <p:spPr>
          <a:xfrm>
            <a:off x="9120336" y="3068960"/>
            <a:ext cx="2371725" cy="1457325"/>
          </a:xfrm>
          <a:prstGeom prst="rect">
            <a:avLst/>
          </a:prstGeom>
        </p:spPr>
      </p:pic>
      <p:sp>
        <p:nvSpPr>
          <p:cNvPr id="5" name="Rectángulo 4">
            <a:extLst>
              <a:ext uri="{FF2B5EF4-FFF2-40B4-BE49-F238E27FC236}">
                <a16:creationId xmlns:a16="http://schemas.microsoft.com/office/drawing/2014/main" id="{B8C611AB-D363-45E0-8F63-25F1757E1363}"/>
              </a:ext>
            </a:extLst>
          </p:cNvPr>
          <p:cNvSpPr/>
          <p:nvPr/>
        </p:nvSpPr>
        <p:spPr>
          <a:xfrm>
            <a:off x="869504" y="998094"/>
            <a:ext cx="10859059" cy="1631216"/>
          </a:xfrm>
          <a:prstGeom prst="rect">
            <a:avLst/>
          </a:prstGeom>
        </p:spPr>
        <p:txBody>
          <a:bodyPr wrap="square">
            <a:spAutoFit/>
          </a:bodyPr>
          <a:lstStyle/>
          <a:p>
            <a:pPr lvl="1">
              <a:buFont typeface="Wingdings" pitchFamily="2" charset="2"/>
              <a:buChar char="q"/>
            </a:pPr>
            <a:r>
              <a:rPr lang="es-ES" sz="2000" b="1" dirty="0">
                <a:latin typeface="Arial" panose="020B0604020202020204" pitchFamily="34" charset="0"/>
                <a:cs typeface="Arial" panose="020B0604020202020204" pitchFamily="34" charset="0"/>
              </a:rPr>
              <a:t>Example Aggregation</a:t>
            </a:r>
            <a:r>
              <a:rPr lang="es-ES" sz="2000" dirty="0">
                <a:latin typeface="Arial" panose="020B0604020202020204" pitchFamily="34" charset="0"/>
                <a:cs typeface="Arial" panose="020B0604020202020204" pitchFamily="34" charset="0"/>
              </a:rPr>
              <a:t>: A computer is the result of "aggregating" a number of components, such as a "CPU", a "Display", a "Keyboard" and a "</a:t>
            </a:r>
            <a:r>
              <a:rPr lang="es-ES" sz="2000" dirty="0" err="1">
                <a:latin typeface="Arial" panose="020B0604020202020204" pitchFamily="34" charset="0"/>
                <a:cs typeface="Arial" panose="020B0604020202020204" pitchFamily="34" charset="0"/>
              </a:rPr>
              <a:t>Mouse</a:t>
            </a:r>
            <a:r>
              <a:rPr lang="es-ES" sz="2000" dirty="0">
                <a:latin typeface="Arial" panose="020B0604020202020204" pitchFamily="34" charset="0"/>
                <a:cs typeface="Arial" panose="020B0604020202020204" pitchFamily="34" charset="0"/>
              </a:rPr>
              <a:t>". We can ask ourselves of an object of the class "</a:t>
            </a:r>
            <a:r>
              <a:rPr lang="es-ES" sz="2000" dirty="0" err="1">
                <a:latin typeface="Arial" panose="020B0604020202020204" pitchFamily="34" charset="0"/>
                <a:cs typeface="Arial" panose="020B0604020202020204" pitchFamily="34" charset="0"/>
              </a:rPr>
              <a:t>Computer</a:t>
            </a:r>
            <a:r>
              <a:rPr lang="es-ES" sz="2000" dirty="0">
                <a:latin typeface="Arial" panose="020B0604020202020204" pitchFamily="34" charset="0"/>
                <a:cs typeface="Arial" panose="020B0604020202020204" pitchFamily="34" charset="0"/>
              </a:rPr>
              <a:t>" "has - a" "CPU" and "has - a" "Screen", and "has - a" "Keyboard" and "has - a" "Mouse". </a:t>
            </a:r>
            <a:br>
              <a:rPr lang="es-ES" sz="2000" dirty="0"/>
            </a:br>
            <a:endParaRPr lang="es-ES" sz="2000" dirty="0"/>
          </a:p>
        </p:txBody>
      </p:sp>
      <p:pic>
        <p:nvPicPr>
          <p:cNvPr id="6" name="Imagen 5">
            <a:extLst>
              <a:ext uri="{FF2B5EF4-FFF2-40B4-BE49-F238E27FC236}">
                <a16:creationId xmlns:a16="http://schemas.microsoft.com/office/drawing/2014/main" id="{10CD6575-52D9-4C8B-9EA6-1BCC02133E7B}"/>
              </a:ext>
            </a:extLst>
          </p:cNvPr>
          <p:cNvPicPr>
            <a:picLocks noChangeAspect="1"/>
          </p:cNvPicPr>
          <p:nvPr/>
        </p:nvPicPr>
        <p:blipFill>
          <a:blip r:embed="rId3"/>
          <a:stretch>
            <a:fillRect/>
          </a:stretch>
        </p:blipFill>
        <p:spPr>
          <a:xfrm>
            <a:off x="1631504" y="2614107"/>
            <a:ext cx="5914019" cy="2598746"/>
          </a:xfrm>
          <a:prstGeom prst="rect">
            <a:avLst/>
          </a:prstGeom>
        </p:spPr>
      </p:pic>
    </p:spTree>
    <p:extLst>
      <p:ext uri="{BB962C8B-B14F-4D97-AF65-F5344CB8AC3E}">
        <p14:creationId xmlns:p14="http://schemas.microsoft.com/office/powerpoint/2010/main" val="2034121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6"/>
                                        </p:tgtEl>
                                        <p:attrNameLst>
                                          <p:attrName>ppt_w</p:attrName>
                                        </p:attrNameLst>
                                      </p:cBhvr>
                                      <p:tavLst>
                                        <p:tav tm="0">
                                          <p:val>
                                            <p:strVal val="ppt_w"/>
                                          </p:val>
                                        </p:tav>
                                        <p:tav tm="100000">
                                          <p:val>
                                            <p:fltVal val="0"/>
                                          </p:val>
                                        </p:tav>
                                      </p:tavLst>
                                    </p:anim>
                                    <p:anim calcmode="lin" valueType="num">
                                      <p:cBhvr>
                                        <p:cTn id="7" dur="1000"/>
                                        <p:tgtEl>
                                          <p:spTgt spid="6"/>
                                        </p:tgtEl>
                                        <p:attrNameLst>
                                          <p:attrName>ppt_h</p:attrName>
                                        </p:attrNameLst>
                                      </p:cBhvr>
                                      <p:tavLst>
                                        <p:tav tm="0">
                                          <p:val>
                                            <p:strVal val="ppt_h"/>
                                          </p:val>
                                        </p:tav>
                                        <p:tav tm="100000">
                                          <p:val>
                                            <p:fltVal val="0"/>
                                          </p:val>
                                        </p:tav>
                                      </p:tavLst>
                                    </p:anim>
                                    <p:anim calcmode="lin" valueType="num">
                                      <p:cBhvr>
                                        <p:cTn id="8" dur="1000"/>
                                        <p:tgtEl>
                                          <p:spTgt spid="6"/>
                                        </p:tgtEl>
                                        <p:attrNameLst>
                                          <p:attrName>style.rotation</p:attrName>
                                        </p:attrNameLst>
                                      </p:cBhvr>
                                      <p:tavLst>
                                        <p:tav tm="0">
                                          <p:val>
                                            <p:fltVal val="0"/>
                                          </p:val>
                                        </p:tav>
                                        <p:tav tm="100000">
                                          <p:val>
                                            <p:fltVal val="90"/>
                                          </p:val>
                                        </p:tav>
                                      </p:tavLst>
                                    </p:anim>
                                    <p:animEffect transition="out" filter="fade">
                                      <p:cBhvr>
                                        <p:cTn id="9" dur="1000"/>
                                        <p:tgtEl>
                                          <p:spTgt spid="6"/>
                                        </p:tgtEl>
                                      </p:cBhvr>
                                    </p:animEffect>
                                    <p:set>
                                      <p:cBhvr>
                                        <p:cTn id="10" dur="1" fill="hold">
                                          <p:stCondLst>
                                            <p:cond delay="999"/>
                                          </p:stCondLst>
                                        </p:cTn>
                                        <p:tgtEl>
                                          <p:spTgt spid="6"/>
                                        </p:tgtEl>
                                        <p:attrNameLst>
                                          <p:attrName>style.visibility</p:attrName>
                                        </p:attrNameLst>
                                      </p:cBhvr>
                                      <p:to>
                                        <p:strVal val="hidden"/>
                                      </p:to>
                                    </p:set>
                                  </p:childTnLst>
                                </p:cTn>
                              </p:par>
                            </p:childTnLst>
                          </p:cTn>
                        </p:par>
                        <p:par>
                          <p:cTn id="11" fill="hold">
                            <p:stCondLst>
                              <p:cond delay="1000"/>
                            </p:stCondLst>
                            <p:childTnLst>
                              <p:par>
                                <p:cTn id="12" presetID="1"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1182875" y="44624"/>
            <a:ext cx="10515600" cy="965523"/>
          </a:xfrm>
        </p:spPr>
        <p:txBody>
          <a:bodyPr>
            <a:normAutofit/>
          </a:bodyPr>
          <a:lstStyle/>
          <a:p>
            <a:r>
              <a:rPr lang="es-ES" sz="2800" b="1" dirty="0"/>
              <a:t>2.3 All-part relationships</a:t>
            </a:r>
            <a:r>
              <a:rPr lang="es-ES" sz="2800" dirty="0"/>
              <a:t>:</a:t>
            </a:r>
          </a:p>
        </p:txBody>
      </p:sp>
      <p:sp>
        <p:nvSpPr>
          <p:cNvPr id="5125" name="Rectangle 5"/>
          <p:cNvSpPr>
            <a:spLocks noGrp="1" noChangeArrowheads="1"/>
          </p:cNvSpPr>
          <p:nvPr>
            <p:ph idx="1"/>
          </p:nvPr>
        </p:nvSpPr>
        <p:spPr>
          <a:xfrm>
            <a:off x="911424" y="836712"/>
            <a:ext cx="11017224" cy="5112568"/>
          </a:xfrm>
        </p:spPr>
        <p:txBody>
          <a:bodyPr>
            <a:normAutofit/>
          </a:bodyPr>
          <a:lstStyle/>
          <a:p>
            <a:pPr marL="0" indent="0">
              <a:lnSpc>
                <a:spcPct val="170000"/>
              </a:lnSpc>
              <a:buNone/>
            </a:pPr>
            <a:r>
              <a:rPr lang="es-ES" sz="2000" u="sng" dirty="0" err="1"/>
              <a:t>Example</a:t>
            </a:r>
            <a:r>
              <a:rPr lang="es-ES" sz="2000" u="sng" dirty="0"/>
              <a:t>:</a:t>
            </a:r>
            <a:r>
              <a:rPr lang="es-ES" sz="2000" dirty="0"/>
              <a:t> a program that manages the data of a bank where there is an "Account" </a:t>
            </a:r>
            <a:r>
              <a:rPr lang="es-ES" sz="2000" b="1" dirty="0"/>
              <a:t>class </a:t>
            </a:r>
            <a:r>
              <a:rPr lang="es-ES" sz="2000" dirty="0"/>
              <a:t>and a "Customer" </a:t>
            </a:r>
            <a:r>
              <a:rPr lang="es-ES" sz="2000" b="1" dirty="0"/>
              <a:t>class. </a:t>
            </a:r>
            <a:r>
              <a:rPr lang="es-ES" sz="2000" dirty="0"/>
              <a:t>The customer </a:t>
            </a:r>
            <a:r>
              <a:rPr lang="es-ES" sz="2000" b="1" dirty="0"/>
              <a:t>object </a:t>
            </a:r>
            <a:r>
              <a:rPr lang="es-ES" sz="2000" dirty="0"/>
              <a:t>is always inside an account. If it does not have an associated account, the customer data will disappear. But this does not mean that if an account associated to the customer disappears, the customer's data will disappear, because it can have more accounts.</a:t>
            </a:r>
          </a:p>
          <a:p>
            <a:pPr marL="0" indent="0">
              <a:lnSpc>
                <a:spcPct val="170000"/>
              </a:lnSpc>
              <a:buNone/>
            </a:pPr>
            <a:endParaRPr lang="es-ES" dirty="0"/>
          </a:p>
        </p:txBody>
      </p:sp>
    </p:spTree>
    <p:extLst>
      <p:ext uri="{BB962C8B-B14F-4D97-AF65-F5344CB8AC3E}">
        <p14:creationId xmlns:p14="http://schemas.microsoft.com/office/powerpoint/2010/main" val="2853082248"/>
      </p:ext>
    </p:extLst>
  </p:cSld>
  <p:clrMapOvr>
    <a:masterClrMapping/>
  </p:clrMapOvr>
  <p:transition>
    <p:check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868349" y="260648"/>
            <a:ext cx="10455302" cy="759619"/>
          </a:xfrm>
        </p:spPr>
        <p:txBody>
          <a:bodyPr>
            <a:normAutofit/>
          </a:bodyPr>
          <a:lstStyle/>
          <a:p>
            <a:r>
              <a:rPr lang="es-ES" sz="2800" b="1" dirty="0"/>
              <a:t>2.3 All-part relationships</a:t>
            </a:r>
            <a:r>
              <a:rPr lang="es-ES" sz="2800" dirty="0"/>
              <a:t>:</a:t>
            </a:r>
          </a:p>
        </p:txBody>
      </p:sp>
      <p:sp>
        <p:nvSpPr>
          <p:cNvPr id="5125" name="Rectangle 5"/>
          <p:cNvSpPr>
            <a:spLocks noGrp="1" noChangeArrowheads="1"/>
          </p:cNvSpPr>
          <p:nvPr>
            <p:ph idx="1"/>
          </p:nvPr>
        </p:nvSpPr>
        <p:spPr>
          <a:xfrm>
            <a:off x="839416" y="1124744"/>
            <a:ext cx="10859059" cy="1938991"/>
          </a:xfrm>
        </p:spPr>
        <p:txBody>
          <a:bodyPr>
            <a:normAutofit/>
          </a:bodyPr>
          <a:lstStyle/>
          <a:p>
            <a:pPr lvl="1">
              <a:lnSpc>
                <a:spcPts val="3000"/>
              </a:lnSpc>
              <a:buFont typeface="Wingdings" pitchFamily="2" charset="2"/>
              <a:buChar char="q"/>
            </a:pPr>
            <a:r>
              <a:rPr lang="es-ES" sz="2000" b="1" u="sng" dirty="0" err="1"/>
              <a:t>Composition</a:t>
            </a:r>
            <a:r>
              <a:rPr lang="es-ES" sz="2000" u="sng" dirty="0"/>
              <a:t>:</a:t>
            </a:r>
            <a:r>
              <a:rPr lang="es-ES" sz="2000" dirty="0"/>
              <a:t> occurs when the </a:t>
            </a:r>
            <a:r>
              <a:rPr lang="es-ES" sz="2000" b="1" dirty="0"/>
              <a:t>class </a:t>
            </a:r>
            <a:r>
              <a:rPr lang="es-ES" sz="2000" dirty="0"/>
              <a:t>to which an </a:t>
            </a:r>
            <a:r>
              <a:rPr lang="es-ES" sz="2000" b="1" dirty="0"/>
              <a:t>object belongs </a:t>
            </a:r>
            <a:r>
              <a:rPr lang="es-ES" sz="2000" dirty="0"/>
              <a:t>has some data that is an </a:t>
            </a:r>
            <a:r>
              <a:rPr lang="es-ES" sz="2000" b="1" dirty="0"/>
              <a:t>object </a:t>
            </a:r>
            <a:r>
              <a:rPr lang="es-ES" sz="2000" dirty="0"/>
              <a:t>of another </a:t>
            </a:r>
            <a:r>
              <a:rPr lang="es-ES" sz="2000" b="1" dirty="0"/>
              <a:t>class</a:t>
            </a:r>
            <a:r>
              <a:rPr lang="es-ES" sz="2000" dirty="0"/>
              <a:t>. The difference with the previous cases is that the </a:t>
            </a:r>
            <a:r>
              <a:rPr lang="es-ES" sz="2000" b="1" dirty="0"/>
              <a:t>object </a:t>
            </a:r>
            <a:r>
              <a:rPr lang="es-ES" sz="2000" dirty="0"/>
              <a:t>is </a:t>
            </a:r>
            <a:r>
              <a:rPr lang="es-ES" sz="2000" b="1" dirty="0"/>
              <a:t>instantiated </a:t>
            </a:r>
            <a:r>
              <a:rPr lang="es-ES" sz="2000" dirty="0"/>
              <a:t>in the </a:t>
            </a:r>
            <a:r>
              <a:rPr lang="es-ES" sz="2000" b="1" dirty="0"/>
              <a:t>class </a:t>
            </a:r>
            <a:r>
              <a:rPr lang="es-ES" sz="2000" dirty="0"/>
              <a:t>itself. Then, when the container </a:t>
            </a:r>
            <a:r>
              <a:rPr lang="es-ES" sz="2000" b="1" dirty="0"/>
              <a:t>object </a:t>
            </a:r>
            <a:r>
              <a:rPr lang="es-ES" sz="2000" dirty="0"/>
              <a:t>disappears, the </a:t>
            </a:r>
            <a:r>
              <a:rPr lang="es-ES" sz="2000" b="1" dirty="0"/>
              <a:t>object </a:t>
            </a:r>
            <a:r>
              <a:rPr lang="es-ES" sz="2000" dirty="0"/>
              <a:t>it contains also disappears. </a:t>
            </a:r>
          </a:p>
          <a:p>
            <a:pPr marL="0" indent="0">
              <a:lnSpc>
                <a:spcPct val="170000"/>
              </a:lnSpc>
              <a:buNone/>
            </a:pPr>
            <a:endParaRPr lang="es-ES" sz="2400" dirty="0"/>
          </a:p>
        </p:txBody>
      </p:sp>
      <p:pic>
        <p:nvPicPr>
          <p:cNvPr id="3" name="Imagen 2">
            <a:extLst>
              <a:ext uri="{FF2B5EF4-FFF2-40B4-BE49-F238E27FC236}">
                <a16:creationId xmlns:a16="http://schemas.microsoft.com/office/drawing/2014/main" id="{D2AEA4EE-E72F-431F-B639-8D45B4D0D008}"/>
              </a:ext>
            </a:extLst>
          </p:cNvPr>
          <p:cNvPicPr>
            <a:picLocks noChangeAspect="1"/>
          </p:cNvPicPr>
          <p:nvPr/>
        </p:nvPicPr>
        <p:blipFill>
          <a:blip r:embed="rId3"/>
          <a:stretch>
            <a:fillRect/>
          </a:stretch>
        </p:blipFill>
        <p:spPr>
          <a:xfrm>
            <a:off x="4367808" y="4533965"/>
            <a:ext cx="5905500" cy="1619250"/>
          </a:xfrm>
          <a:prstGeom prst="rect">
            <a:avLst/>
          </a:prstGeom>
        </p:spPr>
      </p:pic>
      <p:sp>
        <p:nvSpPr>
          <p:cNvPr id="4" name="CuadroTexto 3">
            <a:extLst>
              <a:ext uri="{FF2B5EF4-FFF2-40B4-BE49-F238E27FC236}">
                <a16:creationId xmlns:a16="http://schemas.microsoft.com/office/drawing/2014/main" id="{F53A5276-6EE9-4B3C-BC5F-30BEC272754F}"/>
              </a:ext>
            </a:extLst>
          </p:cNvPr>
          <p:cNvSpPr txBox="1"/>
          <p:nvPr/>
        </p:nvSpPr>
        <p:spPr>
          <a:xfrm>
            <a:off x="1054773" y="2924944"/>
            <a:ext cx="10643702" cy="1938992"/>
          </a:xfrm>
          <a:prstGeom prst="rect">
            <a:avLst/>
          </a:prstGeom>
          <a:noFill/>
        </p:spPr>
        <p:txBody>
          <a:bodyPr wrap="square" rtlCol="0">
            <a:spAutoFit/>
          </a:bodyPr>
          <a:lstStyle/>
          <a:p>
            <a:r>
              <a:rPr lang="es-ES" sz="2000" dirty="0">
                <a:latin typeface="Arial" panose="020B0604020202020204" pitchFamily="34" charset="0"/>
                <a:cs typeface="Arial" panose="020B0604020202020204" pitchFamily="34" charset="0"/>
              </a:rPr>
              <a:t>In this example we show the relationship between a book object and its pages.</a:t>
            </a:r>
          </a:p>
          <a:p>
            <a:r>
              <a:rPr lang="es-ES" sz="2000" dirty="0">
                <a:latin typeface="Arial" panose="020B0604020202020204" pitchFamily="34" charset="0"/>
                <a:cs typeface="Arial" panose="020B0604020202020204" pitchFamily="34" charset="0"/>
              </a:rPr>
              <a:t>The objects of the "Page" class are meaningful as long as they are part of the "Book" class, which assigns them an "author", an "</a:t>
            </a:r>
            <a:r>
              <a:rPr lang="es-ES" sz="2000" dirty="0" err="1">
                <a:latin typeface="Arial" panose="020B0604020202020204" pitchFamily="34" charset="0"/>
                <a:cs typeface="Arial" panose="020B0604020202020204" pitchFamily="34" charset="0"/>
              </a:rPr>
              <a:t>isbn</a:t>
            </a:r>
            <a:r>
              <a:rPr lang="es-ES" sz="2000" dirty="0">
                <a:latin typeface="Arial" panose="020B0604020202020204" pitchFamily="34" charset="0"/>
                <a:cs typeface="Arial" panose="020B0604020202020204" pitchFamily="34" charset="0"/>
              </a:rPr>
              <a:t>"... . </a:t>
            </a:r>
          </a:p>
          <a:p>
            <a:r>
              <a:rPr lang="es-ES" sz="2000" dirty="0">
                <a:latin typeface="Arial" panose="020B0604020202020204" pitchFamily="34" charset="0"/>
                <a:cs typeface="Arial" panose="020B0604020202020204" pitchFamily="34" charset="0"/>
              </a:rPr>
              <a:t>Outside this class, an object of the "Page" class would not offer us very useful information.</a:t>
            </a:r>
            <a:br>
              <a:rPr lang="es-ES" sz="2000" dirty="0">
                <a:latin typeface="Arial" panose="020B0604020202020204" pitchFamily="34" charset="0"/>
                <a:cs typeface="Arial" panose="020B0604020202020204" pitchFamily="34" charset="0"/>
              </a:rPr>
            </a:br>
            <a:r>
              <a:rPr lang="es-ES" sz="2000" dirty="0">
                <a:latin typeface="Arial" panose="020B0604020202020204" pitchFamily="34" charset="0"/>
                <a:cs typeface="Arial" panose="020B0604020202020204" pitchFamily="34" charset="0"/>
              </a:rPr>
              <a:t>of much use </a:t>
            </a:r>
            <a:br>
              <a:rPr lang="es-ES" sz="2000" dirty="0">
                <a:latin typeface="Arial" panose="020B0604020202020204" pitchFamily="34" charset="0"/>
                <a:cs typeface="Arial" panose="020B0604020202020204" pitchFamily="34" charset="0"/>
              </a:rPr>
            </a:br>
            <a:endParaRPr lang="es-E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9267034"/>
      </p:ext>
    </p:extLst>
  </p:cSld>
  <p:clrMapOvr>
    <a:masterClrMapping/>
  </p:clrMapOvr>
  <p:transition>
    <p:check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898498" y="365125"/>
            <a:ext cx="10455302" cy="759619"/>
          </a:xfrm>
        </p:spPr>
        <p:txBody>
          <a:bodyPr>
            <a:normAutofit/>
          </a:bodyPr>
          <a:lstStyle/>
          <a:p>
            <a:r>
              <a:rPr lang="es-ES" sz="2800" b="1" dirty="0"/>
              <a:t>2.3 All-part relationships</a:t>
            </a:r>
            <a:r>
              <a:rPr lang="es-ES" sz="2800" dirty="0"/>
              <a:t>:</a:t>
            </a:r>
          </a:p>
        </p:txBody>
      </p:sp>
      <p:sp>
        <p:nvSpPr>
          <p:cNvPr id="5125" name="Rectangle 5"/>
          <p:cNvSpPr>
            <a:spLocks noGrp="1" noChangeArrowheads="1"/>
          </p:cNvSpPr>
          <p:nvPr>
            <p:ph idx="1"/>
          </p:nvPr>
        </p:nvSpPr>
        <p:spPr>
          <a:xfrm>
            <a:off x="911424" y="1124744"/>
            <a:ext cx="10787051" cy="4698499"/>
          </a:xfrm>
        </p:spPr>
        <p:txBody>
          <a:bodyPr>
            <a:normAutofit/>
          </a:bodyPr>
          <a:lstStyle/>
          <a:p>
            <a:pPr lvl="2">
              <a:lnSpc>
                <a:spcPct val="170000"/>
              </a:lnSpc>
              <a:buFont typeface="Wingdings" pitchFamily="2" charset="2"/>
              <a:buChar char="q"/>
            </a:pPr>
            <a:r>
              <a:rPr lang="es-ES" sz="1775" u="sng" dirty="0"/>
              <a:t>Example: </a:t>
            </a:r>
            <a:r>
              <a:rPr lang="es-ES" sz="1775" dirty="0"/>
              <a:t>we have a program that manages the data of a bank. Let's focus on the "Account" </a:t>
            </a:r>
            <a:r>
              <a:rPr lang="es-ES" sz="1775" b="1" dirty="0"/>
              <a:t>class </a:t>
            </a:r>
            <a:r>
              <a:rPr lang="es-ES" sz="1775" dirty="0"/>
              <a:t>and the "Transactions" </a:t>
            </a:r>
            <a:r>
              <a:rPr lang="es-ES" sz="1775" b="1" dirty="0"/>
              <a:t>class. </a:t>
            </a:r>
          </a:p>
          <a:p>
            <a:pPr lvl="2">
              <a:lnSpc>
                <a:spcPct val="170000"/>
              </a:lnSpc>
              <a:buFont typeface="Wingdings" pitchFamily="2" charset="2"/>
              <a:buChar char="q"/>
            </a:pPr>
            <a:r>
              <a:rPr lang="es-ES" sz="1775" dirty="0"/>
              <a:t>When the </a:t>
            </a:r>
            <a:r>
              <a:rPr lang="es-ES" sz="1775" b="1" dirty="0"/>
              <a:t>object </a:t>
            </a:r>
            <a:r>
              <a:rPr lang="es-ES" sz="1775" dirty="0"/>
              <a:t>of the "Account" </a:t>
            </a:r>
            <a:r>
              <a:rPr lang="es-ES" sz="1775" b="1" dirty="0"/>
              <a:t>class </a:t>
            </a:r>
            <a:r>
              <a:rPr lang="es-ES" sz="1775" dirty="0"/>
              <a:t>disappears, so do the </a:t>
            </a:r>
            <a:r>
              <a:rPr lang="es-ES" sz="1775" b="1" dirty="0"/>
              <a:t>objects </a:t>
            </a:r>
            <a:r>
              <a:rPr lang="es-ES" sz="1775" dirty="0"/>
              <a:t>of the "Transactions" </a:t>
            </a:r>
            <a:r>
              <a:rPr lang="es-ES" sz="1775" b="1" dirty="0"/>
              <a:t>class </a:t>
            </a:r>
            <a:r>
              <a:rPr lang="es-ES" sz="1775" dirty="0"/>
              <a:t>(the transactions associated with it).</a:t>
            </a:r>
          </a:p>
          <a:p>
            <a:pPr marL="0" indent="0">
              <a:lnSpc>
                <a:spcPct val="170000"/>
              </a:lnSpc>
              <a:buNone/>
            </a:pPr>
            <a:endParaRPr lang="es-ES" sz="2400" dirty="0"/>
          </a:p>
        </p:txBody>
      </p:sp>
    </p:spTree>
    <p:extLst>
      <p:ext uri="{BB962C8B-B14F-4D97-AF65-F5344CB8AC3E}">
        <p14:creationId xmlns:p14="http://schemas.microsoft.com/office/powerpoint/2010/main" val="2757129102"/>
      </p:ext>
    </p:extLst>
  </p:cSld>
  <p:clrMapOvr>
    <a:masterClrMapping/>
  </p:clrMapOvr>
  <p:transition>
    <p:check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B204B3-8900-40E0-AD79-C3A151781EDA}"/>
              </a:ext>
            </a:extLst>
          </p:cNvPr>
          <p:cNvSpPr>
            <a:spLocks noGrp="1"/>
          </p:cNvSpPr>
          <p:nvPr>
            <p:ph type="title"/>
          </p:nvPr>
        </p:nvSpPr>
        <p:spPr/>
        <p:txBody>
          <a:bodyPr/>
          <a:lstStyle/>
          <a:p>
            <a:r>
              <a:rPr lang="es-ES" dirty="0"/>
              <a:t>Heritage</a:t>
            </a:r>
          </a:p>
        </p:txBody>
      </p:sp>
      <p:sp>
        <p:nvSpPr>
          <p:cNvPr id="3" name="Marcador de texto 2">
            <a:extLst>
              <a:ext uri="{FF2B5EF4-FFF2-40B4-BE49-F238E27FC236}">
                <a16:creationId xmlns:a16="http://schemas.microsoft.com/office/drawing/2014/main" id="{6CC16FF5-56B7-4127-A5AA-F23EFAF95196}"/>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999264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BD2885FC-6D80-4676-99D5-B785E9503E20}"/>
              </a:ext>
            </a:extLst>
          </p:cNvPr>
          <p:cNvSpPr>
            <a:spLocks noGrp="1" noChangeArrowheads="1"/>
          </p:cNvSpPr>
          <p:nvPr>
            <p:ph type="title"/>
          </p:nvPr>
        </p:nvSpPr>
        <p:spPr>
          <a:xfrm>
            <a:off x="1162895" y="188640"/>
            <a:ext cx="10515600" cy="836712"/>
          </a:xfrm>
        </p:spPr>
        <p:txBody>
          <a:bodyPr>
            <a:normAutofit/>
          </a:bodyPr>
          <a:lstStyle/>
          <a:p>
            <a:pPr marL="742950" indent="-742950">
              <a:buFont typeface="+mj-lt"/>
              <a:buAutoNum type="arabicPeriod" startAt="3"/>
            </a:pPr>
            <a:r>
              <a:rPr lang="es-ES" sz="2800" dirty="0"/>
              <a:t>Inheritance.</a:t>
            </a:r>
          </a:p>
        </p:txBody>
      </p:sp>
      <p:sp>
        <p:nvSpPr>
          <p:cNvPr id="5125" name="Rectangle 5"/>
          <p:cNvSpPr>
            <a:spLocks noGrp="1" noChangeArrowheads="1"/>
          </p:cNvSpPr>
          <p:nvPr>
            <p:ph idx="1"/>
          </p:nvPr>
        </p:nvSpPr>
        <p:spPr>
          <a:xfrm>
            <a:off x="1180035" y="1233147"/>
            <a:ext cx="10515600" cy="4351338"/>
          </a:xfrm>
        </p:spPr>
        <p:txBody>
          <a:bodyPr>
            <a:normAutofit/>
          </a:bodyPr>
          <a:lstStyle/>
          <a:p>
            <a:pPr>
              <a:lnSpc>
                <a:spcPct val="170000"/>
              </a:lnSpc>
              <a:buFont typeface="Wingdings" pitchFamily="2" charset="2"/>
              <a:buChar char="q"/>
            </a:pPr>
            <a:r>
              <a:rPr lang="es-ES" sz="2000" dirty="0"/>
              <a:t>When the relationship is between </a:t>
            </a:r>
            <a:r>
              <a:rPr lang="es-ES" sz="2000" b="1" dirty="0"/>
              <a:t>classes </a:t>
            </a:r>
            <a:r>
              <a:rPr lang="es-ES" sz="2000" dirty="0"/>
              <a:t>(it can be </a:t>
            </a:r>
            <a:r>
              <a:rPr lang="es-ES" sz="2000" b="1" dirty="0"/>
              <a:t>inheritance </a:t>
            </a:r>
            <a:r>
              <a:rPr lang="es-ES" sz="2000" dirty="0"/>
              <a:t>or </a:t>
            </a:r>
            <a:r>
              <a:rPr lang="es-ES" sz="2000" b="1" dirty="0"/>
              <a:t>generalization/specification</a:t>
            </a:r>
            <a:r>
              <a:rPr lang="es-ES" sz="2000" dirty="0"/>
              <a:t>), it occurs because we have defined a </a:t>
            </a:r>
            <a:r>
              <a:rPr lang="es-ES" sz="2000" b="1" dirty="0"/>
              <a:t>class </a:t>
            </a:r>
            <a:r>
              <a:rPr lang="es-ES" sz="2000" dirty="0"/>
              <a:t>and we need a new one that has, in addition to the </a:t>
            </a:r>
            <a:r>
              <a:rPr lang="es-ES" sz="2000" b="1" dirty="0"/>
              <a:t>methods </a:t>
            </a:r>
            <a:r>
              <a:rPr lang="es-ES" sz="2000" dirty="0"/>
              <a:t>and </a:t>
            </a:r>
            <a:r>
              <a:rPr lang="es-ES" sz="2000" b="1" dirty="0"/>
              <a:t>attributes </a:t>
            </a:r>
            <a:r>
              <a:rPr lang="es-ES" sz="2000" dirty="0"/>
              <a:t>of the previous one, some new ones.</a:t>
            </a:r>
          </a:p>
          <a:p>
            <a:pPr>
              <a:lnSpc>
                <a:spcPct val="170000"/>
              </a:lnSpc>
              <a:buFont typeface="Wingdings" pitchFamily="2" charset="2"/>
              <a:buChar char="q"/>
            </a:pPr>
            <a:r>
              <a:rPr lang="es-ES" sz="2000" dirty="0"/>
              <a:t>It happens then that, in order to take advantage of the previous </a:t>
            </a:r>
            <a:r>
              <a:rPr lang="es-ES" sz="2000" b="1" dirty="0"/>
              <a:t>class</a:t>
            </a:r>
            <a:r>
              <a:rPr lang="es-ES" sz="2000" dirty="0"/>
              <a:t>, we make use of </a:t>
            </a:r>
            <a:r>
              <a:rPr lang="es-ES" sz="2000" b="1" dirty="0"/>
              <a:t>inheritance</a:t>
            </a:r>
            <a:r>
              <a:rPr lang="es-ES" sz="2000" dirty="0"/>
              <a:t>.</a:t>
            </a:r>
          </a:p>
          <a:p>
            <a:pPr marL="0" indent="0">
              <a:lnSpc>
                <a:spcPct val="170000"/>
              </a:lnSpc>
              <a:buNone/>
            </a:pPr>
            <a:endParaRPr lang="es-ES" dirty="0"/>
          </a:p>
        </p:txBody>
      </p:sp>
    </p:spTree>
    <p:extLst>
      <p:ext uri="{BB962C8B-B14F-4D97-AF65-F5344CB8AC3E}">
        <p14:creationId xmlns:p14="http://schemas.microsoft.com/office/powerpoint/2010/main" val="144232666"/>
      </p:ext>
    </p:extLst>
  </p:cSld>
  <p:clrMapOvr>
    <a:masterClrMapping/>
  </p:clrMapOvr>
  <p:transition>
    <p:check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983432" y="188640"/>
            <a:ext cx="10455302" cy="615603"/>
          </a:xfrm>
        </p:spPr>
        <p:txBody>
          <a:bodyPr>
            <a:normAutofit/>
          </a:bodyPr>
          <a:lstStyle/>
          <a:p>
            <a:pPr marL="742950" indent="-742950">
              <a:buFont typeface="+mj-lt"/>
              <a:buAutoNum type="arabicPeriod" startAt="3"/>
            </a:pPr>
            <a:r>
              <a:rPr lang="es-ES" sz="2800" dirty="0"/>
              <a:t>Inheritance.</a:t>
            </a:r>
          </a:p>
        </p:txBody>
      </p:sp>
      <p:sp>
        <p:nvSpPr>
          <p:cNvPr id="5125" name="Rectangle 5"/>
          <p:cNvSpPr>
            <a:spLocks noGrp="1" noChangeArrowheads="1"/>
          </p:cNvSpPr>
          <p:nvPr>
            <p:ph idx="1"/>
          </p:nvPr>
        </p:nvSpPr>
        <p:spPr>
          <a:xfrm>
            <a:off x="1182875" y="1307106"/>
            <a:ext cx="6425293" cy="4351338"/>
          </a:xfrm>
        </p:spPr>
        <p:txBody>
          <a:bodyPr>
            <a:normAutofit lnSpcReduction="10000"/>
          </a:bodyPr>
          <a:lstStyle/>
          <a:p>
            <a:pPr>
              <a:lnSpc>
                <a:spcPct val="170000"/>
              </a:lnSpc>
              <a:buFont typeface="Wingdings" pitchFamily="2" charset="2"/>
              <a:buChar char="q"/>
            </a:pPr>
            <a:r>
              <a:rPr lang="es-ES" sz="2400" dirty="0"/>
              <a:t>For example, suppose we have a </a:t>
            </a:r>
            <a:r>
              <a:rPr lang="es-ES" sz="2400" b="1" dirty="0"/>
              <a:t>class </a:t>
            </a:r>
            <a:r>
              <a:rPr lang="es-ES" sz="2400" dirty="0"/>
              <a:t>"Employee" that abstracts the real </a:t>
            </a:r>
            <a:r>
              <a:rPr lang="es-ES" sz="2400" b="1" dirty="0"/>
              <a:t>entity </a:t>
            </a:r>
            <a:r>
              <a:rPr lang="es-ES" sz="2400" dirty="0"/>
              <a:t>employee of a company. </a:t>
            </a:r>
          </a:p>
          <a:p>
            <a:pPr>
              <a:lnSpc>
                <a:spcPct val="170000"/>
              </a:lnSpc>
              <a:buFont typeface="Wingdings" pitchFamily="2" charset="2"/>
              <a:buChar char="q"/>
            </a:pPr>
            <a:r>
              <a:rPr lang="es-ES" sz="2400" dirty="0"/>
              <a:t>The "Administrative" </a:t>
            </a:r>
            <a:r>
              <a:rPr lang="es-ES" sz="2400" b="1" dirty="0"/>
              <a:t>class </a:t>
            </a:r>
            <a:r>
              <a:rPr lang="es-ES" sz="2400" dirty="0"/>
              <a:t>has all the </a:t>
            </a:r>
            <a:r>
              <a:rPr lang="es-ES" sz="2400" b="1" dirty="0"/>
              <a:t>methods </a:t>
            </a:r>
            <a:r>
              <a:rPr lang="es-ES" sz="2400" dirty="0"/>
              <a:t>and </a:t>
            </a:r>
            <a:r>
              <a:rPr lang="es-ES" sz="2400" b="1" dirty="0"/>
              <a:t>attributes </a:t>
            </a:r>
            <a:r>
              <a:rPr lang="es-ES" sz="2400" dirty="0"/>
              <a:t>of the "Employee" </a:t>
            </a:r>
            <a:r>
              <a:rPr lang="es-ES" sz="2400" b="1" dirty="0"/>
              <a:t>class</a:t>
            </a:r>
            <a:r>
              <a:rPr lang="es-ES" sz="2400" dirty="0"/>
              <a:t>, but it also needs new </a:t>
            </a:r>
            <a:r>
              <a:rPr lang="es-ES" sz="2400" b="1" dirty="0"/>
              <a:t>attributes </a:t>
            </a:r>
            <a:r>
              <a:rPr lang="es-ES" sz="2400" dirty="0"/>
              <a:t>such as the typing speed, the accounting programs it handles,...</a:t>
            </a:r>
          </a:p>
          <a:p>
            <a:pPr marL="0" indent="0">
              <a:lnSpc>
                <a:spcPct val="170000"/>
              </a:lnSpc>
              <a:buNone/>
            </a:pPr>
            <a:endParaRPr lang="es-ES" dirty="0"/>
          </a:p>
        </p:txBody>
      </p:sp>
      <p:pic>
        <p:nvPicPr>
          <p:cNvPr id="3" name="Imagen 2">
            <a:extLst>
              <a:ext uri="{FF2B5EF4-FFF2-40B4-BE49-F238E27FC236}">
                <a16:creationId xmlns:a16="http://schemas.microsoft.com/office/drawing/2014/main" id="{020FED8B-CB3B-4F9D-9B03-9C6CC2AD1FE5}"/>
              </a:ext>
            </a:extLst>
          </p:cNvPr>
          <p:cNvPicPr>
            <a:picLocks noChangeAspect="1"/>
          </p:cNvPicPr>
          <p:nvPr/>
        </p:nvPicPr>
        <p:blipFill>
          <a:blip r:embed="rId3"/>
          <a:stretch>
            <a:fillRect/>
          </a:stretch>
        </p:blipFill>
        <p:spPr>
          <a:xfrm>
            <a:off x="8120691" y="1350581"/>
            <a:ext cx="3573170" cy="4156838"/>
          </a:xfrm>
          <a:prstGeom prst="rect">
            <a:avLst/>
          </a:prstGeom>
        </p:spPr>
      </p:pic>
    </p:spTree>
    <p:extLst>
      <p:ext uri="{BB962C8B-B14F-4D97-AF65-F5344CB8AC3E}">
        <p14:creationId xmlns:p14="http://schemas.microsoft.com/office/powerpoint/2010/main" val="3397445096"/>
      </p:ext>
    </p:extLst>
  </p:cSld>
  <p:clrMapOvr>
    <a:masterClrMapping/>
  </p:clrMapOvr>
  <p:transition>
    <p:checke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7 Título"/>
          <p:cNvSpPr>
            <a:spLocks noGrp="1"/>
          </p:cNvSpPr>
          <p:nvPr>
            <p:ph type="title"/>
          </p:nvPr>
        </p:nvSpPr>
        <p:spPr>
          <a:xfrm>
            <a:off x="868349" y="156331"/>
            <a:ext cx="10455302" cy="903635"/>
          </a:xfrm>
        </p:spPr>
        <p:txBody>
          <a:bodyPr>
            <a:noAutofit/>
          </a:bodyPr>
          <a:lstStyle/>
          <a:p>
            <a:pPr algn="ctr"/>
            <a:r>
              <a:rPr lang="es-ES" sz="4000" dirty="0"/>
              <a:t>WU9. Inheritance.</a:t>
            </a:r>
            <a:endParaRPr lang="es-ES" sz="4000" u="sng" dirty="0"/>
          </a:p>
        </p:txBody>
      </p:sp>
      <p:sp>
        <p:nvSpPr>
          <p:cNvPr id="9" name="8 Rectángulo"/>
          <p:cNvSpPr/>
          <p:nvPr/>
        </p:nvSpPr>
        <p:spPr>
          <a:xfrm>
            <a:off x="1631504" y="1059965"/>
            <a:ext cx="8784976" cy="4102533"/>
          </a:xfrm>
          <a:prstGeom prst="rect">
            <a:avLst/>
          </a:prstGeom>
        </p:spPr>
        <p:txBody>
          <a:bodyPr wrap="square">
            <a:spAutoFit/>
          </a:bodyPr>
          <a:lstStyle/>
          <a:p>
            <a:pPr marL="457200" indent="-457200">
              <a:lnSpc>
                <a:spcPct val="150000"/>
              </a:lnSpc>
              <a:buFont typeface="+mj-lt"/>
              <a:buAutoNum type="arabicPeriod"/>
            </a:pPr>
            <a:r>
              <a:rPr lang="es-ES" sz="2200" dirty="0"/>
              <a:t>Introduction.</a:t>
            </a:r>
          </a:p>
          <a:p>
            <a:pPr marL="457200" indent="-457200">
              <a:lnSpc>
                <a:spcPct val="150000"/>
              </a:lnSpc>
              <a:buFont typeface="+mj-lt"/>
              <a:buAutoNum type="arabicPeriod"/>
            </a:pPr>
            <a:r>
              <a:rPr lang="es-ES" sz="2200" dirty="0"/>
              <a:t>Relationships </a:t>
            </a:r>
            <a:r>
              <a:rPr lang="es-ES" sz="2200" dirty="0" err="1"/>
              <a:t>between</a:t>
            </a:r>
            <a:r>
              <a:rPr lang="es-ES" sz="2200" dirty="0"/>
              <a:t> </a:t>
            </a:r>
            <a:r>
              <a:rPr lang="es-ES" sz="2200" dirty="0" err="1"/>
              <a:t>Objects</a:t>
            </a:r>
            <a:r>
              <a:rPr lang="es-ES" sz="2200" dirty="0"/>
              <a:t>.</a:t>
            </a:r>
          </a:p>
          <a:p>
            <a:pPr marL="457200" indent="-457200">
              <a:lnSpc>
                <a:spcPct val="150000"/>
              </a:lnSpc>
              <a:buFont typeface="+mj-lt"/>
              <a:buAutoNum type="arabicPeriod"/>
            </a:pPr>
            <a:r>
              <a:rPr lang="es-ES" sz="2200" dirty="0"/>
              <a:t>Inheritance.</a:t>
            </a:r>
          </a:p>
          <a:p>
            <a:pPr marL="457200" indent="-457200">
              <a:lnSpc>
                <a:spcPct val="150000"/>
              </a:lnSpc>
              <a:buFont typeface="+mj-lt"/>
              <a:buAutoNum type="arabicPeriod"/>
            </a:pPr>
            <a:r>
              <a:rPr lang="es-ES" sz="2200" dirty="0"/>
              <a:t>Superclasses and Subclasses.</a:t>
            </a:r>
          </a:p>
          <a:p>
            <a:pPr marL="457200" indent="-457200">
              <a:lnSpc>
                <a:spcPct val="150000"/>
              </a:lnSpc>
              <a:buFont typeface="+mj-lt"/>
              <a:buAutoNum type="arabicPeriod"/>
            </a:pPr>
            <a:r>
              <a:rPr lang="es-ES" sz="2200" dirty="0" err="1"/>
              <a:t>Constructors</a:t>
            </a:r>
            <a:r>
              <a:rPr lang="es-ES" sz="2200" dirty="0"/>
              <a:t> and super instruction.</a:t>
            </a:r>
          </a:p>
          <a:p>
            <a:pPr marL="457200" indent="-457200">
              <a:lnSpc>
                <a:spcPct val="150000"/>
              </a:lnSpc>
              <a:buFont typeface="+mj-lt"/>
              <a:buAutoNum type="arabicPeriod"/>
            </a:pPr>
            <a:r>
              <a:rPr lang="es-ES" sz="2200" dirty="0"/>
              <a:t>Modifiers in classes, attributes and methods.</a:t>
            </a:r>
          </a:p>
          <a:p>
            <a:pPr marL="914400" lvl="1" indent="-457200">
              <a:lnSpc>
                <a:spcPct val="150000"/>
              </a:lnSpc>
            </a:pPr>
            <a:r>
              <a:rPr lang="es-ES" sz="2200" dirty="0"/>
              <a:t>6.1. Class modifiers.</a:t>
            </a:r>
          </a:p>
          <a:p>
            <a:pPr marL="914400" lvl="1" indent="-457200">
              <a:lnSpc>
                <a:spcPct val="150000"/>
              </a:lnSpc>
            </a:pPr>
            <a:r>
              <a:rPr lang="es-ES" sz="2200" dirty="0"/>
              <a:t>6.2. Modifiers of attributes and methods.</a:t>
            </a:r>
          </a:p>
        </p:txBody>
      </p:sp>
      <p:sp>
        <p:nvSpPr>
          <p:cNvPr id="11" name="10 CuadroTexto"/>
          <p:cNvSpPr txBox="1"/>
          <p:nvPr/>
        </p:nvSpPr>
        <p:spPr>
          <a:xfrm>
            <a:off x="2999656" y="5661249"/>
            <a:ext cx="6624736" cy="461665"/>
          </a:xfrm>
          <a:prstGeom prst="rect">
            <a:avLst/>
          </a:prstGeom>
          <a:noFill/>
        </p:spPr>
        <p:txBody>
          <a:bodyPr wrap="square" rtlCol="0">
            <a:spAutoFit/>
          </a:bodyPr>
          <a:lstStyle/>
          <a:p>
            <a:endParaRPr lang="es-ES" dirty="0"/>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xfrm>
            <a:off x="983432" y="188640"/>
            <a:ext cx="10455302" cy="687611"/>
          </a:xfrm>
        </p:spPr>
        <p:txBody>
          <a:bodyPr>
            <a:normAutofit/>
          </a:bodyPr>
          <a:lstStyle/>
          <a:p>
            <a:pPr marL="742950" indent="-742950">
              <a:buFont typeface="+mj-lt"/>
              <a:buAutoNum type="arabicPeriod" startAt="3"/>
            </a:pPr>
            <a:r>
              <a:rPr lang="es-ES" sz="2800" dirty="0"/>
              <a:t>Inheritance.</a:t>
            </a:r>
          </a:p>
        </p:txBody>
      </p:sp>
      <p:sp>
        <p:nvSpPr>
          <p:cNvPr id="5125" name="Rectangle 5"/>
          <p:cNvSpPr>
            <a:spLocks noGrp="1" noChangeArrowheads="1"/>
          </p:cNvSpPr>
          <p:nvPr>
            <p:ph idx="1"/>
          </p:nvPr>
        </p:nvSpPr>
        <p:spPr>
          <a:xfrm>
            <a:off x="1182874" y="1196752"/>
            <a:ext cx="10745773" cy="4680520"/>
          </a:xfrm>
        </p:spPr>
        <p:txBody>
          <a:bodyPr>
            <a:normAutofit/>
          </a:bodyPr>
          <a:lstStyle/>
          <a:p>
            <a:pPr>
              <a:lnSpc>
                <a:spcPct val="150000"/>
              </a:lnSpc>
              <a:buFont typeface="Wingdings" pitchFamily="2" charset="2"/>
              <a:buChar char="q"/>
            </a:pPr>
            <a:r>
              <a:rPr lang="es-ES" sz="2000" b="1" dirty="0"/>
              <a:t>Inheritance </a:t>
            </a:r>
            <a:r>
              <a:rPr lang="es-ES" sz="2000" dirty="0"/>
              <a:t>consists of creating new </a:t>
            </a:r>
            <a:r>
              <a:rPr lang="es-ES" sz="2000" b="1" dirty="0"/>
              <a:t>classes </a:t>
            </a:r>
            <a:r>
              <a:rPr lang="es-ES" sz="2000" dirty="0"/>
              <a:t>by taking advantage of existing ones.</a:t>
            </a:r>
          </a:p>
          <a:p>
            <a:pPr>
              <a:lnSpc>
                <a:spcPct val="150000"/>
              </a:lnSpc>
              <a:buFont typeface="Wingdings" pitchFamily="2" charset="2"/>
              <a:buChar char="q"/>
            </a:pPr>
            <a:endParaRPr lang="es-ES" sz="2000" dirty="0"/>
          </a:p>
          <a:p>
            <a:pPr>
              <a:lnSpc>
                <a:spcPct val="150000"/>
              </a:lnSpc>
              <a:buFont typeface="Wingdings" pitchFamily="2" charset="2"/>
              <a:buChar char="q"/>
            </a:pPr>
            <a:r>
              <a:rPr lang="es-ES" sz="2000" dirty="0"/>
              <a:t>When a </a:t>
            </a:r>
            <a:r>
              <a:rPr lang="es-ES" sz="2000" b="1" dirty="0"/>
              <a:t>class inherits </a:t>
            </a:r>
            <a:r>
              <a:rPr lang="es-ES" sz="2000" dirty="0"/>
              <a:t>from another, it can use the </a:t>
            </a:r>
            <a:r>
              <a:rPr lang="es-ES" sz="2000" b="1" dirty="0"/>
              <a:t>methods </a:t>
            </a:r>
            <a:r>
              <a:rPr lang="es-ES" sz="2000" dirty="0"/>
              <a:t>and </a:t>
            </a:r>
            <a:r>
              <a:rPr lang="es-ES" sz="2000" b="1" dirty="0"/>
              <a:t>attributes </a:t>
            </a:r>
            <a:r>
              <a:rPr lang="es-ES" sz="2000" dirty="0"/>
              <a:t>of the </a:t>
            </a:r>
            <a:r>
              <a:rPr lang="es-ES" sz="2000" b="1" dirty="0"/>
              <a:t>class </a:t>
            </a:r>
            <a:r>
              <a:rPr lang="es-ES" sz="2000" dirty="0"/>
              <a:t>it </a:t>
            </a:r>
            <a:r>
              <a:rPr lang="es-ES" sz="2000" b="1" dirty="0"/>
              <a:t>inherits </a:t>
            </a:r>
            <a:r>
              <a:rPr lang="es-ES" sz="2000" dirty="0"/>
              <a:t>from</a:t>
            </a:r>
            <a:r>
              <a:rPr lang="es-ES" sz="2000" b="1" dirty="0"/>
              <a:t>, as </a:t>
            </a:r>
            <a:r>
              <a:rPr lang="es-ES" sz="2000" dirty="0"/>
              <a:t>long as the </a:t>
            </a:r>
            <a:r>
              <a:rPr lang="es-ES" sz="2000" b="1" dirty="0"/>
              <a:t>visibility modifiers </a:t>
            </a:r>
            <a:r>
              <a:rPr lang="es-ES" sz="2000" dirty="0"/>
              <a:t>allow it and also add its own.</a:t>
            </a:r>
          </a:p>
        </p:txBody>
      </p:sp>
    </p:spTree>
  </p:cSld>
  <p:clrMapOvr>
    <a:masterClrMapping/>
  </p:clrMapOvr>
  <p:transition>
    <p:check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xfrm>
            <a:off x="898498" y="365125"/>
            <a:ext cx="10455302" cy="615603"/>
          </a:xfrm>
        </p:spPr>
        <p:txBody>
          <a:bodyPr>
            <a:normAutofit/>
          </a:bodyPr>
          <a:lstStyle/>
          <a:p>
            <a:pPr marL="742950" indent="-742950">
              <a:buFont typeface="+mj-lt"/>
              <a:buAutoNum type="arabicPeriod" startAt="3"/>
            </a:pPr>
            <a:r>
              <a:rPr lang="es-ES" sz="2800" dirty="0"/>
              <a:t>Inheritance.</a:t>
            </a:r>
          </a:p>
        </p:txBody>
      </p:sp>
      <p:sp>
        <p:nvSpPr>
          <p:cNvPr id="5125" name="Rectangle 5"/>
          <p:cNvSpPr>
            <a:spLocks noGrp="1" noChangeArrowheads="1"/>
          </p:cNvSpPr>
          <p:nvPr>
            <p:ph idx="1"/>
          </p:nvPr>
        </p:nvSpPr>
        <p:spPr>
          <a:xfrm>
            <a:off x="1182874" y="1196752"/>
            <a:ext cx="10745773" cy="4680520"/>
          </a:xfrm>
        </p:spPr>
        <p:txBody>
          <a:bodyPr>
            <a:normAutofit/>
          </a:bodyPr>
          <a:lstStyle/>
          <a:p>
            <a:pPr algn="just">
              <a:lnSpc>
                <a:spcPct val="150000"/>
              </a:lnSpc>
              <a:spcBef>
                <a:spcPts val="0"/>
              </a:spcBef>
              <a:buFont typeface="Wingdings" pitchFamily="2" charset="2"/>
              <a:buChar char="q"/>
            </a:pPr>
            <a:r>
              <a:rPr lang="es-ES" sz="2000" dirty="0"/>
              <a:t>Therefore, inheritance allows us to:</a:t>
            </a:r>
          </a:p>
          <a:p>
            <a:pPr lvl="1" algn="just">
              <a:lnSpc>
                <a:spcPct val="150000"/>
              </a:lnSpc>
              <a:spcBef>
                <a:spcPts val="0"/>
              </a:spcBef>
              <a:buFont typeface="Wingdings" pitchFamily="2" charset="2"/>
              <a:buChar char="q"/>
            </a:pPr>
            <a:r>
              <a:rPr lang="es-ES" sz="2000" dirty="0"/>
              <a:t>Code reuse.</a:t>
            </a:r>
          </a:p>
          <a:p>
            <a:pPr lvl="1" algn="just">
              <a:lnSpc>
                <a:spcPct val="150000"/>
              </a:lnSpc>
              <a:spcBef>
                <a:spcPts val="0"/>
              </a:spcBef>
              <a:buFont typeface="Wingdings" pitchFamily="2" charset="2"/>
              <a:buChar char="q"/>
            </a:pPr>
            <a:r>
              <a:rPr lang="es-ES" sz="2000" dirty="0"/>
              <a:t>Add new data and methods to the class.</a:t>
            </a:r>
          </a:p>
          <a:p>
            <a:pPr lvl="1" algn="just">
              <a:lnSpc>
                <a:spcPct val="150000"/>
              </a:lnSpc>
              <a:spcBef>
                <a:spcPts val="0"/>
              </a:spcBef>
              <a:buFont typeface="Wingdings" pitchFamily="2" charset="2"/>
              <a:buChar char="q"/>
            </a:pPr>
            <a:r>
              <a:rPr lang="es-ES" sz="2000" dirty="0"/>
              <a:t>Modify the code of some method based on the needs of the inherited class.</a:t>
            </a:r>
          </a:p>
          <a:p>
            <a:pPr lvl="1" algn="just">
              <a:lnSpc>
                <a:spcPct val="150000"/>
              </a:lnSpc>
              <a:spcBef>
                <a:spcPts val="0"/>
              </a:spcBef>
              <a:buFont typeface="Wingdings" pitchFamily="2" charset="2"/>
              <a:buChar char="q"/>
            </a:pPr>
            <a:r>
              <a:rPr lang="es-ES" sz="2000" dirty="0"/>
              <a:t>Generate a class hierarchy.</a:t>
            </a:r>
          </a:p>
        </p:txBody>
      </p:sp>
    </p:spTree>
    <p:extLst>
      <p:ext uri="{BB962C8B-B14F-4D97-AF65-F5344CB8AC3E}">
        <p14:creationId xmlns:p14="http://schemas.microsoft.com/office/powerpoint/2010/main" val="1634405183"/>
      </p:ext>
    </p:extLst>
  </p:cSld>
  <p:clrMapOvr>
    <a:masterClrMapping/>
  </p:clrMapOvr>
  <p:transition>
    <p:check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xfrm>
            <a:off x="898498" y="365125"/>
            <a:ext cx="10455302" cy="831627"/>
          </a:xfrm>
        </p:spPr>
        <p:txBody>
          <a:bodyPr>
            <a:normAutofit/>
          </a:bodyPr>
          <a:lstStyle/>
          <a:p>
            <a:pPr marL="742950" indent="-742950">
              <a:buFont typeface="+mj-lt"/>
              <a:buAutoNum type="arabicPeriod" startAt="3"/>
            </a:pPr>
            <a:r>
              <a:rPr lang="es-ES" sz="2800" dirty="0"/>
              <a:t>Inheritance.</a:t>
            </a:r>
          </a:p>
        </p:txBody>
      </p:sp>
      <p:sp>
        <p:nvSpPr>
          <p:cNvPr id="5125" name="Rectangle 5"/>
          <p:cNvSpPr>
            <a:spLocks noGrp="1" noChangeArrowheads="1"/>
          </p:cNvSpPr>
          <p:nvPr>
            <p:ph idx="1"/>
          </p:nvPr>
        </p:nvSpPr>
        <p:spPr>
          <a:xfrm>
            <a:off x="1182875" y="1196752"/>
            <a:ext cx="10748205" cy="4752528"/>
          </a:xfrm>
        </p:spPr>
        <p:txBody>
          <a:bodyPr>
            <a:normAutofit fontScale="70000" lnSpcReduction="20000"/>
          </a:bodyPr>
          <a:lstStyle/>
          <a:p>
            <a:pPr marL="128588" lvl="8">
              <a:lnSpc>
                <a:spcPct val="170000"/>
              </a:lnSpc>
              <a:buFont typeface="Wingdings" pitchFamily="2" charset="2"/>
              <a:buChar char="q"/>
            </a:pPr>
            <a:r>
              <a:rPr lang="es-ES" sz="2400" dirty="0">
                <a:latin typeface="Arial" panose="020B0604020202020204" pitchFamily="34" charset="0"/>
                <a:cs typeface="Arial" panose="020B0604020202020204" pitchFamily="34" charset="0"/>
              </a:rPr>
              <a:t>The original </a:t>
            </a:r>
            <a:r>
              <a:rPr lang="es-ES" sz="2400" b="1" dirty="0">
                <a:latin typeface="Arial" panose="020B0604020202020204" pitchFamily="34" charset="0"/>
                <a:cs typeface="Arial" panose="020B0604020202020204" pitchFamily="34" charset="0"/>
              </a:rPr>
              <a:t>class </a:t>
            </a:r>
            <a:r>
              <a:rPr lang="es-ES" sz="2400" dirty="0">
                <a:latin typeface="Arial" panose="020B0604020202020204" pitchFamily="34" charset="0"/>
                <a:cs typeface="Arial" panose="020B0604020202020204" pitchFamily="34" charset="0"/>
              </a:rPr>
              <a:t>is called </a:t>
            </a:r>
            <a:r>
              <a:rPr lang="es-ES" sz="2400" b="1" dirty="0">
                <a:latin typeface="Arial" panose="020B0604020202020204" pitchFamily="34" charset="0"/>
                <a:cs typeface="Arial" panose="020B0604020202020204" pitchFamily="34" charset="0"/>
              </a:rPr>
              <a:t>parent class </a:t>
            </a:r>
            <a:r>
              <a:rPr lang="es-ES" sz="2400" dirty="0">
                <a:latin typeface="Arial" panose="020B0604020202020204" pitchFamily="34" charset="0"/>
                <a:cs typeface="Arial" panose="020B0604020202020204" pitchFamily="34" charset="0"/>
              </a:rPr>
              <a:t>or </a:t>
            </a:r>
            <a:r>
              <a:rPr lang="es-ES" sz="2400" b="1" dirty="0">
                <a:latin typeface="Arial" panose="020B0604020202020204" pitchFamily="34" charset="0"/>
                <a:cs typeface="Arial" panose="020B0604020202020204" pitchFamily="34" charset="0"/>
              </a:rPr>
              <a:t>superclass. </a:t>
            </a:r>
          </a:p>
          <a:p>
            <a:pPr>
              <a:lnSpc>
                <a:spcPct val="170000"/>
              </a:lnSpc>
              <a:buFont typeface="Wingdings" pitchFamily="2" charset="2"/>
              <a:buChar char="q"/>
            </a:pPr>
            <a:r>
              <a:rPr lang="es-ES" sz="2400" dirty="0"/>
              <a:t>The new </a:t>
            </a:r>
            <a:r>
              <a:rPr lang="es-ES" sz="2400" b="1" dirty="0"/>
              <a:t>class </a:t>
            </a:r>
            <a:r>
              <a:rPr lang="es-ES" sz="2400" dirty="0"/>
              <a:t>is called a </a:t>
            </a:r>
            <a:r>
              <a:rPr lang="es-ES" sz="2400" b="1" dirty="0"/>
              <a:t>child class or subclass.</a:t>
            </a:r>
          </a:p>
          <a:p>
            <a:pPr>
              <a:lnSpc>
                <a:spcPct val="170000"/>
              </a:lnSpc>
              <a:buFont typeface="Wingdings" pitchFamily="2" charset="2"/>
              <a:buChar char="q"/>
            </a:pPr>
            <a:r>
              <a:rPr lang="es-ES" sz="2400" dirty="0"/>
              <a:t>There are two types of </a:t>
            </a:r>
            <a:r>
              <a:rPr lang="es-ES" sz="2400" b="1" dirty="0"/>
              <a:t>inheritance</a:t>
            </a:r>
            <a:r>
              <a:rPr lang="es-ES" sz="2400" dirty="0"/>
              <a:t>: </a:t>
            </a:r>
            <a:r>
              <a:rPr lang="es-ES" sz="2400" b="1" dirty="0"/>
              <a:t>single </a:t>
            </a:r>
            <a:r>
              <a:rPr lang="es-ES" sz="2400" dirty="0"/>
              <a:t>and </a:t>
            </a:r>
            <a:r>
              <a:rPr lang="es-ES" sz="2400" b="1" dirty="0"/>
              <a:t>multiple</a:t>
            </a:r>
            <a:r>
              <a:rPr lang="es-ES" sz="2400" dirty="0"/>
              <a:t>.</a:t>
            </a:r>
          </a:p>
          <a:p>
            <a:pPr lvl="1">
              <a:lnSpc>
                <a:spcPct val="170000"/>
              </a:lnSpc>
              <a:buFont typeface="Wingdings" pitchFamily="2" charset="2"/>
              <a:buChar char="q"/>
            </a:pPr>
            <a:r>
              <a:rPr lang="es-ES" sz="2400" b="1" dirty="0"/>
              <a:t>Simple inheritance </a:t>
            </a:r>
            <a:r>
              <a:rPr lang="es-ES" sz="2400" dirty="0"/>
              <a:t>occurs when the </a:t>
            </a:r>
            <a:r>
              <a:rPr lang="es-ES" sz="2400" b="1" dirty="0"/>
              <a:t>class </a:t>
            </a:r>
            <a:r>
              <a:rPr lang="es-ES" sz="2400" dirty="0"/>
              <a:t>that is created can only </a:t>
            </a:r>
            <a:r>
              <a:rPr lang="es-ES" sz="2400" b="1" dirty="0"/>
              <a:t>inherit </a:t>
            </a:r>
            <a:r>
              <a:rPr lang="es-ES" sz="2400" dirty="0"/>
              <a:t>from a </a:t>
            </a:r>
            <a:r>
              <a:rPr lang="es-ES" sz="2400" b="1" dirty="0"/>
              <a:t>parent class</a:t>
            </a:r>
            <a:r>
              <a:rPr lang="es-ES" sz="2400" dirty="0"/>
              <a:t>.</a:t>
            </a:r>
          </a:p>
          <a:p>
            <a:pPr lvl="1">
              <a:lnSpc>
                <a:spcPct val="170000"/>
              </a:lnSpc>
              <a:buFont typeface="Wingdings" pitchFamily="2" charset="2"/>
              <a:buChar char="q"/>
            </a:pPr>
            <a:r>
              <a:rPr lang="es-ES" sz="2400" b="1" dirty="0"/>
              <a:t>Multiple inheritance </a:t>
            </a:r>
            <a:r>
              <a:rPr lang="es-ES" sz="2400" dirty="0"/>
              <a:t>occurs when the </a:t>
            </a:r>
            <a:r>
              <a:rPr lang="es-ES" sz="2400" b="1" dirty="0"/>
              <a:t>class </a:t>
            </a:r>
            <a:r>
              <a:rPr lang="es-ES" sz="2400" dirty="0"/>
              <a:t>being created can </a:t>
            </a:r>
            <a:r>
              <a:rPr lang="es-ES" sz="2400" b="1" dirty="0"/>
              <a:t>inherit </a:t>
            </a:r>
            <a:r>
              <a:rPr lang="es-ES" sz="2400" dirty="0"/>
              <a:t>from more than one </a:t>
            </a:r>
            <a:r>
              <a:rPr lang="es-ES" sz="2400" b="1" dirty="0"/>
              <a:t>parent class</a:t>
            </a:r>
            <a:r>
              <a:rPr lang="es-ES" sz="2400" dirty="0"/>
              <a:t>.</a:t>
            </a:r>
          </a:p>
          <a:p>
            <a:pPr>
              <a:lnSpc>
                <a:spcPct val="170000"/>
              </a:lnSpc>
              <a:buFont typeface="Wingdings" pitchFamily="2" charset="2"/>
              <a:buChar char="q"/>
            </a:pPr>
            <a:r>
              <a:rPr lang="es-ES" sz="2400" b="1" u="sng" dirty="0"/>
              <a:t>Important</a:t>
            </a:r>
            <a:r>
              <a:rPr lang="es-ES" sz="2400" b="1" dirty="0"/>
              <a:t>: Java </a:t>
            </a:r>
            <a:r>
              <a:rPr lang="es-ES" sz="2400" dirty="0"/>
              <a:t>only allows </a:t>
            </a:r>
            <a:r>
              <a:rPr lang="es-ES" sz="2400" b="1" dirty="0"/>
              <a:t>simple inheritance</a:t>
            </a:r>
            <a:r>
              <a:rPr lang="es-ES" sz="2400" dirty="0"/>
              <a:t>.</a:t>
            </a:r>
          </a:p>
          <a:p>
            <a:pPr>
              <a:lnSpc>
                <a:spcPct val="170000"/>
              </a:lnSpc>
              <a:buFont typeface="Wingdings" pitchFamily="2" charset="2"/>
              <a:buChar char="q"/>
            </a:pPr>
            <a:r>
              <a:rPr lang="es-ES" sz="2400" dirty="0"/>
              <a:t>The </a:t>
            </a:r>
            <a:r>
              <a:rPr lang="es-ES" sz="2400" b="1" dirty="0" err="1"/>
              <a:t>java.lang.Object </a:t>
            </a:r>
            <a:r>
              <a:rPr lang="es-ES" sz="2400" b="1" dirty="0"/>
              <a:t>class </a:t>
            </a:r>
            <a:r>
              <a:rPr lang="es-ES" sz="2400" dirty="0"/>
              <a:t>is the </a:t>
            </a:r>
            <a:r>
              <a:rPr lang="es-ES" sz="2400" b="1" dirty="0"/>
              <a:t>base class </a:t>
            </a:r>
            <a:r>
              <a:rPr lang="es-ES" sz="2400" dirty="0"/>
              <a:t>of all </a:t>
            </a:r>
            <a:r>
              <a:rPr lang="es-ES" sz="2400" b="1" dirty="0"/>
              <a:t>Java </a:t>
            </a:r>
            <a:r>
              <a:rPr lang="es-ES" sz="2400" dirty="0"/>
              <a:t>classes.</a:t>
            </a:r>
          </a:p>
          <a:p>
            <a:pPr>
              <a:lnSpc>
                <a:spcPct val="170000"/>
              </a:lnSpc>
              <a:buFont typeface="Wingdings" pitchFamily="2" charset="2"/>
              <a:buChar char="q"/>
            </a:pPr>
            <a:r>
              <a:rPr lang="es-ES" sz="2400" dirty="0"/>
              <a:t>Any </a:t>
            </a:r>
            <a:r>
              <a:rPr lang="es-ES" sz="2400" b="1" dirty="0"/>
              <a:t>class </a:t>
            </a:r>
            <a:r>
              <a:rPr lang="es-ES" sz="2400" dirty="0"/>
              <a:t>that does not </a:t>
            </a:r>
            <a:r>
              <a:rPr lang="es-ES" sz="2400" b="1" dirty="0"/>
              <a:t>inherit </a:t>
            </a:r>
            <a:r>
              <a:rPr lang="es-ES" sz="2400" dirty="0"/>
              <a:t>from another, </a:t>
            </a:r>
            <a:r>
              <a:rPr lang="es-ES" sz="2400" b="1" dirty="0"/>
              <a:t>inherits </a:t>
            </a:r>
            <a:r>
              <a:rPr lang="es-ES" sz="2400" dirty="0"/>
              <a:t>directly from </a:t>
            </a:r>
            <a:r>
              <a:rPr lang="es-ES" sz="2400" b="1" dirty="0" err="1"/>
              <a:t>Object</a:t>
            </a:r>
            <a:r>
              <a:rPr lang="es-ES" sz="2400" dirty="0"/>
              <a:t>.</a:t>
            </a:r>
          </a:p>
          <a:p>
            <a:pPr>
              <a:lnSpc>
                <a:spcPct val="170000"/>
              </a:lnSpc>
              <a:buFont typeface="Wingdings" pitchFamily="2" charset="2"/>
              <a:buChar char="q"/>
            </a:pPr>
            <a:r>
              <a:rPr lang="es-ES" sz="2400" dirty="0"/>
              <a:t>The </a:t>
            </a:r>
            <a:r>
              <a:rPr lang="es-ES" sz="2400" b="1" dirty="0" err="1"/>
              <a:t>Object </a:t>
            </a:r>
            <a:r>
              <a:rPr lang="es-ES" sz="2400" b="1" dirty="0"/>
              <a:t>class </a:t>
            </a:r>
            <a:r>
              <a:rPr lang="es-ES" sz="2400" dirty="0"/>
              <a:t>includes the characteristics common to all </a:t>
            </a:r>
            <a:r>
              <a:rPr lang="es-ES" sz="2400" b="1" dirty="0"/>
              <a:t>objects</a:t>
            </a:r>
            <a:r>
              <a:rPr lang="es-ES" sz="2400" dirty="0"/>
              <a:t>.</a:t>
            </a:r>
          </a:p>
          <a:p>
            <a:pPr>
              <a:lnSpc>
                <a:spcPct val="170000"/>
              </a:lnSpc>
              <a:buFont typeface="Wingdings" pitchFamily="2" charset="2"/>
              <a:buChar char="q"/>
            </a:pPr>
            <a:endParaRPr lang="es-ES" sz="2000" dirty="0"/>
          </a:p>
          <a:p>
            <a:pPr marL="0" indent="0">
              <a:lnSpc>
                <a:spcPct val="150000"/>
              </a:lnSpc>
              <a:buNone/>
            </a:pPr>
            <a:endParaRPr lang="es-ES" sz="2000" dirty="0"/>
          </a:p>
        </p:txBody>
      </p:sp>
    </p:spTree>
    <p:extLst>
      <p:ext uri="{BB962C8B-B14F-4D97-AF65-F5344CB8AC3E}">
        <p14:creationId xmlns:p14="http://schemas.microsoft.com/office/powerpoint/2010/main" val="170425673"/>
      </p:ext>
    </p:extLst>
  </p:cSld>
  <p:clrMapOvr>
    <a:masterClrMapping/>
  </p:clrMapOvr>
  <p:transition>
    <p:check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xfrm>
            <a:off x="983432" y="188640"/>
            <a:ext cx="10455302" cy="615603"/>
          </a:xfrm>
        </p:spPr>
        <p:txBody>
          <a:bodyPr>
            <a:normAutofit/>
          </a:bodyPr>
          <a:lstStyle/>
          <a:p>
            <a:pPr marL="742950" indent="-742950">
              <a:buFont typeface="+mj-lt"/>
              <a:buAutoNum type="arabicPeriod" startAt="3"/>
            </a:pPr>
            <a:r>
              <a:rPr lang="es-ES" sz="2800" dirty="0"/>
              <a:t>Inheritance.</a:t>
            </a:r>
          </a:p>
        </p:txBody>
      </p:sp>
      <p:sp>
        <p:nvSpPr>
          <p:cNvPr id="5125" name="Rectangle 5"/>
          <p:cNvSpPr>
            <a:spLocks noGrp="1" noChangeArrowheads="1"/>
          </p:cNvSpPr>
          <p:nvPr>
            <p:ph idx="1"/>
          </p:nvPr>
        </p:nvSpPr>
        <p:spPr>
          <a:xfrm>
            <a:off x="1343472" y="1196752"/>
            <a:ext cx="6480720" cy="4968552"/>
          </a:xfrm>
        </p:spPr>
        <p:txBody>
          <a:bodyPr>
            <a:noAutofit/>
          </a:bodyPr>
          <a:lstStyle/>
          <a:p>
            <a:pPr>
              <a:lnSpc>
                <a:spcPct val="170000"/>
              </a:lnSpc>
              <a:buFont typeface="Wingdings" pitchFamily="2" charset="2"/>
              <a:buChar char="q"/>
            </a:pPr>
            <a:r>
              <a:rPr lang="es-ES" sz="1800" b="1" u="sng" dirty="0"/>
              <a:t>Example</a:t>
            </a:r>
            <a:r>
              <a:rPr lang="es-ES" sz="1800" dirty="0"/>
              <a:t>: </a:t>
            </a:r>
          </a:p>
          <a:p>
            <a:pPr lvl="1">
              <a:lnSpc>
                <a:spcPct val="100000"/>
              </a:lnSpc>
              <a:buFont typeface="Wingdings" pitchFamily="2" charset="2"/>
              <a:buChar char="q"/>
            </a:pPr>
            <a:r>
              <a:rPr lang="es-ES" sz="1800" dirty="0"/>
              <a:t>Let's suppose a </a:t>
            </a:r>
            <a:r>
              <a:rPr lang="es-ES" sz="1800" b="1" dirty="0"/>
              <a:t>class </a:t>
            </a:r>
            <a:r>
              <a:rPr lang="es-ES" sz="1800" dirty="0"/>
              <a:t>"Person" with </a:t>
            </a:r>
            <a:r>
              <a:rPr lang="es-ES" sz="1800" b="1" dirty="0"/>
              <a:t>attributes </a:t>
            </a:r>
            <a:r>
              <a:rPr lang="es-ES" sz="1800" dirty="0"/>
              <a:t>name, surname and age and </a:t>
            </a:r>
            <a:r>
              <a:rPr lang="es-ES" sz="1800" b="1" dirty="0"/>
              <a:t>methods </a:t>
            </a:r>
            <a:r>
              <a:rPr lang="es-ES" sz="1800" dirty="0"/>
              <a:t>to set (</a:t>
            </a:r>
            <a:r>
              <a:rPr lang="es-ES" sz="1800" dirty="0" err="1"/>
              <a:t>setName</a:t>
            </a:r>
            <a:r>
              <a:rPr lang="es-ES" sz="1800" dirty="0"/>
              <a:t>, </a:t>
            </a:r>
            <a:r>
              <a:rPr lang="es-ES" sz="1800" dirty="0" err="1"/>
              <a:t>setSurname</a:t>
            </a:r>
            <a:r>
              <a:rPr lang="es-ES" sz="1800" dirty="0"/>
              <a:t>, </a:t>
            </a:r>
            <a:r>
              <a:rPr lang="es-ES" sz="1800" dirty="0" err="1"/>
              <a:t>setAge</a:t>
            </a:r>
            <a:r>
              <a:rPr lang="es-ES" sz="1800" dirty="0"/>
              <a:t>) and query (</a:t>
            </a:r>
            <a:r>
              <a:rPr lang="es-ES" sz="1800" dirty="0" err="1"/>
              <a:t>getName</a:t>
            </a:r>
            <a:r>
              <a:rPr lang="es-ES" sz="1800" dirty="0"/>
              <a:t>, </a:t>
            </a:r>
            <a:r>
              <a:rPr lang="es-ES" sz="1800" dirty="0" err="1"/>
              <a:t>getSurname</a:t>
            </a:r>
            <a:r>
              <a:rPr lang="es-ES" sz="1800" dirty="0"/>
              <a:t>, </a:t>
            </a:r>
            <a:r>
              <a:rPr lang="es-ES" sz="1800" dirty="0" err="1"/>
              <a:t>getAge</a:t>
            </a:r>
            <a:r>
              <a:rPr lang="es-ES" sz="1800" dirty="0"/>
              <a:t>) the values of the </a:t>
            </a:r>
            <a:r>
              <a:rPr lang="es-ES" sz="1800" b="1" dirty="0"/>
              <a:t>attributes</a:t>
            </a:r>
            <a:r>
              <a:rPr lang="es-ES" sz="1800" dirty="0"/>
              <a:t>.</a:t>
            </a:r>
          </a:p>
          <a:p>
            <a:pPr lvl="1">
              <a:lnSpc>
                <a:spcPct val="100000"/>
              </a:lnSpc>
              <a:buFont typeface="Wingdings" pitchFamily="2" charset="2"/>
              <a:buChar char="q"/>
            </a:pPr>
            <a:r>
              <a:rPr lang="es-ES" sz="1800" dirty="0"/>
              <a:t>We can create a "Student" class that </a:t>
            </a:r>
            <a:r>
              <a:rPr lang="es-ES" sz="1800" b="1" dirty="0"/>
              <a:t>inherits </a:t>
            </a:r>
            <a:r>
              <a:rPr lang="es-ES" sz="1800" dirty="0"/>
              <a:t>the </a:t>
            </a:r>
            <a:r>
              <a:rPr lang="es-ES" sz="1800" b="1" dirty="0"/>
              <a:t>attributes </a:t>
            </a:r>
            <a:r>
              <a:rPr lang="es-ES" sz="1800" dirty="0"/>
              <a:t>and </a:t>
            </a:r>
            <a:r>
              <a:rPr lang="es-ES" sz="1800" b="1" dirty="0"/>
              <a:t>methods </a:t>
            </a:r>
            <a:r>
              <a:rPr lang="es-ES" sz="1800" dirty="0"/>
              <a:t>of the previous one and add some new ones such as the course and modules in which the student is enrolled and the corresponding </a:t>
            </a:r>
            <a:r>
              <a:rPr lang="es-ES" sz="1800" b="1" dirty="0"/>
              <a:t>methods </a:t>
            </a:r>
            <a:r>
              <a:rPr lang="es-ES" dirty="0"/>
              <a:t>to </a:t>
            </a:r>
            <a:r>
              <a:rPr lang="es-ES" sz="2000" dirty="0"/>
              <a:t>query and set them.</a:t>
            </a:r>
          </a:p>
          <a:p>
            <a:pPr lvl="1">
              <a:lnSpc>
                <a:spcPct val="100000"/>
              </a:lnSpc>
              <a:buFont typeface="Wingdings" pitchFamily="2" charset="2"/>
              <a:buChar char="q"/>
            </a:pPr>
            <a:r>
              <a:rPr lang="es-ES" sz="1800" dirty="0"/>
              <a:t>"Person" would be the </a:t>
            </a:r>
            <a:r>
              <a:rPr lang="es-ES" sz="1800" b="1" dirty="0"/>
              <a:t>parent </a:t>
            </a:r>
            <a:r>
              <a:rPr lang="es-ES" sz="1800" dirty="0"/>
              <a:t>or </a:t>
            </a:r>
            <a:r>
              <a:rPr lang="es-ES" sz="1800" b="1" dirty="0"/>
              <a:t>base class </a:t>
            </a:r>
            <a:r>
              <a:rPr lang="es-ES" sz="1800" dirty="0"/>
              <a:t>and "Student" the </a:t>
            </a:r>
            <a:r>
              <a:rPr lang="es-ES" sz="1800" b="1" dirty="0"/>
              <a:t>child </a:t>
            </a:r>
            <a:r>
              <a:rPr lang="es-ES" sz="1800" dirty="0"/>
              <a:t>or </a:t>
            </a:r>
            <a:r>
              <a:rPr lang="es-ES" sz="1800" b="1" dirty="0"/>
              <a:t>derived class</a:t>
            </a:r>
            <a:r>
              <a:rPr lang="es-ES" sz="1800" dirty="0"/>
              <a:t>.</a:t>
            </a:r>
          </a:p>
          <a:p>
            <a:pPr>
              <a:lnSpc>
                <a:spcPct val="170000"/>
              </a:lnSpc>
              <a:buFont typeface="Wingdings" pitchFamily="2" charset="2"/>
              <a:buChar char="q"/>
            </a:pPr>
            <a:endParaRPr lang="es-ES" sz="1800" dirty="0"/>
          </a:p>
        </p:txBody>
      </p:sp>
      <p:pic>
        <p:nvPicPr>
          <p:cNvPr id="4" name="Imagen 3">
            <a:extLst>
              <a:ext uri="{FF2B5EF4-FFF2-40B4-BE49-F238E27FC236}">
                <a16:creationId xmlns:a16="http://schemas.microsoft.com/office/drawing/2014/main" id="{D1D384EB-CB61-4E36-A875-ED953B7C8263}"/>
              </a:ext>
            </a:extLst>
          </p:cNvPr>
          <p:cNvPicPr>
            <a:picLocks noChangeAspect="1"/>
          </p:cNvPicPr>
          <p:nvPr/>
        </p:nvPicPr>
        <p:blipFill>
          <a:blip r:embed="rId3"/>
          <a:stretch>
            <a:fillRect/>
          </a:stretch>
        </p:blipFill>
        <p:spPr>
          <a:xfrm>
            <a:off x="8457753" y="764704"/>
            <a:ext cx="2390775" cy="4800600"/>
          </a:xfrm>
          <a:prstGeom prst="rect">
            <a:avLst/>
          </a:prstGeom>
        </p:spPr>
      </p:pic>
    </p:spTree>
    <p:extLst>
      <p:ext uri="{BB962C8B-B14F-4D97-AF65-F5344CB8AC3E}">
        <p14:creationId xmlns:p14="http://schemas.microsoft.com/office/powerpoint/2010/main" val="3859542247"/>
      </p:ext>
    </p:extLst>
  </p:cSld>
  <p:clrMapOvr>
    <a:masterClrMapping/>
  </p:clrMapOvr>
  <p:transition>
    <p:check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911424" y="188640"/>
            <a:ext cx="10455302" cy="669632"/>
          </a:xfrm>
        </p:spPr>
        <p:txBody>
          <a:bodyPr>
            <a:normAutofit/>
          </a:bodyPr>
          <a:lstStyle/>
          <a:p>
            <a:pPr marL="742950" indent="-742950">
              <a:buFont typeface="+mj-lt"/>
              <a:buAutoNum type="arabicPeriod" startAt="3"/>
            </a:pPr>
            <a:r>
              <a:rPr lang="es-ES" sz="2800" dirty="0"/>
              <a:t>Inheritance.</a:t>
            </a:r>
          </a:p>
        </p:txBody>
      </p:sp>
      <p:sp>
        <p:nvSpPr>
          <p:cNvPr id="5125" name="Rectangle 5"/>
          <p:cNvSpPr>
            <a:spLocks noGrp="1" noChangeArrowheads="1"/>
          </p:cNvSpPr>
          <p:nvPr>
            <p:ph idx="1"/>
          </p:nvPr>
        </p:nvSpPr>
        <p:spPr>
          <a:xfrm>
            <a:off x="1182875" y="980728"/>
            <a:ext cx="10515600" cy="4842515"/>
          </a:xfrm>
        </p:spPr>
        <p:txBody>
          <a:bodyPr>
            <a:noAutofit/>
          </a:bodyPr>
          <a:lstStyle/>
          <a:p>
            <a:pPr algn="just">
              <a:lnSpc>
                <a:spcPct val="150000"/>
              </a:lnSpc>
              <a:spcBef>
                <a:spcPts val="0"/>
              </a:spcBef>
              <a:buFont typeface="Wingdings" pitchFamily="2" charset="2"/>
              <a:buChar char="q"/>
            </a:pPr>
            <a:r>
              <a:rPr lang="es-ES" sz="2000" dirty="0"/>
              <a:t>For a class (</a:t>
            </a:r>
            <a:r>
              <a:rPr lang="es-ES" sz="2000" dirty="0" err="1"/>
              <a:t>classDaughter</a:t>
            </a:r>
            <a:r>
              <a:rPr lang="es-ES" sz="2000" dirty="0"/>
              <a:t>) to inherit all the properties and methods of another class (</a:t>
            </a:r>
            <a:r>
              <a:rPr lang="es-ES" sz="2000" dirty="0" err="1"/>
              <a:t>classParent</a:t>
            </a:r>
            <a:r>
              <a:rPr lang="es-ES" sz="2000" dirty="0"/>
              <a:t>) the following must be done:</a:t>
            </a:r>
          </a:p>
          <a:p>
            <a:pPr lvl="8" algn="just">
              <a:lnSpc>
                <a:spcPct val="150000"/>
              </a:lnSpc>
              <a:spcBef>
                <a:spcPts val="0"/>
              </a:spcBef>
              <a:buNone/>
            </a:pPr>
            <a:r>
              <a:rPr lang="es-ES" sz="2000" dirty="0" err="1"/>
              <a:t>class classDaughter </a:t>
            </a:r>
            <a:r>
              <a:rPr lang="es-ES" sz="2000" b="1" dirty="0" err="1"/>
              <a:t>extends </a:t>
            </a:r>
            <a:r>
              <a:rPr lang="es-ES" sz="2000" b="1" dirty="0"/>
              <a:t>classParent{</a:t>
            </a:r>
          </a:p>
          <a:p>
            <a:pPr lvl="8" algn="just">
              <a:lnSpc>
                <a:spcPct val="150000"/>
              </a:lnSpc>
              <a:spcBef>
                <a:spcPts val="0"/>
              </a:spcBef>
              <a:buNone/>
            </a:pPr>
            <a:r>
              <a:rPr lang="es-ES" sz="2000" b="1" dirty="0"/>
              <a:t>}</a:t>
            </a:r>
          </a:p>
          <a:p>
            <a:pPr lvl="1" algn="just">
              <a:lnSpc>
                <a:spcPct val="150000"/>
              </a:lnSpc>
              <a:spcBef>
                <a:spcPts val="0"/>
              </a:spcBef>
            </a:pPr>
            <a:r>
              <a:rPr lang="es-ES" sz="2000" b="1" dirty="0" err="1"/>
              <a:t>extends </a:t>
            </a:r>
            <a:r>
              <a:rPr lang="es-ES" sz="2000" dirty="0"/>
              <a:t>specifies that the </a:t>
            </a:r>
            <a:r>
              <a:rPr lang="es-ES" sz="2000" dirty="0" err="1"/>
              <a:t>Daughter class </a:t>
            </a:r>
            <a:r>
              <a:rPr lang="es-ES" sz="2000" dirty="0"/>
              <a:t>inherits data and methods from the </a:t>
            </a:r>
            <a:r>
              <a:rPr lang="es-ES" sz="2000" dirty="0" err="1"/>
              <a:t>Parent class</a:t>
            </a:r>
            <a:r>
              <a:rPr lang="es-ES" sz="2000" dirty="0"/>
              <a:t>.</a:t>
            </a:r>
          </a:p>
          <a:p>
            <a:pPr lvl="1" algn="just">
              <a:lnSpc>
                <a:spcPct val="150000"/>
              </a:lnSpc>
              <a:spcBef>
                <a:spcPts val="0"/>
              </a:spcBef>
            </a:pPr>
            <a:r>
              <a:rPr lang="es-ES" sz="2000" dirty="0"/>
              <a:t>We remember that although it inherits everything, the </a:t>
            </a:r>
            <a:r>
              <a:rPr lang="es-ES" sz="2000" dirty="0" err="1"/>
              <a:t>Daughter class </a:t>
            </a:r>
            <a:r>
              <a:rPr lang="es-ES" sz="2000" dirty="0"/>
              <a:t>only has access to the members of </a:t>
            </a:r>
            <a:r>
              <a:rPr lang="es-ES" sz="2000" dirty="0" err="1"/>
              <a:t>theParent class </a:t>
            </a:r>
            <a:r>
              <a:rPr lang="es-ES" sz="2000" dirty="0"/>
              <a:t>that the visibility permissions allow it.</a:t>
            </a:r>
          </a:p>
          <a:p>
            <a:pPr>
              <a:lnSpc>
                <a:spcPct val="170000"/>
              </a:lnSpc>
              <a:buFont typeface="Wingdings" pitchFamily="2" charset="2"/>
              <a:buChar char="q"/>
            </a:pPr>
            <a:r>
              <a:rPr lang="es-ES" sz="2000" dirty="0"/>
              <a:t>For the above example, the way to indicate that the </a:t>
            </a:r>
            <a:r>
              <a:rPr lang="es-ES" sz="2000" b="1" dirty="0"/>
              <a:t>class </a:t>
            </a:r>
            <a:r>
              <a:rPr lang="es-ES" sz="2000" dirty="0"/>
              <a:t>"Student" </a:t>
            </a:r>
            <a:r>
              <a:rPr lang="es-ES" sz="2000" b="1" dirty="0"/>
              <a:t>derives </a:t>
            </a:r>
            <a:r>
              <a:rPr lang="es-ES" sz="2000" dirty="0"/>
              <a:t>from "Person" would be like this:</a:t>
            </a:r>
          </a:p>
          <a:p>
            <a:pPr marL="640080" lvl="2" indent="0">
              <a:lnSpc>
                <a:spcPct val="170000"/>
              </a:lnSpc>
              <a:buNone/>
            </a:pPr>
            <a:r>
              <a:rPr lang="es-ES" sz="2000" b="1" dirty="0"/>
              <a:t>	public </a:t>
            </a:r>
            <a:r>
              <a:rPr lang="es-ES" sz="2000" b="1" dirty="0" err="1"/>
              <a:t>class </a:t>
            </a:r>
            <a:r>
              <a:rPr lang="es-ES" sz="2000" dirty="0"/>
              <a:t>Student </a:t>
            </a:r>
            <a:r>
              <a:rPr lang="es-ES" sz="2000" b="1" dirty="0" err="1"/>
              <a:t>extends </a:t>
            </a:r>
            <a:r>
              <a:rPr lang="es-ES" sz="2000" dirty="0"/>
              <a:t>Person {</a:t>
            </a:r>
          </a:p>
          <a:p>
            <a:pPr marL="640080" lvl="2" indent="0">
              <a:lnSpc>
                <a:spcPct val="170000"/>
              </a:lnSpc>
              <a:buNone/>
            </a:pPr>
            <a:r>
              <a:rPr lang="es-ES" sz="2000" dirty="0"/>
              <a:t>      }</a:t>
            </a:r>
          </a:p>
          <a:p>
            <a:pPr algn="just">
              <a:lnSpc>
                <a:spcPct val="150000"/>
              </a:lnSpc>
              <a:spcBef>
                <a:spcPts val="0"/>
              </a:spcBef>
              <a:buFont typeface="Wingdings" pitchFamily="2" charset="2"/>
              <a:buChar char="ü"/>
            </a:pPr>
            <a:endParaRPr lang="es-ES" sz="2400" dirty="0"/>
          </a:p>
        </p:txBody>
      </p:sp>
    </p:spTree>
  </p:cSld>
  <p:clrMapOvr>
    <a:masterClrMapping/>
  </p:clrMapOvr>
  <p:transition>
    <p:check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958796" y="188640"/>
            <a:ext cx="10455302" cy="543595"/>
          </a:xfrm>
        </p:spPr>
        <p:txBody>
          <a:bodyPr>
            <a:normAutofit/>
          </a:bodyPr>
          <a:lstStyle/>
          <a:p>
            <a:pPr marL="742950" indent="-742950">
              <a:buFont typeface="+mj-lt"/>
              <a:buAutoNum type="arabicPeriod" startAt="3"/>
            </a:pPr>
            <a:r>
              <a:rPr lang="es-ES" sz="2800" dirty="0"/>
              <a:t>Inheritance.</a:t>
            </a:r>
          </a:p>
        </p:txBody>
      </p:sp>
      <p:sp>
        <p:nvSpPr>
          <p:cNvPr id="5125" name="Rectangle 5"/>
          <p:cNvSpPr>
            <a:spLocks noGrp="1" noChangeArrowheads="1"/>
          </p:cNvSpPr>
          <p:nvPr>
            <p:ph idx="1"/>
          </p:nvPr>
        </p:nvSpPr>
        <p:spPr>
          <a:xfrm>
            <a:off x="1055440" y="1052736"/>
            <a:ext cx="10515600" cy="4351338"/>
          </a:xfrm>
        </p:spPr>
        <p:txBody>
          <a:bodyPr>
            <a:noAutofit/>
          </a:bodyPr>
          <a:lstStyle/>
          <a:p>
            <a:pPr algn="just">
              <a:lnSpc>
                <a:spcPct val="150000"/>
              </a:lnSpc>
              <a:spcBef>
                <a:spcPts val="0"/>
              </a:spcBef>
              <a:buNone/>
            </a:pPr>
            <a:r>
              <a:rPr lang="es-ES" sz="1800" b="1" u="sng" dirty="0">
                <a:solidFill>
                  <a:srgbClr val="FF0000"/>
                </a:solidFill>
              </a:rPr>
              <a:t>EXERCISE 1.</a:t>
            </a:r>
            <a:r>
              <a:rPr lang="es-ES" sz="1800" b="1" dirty="0">
                <a:solidFill>
                  <a:srgbClr val="FF0000"/>
                </a:solidFill>
              </a:rPr>
              <a:t> </a:t>
            </a:r>
            <a:r>
              <a:rPr lang="es-ES" sz="1800" dirty="0"/>
              <a:t>Write a program that asks for the data of 5 employees (who are not managers) and the data of 2 managers (who are employees at the same time). Once all the data has been inserted, it is necessary to visualize them.</a:t>
            </a:r>
          </a:p>
          <a:p>
            <a:pPr algn="just">
              <a:lnSpc>
                <a:spcPct val="150000"/>
              </a:lnSpc>
              <a:spcBef>
                <a:spcPts val="0"/>
              </a:spcBef>
              <a:buNone/>
            </a:pPr>
            <a:r>
              <a:rPr lang="es-ES" sz="1800" dirty="0"/>
              <a:t>	Of the employees we are interested in: name and salary.</a:t>
            </a:r>
          </a:p>
          <a:p>
            <a:pPr algn="just">
              <a:lnSpc>
                <a:spcPct val="150000"/>
              </a:lnSpc>
              <a:spcBef>
                <a:spcPts val="0"/>
              </a:spcBef>
              <a:buNone/>
            </a:pPr>
            <a:r>
              <a:rPr lang="es-ES" sz="1800" dirty="0"/>
              <a:t>	We are interested in: name, salary, university degree and the name of the department of which he/she is the head.</a:t>
            </a:r>
          </a:p>
          <a:p>
            <a:pPr algn="just">
              <a:lnSpc>
                <a:spcPct val="150000"/>
              </a:lnSpc>
              <a:spcBef>
                <a:spcPts val="0"/>
              </a:spcBef>
              <a:buNone/>
            </a:pPr>
            <a:r>
              <a:rPr lang="es-ES" sz="1800" b="1" u="sng" dirty="0"/>
              <a:t>NOTE: </a:t>
            </a:r>
            <a:r>
              <a:rPr lang="es-ES" sz="1800" dirty="0"/>
              <a:t>WE DO NOT USE CONSTRUCTORS to request data. We will see them later.</a:t>
            </a:r>
          </a:p>
        </p:txBody>
      </p:sp>
    </p:spTree>
  </p:cSld>
  <p:clrMapOvr>
    <a:masterClrMapping/>
  </p:clrMapOvr>
  <p:transition>
    <p:check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35A018-1F54-459F-875F-1B93C0DD600A}"/>
              </a:ext>
            </a:extLst>
          </p:cNvPr>
          <p:cNvSpPr>
            <a:spLocks noGrp="1"/>
          </p:cNvSpPr>
          <p:nvPr>
            <p:ph type="title"/>
          </p:nvPr>
        </p:nvSpPr>
        <p:spPr/>
        <p:txBody>
          <a:bodyPr/>
          <a:lstStyle/>
          <a:p>
            <a:r>
              <a:rPr lang="es-ES" dirty="0" err="1"/>
              <a:t>SuperClass </a:t>
            </a:r>
            <a:r>
              <a:rPr lang="es-ES" dirty="0"/>
              <a:t>and SubClass</a:t>
            </a:r>
          </a:p>
        </p:txBody>
      </p:sp>
      <p:sp>
        <p:nvSpPr>
          <p:cNvPr id="3" name="Marcador de texto 2">
            <a:extLst>
              <a:ext uri="{FF2B5EF4-FFF2-40B4-BE49-F238E27FC236}">
                <a16:creationId xmlns:a16="http://schemas.microsoft.com/office/drawing/2014/main" id="{36B8D70B-AEDA-4219-A4E3-0F1C98DDE5DC}"/>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33316850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rmAutofit/>
          </a:bodyPr>
          <a:lstStyle/>
          <a:p>
            <a:pPr marL="742950" indent="-742950">
              <a:buFont typeface="+mj-lt"/>
              <a:buAutoNum type="arabicPeriod" startAt="4"/>
            </a:pPr>
            <a:r>
              <a:rPr lang="es-ES" sz="2800" dirty="0"/>
              <a:t>Superclasses and Subclasses.</a:t>
            </a:r>
          </a:p>
        </p:txBody>
      </p:sp>
      <p:sp>
        <p:nvSpPr>
          <p:cNvPr id="5125" name="Rectangle 5"/>
          <p:cNvSpPr>
            <a:spLocks noGrp="1" noChangeArrowheads="1"/>
          </p:cNvSpPr>
          <p:nvPr>
            <p:ph idx="1"/>
          </p:nvPr>
        </p:nvSpPr>
        <p:spPr>
          <a:xfrm>
            <a:off x="1182875" y="1196752"/>
            <a:ext cx="10515600" cy="4351338"/>
          </a:xfrm>
        </p:spPr>
        <p:txBody>
          <a:bodyPr>
            <a:noAutofit/>
          </a:bodyPr>
          <a:lstStyle/>
          <a:p>
            <a:pPr>
              <a:lnSpc>
                <a:spcPct val="170000"/>
              </a:lnSpc>
              <a:buFont typeface="Wingdings" pitchFamily="2" charset="2"/>
              <a:buChar char="q"/>
            </a:pPr>
            <a:r>
              <a:rPr lang="es-ES" sz="2000" dirty="0"/>
              <a:t>We will refer to the </a:t>
            </a:r>
            <a:r>
              <a:rPr lang="es-ES" sz="2000" b="1" dirty="0"/>
              <a:t>base class </a:t>
            </a:r>
            <a:r>
              <a:rPr lang="es-ES" sz="2000" dirty="0"/>
              <a:t>from which it is </a:t>
            </a:r>
            <a:r>
              <a:rPr lang="es-ES" sz="2000" b="1" dirty="0"/>
              <a:t>inherited </a:t>
            </a:r>
            <a:r>
              <a:rPr lang="es-ES" sz="2000" dirty="0"/>
              <a:t>as the </a:t>
            </a:r>
            <a:r>
              <a:rPr lang="es-ES" sz="2000" b="1" dirty="0"/>
              <a:t>superclass </a:t>
            </a:r>
            <a:r>
              <a:rPr lang="es-ES" sz="2000" dirty="0"/>
              <a:t>of the </a:t>
            </a:r>
            <a:r>
              <a:rPr lang="es-ES" sz="2000" b="1" dirty="0"/>
              <a:t>class</a:t>
            </a:r>
            <a:r>
              <a:rPr lang="es-ES" sz="2000" dirty="0"/>
              <a:t>.</a:t>
            </a:r>
          </a:p>
          <a:p>
            <a:pPr>
              <a:lnSpc>
                <a:spcPct val="170000"/>
              </a:lnSpc>
              <a:buFont typeface="Wingdings" pitchFamily="2" charset="2"/>
              <a:buChar char="q"/>
            </a:pPr>
            <a:r>
              <a:rPr lang="es-ES" sz="2000" dirty="0"/>
              <a:t>We will refer to the </a:t>
            </a:r>
            <a:r>
              <a:rPr lang="es-ES" sz="2000" b="1" dirty="0"/>
              <a:t>inheriting class (</a:t>
            </a:r>
            <a:r>
              <a:rPr lang="es-ES" sz="2000" dirty="0"/>
              <a:t>the </a:t>
            </a:r>
            <a:r>
              <a:rPr lang="es-ES" sz="2000" b="1" dirty="0"/>
              <a:t>derivative) </a:t>
            </a:r>
            <a:r>
              <a:rPr lang="es-ES" sz="2000" dirty="0"/>
              <a:t>as a </a:t>
            </a:r>
            <a:r>
              <a:rPr lang="es-ES" sz="2000" b="1" dirty="0"/>
              <a:t>subclass </a:t>
            </a:r>
            <a:r>
              <a:rPr lang="es-ES" sz="2000" dirty="0"/>
              <a:t>of the </a:t>
            </a:r>
            <a:r>
              <a:rPr lang="es-ES" sz="2000" b="1" dirty="0"/>
              <a:t>superclass</a:t>
            </a:r>
            <a:r>
              <a:rPr lang="es-ES" sz="2000" dirty="0"/>
              <a:t>.</a:t>
            </a:r>
          </a:p>
          <a:p>
            <a:pPr>
              <a:lnSpc>
                <a:spcPct val="170000"/>
              </a:lnSpc>
              <a:buFont typeface="Wingdings" pitchFamily="2" charset="2"/>
              <a:buChar char="q"/>
            </a:pPr>
            <a:r>
              <a:rPr lang="es-ES" sz="2000" dirty="0"/>
              <a:t>In the example we saw previously, the </a:t>
            </a:r>
            <a:r>
              <a:rPr lang="es-ES" sz="2000" b="1" dirty="0"/>
              <a:t>class </a:t>
            </a:r>
            <a:r>
              <a:rPr lang="es-ES" sz="2000" dirty="0"/>
              <a:t>"Person" is the </a:t>
            </a:r>
            <a:r>
              <a:rPr lang="es-ES" sz="2000" b="1" dirty="0"/>
              <a:t>superclass </a:t>
            </a:r>
            <a:r>
              <a:rPr lang="es-ES" sz="2000" dirty="0"/>
              <a:t>of "Student" and this is a </a:t>
            </a:r>
            <a:r>
              <a:rPr lang="es-ES" sz="2000" b="1" dirty="0"/>
              <a:t>subclass </a:t>
            </a:r>
            <a:r>
              <a:rPr lang="es-ES" sz="2000" dirty="0"/>
              <a:t>of "Person".</a:t>
            </a:r>
          </a:p>
          <a:p>
            <a:pPr>
              <a:lnSpc>
                <a:spcPct val="170000"/>
              </a:lnSpc>
              <a:buFont typeface="Wingdings" pitchFamily="2" charset="2"/>
              <a:buChar char="q"/>
            </a:pPr>
            <a:r>
              <a:rPr lang="es-ES" sz="2000" dirty="0"/>
              <a:t>Another example is with "Boss" and "Employee". "Employee" is the </a:t>
            </a:r>
            <a:r>
              <a:rPr lang="es-ES" sz="2000" b="1" dirty="0"/>
              <a:t>superclass </a:t>
            </a:r>
            <a:r>
              <a:rPr lang="es-ES" sz="2000" dirty="0"/>
              <a:t>and "Boss" the </a:t>
            </a:r>
            <a:r>
              <a:rPr lang="es-ES" sz="2000" b="1" dirty="0"/>
              <a:t>subclass</a:t>
            </a:r>
            <a:r>
              <a:rPr lang="es-ES" sz="2000" dirty="0"/>
              <a:t>.</a:t>
            </a:r>
          </a:p>
        </p:txBody>
      </p:sp>
    </p:spTree>
  </p:cSld>
  <p:clrMapOvr>
    <a:masterClrMapping/>
  </p:clrMapOvr>
  <p:transition>
    <p:check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rmAutofit/>
          </a:bodyPr>
          <a:lstStyle/>
          <a:p>
            <a:pPr marL="742950" indent="-742950">
              <a:buFont typeface="+mj-lt"/>
              <a:buAutoNum type="arabicPeriod" startAt="4"/>
            </a:pPr>
            <a:r>
              <a:rPr lang="es-ES" sz="2800" dirty="0"/>
              <a:t>Superclasses and Subclasses.</a:t>
            </a:r>
          </a:p>
        </p:txBody>
      </p:sp>
      <p:sp>
        <p:nvSpPr>
          <p:cNvPr id="5125" name="Rectangle 5"/>
          <p:cNvSpPr>
            <a:spLocks noGrp="1" noChangeArrowheads="1"/>
          </p:cNvSpPr>
          <p:nvPr>
            <p:ph idx="1"/>
          </p:nvPr>
        </p:nvSpPr>
        <p:spPr>
          <a:xfrm>
            <a:off x="1182875" y="1325565"/>
            <a:ext cx="10515600" cy="4497678"/>
          </a:xfrm>
        </p:spPr>
        <p:txBody>
          <a:bodyPr>
            <a:noAutofit/>
          </a:bodyPr>
          <a:lstStyle/>
          <a:p>
            <a:pPr algn="just">
              <a:lnSpc>
                <a:spcPct val="150000"/>
              </a:lnSpc>
              <a:spcBef>
                <a:spcPts val="0"/>
              </a:spcBef>
              <a:buFont typeface="Wingdings" pitchFamily="2" charset="2"/>
              <a:buChar char="q"/>
            </a:pPr>
            <a:r>
              <a:rPr lang="es-ES" sz="2000" u="sng" dirty="0"/>
              <a:t>Characteristics of the SUBCLASSES:</a:t>
            </a:r>
          </a:p>
          <a:p>
            <a:pPr lvl="1" algn="just">
              <a:lnSpc>
                <a:spcPct val="150000"/>
              </a:lnSpc>
              <a:spcBef>
                <a:spcPts val="0"/>
              </a:spcBef>
              <a:buFont typeface="Wingdings" pitchFamily="2" charset="2"/>
              <a:buChar char="q"/>
            </a:pPr>
            <a:r>
              <a:rPr lang="es-ES" sz="2000" dirty="0"/>
              <a:t>A subclass can, in turn, be a superclass, giving rise to a class hierarchy. Therefore, all members of a subclass (including inherited ones) can be inherited by another subclass derived from it.</a:t>
            </a:r>
          </a:p>
          <a:p>
            <a:pPr lvl="1" algn="just">
              <a:lnSpc>
                <a:spcPct val="150000"/>
              </a:lnSpc>
              <a:spcBef>
                <a:spcPts val="0"/>
              </a:spcBef>
              <a:buFont typeface="Wingdings" pitchFamily="2" charset="2"/>
              <a:buChar char="q"/>
            </a:pPr>
            <a:r>
              <a:rPr lang="es-ES" sz="2000" dirty="0"/>
              <a:t>A subclass inherits all members of the superclass and can access members that are public, protected and package (if the subclass is in the same package as the superclass).</a:t>
            </a:r>
          </a:p>
          <a:p>
            <a:pPr lvl="1" algn="just">
              <a:lnSpc>
                <a:spcPct val="150000"/>
              </a:lnSpc>
              <a:spcBef>
                <a:spcPts val="0"/>
              </a:spcBef>
              <a:buFont typeface="Wingdings" pitchFamily="2" charset="2"/>
              <a:buChar char="q"/>
            </a:pPr>
            <a:r>
              <a:rPr lang="es-ES" sz="2000" dirty="0"/>
              <a:t>A subclass allows you to add your own attributes and methods to the inherited members.</a:t>
            </a:r>
          </a:p>
        </p:txBody>
      </p:sp>
    </p:spTree>
    <p:extLst>
      <p:ext uri="{BB962C8B-B14F-4D97-AF65-F5344CB8AC3E}">
        <p14:creationId xmlns:p14="http://schemas.microsoft.com/office/powerpoint/2010/main" val="431359965"/>
      </p:ext>
    </p:extLst>
  </p:cSld>
  <p:clrMapOvr>
    <a:masterClrMapping/>
  </p:clrMapOvr>
  <p:transition>
    <p:check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rmAutofit/>
          </a:bodyPr>
          <a:lstStyle/>
          <a:p>
            <a:pPr marL="742950" indent="-742950">
              <a:buFont typeface="+mj-lt"/>
              <a:buAutoNum type="arabicPeriod" startAt="4"/>
            </a:pPr>
            <a:r>
              <a:rPr lang="es-ES" sz="2800" dirty="0"/>
              <a:t>Superclasses and Subclasses.</a:t>
            </a:r>
          </a:p>
        </p:txBody>
      </p:sp>
      <p:sp>
        <p:nvSpPr>
          <p:cNvPr id="5125" name="Rectangle 5"/>
          <p:cNvSpPr>
            <a:spLocks noGrp="1" noChangeArrowheads="1"/>
          </p:cNvSpPr>
          <p:nvPr>
            <p:ph idx="1"/>
          </p:nvPr>
        </p:nvSpPr>
        <p:spPr>
          <a:xfrm>
            <a:off x="1154613" y="1124744"/>
            <a:ext cx="5445443" cy="4351338"/>
          </a:xfrm>
        </p:spPr>
        <p:txBody>
          <a:bodyPr>
            <a:noAutofit/>
          </a:bodyPr>
          <a:lstStyle/>
          <a:p>
            <a:pPr>
              <a:lnSpc>
                <a:spcPct val="170000"/>
              </a:lnSpc>
              <a:buFont typeface="Wingdings" pitchFamily="2" charset="2"/>
              <a:buChar char="q"/>
            </a:pPr>
            <a:r>
              <a:rPr lang="es-ES" sz="1800" dirty="0"/>
              <a:t>Let's look at an example of </a:t>
            </a:r>
            <a:r>
              <a:rPr lang="es-ES" sz="1800" b="1" dirty="0"/>
              <a:t>class hierarchy</a:t>
            </a:r>
            <a:r>
              <a:rPr lang="es-ES" sz="1800" dirty="0"/>
              <a:t>: every woman is a human, every human is a mammal and every mammal is an animal. For example, the </a:t>
            </a:r>
            <a:r>
              <a:rPr lang="es-ES" sz="1800" b="1" dirty="0"/>
              <a:t>class </a:t>
            </a:r>
            <a:r>
              <a:rPr lang="es-ES" sz="1800" dirty="0"/>
              <a:t>"Animal" is the </a:t>
            </a:r>
            <a:r>
              <a:rPr lang="es-ES" sz="1800" b="1" dirty="0"/>
              <a:t>superclass </a:t>
            </a:r>
            <a:r>
              <a:rPr lang="es-ES" sz="1800" dirty="0"/>
              <a:t>of the class "Mammal" and this is its </a:t>
            </a:r>
            <a:r>
              <a:rPr lang="es-ES" sz="1800" b="1" dirty="0"/>
              <a:t>subclass</a:t>
            </a:r>
            <a:r>
              <a:rPr lang="es-ES" sz="1800" dirty="0"/>
              <a:t>. On the other hand, the </a:t>
            </a:r>
            <a:r>
              <a:rPr lang="es-ES" sz="1800" b="1" dirty="0"/>
              <a:t>class </a:t>
            </a:r>
            <a:r>
              <a:rPr lang="es-ES" sz="1800" dirty="0"/>
              <a:t>"Mammal" is the </a:t>
            </a:r>
            <a:r>
              <a:rPr lang="es-ES" sz="1800" b="1" dirty="0"/>
              <a:t>superclass </a:t>
            </a:r>
            <a:r>
              <a:rPr lang="es-ES" sz="1800" dirty="0"/>
              <a:t>of the </a:t>
            </a:r>
            <a:r>
              <a:rPr lang="es-ES" sz="1800" b="1" dirty="0"/>
              <a:t>class </a:t>
            </a:r>
            <a:r>
              <a:rPr lang="es-ES" sz="1800" dirty="0"/>
              <a:t>"Dog" and this is its </a:t>
            </a:r>
            <a:r>
              <a:rPr lang="es-ES" sz="1800" b="1" dirty="0"/>
              <a:t>subclass</a:t>
            </a:r>
            <a:r>
              <a:rPr lang="es-ES" sz="1800" dirty="0"/>
              <a:t>, ...</a:t>
            </a:r>
          </a:p>
        </p:txBody>
      </p:sp>
      <p:pic>
        <p:nvPicPr>
          <p:cNvPr id="3" name="Imagen 2">
            <a:extLst>
              <a:ext uri="{FF2B5EF4-FFF2-40B4-BE49-F238E27FC236}">
                <a16:creationId xmlns:a16="http://schemas.microsoft.com/office/drawing/2014/main" id="{6645FCBD-32D6-4762-8706-F12E9A8775EB}"/>
              </a:ext>
            </a:extLst>
          </p:cNvPr>
          <p:cNvPicPr>
            <a:picLocks noChangeAspect="1"/>
          </p:cNvPicPr>
          <p:nvPr/>
        </p:nvPicPr>
        <p:blipFill>
          <a:blip r:embed="rId3"/>
          <a:stretch>
            <a:fillRect/>
          </a:stretch>
        </p:blipFill>
        <p:spPr>
          <a:xfrm>
            <a:off x="6324905" y="1416639"/>
            <a:ext cx="5648325" cy="4648200"/>
          </a:xfrm>
          <a:prstGeom prst="rect">
            <a:avLst/>
          </a:prstGeom>
        </p:spPr>
      </p:pic>
    </p:spTree>
    <p:extLst>
      <p:ext uri="{BB962C8B-B14F-4D97-AF65-F5344CB8AC3E}">
        <p14:creationId xmlns:p14="http://schemas.microsoft.com/office/powerpoint/2010/main" val="3879236937"/>
      </p:ext>
    </p:extLst>
  </p:cSld>
  <p:clrMapOvr>
    <a:masterClrMapping/>
  </p:clrMapOvr>
  <p:transition>
    <p:check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p:txBody>
          <a:bodyPr>
            <a:normAutofit/>
          </a:bodyPr>
          <a:lstStyle/>
          <a:p>
            <a:pPr marL="742950" indent="-742950">
              <a:buFont typeface="+mj-lt"/>
              <a:buAutoNum type="arabicPeriod"/>
            </a:pPr>
            <a:r>
              <a:rPr lang="es-ES" sz="2800" dirty="0"/>
              <a:t>Introduction.</a:t>
            </a:r>
          </a:p>
        </p:txBody>
      </p:sp>
      <p:sp>
        <p:nvSpPr>
          <p:cNvPr id="5125" name="Rectangle 5"/>
          <p:cNvSpPr>
            <a:spLocks noGrp="1" noChangeArrowheads="1"/>
          </p:cNvSpPr>
          <p:nvPr>
            <p:ph idx="1"/>
          </p:nvPr>
        </p:nvSpPr>
        <p:spPr/>
        <p:txBody>
          <a:bodyPr>
            <a:normAutofit/>
          </a:bodyPr>
          <a:lstStyle/>
          <a:p>
            <a:pPr algn="just">
              <a:lnSpc>
                <a:spcPct val="150000"/>
              </a:lnSpc>
              <a:spcBef>
                <a:spcPts val="0"/>
              </a:spcBef>
              <a:buFont typeface="Wingdings" pitchFamily="2" charset="2"/>
              <a:buChar char="q"/>
            </a:pPr>
            <a:r>
              <a:rPr lang="es-ES" sz="2000" dirty="0"/>
              <a:t>In this topic we will see two related but different concepts: the relationships between classes and the relationships between objects.</a:t>
            </a:r>
          </a:p>
          <a:p>
            <a:pPr algn="just">
              <a:lnSpc>
                <a:spcPct val="150000"/>
              </a:lnSpc>
              <a:spcBef>
                <a:spcPts val="0"/>
              </a:spcBef>
              <a:buFont typeface="Wingdings" pitchFamily="2" charset="2"/>
              <a:buChar char="q"/>
            </a:pPr>
            <a:r>
              <a:rPr lang="es-ES" sz="2000" b="1" dirty="0"/>
              <a:t>Relationships between classes </a:t>
            </a:r>
            <a:r>
              <a:rPr lang="es-ES" sz="2000" dirty="0"/>
              <a:t>give rise to inheritance</a:t>
            </a:r>
          </a:p>
          <a:p>
            <a:pPr algn="just">
              <a:lnSpc>
                <a:spcPct val="150000"/>
              </a:lnSpc>
              <a:spcBef>
                <a:spcPts val="0"/>
              </a:spcBef>
              <a:buFont typeface="Wingdings" pitchFamily="2" charset="2"/>
              <a:buChar char="q"/>
            </a:pPr>
            <a:r>
              <a:rPr lang="es-ES" sz="2000" dirty="0"/>
              <a:t>The </a:t>
            </a:r>
            <a:r>
              <a:rPr lang="es-ES" sz="2000" b="1" dirty="0"/>
              <a:t>relationships between objects </a:t>
            </a:r>
            <a:r>
              <a:rPr lang="es-ES" sz="2000" dirty="0"/>
              <a:t>give rise to Dependency and </a:t>
            </a:r>
            <a:r>
              <a:rPr lang="es-ES" sz="2000" dirty="0" err="1"/>
              <a:t>Association </a:t>
            </a:r>
            <a:r>
              <a:rPr lang="es-ES" sz="2000" dirty="0"/>
              <a:t>relationships.</a:t>
            </a:r>
          </a:p>
          <a:p>
            <a:pPr marL="0" indent="0" algn="just">
              <a:lnSpc>
                <a:spcPct val="150000"/>
              </a:lnSpc>
              <a:spcBef>
                <a:spcPts val="0"/>
              </a:spcBef>
              <a:buNone/>
            </a:pPr>
            <a:endParaRPr lang="es-ES" sz="2000" dirty="0"/>
          </a:p>
          <a:p>
            <a:pPr>
              <a:buFont typeface="Wingdings" pitchFamily="2" charset="2"/>
              <a:buNone/>
            </a:pPr>
            <a:endParaRPr lang="es-ES" dirty="0"/>
          </a:p>
        </p:txBody>
      </p:sp>
    </p:spTree>
  </p:cSld>
  <p:clrMapOvr>
    <a:masterClrMapping/>
  </p:clrMapOvr>
  <p:transition>
    <p:check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rmAutofit/>
          </a:bodyPr>
          <a:lstStyle/>
          <a:p>
            <a:pPr marL="742950" indent="-742950">
              <a:buFont typeface="+mj-lt"/>
              <a:buAutoNum type="arabicPeriod" startAt="4"/>
            </a:pPr>
            <a:r>
              <a:rPr lang="es-ES" sz="2800" dirty="0"/>
              <a:t>Superclasses and Subclasses.</a:t>
            </a:r>
          </a:p>
        </p:txBody>
      </p:sp>
      <p:sp>
        <p:nvSpPr>
          <p:cNvPr id="5125" name="Rectangle 5"/>
          <p:cNvSpPr>
            <a:spLocks noGrp="1" noChangeArrowheads="1"/>
          </p:cNvSpPr>
          <p:nvPr>
            <p:ph idx="1"/>
          </p:nvPr>
        </p:nvSpPr>
        <p:spPr>
          <a:xfrm>
            <a:off x="1217696" y="1196752"/>
            <a:ext cx="10515600" cy="4351338"/>
          </a:xfrm>
        </p:spPr>
        <p:txBody>
          <a:bodyPr>
            <a:noAutofit/>
          </a:bodyPr>
          <a:lstStyle/>
          <a:p>
            <a:pPr algn="just">
              <a:lnSpc>
                <a:spcPct val="150000"/>
              </a:lnSpc>
              <a:spcBef>
                <a:spcPts val="0"/>
              </a:spcBef>
              <a:buNone/>
            </a:pPr>
            <a:r>
              <a:rPr lang="es-ES" sz="1800" b="1" u="sng" dirty="0">
                <a:solidFill>
                  <a:srgbClr val="FF0000"/>
                </a:solidFill>
              </a:rPr>
              <a:t>EXERCISE 2.</a:t>
            </a:r>
            <a:r>
              <a:rPr lang="es-ES" sz="1800" b="1" dirty="0">
                <a:solidFill>
                  <a:srgbClr val="FF0000"/>
                </a:solidFill>
              </a:rPr>
              <a:t> </a:t>
            </a:r>
            <a:r>
              <a:rPr lang="es-ES" sz="1700" dirty="0"/>
              <a:t>Write a program that asks for the data of different living beings and displays the data. The living beings are: 3 people, 2 mammals and an animal that is not a mammal.</a:t>
            </a:r>
          </a:p>
          <a:p>
            <a:pPr algn="just">
              <a:lnSpc>
                <a:spcPct val="150000"/>
              </a:lnSpc>
              <a:spcBef>
                <a:spcPts val="0"/>
              </a:spcBef>
              <a:buNone/>
            </a:pPr>
            <a:r>
              <a:rPr lang="es-ES" sz="1700" dirty="0"/>
              <a:t>	The program consists of 4 classes:</a:t>
            </a:r>
          </a:p>
          <a:p>
            <a:pPr lvl="1" algn="just">
              <a:lnSpc>
                <a:spcPct val="150000"/>
              </a:lnSpc>
              <a:spcBef>
                <a:spcPts val="0"/>
              </a:spcBef>
              <a:buFont typeface="Wingdings" pitchFamily="2" charset="2"/>
              <a:buChar char="Ø"/>
            </a:pPr>
            <a:r>
              <a:rPr lang="es-ES" sz="1700" dirty="0"/>
              <a:t>Main class.</a:t>
            </a:r>
          </a:p>
          <a:p>
            <a:pPr lvl="1" algn="just">
              <a:lnSpc>
                <a:spcPct val="150000"/>
              </a:lnSpc>
              <a:spcBef>
                <a:spcPts val="0"/>
              </a:spcBef>
              <a:buFont typeface="Wingdings" pitchFamily="2" charset="2"/>
              <a:buChar char="Ø"/>
            </a:pPr>
            <a:r>
              <a:rPr lang="es-ES" sz="1700" dirty="0"/>
              <a:t>Animal Class. Every living being is an animal. Of these animals we are interested in knowing the number of offspring it has. The methods are: method that requests its data, method that visualizes its data.</a:t>
            </a:r>
          </a:p>
          <a:p>
            <a:pPr lvl="1" algn="just">
              <a:lnSpc>
                <a:spcPct val="150000"/>
              </a:lnSpc>
              <a:spcBef>
                <a:spcPts val="0"/>
              </a:spcBef>
              <a:buFont typeface="Wingdings" pitchFamily="2" charset="2"/>
              <a:buChar char="Ø"/>
            </a:pPr>
            <a:r>
              <a:rPr lang="es-ES" sz="1700" dirty="0"/>
              <a:t>Class Mammal. The attributes it contains are: number of bones and number of limbs. The methods are: request data and visualize them.</a:t>
            </a:r>
          </a:p>
          <a:p>
            <a:pPr lvl="1" algn="just">
              <a:lnSpc>
                <a:spcPct val="150000"/>
              </a:lnSpc>
              <a:spcBef>
                <a:spcPts val="0"/>
              </a:spcBef>
              <a:buFont typeface="Wingdings" pitchFamily="2" charset="2"/>
              <a:buChar char="Ø"/>
            </a:pPr>
            <a:r>
              <a:rPr lang="es-ES" sz="1700" dirty="0"/>
              <a:t>Class Person. The attributes are: profession. The methods: request data and display data.</a:t>
            </a:r>
          </a:p>
          <a:p>
            <a:pPr algn="just">
              <a:lnSpc>
                <a:spcPct val="150000"/>
              </a:lnSpc>
              <a:spcBef>
                <a:spcPts val="0"/>
              </a:spcBef>
              <a:buNone/>
            </a:pPr>
            <a:r>
              <a:rPr lang="es-ES" sz="1700" dirty="0"/>
              <a:t>	Keep in mind that mammals are animals and people are mammals.</a:t>
            </a:r>
          </a:p>
          <a:p>
            <a:pPr lvl="1" algn="just">
              <a:lnSpc>
                <a:spcPct val="150000"/>
              </a:lnSpc>
              <a:spcBef>
                <a:spcPts val="0"/>
              </a:spcBef>
              <a:buFont typeface="Wingdings" pitchFamily="2" charset="2"/>
              <a:buChar char="Ø"/>
            </a:pPr>
            <a:endParaRPr lang="es-ES" sz="1600" dirty="0"/>
          </a:p>
        </p:txBody>
      </p:sp>
    </p:spTree>
  </p:cSld>
  <p:clrMapOvr>
    <a:masterClrMapping/>
  </p:clrMapOvr>
  <p:transition>
    <p:check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6025E3-185C-44C0-B8EA-5E69E82F0143}"/>
              </a:ext>
            </a:extLst>
          </p:cNvPr>
          <p:cNvSpPr>
            <a:spLocks noGrp="1"/>
          </p:cNvSpPr>
          <p:nvPr>
            <p:ph type="title"/>
          </p:nvPr>
        </p:nvSpPr>
        <p:spPr/>
        <p:txBody>
          <a:bodyPr/>
          <a:lstStyle/>
          <a:p>
            <a:r>
              <a:rPr lang="es-ES" dirty="0" err="1"/>
              <a:t>Constructors</a:t>
            </a:r>
            <a:r>
              <a:rPr lang="es-ES" dirty="0"/>
              <a:t> and super instruction</a:t>
            </a:r>
          </a:p>
        </p:txBody>
      </p:sp>
      <p:sp>
        <p:nvSpPr>
          <p:cNvPr id="3" name="Marcador de texto 2">
            <a:extLst>
              <a:ext uri="{FF2B5EF4-FFF2-40B4-BE49-F238E27FC236}">
                <a16:creationId xmlns:a16="http://schemas.microsoft.com/office/drawing/2014/main" id="{E22E3F7F-2876-4937-8FCB-0FDD058EC055}"/>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7181754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rmAutofit/>
          </a:bodyPr>
          <a:lstStyle/>
          <a:p>
            <a:pPr marL="742950" indent="-742950">
              <a:buFont typeface="+mj-lt"/>
              <a:buAutoNum type="arabicPeriod" startAt="5"/>
            </a:pPr>
            <a:r>
              <a:rPr lang="es-ES" sz="2800" dirty="0" err="1"/>
              <a:t>Constructors</a:t>
            </a:r>
            <a:r>
              <a:rPr lang="es-ES" sz="2800" dirty="0"/>
              <a:t> and super instruction.</a:t>
            </a:r>
          </a:p>
        </p:txBody>
      </p:sp>
      <p:sp>
        <p:nvSpPr>
          <p:cNvPr id="5125" name="Rectangle 5"/>
          <p:cNvSpPr>
            <a:spLocks noGrp="1" noChangeArrowheads="1"/>
          </p:cNvSpPr>
          <p:nvPr>
            <p:ph idx="1"/>
          </p:nvPr>
        </p:nvSpPr>
        <p:spPr>
          <a:xfrm>
            <a:off x="1182875" y="1124744"/>
            <a:ext cx="10515600" cy="4351338"/>
          </a:xfrm>
        </p:spPr>
        <p:txBody>
          <a:bodyPr>
            <a:noAutofit/>
          </a:bodyPr>
          <a:lstStyle/>
          <a:p>
            <a:pPr>
              <a:lnSpc>
                <a:spcPct val="150000"/>
              </a:lnSpc>
              <a:buFont typeface="Wingdings" pitchFamily="2" charset="2"/>
              <a:buChar char="q"/>
            </a:pPr>
            <a:r>
              <a:rPr lang="es-ES" sz="1800" dirty="0"/>
              <a:t>With inheritance, when an </a:t>
            </a:r>
            <a:r>
              <a:rPr lang="es-ES" sz="1800" b="1" dirty="0"/>
              <a:t>object </a:t>
            </a:r>
            <a:r>
              <a:rPr lang="es-ES" sz="1800" dirty="0"/>
              <a:t>is created, the </a:t>
            </a:r>
            <a:r>
              <a:rPr lang="es-ES" sz="1800" b="1" dirty="0"/>
              <a:t>constructor </a:t>
            </a:r>
            <a:r>
              <a:rPr lang="es-ES" sz="1800" dirty="0"/>
              <a:t>of the </a:t>
            </a:r>
            <a:r>
              <a:rPr lang="es-ES" sz="1800" b="1" dirty="0"/>
              <a:t>superclass </a:t>
            </a:r>
            <a:r>
              <a:rPr lang="es-ES" sz="1800" dirty="0"/>
              <a:t>is executed first, and when it is finished, the </a:t>
            </a:r>
            <a:r>
              <a:rPr lang="es-ES" sz="1800" b="1" dirty="0"/>
              <a:t>constructor </a:t>
            </a:r>
            <a:r>
              <a:rPr lang="es-ES" sz="1800" dirty="0"/>
              <a:t>of the </a:t>
            </a:r>
            <a:r>
              <a:rPr lang="es-ES" sz="1800" b="1" dirty="0"/>
              <a:t>subclass </a:t>
            </a:r>
            <a:r>
              <a:rPr lang="es-ES" sz="1800" dirty="0"/>
              <a:t>is executed. </a:t>
            </a:r>
          </a:p>
          <a:p>
            <a:pPr marL="0" indent="0">
              <a:lnSpc>
                <a:spcPct val="150000"/>
              </a:lnSpc>
              <a:buNone/>
            </a:pPr>
            <a:endParaRPr lang="es-ES" sz="1800" dirty="0"/>
          </a:p>
          <a:p>
            <a:pPr algn="just">
              <a:lnSpc>
                <a:spcPct val="150000"/>
              </a:lnSpc>
              <a:spcBef>
                <a:spcPts val="0"/>
              </a:spcBef>
              <a:buNone/>
            </a:pPr>
            <a:r>
              <a:rPr lang="es-ES" sz="1800" b="1" u="sng" dirty="0">
                <a:solidFill>
                  <a:srgbClr val="FF0000"/>
                </a:solidFill>
              </a:rPr>
              <a:t>EXERCISE 3. </a:t>
            </a:r>
            <a:r>
              <a:rPr lang="es-ES" sz="1800" dirty="0"/>
              <a:t>Example to understand how to call the constructors in the case of inheritance.</a:t>
            </a:r>
          </a:p>
          <a:p>
            <a:pPr algn="ctr">
              <a:lnSpc>
                <a:spcPct val="150000"/>
              </a:lnSpc>
              <a:spcBef>
                <a:spcPts val="0"/>
              </a:spcBef>
              <a:buNone/>
            </a:pPr>
            <a:r>
              <a:rPr lang="es-ES" sz="1800" dirty="0"/>
              <a:t>(</a:t>
            </a:r>
            <a:r>
              <a:rPr lang="es-ES" sz="1800" b="1" dirty="0"/>
              <a:t>The file Exercise3UT7 is on the platform).</a:t>
            </a:r>
          </a:p>
          <a:p>
            <a:pPr algn="ctr">
              <a:lnSpc>
                <a:spcPct val="150000"/>
              </a:lnSpc>
              <a:spcBef>
                <a:spcPts val="0"/>
              </a:spcBef>
              <a:buNone/>
            </a:pPr>
            <a:endParaRPr lang="es-ES" sz="1800" b="1" dirty="0"/>
          </a:p>
          <a:p>
            <a:pPr algn="just">
              <a:lnSpc>
                <a:spcPct val="150000"/>
              </a:lnSpc>
              <a:spcBef>
                <a:spcPts val="0"/>
              </a:spcBef>
              <a:buNone/>
            </a:pPr>
            <a:r>
              <a:rPr lang="es-ES" sz="1800" b="1" u="sng" dirty="0">
                <a:solidFill>
                  <a:srgbClr val="FF0000"/>
                </a:solidFill>
              </a:rPr>
              <a:t>EXERCISE 4. </a:t>
            </a:r>
            <a:r>
              <a:rPr lang="es-ES" sz="1800" dirty="0"/>
              <a:t>Modify exercise 1 using constructors to request data.</a:t>
            </a:r>
          </a:p>
          <a:p>
            <a:pPr algn="just">
              <a:lnSpc>
                <a:spcPct val="150000"/>
              </a:lnSpc>
              <a:spcBef>
                <a:spcPts val="0"/>
              </a:spcBef>
              <a:buNone/>
            </a:pPr>
            <a:endParaRPr lang="es-ES" sz="1800" dirty="0"/>
          </a:p>
          <a:p>
            <a:pPr algn="just">
              <a:lnSpc>
                <a:spcPct val="150000"/>
              </a:lnSpc>
              <a:spcBef>
                <a:spcPts val="0"/>
              </a:spcBef>
              <a:buNone/>
            </a:pPr>
            <a:r>
              <a:rPr lang="es-ES" sz="1800" b="1" u="sng" dirty="0">
                <a:solidFill>
                  <a:srgbClr val="FF0000"/>
                </a:solidFill>
              </a:rPr>
              <a:t>EXERCISE 5. </a:t>
            </a:r>
            <a:r>
              <a:rPr lang="es-ES" sz="1800" dirty="0"/>
              <a:t>Modify exercise 2 using constructors to request data.</a:t>
            </a:r>
          </a:p>
        </p:txBody>
      </p:sp>
    </p:spTree>
  </p:cSld>
  <p:clrMapOvr>
    <a:masterClrMapping/>
  </p:clrMapOvr>
  <p:transition>
    <p:check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rmAutofit/>
          </a:bodyPr>
          <a:lstStyle/>
          <a:p>
            <a:pPr marL="742950" indent="-742950">
              <a:buFont typeface="+mj-lt"/>
              <a:buAutoNum type="arabicPeriod" startAt="5"/>
            </a:pPr>
            <a:r>
              <a:rPr lang="es-ES" sz="2800" dirty="0" err="1"/>
              <a:t>Constructors</a:t>
            </a:r>
            <a:r>
              <a:rPr lang="es-ES" sz="2800" dirty="0"/>
              <a:t> and super instruction.</a:t>
            </a:r>
          </a:p>
        </p:txBody>
      </p:sp>
      <p:sp>
        <p:nvSpPr>
          <p:cNvPr id="5125" name="Rectangle 5"/>
          <p:cNvSpPr>
            <a:spLocks noGrp="1" noChangeArrowheads="1"/>
          </p:cNvSpPr>
          <p:nvPr>
            <p:ph idx="1"/>
          </p:nvPr>
        </p:nvSpPr>
        <p:spPr>
          <a:xfrm>
            <a:off x="1182875" y="1233147"/>
            <a:ext cx="10515600" cy="4351338"/>
          </a:xfrm>
        </p:spPr>
        <p:txBody>
          <a:bodyPr>
            <a:noAutofit/>
          </a:bodyPr>
          <a:lstStyle/>
          <a:p>
            <a:pPr algn="just">
              <a:lnSpc>
                <a:spcPct val="150000"/>
              </a:lnSpc>
              <a:spcBef>
                <a:spcPts val="0"/>
              </a:spcBef>
              <a:buNone/>
            </a:pPr>
            <a:r>
              <a:rPr lang="es-ES" sz="1800" b="1" u="sng" dirty="0"/>
              <a:t>Instruction </a:t>
            </a:r>
            <a:r>
              <a:rPr lang="es-ES" sz="1800" b="1" u="sng" dirty="0" err="1"/>
              <a:t>super</a:t>
            </a:r>
            <a:r>
              <a:rPr lang="es-ES" sz="1800" b="1" u="sng" dirty="0"/>
              <a:t>.</a:t>
            </a:r>
          </a:p>
          <a:p>
            <a:pPr algn="just">
              <a:lnSpc>
                <a:spcPct val="150000"/>
              </a:lnSpc>
              <a:spcBef>
                <a:spcPts val="0"/>
              </a:spcBef>
              <a:buFont typeface="Wingdings" pitchFamily="2" charset="2"/>
              <a:buChar char="q"/>
            </a:pPr>
            <a:r>
              <a:rPr lang="es-ES" sz="1600" dirty="0"/>
              <a:t>With the "</a:t>
            </a:r>
            <a:r>
              <a:rPr lang="es-ES" sz="1600" dirty="0" err="1"/>
              <a:t>super</a:t>
            </a:r>
            <a:r>
              <a:rPr lang="es-ES" sz="1600" dirty="0"/>
              <a:t>" instruction inside the subclass constructor function, we can call the superclass constructor function explicitly. This is not necessary, since it is executed automatically.</a:t>
            </a:r>
          </a:p>
          <a:p>
            <a:pPr algn="just">
              <a:lnSpc>
                <a:spcPct val="150000"/>
              </a:lnSpc>
              <a:spcBef>
                <a:spcPts val="0"/>
              </a:spcBef>
              <a:buFont typeface="Wingdings" pitchFamily="2" charset="2"/>
              <a:buChar char="q"/>
            </a:pPr>
            <a:r>
              <a:rPr lang="es-ES" sz="1600" dirty="0"/>
              <a:t>The "</a:t>
            </a:r>
            <a:r>
              <a:rPr lang="es-ES" sz="1600" dirty="0" err="1"/>
              <a:t>super</a:t>
            </a:r>
            <a:r>
              <a:rPr lang="es-ES" sz="1600" dirty="0"/>
              <a:t>" instruction is used when the constructor function of the inherited class expects us to send it some data (arguments). This sending of arguments is done through the "</a:t>
            </a:r>
            <a:r>
              <a:rPr lang="es-ES" sz="1600" dirty="0" err="1"/>
              <a:t>super</a:t>
            </a:r>
            <a:r>
              <a:rPr lang="es-ES" sz="1600" dirty="0"/>
              <a:t>" instruction.</a:t>
            </a:r>
          </a:p>
          <a:p>
            <a:pPr algn="just">
              <a:lnSpc>
                <a:spcPct val="150000"/>
              </a:lnSpc>
              <a:spcBef>
                <a:spcPts val="0"/>
              </a:spcBef>
              <a:buFont typeface="Wingdings" pitchFamily="2" charset="2"/>
              <a:buChar char="q"/>
            </a:pPr>
            <a:r>
              <a:rPr lang="es-ES" sz="1600" dirty="0"/>
              <a:t>This statement </a:t>
            </a:r>
            <a:r>
              <a:rPr lang="es-ES" sz="1600" b="1" dirty="0"/>
              <a:t>must be the first one in the constructor function of the subclass</a:t>
            </a:r>
            <a:r>
              <a:rPr lang="es-ES" sz="1600" dirty="0"/>
              <a:t>.  This explicit call to the constructor function of the inherited class does not imply that these functions will be executed twice.</a:t>
            </a:r>
          </a:p>
          <a:p>
            <a:pPr algn="just">
              <a:lnSpc>
                <a:spcPct val="150000"/>
              </a:lnSpc>
              <a:spcBef>
                <a:spcPts val="0"/>
              </a:spcBef>
              <a:buFont typeface="Wingdings" pitchFamily="2" charset="2"/>
              <a:buChar char="q"/>
            </a:pPr>
            <a:r>
              <a:rPr lang="es-ES" sz="1800" u="sng" dirty="0"/>
              <a:t>Syntax:</a:t>
            </a:r>
          </a:p>
          <a:p>
            <a:pPr lvl="1" algn="ctr">
              <a:lnSpc>
                <a:spcPct val="150000"/>
              </a:lnSpc>
              <a:spcBef>
                <a:spcPts val="0"/>
              </a:spcBef>
              <a:buNone/>
            </a:pPr>
            <a:r>
              <a:rPr lang="es-ES" sz="1800" b="1" dirty="0"/>
              <a:t>super(data we want to send to the superclass constructor function)</a:t>
            </a:r>
          </a:p>
          <a:p>
            <a:pPr lvl="1" algn="ctr">
              <a:lnSpc>
                <a:spcPct val="150000"/>
              </a:lnSpc>
              <a:spcBef>
                <a:spcPts val="0"/>
              </a:spcBef>
              <a:buNone/>
            </a:pPr>
            <a:r>
              <a:rPr lang="es-ES" sz="1800" b="1" dirty="0">
                <a:solidFill>
                  <a:srgbClr val="7F0055"/>
                </a:solidFill>
                <a:latin typeface="Consolas" panose="020B0609020204030204" pitchFamily="49" charset="0"/>
              </a:rPr>
              <a:t>super</a:t>
            </a:r>
            <a:r>
              <a:rPr lang="es-ES" sz="1800" b="1" dirty="0">
                <a:solidFill>
                  <a:srgbClr val="000000"/>
                </a:solidFill>
                <a:latin typeface="Consolas" panose="020B0609020204030204" pitchFamily="49" charset="0"/>
              </a:rPr>
              <a:t>(name);</a:t>
            </a:r>
            <a:endParaRPr lang="es-ES" sz="1800" dirty="0"/>
          </a:p>
          <a:p>
            <a:pPr algn="just">
              <a:lnSpc>
                <a:spcPct val="150000"/>
              </a:lnSpc>
              <a:spcBef>
                <a:spcPts val="0"/>
              </a:spcBef>
              <a:buFont typeface="Wingdings" pitchFamily="2" charset="2"/>
              <a:buChar char="q"/>
            </a:pPr>
            <a:endParaRPr lang="es-ES" sz="1600" dirty="0"/>
          </a:p>
        </p:txBody>
      </p:sp>
    </p:spTree>
    <p:extLst>
      <p:ext uri="{BB962C8B-B14F-4D97-AF65-F5344CB8AC3E}">
        <p14:creationId xmlns:p14="http://schemas.microsoft.com/office/powerpoint/2010/main" val="614355965"/>
      </p:ext>
    </p:extLst>
  </p:cSld>
  <p:clrMapOvr>
    <a:masterClrMapping/>
  </p:clrMapOvr>
  <p:transition>
    <p:check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rmAutofit/>
          </a:bodyPr>
          <a:lstStyle/>
          <a:p>
            <a:pPr marL="742950" indent="-742950">
              <a:buFont typeface="+mj-lt"/>
              <a:buAutoNum type="arabicPeriod" startAt="5"/>
            </a:pPr>
            <a:r>
              <a:rPr lang="es-ES" sz="2800" dirty="0" err="1"/>
              <a:t>Constructors</a:t>
            </a:r>
            <a:r>
              <a:rPr lang="es-ES" sz="2800" dirty="0"/>
              <a:t> and super instruction.</a:t>
            </a:r>
          </a:p>
        </p:txBody>
      </p:sp>
      <p:sp>
        <p:nvSpPr>
          <p:cNvPr id="5125" name="Rectangle 5"/>
          <p:cNvSpPr>
            <a:spLocks noGrp="1" noChangeArrowheads="1"/>
          </p:cNvSpPr>
          <p:nvPr>
            <p:ph idx="1"/>
          </p:nvPr>
        </p:nvSpPr>
        <p:spPr>
          <a:xfrm>
            <a:off x="1182875" y="1196752"/>
            <a:ext cx="10515600" cy="4351338"/>
          </a:xfrm>
        </p:spPr>
        <p:txBody>
          <a:bodyPr>
            <a:noAutofit/>
          </a:bodyPr>
          <a:lstStyle/>
          <a:p>
            <a:pPr>
              <a:lnSpc>
                <a:spcPct val="170000"/>
              </a:lnSpc>
              <a:buFont typeface="Wingdings" pitchFamily="2" charset="2"/>
              <a:buChar char="q"/>
            </a:pPr>
            <a:r>
              <a:rPr lang="es-ES" sz="2400" b="1" u="sng" dirty="0"/>
              <a:t>Example: </a:t>
            </a:r>
            <a:r>
              <a:rPr lang="es-ES" sz="2400" dirty="0"/>
              <a:t>let's take a </a:t>
            </a:r>
            <a:r>
              <a:rPr lang="es-ES" sz="2400" b="1" dirty="0"/>
              <a:t>class </a:t>
            </a:r>
            <a:r>
              <a:rPr lang="es-ES" sz="2400" dirty="0"/>
              <a:t>"Boss" which is a </a:t>
            </a:r>
            <a:r>
              <a:rPr lang="es-ES" sz="2400" b="1" dirty="0"/>
              <a:t>subclass </a:t>
            </a:r>
            <a:r>
              <a:rPr lang="es-ES" sz="2400" dirty="0"/>
              <a:t>of a </a:t>
            </a:r>
            <a:r>
              <a:rPr lang="es-ES" sz="2400" b="1" dirty="0"/>
              <a:t>class </a:t>
            </a:r>
            <a:r>
              <a:rPr lang="es-ES" sz="2400" dirty="0"/>
              <a:t>"Employee". </a:t>
            </a:r>
          </a:p>
          <a:p>
            <a:pPr marL="0" indent="0">
              <a:buNone/>
            </a:pPr>
            <a:r>
              <a:rPr lang="en-US" sz="2000" b="1" dirty="0">
                <a:solidFill>
                  <a:srgbClr val="7F0055"/>
                </a:solidFill>
                <a:latin typeface="Consolas" panose="020B0609020204030204" pitchFamily="49" charset="0"/>
              </a:rPr>
              <a:t> public class </a:t>
            </a:r>
            <a:r>
              <a:rPr lang="en-US" sz="2000" b="1" dirty="0">
                <a:solidFill>
                  <a:srgbClr val="000000"/>
                </a:solidFill>
                <a:latin typeface="Consolas" panose="020B0609020204030204" pitchFamily="49" charset="0"/>
              </a:rPr>
              <a:t>Boss </a:t>
            </a:r>
            <a:r>
              <a:rPr lang="en-US" sz="2000" b="1" dirty="0">
                <a:solidFill>
                  <a:srgbClr val="7F0055"/>
                </a:solidFill>
                <a:latin typeface="Consolas" panose="020B0609020204030204" pitchFamily="49" charset="0"/>
              </a:rPr>
              <a:t>extends </a:t>
            </a:r>
            <a:r>
              <a:rPr lang="en-US" sz="2000" b="1" dirty="0">
                <a:solidFill>
                  <a:srgbClr val="000000"/>
                </a:solidFill>
                <a:latin typeface="Consolas" panose="020B0609020204030204" pitchFamily="49" charset="0"/>
              </a:rPr>
              <a:t>Employee{</a:t>
            </a:r>
          </a:p>
          <a:p>
            <a:pPr marL="0" indent="0">
              <a:buNone/>
            </a:pPr>
            <a:r>
              <a:rPr lang="es-ES" sz="2000" dirty="0" err="1">
                <a:solidFill>
                  <a:srgbClr val="000000"/>
                </a:solidFill>
                <a:latin typeface="Consolas" panose="020B0609020204030204" pitchFamily="49" charset="0"/>
              </a:rPr>
              <a:t>    String </a:t>
            </a:r>
            <a:r>
              <a:rPr lang="es-ES" sz="2000" dirty="0">
                <a:solidFill>
                  <a:srgbClr val="000000"/>
                </a:solidFill>
                <a:latin typeface="Consolas" panose="020B0609020204030204" pitchFamily="49" charset="0"/>
              </a:rPr>
              <a:t>department;</a:t>
            </a:r>
          </a:p>
          <a:p>
            <a:pPr marL="0" indent="0">
              <a:buNone/>
            </a:pPr>
            <a:endParaRPr lang="es-ES" sz="2000" dirty="0">
              <a:latin typeface="Consolas" panose="020B0609020204030204" pitchFamily="49" charset="0"/>
            </a:endParaRPr>
          </a:p>
          <a:p>
            <a:pPr marL="0" indent="0">
              <a:buNone/>
            </a:pPr>
            <a:r>
              <a:rPr lang="es-ES" sz="2000" b="1" dirty="0" err="1">
                <a:solidFill>
                  <a:srgbClr val="7F0055"/>
                </a:solidFill>
                <a:latin typeface="Consolas" panose="020B0609020204030204" pitchFamily="49" charset="0"/>
              </a:rPr>
              <a:t>    public </a:t>
            </a:r>
            <a:r>
              <a:rPr lang="es-ES" sz="2000" b="1" dirty="0">
                <a:solidFill>
                  <a:srgbClr val="000000"/>
                </a:solidFill>
                <a:latin typeface="Consolas" panose="020B0609020204030204" pitchFamily="49" charset="0"/>
              </a:rPr>
              <a:t>Boss(</a:t>
            </a:r>
            <a:r>
              <a:rPr lang="es-ES" sz="2000" b="1" dirty="0" err="1">
                <a:solidFill>
                  <a:srgbClr val="000000"/>
                </a:solidFill>
                <a:latin typeface="Consolas" panose="020B0609020204030204" pitchFamily="49" charset="0"/>
              </a:rPr>
              <a:t>String </a:t>
            </a:r>
            <a:r>
              <a:rPr lang="es-ES" sz="2000" b="1" dirty="0">
                <a:solidFill>
                  <a:srgbClr val="000000"/>
                </a:solidFill>
                <a:latin typeface="Consolas" panose="020B0609020204030204" pitchFamily="49" charset="0"/>
              </a:rPr>
              <a:t>name, </a:t>
            </a:r>
            <a:r>
              <a:rPr lang="es-ES" sz="2000" b="1" dirty="0" err="1">
                <a:solidFill>
                  <a:srgbClr val="7F0055"/>
                </a:solidFill>
                <a:latin typeface="Consolas" panose="020B0609020204030204" pitchFamily="49" charset="0"/>
              </a:rPr>
              <a:t>float </a:t>
            </a:r>
            <a:r>
              <a:rPr lang="es-ES" sz="2000" b="1" dirty="0">
                <a:solidFill>
                  <a:srgbClr val="000000"/>
                </a:solidFill>
                <a:latin typeface="Consolas" panose="020B0609020204030204" pitchFamily="49" charset="0"/>
              </a:rPr>
              <a:t>salary, </a:t>
            </a:r>
            <a:r>
              <a:rPr lang="es-ES" sz="2000" b="1" dirty="0" err="1">
                <a:solidFill>
                  <a:srgbClr val="000000"/>
                </a:solidFill>
                <a:latin typeface="Consolas" panose="020B0609020204030204" pitchFamily="49" charset="0"/>
              </a:rPr>
              <a:t>String </a:t>
            </a:r>
            <a:r>
              <a:rPr lang="es-ES" sz="2000" b="1" dirty="0">
                <a:solidFill>
                  <a:srgbClr val="000000"/>
                </a:solidFill>
                <a:latin typeface="Consolas" panose="020B0609020204030204" pitchFamily="49" charset="0"/>
              </a:rPr>
              <a:t>department) {</a:t>
            </a:r>
          </a:p>
          <a:p>
            <a:pPr marL="0" indent="0">
              <a:buNone/>
            </a:pPr>
            <a:r>
              <a:rPr lang="es-ES" sz="2000" b="1" dirty="0">
                <a:solidFill>
                  <a:srgbClr val="7F0055"/>
                </a:solidFill>
                <a:latin typeface="Consolas" panose="020B0609020204030204" pitchFamily="49" charset="0"/>
              </a:rPr>
              <a:t>        super</a:t>
            </a:r>
            <a:r>
              <a:rPr lang="es-ES" sz="2000" b="1" dirty="0">
                <a:solidFill>
                  <a:srgbClr val="000000"/>
                </a:solidFill>
                <a:latin typeface="Consolas" panose="020B0609020204030204" pitchFamily="49" charset="0"/>
              </a:rPr>
              <a:t>(name, salary);</a:t>
            </a:r>
          </a:p>
          <a:p>
            <a:pPr marL="0" indent="0">
              <a:buNone/>
            </a:pPr>
            <a:r>
              <a:rPr lang="es-ES" sz="2000" b="1" dirty="0" err="1">
                <a:solidFill>
                  <a:srgbClr val="7F0055"/>
                </a:solidFill>
                <a:latin typeface="Consolas" panose="020B0609020204030204" pitchFamily="49" charset="0"/>
              </a:rPr>
              <a:t>        this</a:t>
            </a:r>
            <a:r>
              <a:rPr lang="es-ES" sz="2000" b="1" dirty="0" err="1">
                <a:solidFill>
                  <a:srgbClr val="000000"/>
                </a:solidFill>
                <a:latin typeface="Consolas" panose="020B0609020204030204" pitchFamily="49" charset="0"/>
              </a:rPr>
              <a:t>.department </a:t>
            </a:r>
            <a:r>
              <a:rPr lang="es-ES" sz="2000" b="1" dirty="0">
                <a:solidFill>
                  <a:srgbClr val="000000"/>
                </a:solidFill>
                <a:latin typeface="Consolas" panose="020B0609020204030204" pitchFamily="49" charset="0"/>
              </a:rPr>
              <a:t>= department;</a:t>
            </a:r>
          </a:p>
          <a:p>
            <a:pPr marL="0" indent="0">
              <a:buNone/>
            </a:pPr>
            <a:r>
              <a:rPr lang="es-ES" sz="2000" dirty="0">
                <a:solidFill>
                  <a:srgbClr val="000000"/>
                </a:solidFill>
                <a:latin typeface="Consolas" panose="020B0609020204030204" pitchFamily="49" charset="0"/>
              </a:rPr>
              <a:t>    }</a:t>
            </a:r>
          </a:p>
          <a:p>
            <a:pPr marL="0" indent="0">
              <a:buNone/>
            </a:pPr>
            <a:r>
              <a:rPr lang="es-ES" sz="2000" dirty="0">
                <a:solidFill>
                  <a:srgbClr val="000000"/>
                </a:solidFill>
                <a:latin typeface="Consolas" panose="020B0609020204030204" pitchFamily="49" charset="0"/>
              </a:rPr>
              <a:t>		....................................................................................</a:t>
            </a:r>
          </a:p>
          <a:p>
            <a:pPr marL="0" indent="0">
              <a:buNone/>
            </a:pPr>
            <a:r>
              <a:rPr lang="es-ES" sz="2000" dirty="0">
                <a:solidFill>
                  <a:srgbClr val="000000"/>
                </a:solidFill>
                <a:latin typeface="Consolas" panose="020B0609020204030204" pitchFamily="49" charset="0"/>
              </a:rPr>
              <a:t>}</a:t>
            </a:r>
          </a:p>
          <a:p>
            <a:pPr marL="0" indent="0">
              <a:lnSpc>
                <a:spcPct val="170000"/>
              </a:lnSpc>
              <a:buNone/>
            </a:pPr>
            <a:endParaRPr lang="es-ES" sz="2000" dirty="0"/>
          </a:p>
          <a:p>
            <a:pPr marL="0" indent="0" algn="just">
              <a:lnSpc>
                <a:spcPct val="150000"/>
              </a:lnSpc>
              <a:spcBef>
                <a:spcPts val="0"/>
              </a:spcBef>
              <a:buNone/>
            </a:pPr>
            <a:endParaRPr lang="es-ES" sz="1600" dirty="0"/>
          </a:p>
        </p:txBody>
      </p:sp>
    </p:spTree>
    <p:extLst>
      <p:ext uri="{BB962C8B-B14F-4D97-AF65-F5344CB8AC3E}">
        <p14:creationId xmlns:p14="http://schemas.microsoft.com/office/powerpoint/2010/main" val="576226683"/>
      </p:ext>
    </p:extLst>
  </p:cSld>
  <p:clrMapOvr>
    <a:masterClrMapping/>
  </p:clrMapOvr>
  <p:transition>
    <p:check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rmAutofit/>
          </a:bodyPr>
          <a:lstStyle/>
          <a:p>
            <a:pPr marL="742950" indent="-742950">
              <a:buFont typeface="+mj-lt"/>
              <a:buAutoNum type="arabicPeriod" startAt="5"/>
            </a:pPr>
            <a:r>
              <a:rPr lang="es-ES" sz="2800" dirty="0" err="1"/>
              <a:t>Constructors</a:t>
            </a:r>
            <a:r>
              <a:rPr lang="es-ES" sz="2800" dirty="0"/>
              <a:t> and super instruction.</a:t>
            </a:r>
          </a:p>
        </p:txBody>
      </p:sp>
      <p:sp>
        <p:nvSpPr>
          <p:cNvPr id="5125" name="Rectangle 5"/>
          <p:cNvSpPr>
            <a:spLocks noGrp="1" noChangeArrowheads="1"/>
          </p:cNvSpPr>
          <p:nvPr>
            <p:ph idx="1"/>
          </p:nvPr>
        </p:nvSpPr>
        <p:spPr>
          <a:xfrm>
            <a:off x="1182875" y="1124744"/>
            <a:ext cx="10515600" cy="4351338"/>
          </a:xfrm>
        </p:spPr>
        <p:txBody>
          <a:bodyPr>
            <a:noAutofit/>
          </a:bodyPr>
          <a:lstStyle/>
          <a:p>
            <a:pPr>
              <a:lnSpc>
                <a:spcPct val="170000"/>
              </a:lnSpc>
              <a:buFont typeface="Wingdings" pitchFamily="2" charset="2"/>
              <a:buChar char="q"/>
            </a:pPr>
            <a:r>
              <a:rPr lang="es-ES" sz="1800" dirty="0"/>
              <a:t>The </a:t>
            </a:r>
            <a:r>
              <a:rPr lang="es-ES" sz="1800" b="1" dirty="0"/>
              <a:t>constructor </a:t>
            </a:r>
            <a:r>
              <a:rPr lang="es-ES" sz="1800" dirty="0"/>
              <a:t>of the "Boss" </a:t>
            </a:r>
            <a:r>
              <a:rPr lang="es-ES" sz="1800" b="1" dirty="0"/>
              <a:t>class </a:t>
            </a:r>
            <a:r>
              <a:rPr lang="es-ES" sz="1800" dirty="0"/>
              <a:t>calls the </a:t>
            </a:r>
            <a:r>
              <a:rPr lang="es-ES" sz="1800" b="1" dirty="0"/>
              <a:t>constructor </a:t>
            </a:r>
            <a:r>
              <a:rPr lang="es-ES" sz="1800" dirty="0"/>
              <a:t>of its </a:t>
            </a:r>
            <a:r>
              <a:rPr lang="es-ES" sz="1800" b="1" dirty="0"/>
              <a:t>superclass </a:t>
            </a:r>
            <a:r>
              <a:rPr lang="es-ES" sz="1800" dirty="0"/>
              <a:t>with the </a:t>
            </a:r>
            <a:r>
              <a:rPr lang="es-ES" sz="1800" b="1" dirty="0" err="1"/>
              <a:t>super </a:t>
            </a:r>
            <a:r>
              <a:rPr lang="es-ES" sz="1800" dirty="0"/>
              <a:t>instruction, which will be in charge of setting the </a:t>
            </a:r>
            <a:r>
              <a:rPr lang="es-ES" sz="1800" b="1" dirty="0"/>
              <a:t>attributes </a:t>
            </a:r>
            <a:r>
              <a:rPr lang="es-ES" sz="1800" dirty="0"/>
              <a:t>name and salary of the object being created. </a:t>
            </a:r>
          </a:p>
          <a:p>
            <a:pPr>
              <a:lnSpc>
                <a:spcPct val="170000"/>
              </a:lnSpc>
              <a:buFont typeface="Wingdings" pitchFamily="2" charset="2"/>
              <a:buChar char="q"/>
            </a:pPr>
            <a:r>
              <a:rPr lang="es-ES" sz="1800" dirty="0"/>
              <a:t>On the other hand, it is itself responsible for setting the value of the department </a:t>
            </a:r>
            <a:r>
              <a:rPr lang="es-ES" sz="1800" b="1" dirty="0"/>
              <a:t>attribute </a:t>
            </a:r>
            <a:r>
              <a:rPr lang="es-ES" sz="1800" dirty="0"/>
              <a:t>that does not exist in the </a:t>
            </a:r>
            <a:r>
              <a:rPr lang="es-ES" sz="1800" b="1" dirty="0"/>
              <a:t>superclass.</a:t>
            </a:r>
          </a:p>
          <a:p>
            <a:pPr>
              <a:lnSpc>
                <a:spcPct val="170000"/>
              </a:lnSpc>
              <a:buFont typeface="Wingdings" pitchFamily="2" charset="2"/>
              <a:buChar char="q"/>
            </a:pPr>
            <a:r>
              <a:rPr lang="es-ES" sz="1800" b="1" dirty="0" err="1"/>
              <a:t>super </a:t>
            </a:r>
            <a:r>
              <a:rPr lang="es-ES" sz="1800" dirty="0"/>
              <a:t>is used when a </a:t>
            </a:r>
            <a:r>
              <a:rPr lang="es-ES" sz="1800" b="1" dirty="0"/>
              <a:t>subclass </a:t>
            </a:r>
            <a:r>
              <a:rPr lang="es-ES" sz="1800" dirty="0"/>
              <a:t>defines a </a:t>
            </a:r>
            <a:r>
              <a:rPr lang="es-ES" sz="1800" b="1" dirty="0"/>
              <a:t>method </a:t>
            </a:r>
            <a:r>
              <a:rPr lang="es-ES" sz="1800" dirty="0"/>
              <a:t>with the same name, type and arguments as a </a:t>
            </a:r>
            <a:r>
              <a:rPr lang="es-ES" sz="1800" b="1" dirty="0"/>
              <a:t>method </a:t>
            </a:r>
            <a:r>
              <a:rPr lang="es-ES" sz="1800" dirty="0"/>
              <a:t>of the </a:t>
            </a:r>
            <a:r>
              <a:rPr lang="es-ES" sz="1800" b="1" dirty="0"/>
              <a:t>superclass</a:t>
            </a:r>
            <a:r>
              <a:rPr lang="es-ES" sz="1800" dirty="0"/>
              <a:t>. The </a:t>
            </a:r>
            <a:r>
              <a:rPr lang="es-ES" sz="1800" b="1" dirty="0"/>
              <a:t>method </a:t>
            </a:r>
            <a:r>
              <a:rPr lang="es-ES" sz="1800" dirty="0"/>
              <a:t>of the </a:t>
            </a:r>
            <a:r>
              <a:rPr lang="es-ES" sz="1800" b="1" dirty="0"/>
              <a:t>superclass </a:t>
            </a:r>
            <a:r>
              <a:rPr lang="es-ES" sz="1800" dirty="0"/>
              <a:t>is then said to be overwritten or overridden.</a:t>
            </a:r>
          </a:p>
          <a:p>
            <a:pPr>
              <a:lnSpc>
                <a:spcPct val="170000"/>
              </a:lnSpc>
              <a:buFont typeface="Wingdings" pitchFamily="2" charset="2"/>
              <a:buChar char="q"/>
            </a:pPr>
            <a:endParaRPr lang="es-ES" sz="1800" dirty="0"/>
          </a:p>
          <a:p>
            <a:pPr marL="0" indent="0">
              <a:lnSpc>
                <a:spcPct val="170000"/>
              </a:lnSpc>
              <a:buNone/>
            </a:pPr>
            <a:r>
              <a:rPr lang="es-ES" sz="1800" dirty="0"/>
              <a:t> </a:t>
            </a:r>
          </a:p>
          <a:p>
            <a:pPr marL="0" indent="0" algn="just">
              <a:lnSpc>
                <a:spcPct val="150000"/>
              </a:lnSpc>
              <a:spcBef>
                <a:spcPts val="0"/>
              </a:spcBef>
              <a:buNone/>
            </a:pPr>
            <a:endParaRPr lang="es-ES" sz="1600" dirty="0"/>
          </a:p>
        </p:txBody>
      </p:sp>
    </p:spTree>
    <p:extLst>
      <p:ext uri="{BB962C8B-B14F-4D97-AF65-F5344CB8AC3E}">
        <p14:creationId xmlns:p14="http://schemas.microsoft.com/office/powerpoint/2010/main" val="2325235046"/>
      </p:ext>
    </p:extLst>
  </p:cSld>
  <p:clrMapOvr>
    <a:masterClrMapping/>
  </p:clrMapOvr>
  <p:transition>
    <p:check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rmAutofit/>
          </a:bodyPr>
          <a:lstStyle/>
          <a:p>
            <a:pPr marL="742950" indent="-742950">
              <a:buFont typeface="+mj-lt"/>
              <a:buAutoNum type="arabicPeriod" startAt="5"/>
            </a:pPr>
            <a:r>
              <a:rPr lang="es-ES" sz="2800" dirty="0" err="1"/>
              <a:t>Constructors</a:t>
            </a:r>
            <a:r>
              <a:rPr lang="es-ES" sz="2800" dirty="0"/>
              <a:t> and super instruction.</a:t>
            </a:r>
          </a:p>
        </p:txBody>
      </p:sp>
      <p:sp>
        <p:nvSpPr>
          <p:cNvPr id="3" name="Marcador de contenido 2"/>
          <p:cNvSpPr>
            <a:spLocks noGrp="1"/>
          </p:cNvSpPr>
          <p:nvPr>
            <p:ph idx="1"/>
          </p:nvPr>
        </p:nvSpPr>
        <p:spPr>
          <a:xfrm>
            <a:off x="1182875" y="1471904"/>
            <a:ext cx="10515600" cy="4765407"/>
          </a:xfrm>
        </p:spPr>
        <p:txBody>
          <a:bodyPr>
            <a:normAutofit/>
          </a:bodyPr>
          <a:lstStyle/>
          <a:p>
            <a:pPr algn="just">
              <a:lnSpc>
                <a:spcPct val="150000"/>
              </a:lnSpc>
              <a:spcBef>
                <a:spcPts val="0"/>
              </a:spcBef>
              <a:buNone/>
            </a:pPr>
            <a:r>
              <a:rPr lang="es-ES" sz="1600" b="1" u="sng" dirty="0">
                <a:solidFill>
                  <a:srgbClr val="FF0000"/>
                </a:solidFill>
              </a:rPr>
              <a:t>EXERCISE 6. </a:t>
            </a:r>
            <a:r>
              <a:rPr lang="es-ES" sz="1600" dirty="0"/>
              <a:t>Example of the use of the </a:t>
            </a:r>
            <a:r>
              <a:rPr lang="es-ES" sz="1600" dirty="0" err="1"/>
              <a:t>super </a:t>
            </a:r>
            <a:r>
              <a:rPr lang="es-ES" sz="1600" dirty="0"/>
              <a:t>instruction.</a:t>
            </a:r>
          </a:p>
          <a:p>
            <a:pPr algn="ctr">
              <a:lnSpc>
                <a:spcPct val="150000"/>
              </a:lnSpc>
              <a:spcBef>
                <a:spcPts val="0"/>
              </a:spcBef>
              <a:buNone/>
            </a:pPr>
            <a:r>
              <a:rPr lang="es-ES" sz="1600" dirty="0"/>
              <a:t>(</a:t>
            </a:r>
            <a:r>
              <a:rPr lang="es-ES" sz="1600" b="1" dirty="0"/>
              <a:t>The file Exercise6UT7 is on the platform).</a:t>
            </a:r>
          </a:p>
          <a:p>
            <a:endParaRPr lang="es-ES" sz="1600" b="1" dirty="0"/>
          </a:p>
          <a:p>
            <a:pPr algn="just">
              <a:lnSpc>
                <a:spcPct val="150000"/>
              </a:lnSpc>
              <a:spcBef>
                <a:spcPts val="0"/>
              </a:spcBef>
              <a:buNone/>
            </a:pPr>
            <a:r>
              <a:rPr lang="es-ES" sz="1600" b="1" u="sng" dirty="0">
                <a:solidFill>
                  <a:srgbClr val="FF0000"/>
                </a:solidFill>
              </a:rPr>
              <a:t>EXERCISE 7</a:t>
            </a:r>
            <a:r>
              <a:rPr lang="es-ES" sz="1600" u="sng" dirty="0"/>
              <a:t>. </a:t>
            </a:r>
          </a:p>
          <a:p>
            <a:pPr marL="0" indent="0">
              <a:lnSpc>
                <a:spcPct val="150000"/>
              </a:lnSpc>
              <a:buNone/>
            </a:pPr>
            <a:r>
              <a:rPr lang="es-ES" sz="1600" dirty="0"/>
              <a:t>Write a program that asks for the data of a LINE, a RECTANGLE and a BOX using constructor functions. The length of the line, the area of the rectangle (width*height) and the volume of the box (width*height*thickness) must be displayed.</a:t>
            </a:r>
            <a:endParaRPr lang="es-ES" sz="1600" b="1" dirty="0"/>
          </a:p>
          <a:p>
            <a:pPr marL="0" indent="0">
              <a:lnSpc>
                <a:spcPct val="150000"/>
              </a:lnSpc>
              <a:buNone/>
            </a:pPr>
            <a:r>
              <a:rPr lang="es-ES" sz="1600" dirty="0"/>
              <a:t>The line attribute is: width.</a:t>
            </a:r>
            <a:endParaRPr lang="es-ES" sz="1600" b="1" dirty="0"/>
          </a:p>
          <a:p>
            <a:pPr marL="0" indent="0">
              <a:lnSpc>
                <a:spcPct val="150000"/>
              </a:lnSpc>
              <a:buNone/>
            </a:pPr>
            <a:r>
              <a:rPr lang="es-ES" sz="1600" dirty="0"/>
              <a:t>The attribute of the rectangle is: width and height.</a:t>
            </a:r>
            <a:endParaRPr lang="es-ES" sz="1600" b="1" dirty="0"/>
          </a:p>
          <a:p>
            <a:pPr marL="0" indent="0">
              <a:lnSpc>
                <a:spcPct val="150000"/>
              </a:lnSpc>
              <a:buNone/>
            </a:pPr>
            <a:r>
              <a:rPr lang="es-ES" sz="1600" dirty="0"/>
              <a:t>The polygon attribute is: width, height and thickness.</a:t>
            </a:r>
            <a:endParaRPr lang="es-ES" sz="1600" b="1" dirty="0"/>
          </a:p>
          <a:p>
            <a:pPr marL="0" indent="0">
              <a:lnSpc>
                <a:spcPct val="150000"/>
              </a:lnSpc>
              <a:buNone/>
            </a:pPr>
            <a:r>
              <a:rPr lang="es-ES" sz="1600" dirty="0"/>
              <a:t>RECTANGLE inherits from LINE and BOX from RECTANGLE.</a:t>
            </a:r>
          </a:p>
          <a:p>
            <a:endParaRPr lang="es-ES" dirty="0"/>
          </a:p>
        </p:txBody>
      </p:sp>
    </p:spTree>
    <p:extLst>
      <p:ext uri="{BB962C8B-B14F-4D97-AF65-F5344CB8AC3E}">
        <p14:creationId xmlns:p14="http://schemas.microsoft.com/office/powerpoint/2010/main" val="38977327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911424" y="116632"/>
            <a:ext cx="10515600" cy="821507"/>
          </a:xfrm>
        </p:spPr>
        <p:txBody>
          <a:bodyPr>
            <a:normAutofit/>
          </a:bodyPr>
          <a:lstStyle/>
          <a:p>
            <a:pPr marL="742950" indent="-742950">
              <a:buFont typeface="+mj-lt"/>
              <a:buAutoNum type="arabicPeriod" startAt="5"/>
            </a:pPr>
            <a:r>
              <a:rPr lang="es-ES" sz="2800" dirty="0" err="1"/>
              <a:t>Constructors</a:t>
            </a:r>
            <a:r>
              <a:rPr lang="es-ES" sz="2800" dirty="0"/>
              <a:t> and super instruction.</a:t>
            </a:r>
          </a:p>
        </p:txBody>
      </p:sp>
      <p:sp>
        <p:nvSpPr>
          <p:cNvPr id="5125" name="Rectangle 5"/>
          <p:cNvSpPr>
            <a:spLocks noGrp="1" noChangeArrowheads="1"/>
          </p:cNvSpPr>
          <p:nvPr>
            <p:ph idx="1"/>
          </p:nvPr>
        </p:nvSpPr>
        <p:spPr>
          <a:xfrm>
            <a:off x="1175910" y="692696"/>
            <a:ext cx="10515600" cy="4351338"/>
          </a:xfrm>
        </p:spPr>
        <p:txBody>
          <a:bodyPr>
            <a:noAutofit/>
          </a:bodyPr>
          <a:lstStyle/>
          <a:p>
            <a:pPr marL="0" indent="0">
              <a:lnSpc>
                <a:spcPct val="150000"/>
              </a:lnSpc>
              <a:buNone/>
            </a:pPr>
            <a:r>
              <a:rPr lang="es-ES" sz="2000" b="1" u="sng" dirty="0">
                <a:solidFill>
                  <a:srgbClr val="FF0000"/>
                </a:solidFill>
              </a:rPr>
              <a:t>EXERCISE 8. </a:t>
            </a:r>
            <a:r>
              <a:rPr lang="es-ES" sz="2000" dirty="0"/>
              <a:t>Starting from the previous exercise, ask for the data of a new box and visualize its volume. These data must be requested in the main class and passed as parameter to the constructor.</a:t>
            </a:r>
          </a:p>
          <a:p>
            <a:pPr marL="0" indent="0">
              <a:lnSpc>
                <a:spcPct val="170000"/>
              </a:lnSpc>
              <a:buNone/>
            </a:pPr>
            <a:r>
              <a:rPr lang="es-ES" sz="2400" b="1" u="sng" dirty="0">
                <a:solidFill>
                  <a:srgbClr val="FF0000"/>
                </a:solidFill>
              </a:rPr>
              <a:t>EXERCISE 9</a:t>
            </a:r>
            <a:r>
              <a:rPr lang="es-ES" sz="2400" dirty="0">
                <a:solidFill>
                  <a:srgbClr val="FF0000"/>
                </a:solidFill>
              </a:rPr>
              <a:t>: </a:t>
            </a:r>
            <a:r>
              <a:rPr lang="es-ES" sz="2400" dirty="0"/>
              <a:t>Modify the </a:t>
            </a:r>
            <a:r>
              <a:rPr lang="es-ES" sz="2400" b="1" dirty="0"/>
              <a:t>classes </a:t>
            </a:r>
            <a:r>
              <a:rPr lang="es-ES" sz="2400" dirty="0"/>
              <a:t>"Employee" and "Boss" of exercise 1 or exercise 4 so that </a:t>
            </a:r>
            <a:r>
              <a:rPr lang="es-ES" sz="2400" b="1" dirty="0"/>
              <a:t>constructors </a:t>
            </a:r>
            <a:r>
              <a:rPr lang="es-ES" sz="2400" dirty="0"/>
              <a:t>are used to request data. </a:t>
            </a:r>
          </a:p>
          <a:p>
            <a:pPr marL="457200" indent="-457200">
              <a:lnSpc>
                <a:spcPct val="170000"/>
              </a:lnSpc>
              <a:buAutoNum type="alphaLcParenR"/>
            </a:pPr>
            <a:r>
              <a:rPr lang="es-ES" sz="1800" dirty="0"/>
              <a:t>Implement in the "Employee" class a </a:t>
            </a:r>
            <a:r>
              <a:rPr lang="es-ES" sz="1800" b="1" dirty="0"/>
              <a:t>constructor </a:t>
            </a:r>
            <a:r>
              <a:rPr lang="es-ES" sz="1800" dirty="0"/>
              <a:t>that has as </a:t>
            </a:r>
            <a:r>
              <a:rPr lang="es-ES" sz="1800" b="1" dirty="0"/>
              <a:t>parameter </a:t>
            </a:r>
            <a:r>
              <a:rPr lang="es-ES" sz="1800" dirty="0"/>
              <a:t>the name and another one that has as </a:t>
            </a:r>
            <a:r>
              <a:rPr lang="es-ES" sz="1800" b="1" dirty="0"/>
              <a:t>parameters </a:t>
            </a:r>
            <a:r>
              <a:rPr lang="es-ES" sz="1800" dirty="0"/>
              <a:t>the name and the salary.</a:t>
            </a:r>
          </a:p>
          <a:p>
            <a:pPr marL="457200" indent="-457200">
              <a:lnSpc>
                <a:spcPct val="170000"/>
              </a:lnSpc>
              <a:buFont typeface="Wingdings 2"/>
              <a:buAutoNum type="alphaLcParenR"/>
            </a:pPr>
            <a:r>
              <a:rPr lang="es-ES" sz="1800" dirty="0"/>
              <a:t>Implement in the "Boss" class a </a:t>
            </a:r>
            <a:r>
              <a:rPr lang="es-ES" sz="1800" b="1" dirty="0"/>
              <a:t>constructor </a:t>
            </a:r>
            <a:r>
              <a:rPr lang="es-ES" sz="1800" dirty="0"/>
              <a:t>with name as </a:t>
            </a:r>
            <a:r>
              <a:rPr lang="es-ES" sz="1800" b="1" dirty="0"/>
              <a:t>parameter</a:t>
            </a:r>
            <a:r>
              <a:rPr lang="es-ES" sz="1800" dirty="0"/>
              <a:t>, another constructor with name and salary as </a:t>
            </a:r>
            <a:r>
              <a:rPr lang="es-ES" sz="1800" b="1" dirty="0"/>
              <a:t>parameters</a:t>
            </a:r>
            <a:r>
              <a:rPr lang="es-ES" sz="1800" dirty="0"/>
              <a:t>, and another constructor with name, salary and department. </a:t>
            </a:r>
          </a:p>
          <a:p>
            <a:pPr marL="457200" indent="-457200">
              <a:lnSpc>
                <a:spcPct val="170000"/>
              </a:lnSpc>
              <a:buFont typeface="Wingdings 2"/>
              <a:buAutoNum type="alphaLcParenR"/>
            </a:pPr>
            <a:r>
              <a:rPr lang="es-ES" sz="1800" dirty="0"/>
              <a:t>Write a program that asks for the data of five employees and two managers and displays them on the screen.</a:t>
            </a:r>
          </a:p>
          <a:p>
            <a:pPr marL="0" indent="0">
              <a:lnSpc>
                <a:spcPct val="150000"/>
              </a:lnSpc>
              <a:buNone/>
            </a:pPr>
            <a:endParaRPr lang="es-ES" sz="1800" b="1" dirty="0"/>
          </a:p>
          <a:p>
            <a:pPr algn="just">
              <a:lnSpc>
                <a:spcPct val="150000"/>
              </a:lnSpc>
              <a:spcBef>
                <a:spcPts val="0"/>
              </a:spcBef>
              <a:buNone/>
            </a:pPr>
            <a:endParaRPr lang="es-ES" sz="1800" dirty="0"/>
          </a:p>
          <a:p>
            <a:pPr algn="ctr">
              <a:lnSpc>
                <a:spcPct val="150000"/>
              </a:lnSpc>
              <a:spcBef>
                <a:spcPts val="0"/>
              </a:spcBef>
              <a:buNone/>
            </a:pPr>
            <a:endParaRPr lang="es-ES" sz="1800" b="1" u="sng" dirty="0"/>
          </a:p>
          <a:p>
            <a:pPr algn="just">
              <a:lnSpc>
                <a:spcPct val="150000"/>
              </a:lnSpc>
              <a:spcBef>
                <a:spcPts val="0"/>
              </a:spcBef>
              <a:buNone/>
            </a:pPr>
            <a:endParaRPr lang="es-ES" sz="1800" dirty="0"/>
          </a:p>
          <a:p>
            <a:pPr algn="just">
              <a:lnSpc>
                <a:spcPct val="150000"/>
              </a:lnSpc>
              <a:spcBef>
                <a:spcPts val="0"/>
              </a:spcBef>
              <a:buNone/>
            </a:pPr>
            <a:endParaRPr lang="es-ES" sz="1800" dirty="0"/>
          </a:p>
          <a:p>
            <a:pPr algn="just">
              <a:lnSpc>
                <a:spcPct val="150000"/>
              </a:lnSpc>
              <a:spcBef>
                <a:spcPts val="0"/>
              </a:spcBef>
              <a:buNone/>
            </a:pPr>
            <a:endParaRPr lang="es-ES" sz="1800" dirty="0"/>
          </a:p>
        </p:txBody>
      </p:sp>
    </p:spTree>
  </p:cSld>
  <p:clrMapOvr>
    <a:masterClrMapping/>
  </p:clrMapOvr>
  <p:transition>
    <p:check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DEAFE2-9FF1-41C5-B298-50315487A22C}"/>
              </a:ext>
            </a:extLst>
          </p:cNvPr>
          <p:cNvSpPr>
            <a:spLocks noGrp="1"/>
          </p:cNvSpPr>
          <p:nvPr>
            <p:ph type="title"/>
          </p:nvPr>
        </p:nvSpPr>
        <p:spPr/>
        <p:txBody>
          <a:bodyPr/>
          <a:lstStyle/>
          <a:p>
            <a:r>
              <a:rPr lang="es-ES" sz="3600" dirty="0"/>
              <a:t>Modifiers in classes, attributes and methods.</a:t>
            </a:r>
            <a:endParaRPr lang="es-ES" dirty="0"/>
          </a:p>
        </p:txBody>
      </p:sp>
      <p:sp>
        <p:nvSpPr>
          <p:cNvPr id="3" name="Marcador de texto 2">
            <a:extLst>
              <a:ext uri="{FF2B5EF4-FFF2-40B4-BE49-F238E27FC236}">
                <a16:creationId xmlns:a16="http://schemas.microsoft.com/office/drawing/2014/main" id="{A749D03F-C5AB-4BBB-9E15-6693971E4A88}"/>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13341005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rmAutofit/>
          </a:bodyPr>
          <a:lstStyle/>
          <a:p>
            <a:pPr algn="just">
              <a:lnSpc>
                <a:spcPct val="150000"/>
              </a:lnSpc>
              <a:spcBef>
                <a:spcPts val="0"/>
              </a:spcBef>
            </a:pPr>
            <a:r>
              <a:rPr lang="es-ES" sz="2800" b="1" u="sng" dirty="0"/>
              <a:t>6.1. Class modifiers.</a:t>
            </a:r>
          </a:p>
        </p:txBody>
      </p:sp>
      <p:sp>
        <p:nvSpPr>
          <p:cNvPr id="5125" name="Rectangle 5"/>
          <p:cNvSpPr>
            <a:spLocks noGrp="1" noChangeArrowheads="1"/>
          </p:cNvSpPr>
          <p:nvPr>
            <p:ph idx="1"/>
          </p:nvPr>
        </p:nvSpPr>
        <p:spPr>
          <a:xfrm>
            <a:off x="1177466" y="1124744"/>
            <a:ext cx="10515600" cy="5040560"/>
          </a:xfrm>
        </p:spPr>
        <p:txBody>
          <a:bodyPr>
            <a:noAutofit/>
          </a:bodyPr>
          <a:lstStyle/>
          <a:p>
            <a:pPr algn="just">
              <a:lnSpc>
                <a:spcPct val="150000"/>
              </a:lnSpc>
              <a:spcBef>
                <a:spcPts val="0"/>
              </a:spcBef>
              <a:buFont typeface="Wingdings" pitchFamily="2" charset="2"/>
              <a:buChar char="q"/>
            </a:pPr>
            <a:r>
              <a:rPr lang="es-ES" sz="1800" dirty="0"/>
              <a:t>The class modifiers are:</a:t>
            </a:r>
          </a:p>
          <a:p>
            <a:pPr lvl="1" algn="just">
              <a:lnSpc>
                <a:spcPct val="150000"/>
              </a:lnSpc>
              <a:spcBef>
                <a:spcPts val="0"/>
              </a:spcBef>
            </a:pPr>
            <a:r>
              <a:rPr lang="es-ES" sz="1800" b="1" u="sng" dirty="0"/>
              <a:t>public</a:t>
            </a:r>
            <a:r>
              <a:rPr lang="es-ES" sz="1800" b="1" dirty="0"/>
              <a:t>: </a:t>
            </a:r>
            <a:r>
              <a:rPr lang="es-ES" sz="1800" dirty="0"/>
              <a:t>is an access modifier. If we put this modifier to a class, we are making that class usable outside the package where it is defined. If the public modifier is not set, the default is </a:t>
            </a:r>
            <a:r>
              <a:rPr lang="es-ES" sz="1800" b="1" dirty="0"/>
              <a:t>package </a:t>
            </a:r>
            <a:r>
              <a:rPr lang="es-ES" sz="1800" dirty="0"/>
              <a:t>which means that the class can only be used by the classes that are in the same package where it is defined.</a:t>
            </a:r>
          </a:p>
          <a:p>
            <a:pPr lvl="1" algn="just">
              <a:lnSpc>
                <a:spcPct val="150000"/>
              </a:lnSpc>
              <a:spcBef>
                <a:spcPts val="0"/>
              </a:spcBef>
            </a:pPr>
            <a:r>
              <a:rPr lang="es-ES" sz="1800" b="1" u="sng" dirty="0" err="1"/>
              <a:t>abstract</a:t>
            </a:r>
            <a:r>
              <a:rPr lang="es-ES" sz="1800" b="1" dirty="0"/>
              <a:t>: </a:t>
            </a:r>
            <a:r>
              <a:rPr lang="es-ES" sz="1800" dirty="0"/>
              <a:t>is used to indicate that a class is abstract, that is, that the class can contain methods without implementation (abstract). An abstract class is exclusively used to be inherited and it is NOT possible to instantiate objects with this type of classes (we will see them later).</a:t>
            </a:r>
          </a:p>
          <a:p>
            <a:pPr lvl="1" algn="just">
              <a:lnSpc>
                <a:spcPct val="150000"/>
              </a:lnSpc>
              <a:spcBef>
                <a:spcPts val="0"/>
              </a:spcBef>
            </a:pPr>
            <a:r>
              <a:rPr lang="es-ES" sz="1800" b="1" u="sng" dirty="0"/>
              <a:t>final</a:t>
            </a:r>
            <a:r>
              <a:rPr lang="es-ES" sz="1800" b="1" dirty="0"/>
              <a:t>: </a:t>
            </a:r>
            <a:r>
              <a:rPr lang="es-ES" sz="1800" dirty="0"/>
              <a:t>when a class has this modifier, that class CANNOT be inherited (we will see them later).</a:t>
            </a:r>
          </a:p>
          <a:p>
            <a:pPr algn="just">
              <a:lnSpc>
                <a:spcPct val="150000"/>
              </a:lnSpc>
              <a:spcBef>
                <a:spcPts val="0"/>
              </a:spcBef>
              <a:buNone/>
            </a:pPr>
            <a:endParaRPr lang="es-ES" sz="1800" dirty="0"/>
          </a:p>
          <a:p>
            <a:pPr algn="just">
              <a:lnSpc>
                <a:spcPct val="150000"/>
              </a:lnSpc>
              <a:spcBef>
                <a:spcPts val="0"/>
              </a:spcBef>
              <a:buNone/>
            </a:pPr>
            <a:endParaRPr lang="es-ES" sz="1800" dirty="0"/>
          </a:p>
          <a:p>
            <a:pPr algn="just">
              <a:lnSpc>
                <a:spcPct val="150000"/>
              </a:lnSpc>
              <a:spcBef>
                <a:spcPts val="0"/>
              </a:spcBef>
              <a:buNone/>
            </a:pPr>
            <a:endParaRPr lang="es-ES" sz="1800" dirty="0"/>
          </a:p>
        </p:txBody>
      </p:sp>
    </p:spTree>
    <p:extLst>
      <p:ext uri="{BB962C8B-B14F-4D97-AF65-F5344CB8AC3E}">
        <p14:creationId xmlns:p14="http://schemas.microsoft.com/office/powerpoint/2010/main" val="4151219729"/>
      </p:ext>
    </p:extLst>
  </p:cSld>
  <p:clrMapOvr>
    <a:masterClrMapping/>
  </p:clrMapOvr>
  <p:transition>
    <p:check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p:txBody>
          <a:bodyPr>
            <a:normAutofit/>
          </a:bodyPr>
          <a:lstStyle/>
          <a:p>
            <a:pPr marL="742950" indent="-742950">
              <a:buFont typeface="+mj-lt"/>
              <a:buAutoNum type="arabicPeriod"/>
            </a:pPr>
            <a:r>
              <a:rPr lang="es-ES" sz="2800" dirty="0"/>
              <a:t>Introduction.</a:t>
            </a:r>
          </a:p>
        </p:txBody>
      </p:sp>
      <p:sp>
        <p:nvSpPr>
          <p:cNvPr id="5125" name="Rectangle 5"/>
          <p:cNvSpPr>
            <a:spLocks noGrp="1" noChangeArrowheads="1"/>
          </p:cNvSpPr>
          <p:nvPr>
            <p:ph idx="1"/>
          </p:nvPr>
        </p:nvSpPr>
        <p:spPr>
          <a:xfrm>
            <a:off x="898498" y="1484784"/>
            <a:ext cx="10455302" cy="4351338"/>
          </a:xfrm>
        </p:spPr>
        <p:txBody>
          <a:bodyPr>
            <a:normAutofit/>
          </a:bodyPr>
          <a:lstStyle/>
          <a:p>
            <a:pPr algn="just">
              <a:lnSpc>
                <a:spcPct val="150000"/>
              </a:lnSpc>
              <a:spcBef>
                <a:spcPts val="0"/>
              </a:spcBef>
              <a:buFont typeface="Wingdings" pitchFamily="2" charset="2"/>
              <a:buChar char="q"/>
            </a:pPr>
            <a:r>
              <a:rPr lang="es-ES" sz="2000" b="1" dirty="0"/>
              <a:t>Inheritance </a:t>
            </a:r>
            <a:r>
              <a:rPr lang="es-ES" sz="2000" dirty="0"/>
              <a:t>is a feature that differentiates OOP from structured programming.</a:t>
            </a:r>
          </a:p>
          <a:p>
            <a:pPr algn="just">
              <a:lnSpc>
                <a:spcPct val="150000"/>
              </a:lnSpc>
              <a:spcBef>
                <a:spcPts val="0"/>
              </a:spcBef>
              <a:buFont typeface="Wingdings" pitchFamily="2" charset="2"/>
              <a:buChar char="q"/>
            </a:pPr>
            <a:r>
              <a:rPr lang="es-ES" sz="2000" dirty="0"/>
              <a:t>Inheritance is also known as </a:t>
            </a:r>
            <a:r>
              <a:rPr lang="es-ES" sz="2000" b="1" dirty="0"/>
              <a:t>extension </a:t>
            </a:r>
            <a:r>
              <a:rPr lang="es-ES" sz="2000" dirty="0"/>
              <a:t>or </a:t>
            </a:r>
            <a:r>
              <a:rPr lang="es-ES" sz="2000" b="1" dirty="0"/>
              <a:t>derivation.</a:t>
            </a:r>
          </a:p>
          <a:p>
            <a:pPr>
              <a:lnSpc>
                <a:spcPct val="170000"/>
              </a:lnSpc>
              <a:buFont typeface="Wingdings" pitchFamily="2" charset="2"/>
              <a:buChar char="q"/>
            </a:pPr>
            <a:r>
              <a:rPr lang="es-ES" sz="2000" dirty="0"/>
              <a:t>The basic idea of </a:t>
            </a:r>
            <a:r>
              <a:rPr lang="es-ES" sz="2000" b="1" dirty="0"/>
              <a:t>inheritance </a:t>
            </a:r>
            <a:r>
              <a:rPr lang="es-ES" sz="2000" dirty="0"/>
              <a:t>is to create a new </a:t>
            </a:r>
            <a:r>
              <a:rPr lang="es-ES" sz="2000" b="1" dirty="0"/>
              <a:t>class from the </a:t>
            </a:r>
            <a:r>
              <a:rPr lang="es-ES" sz="2000" dirty="0"/>
              <a:t>definition of another existing </a:t>
            </a:r>
            <a:r>
              <a:rPr lang="es-ES" sz="2000" b="1" dirty="0"/>
              <a:t>class.</a:t>
            </a:r>
          </a:p>
          <a:p>
            <a:pPr>
              <a:buFont typeface="Wingdings" pitchFamily="2" charset="2"/>
              <a:buNone/>
            </a:pPr>
            <a:endParaRPr lang="es-ES" dirty="0"/>
          </a:p>
        </p:txBody>
      </p:sp>
    </p:spTree>
    <p:extLst>
      <p:ext uri="{BB962C8B-B14F-4D97-AF65-F5344CB8AC3E}">
        <p14:creationId xmlns:p14="http://schemas.microsoft.com/office/powerpoint/2010/main" val="4023419905"/>
      </p:ext>
    </p:extLst>
  </p:cSld>
  <p:clrMapOvr>
    <a:masterClrMapping/>
  </p:clrMapOvr>
  <p:transition>
    <p:check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rmAutofit/>
          </a:bodyPr>
          <a:lstStyle/>
          <a:p>
            <a:pPr algn="just">
              <a:lnSpc>
                <a:spcPct val="150000"/>
              </a:lnSpc>
              <a:spcBef>
                <a:spcPts val="0"/>
              </a:spcBef>
            </a:pPr>
            <a:r>
              <a:rPr lang="es-ES" sz="2800" b="1" u="sng" dirty="0"/>
              <a:t>6.2. Modifiers of attributes and methods.</a:t>
            </a:r>
          </a:p>
        </p:txBody>
      </p:sp>
      <p:sp>
        <p:nvSpPr>
          <p:cNvPr id="5125" name="Rectangle 5"/>
          <p:cNvSpPr>
            <a:spLocks noGrp="1" noChangeArrowheads="1"/>
          </p:cNvSpPr>
          <p:nvPr>
            <p:ph idx="1"/>
          </p:nvPr>
        </p:nvSpPr>
        <p:spPr>
          <a:xfrm>
            <a:off x="1055440" y="1124744"/>
            <a:ext cx="10515600" cy="4351338"/>
          </a:xfrm>
        </p:spPr>
        <p:txBody>
          <a:bodyPr>
            <a:noAutofit/>
          </a:bodyPr>
          <a:lstStyle/>
          <a:p>
            <a:pPr algn="just">
              <a:lnSpc>
                <a:spcPct val="150000"/>
              </a:lnSpc>
              <a:spcBef>
                <a:spcPts val="0"/>
              </a:spcBef>
              <a:buFont typeface="Wingdings" pitchFamily="2" charset="2"/>
              <a:buChar char="q"/>
            </a:pPr>
            <a:r>
              <a:rPr lang="es-ES" sz="2000" u="sng" dirty="0"/>
              <a:t>VISIBILITY MODIFIERS (already seen).</a:t>
            </a:r>
          </a:p>
          <a:p>
            <a:pPr lvl="1" algn="just">
              <a:lnSpc>
                <a:spcPct val="150000"/>
              </a:lnSpc>
              <a:spcBef>
                <a:spcPts val="0"/>
              </a:spcBef>
            </a:pPr>
            <a:r>
              <a:rPr lang="es-ES" sz="2000" b="1" u="sng" dirty="0"/>
              <a:t>public</a:t>
            </a:r>
            <a:r>
              <a:rPr lang="es-ES" sz="2000" dirty="0"/>
              <a:t>: the members of a public class can be accessed from any other class, as long as you have access to that class.</a:t>
            </a:r>
          </a:p>
          <a:p>
            <a:pPr lvl="1" algn="just">
              <a:lnSpc>
                <a:spcPct val="150000"/>
              </a:lnSpc>
              <a:spcBef>
                <a:spcPts val="0"/>
              </a:spcBef>
            </a:pPr>
            <a:r>
              <a:rPr lang="es-ES" sz="2000" b="1" u="sng" dirty="0"/>
              <a:t>private</a:t>
            </a:r>
            <a:r>
              <a:rPr lang="es-ES" sz="2000" dirty="0"/>
              <a:t>: members declared as private are accessible only within the class itself.</a:t>
            </a:r>
          </a:p>
          <a:p>
            <a:pPr lvl="1" algn="just">
              <a:lnSpc>
                <a:spcPct val="150000"/>
              </a:lnSpc>
              <a:spcBef>
                <a:spcPts val="0"/>
              </a:spcBef>
            </a:pPr>
            <a:r>
              <a:rPr lang="es-ES" sz="2000" b="1" u="sng" dirty="0"/>
              <a:t>protected</a:t>
            </a:r>
            <a:r>
              <a:rPr lang="es-ES" sz="2000" dirty="0"/>
              <a:t>: the members declared protected are accessible within the class itself, within the classes of the package where it is defined and within the subclass, even if it is not within the same package (by inheritance).</a:t>
            </a:r>
          </a:p>
          <a:p>
            <a:pPr marL="393192" lvl="1" indent="0" algn="just">
              <a:lnSpc>
                <a:spcPct val="150000"/>
              </a:lnSpc>
              <a:spcBef>
                <a:spcPts val="0"/>
              </a:spcBef>
              <a:buNone/>
            </a:pPr>
            <a:endParaRPr lang="es-ES" sz="2000" dirty="0"/>
          </a:p>
          <a:p>
            <a:pPr lvl="1" algn="just">
              <a:lnSpc>
                <a:spcPct val="150000"/>
              </a:lnSpc>
              <a:spcBef>
                <a:spcPts val="0"/>
              </a:spcBef>
              <a:buNone/>
            </a:pPr>
            <a:endParaRPr lang="es-ES" sz="2000" dirty="0"/>
          </a:p>
          <a:p>
            <a:pPr algn="just">
              <a:lnSpc>
                <a:spcPct val="150000"/>
              </a:lnSpc>
              <a:spcBef>
                <a:spcPts val="0"/>
              </a:spcBef>
              <a:buNone/>
            </a:pPr>
            <a:endParaRPr lang="es-ES" sz="1600" dirty="0"/>
          </a:p>
          <a:p>
            <a:pPr algn="just">
              <a:lnSpc>
                <a:spcPct val="150000"/>
              </a:lnSpc>
              <a:spcBef>
                <a:spcPts val="0"/>
              </a:spcBef>
              <a:buNone/>
            </a:pPr>
            <a:endParaRPr lang="es-ES" sz="1600" dirty="0"/>
          </a:p>
          <a:p>
            <a:pPr algn="just">
              <a:lnSpc>
                <a:spcPct val="150000"/>
              </a:lnSpc>
              <a:spcBef>
                <a:spcPts val="0"/>
              </a:spcBef>
              <a:buNone/>
            </a:pPr>
            <a:endParaRPr lang="es-ES" sz="1600" dirty="0"/>
          </a:p>
        </p:txBody>
      </p:sp>
    </p:spTree>
    <p:extLst>
      <p:ext uri="{BB962C8B-B14F-4D97-AF65-F5344CB8AC3E}">
        <p14:creationId xmlns:p14="http://schemas.microsoft.com/office/powerpoint/2010/main" val="296356460"/>
      </p:ext>
    </p:extLst>
  </p:cSld>
  <p:clrMapOvr>
    <a:masterClrMapping/>
  </p:clrMapOvr>
  <p:transition>
    <p:check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rmAutofit/>
          </a:bodyPr>
          <a:lstStyle/>
          <a:p>
            <a:pPr algn="just">
              <a:lnSpc>
                <a:spcPct val="150000"/>
              </a:lnSpc>
              <a:spcBef>
                <a:spcPts val="0"/>
              </a:spcBef>
            </a:pPr>
            <a:r>
              <a:rPr lang="es-ES" sz="2800" b="1" u="sng" dirty="0"/>
              <a:t>6.2. Modifiers of attributes and methods.</a:t>
            </a:r>
          </a:p>
        </p:txBody>
      </p:sp>
      <p:sp>
        <p:nvSpPr>
          <p:cNvPr id="5125" name="Rectangle 5"/>
          <p:cNvSpPr>
            <a:spLocks noGrp="1" noChangeArrowheads="1"/>
          </p:cNvSpPr>
          <p:nvPr>
            <p:ph idx="1"/>
          </p:nvPr>
        </p:nvSpPr>
        <p:spPr>
          <a:xfrm>
            <a:off x="839416" y="1307106"/>
            <a:ext cx="10515600" cy="4351338"/>
          </a:xfrm>
        </p:spPr>
        <p:txBody>
          <a:bodyPr>
            <a:noAutofit/>
          </a:bodyPr>
          <a:lstStyle/>
          <a:p>
            <a:pPr lvl="1" algn="just">
              <a:lnSpc>
                <a:spcPct val="150000"/>
              </a:lnSpc>
              <a:spcBef>
                <a:spcPts val="0"/>
              </a:spcBef>
            </a:pPr>
            <a:r>
              <a:rPr lang="es-ES" sz="2000" b="1" dirty="0" err="1"/>
              <a:t>package </a:t>
            </a:r>
            <a:r>
              <a:rPr lang="es-ES" sz="2000" dirty="0"/>
              <a:t>(nothing is put): if no modifier of the previous ones is put, it means that only those classes that are in the same package as the class where these members are defined can access these members. If a class inherits members of this type, it can make use of them as long as the subclasses and the superclass are in the same package.</a:t>
            </a:r>
          </a:p>
          <a:p>
            <a:pPr lvl="1" algn="just">
              <a:lnSpc>
                <a:spcPct val="150000"/>
              </a:lnSpc>
              <a:spcBef>
                <a:spcPts val="0"/>
              </a:spcBef>
              <a:buNone/>
            </a:pPr>
            <a:endParaRPr lang="es-ES" sz="1600" dirty="0"/>
          </a:p>
          <a:p>
            <a:pPr algn="just">
              <a:lnSpc>
                <a:spcPct val="150000"/>
              </a:lnSpc>
              <a:spcBef>
                <a:spcPts val="0"/>
              </a:spcBef>
              <a:buNone/>
            </a:pPr>
            <a:endParaRPr lang="es-ES" sz="1600" dirty="0"/>
          </a:p>
          <a:p>
            <a:pPr algn="just">
              <a:lnSpc>
                <a:spcPct val="150000"/>
              </a:lnSpc>
              <a:spcBef>
                <a:spcPts val="0"/>
              </a:spcBef>
              <a:buNone/>
            </a:pPr>
            <a:endParaRPr lang="es-ES" sz="1600" dirty="0"/>
          </a:p>
          <a:p>
            <a:pPr algn="just">
              <a:lnSpc>
                <a:spcPct val="150000"/>
              </a:lnSpc>
              <a:spcBef>
                <a:spcPts val="0"/>
              </a:spcBef>
              <a:buNone/>
            </a:pPr>
            <a:endParaRPr lang="es-ES" sz="1600" dirty="0"/>
          </a:p>
        </p:txBody>
      </p:sp>
    </p:spTree>
    <p:extLst>
      <p:ext uri="{BB962C8B-B14F-4D97-AF65-F5344CB8AC3E}">
        <p14:creationId xmlns:p14="http://schemas.microsoft.com/office/powerpoint/2010/main" val="1537321967"/>
      </p:ext>
    </p:extLst>
  </p:cSld>
  <p:clrMapOvr>
    <a:masterClrMapping/>
  </p:clrMapOvr>
  <p:transition>
    <p:check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rmAutofit/>
          </a:bodyPr>
          <a:lstStyle/>
          <a:p>
            <a:pPr marL="742950" indent="-742950">
              <a:buFont typeface="+mj-lt"/>
              <a:buAutoNum type="arabicPeriod" startAt="6"/>
            </a:pPr>
            <a:r>
              <a:rPr lang="es-ES" sz="2800" dirty="0"/>
              <a:t>Modifiers in classes, attributes and methods.</a:t>
            </a:r>
          </a:p>
        </p:txBody>
      </p:sp>
      <p:sp>
        <p:nvSpPr>
          <p:cNvPr id="5125" name="Rectangle 5"/>
          <p:cNvSpPr>
            <a:spLocks noGrp="1" noChangeArrowheads="1"/>
          </p:cNvSpPr>
          <p:nvPr>
            <p:ph idx="1"/>
          </p:nvPr>
        </p:nvSpPr>
        <p:spPr>
          <a:xfrm>
            <a:off x="1182875" y="1196752"/>
            <a:ext cx="10515600" cy="4351338"/>
          </a:xfrm>
        </p:spPr>
        <p:txBody>
          <a:bodyPr>
            <a:noAutofit/>
          </a:bodyPr>
          <a:lstStyle/>
          <a:p>
            <a:pPr marL="0" indent="0">
              <a:lnSpc>
                <a:spcPct val="170000"/>
              </a:lnSpc>
              <a:buNone/>
            </a:pPr>
            <a:r>
              <a:rPr lang="es-ES" sz="1800" b="1" u="sng" dirty="0">
                <a:solidFill>
                  <a:srgbClr val="FF0000"/>
                </a:solidFill>
              </a:rPr>
              <a:t>EXERCISE 10</a:t>
            </a:r>
            <a:r>
              <a:rPr lang="es-ES" sz="1800" dirty="0">
                <a:solidFill>
                  <a:srgbClr val="FF0000"/>
                </a:solidFill>
              </a:rPr>
              <a:t>: </a:t>
            </a:r>
            <a:r>
              <a:rPr lang="es-ES" sz="1800" dirty="0"/>
              <a:t>given the following table where the different </a:t>
            </a:r>
            <a:r>
              <a:rPr lang="es-ES" sz="1800" b="1" dirty="0"/>
              <a:t>visibility modifiers </a:t>
            </a:r>
            <a:r>
              <a:rPr lang="es-ES" sz="1800" dirty="0"/>
              <a:t>that the </a:t>
            </a:r>
            <a:r>
              <a:rPr lang="es-ES" sz="1800" b="1" dirty="0"/>
              <a:t>members </a:t>
            </a:r>
            <a:r>
              <a:rPr lang="es-ES" sz="1800" dirty="0"/>
              <a:t>of a </a:t>
            </a:r>
            <a:r>
              <a:rPr lang="es-ES" sz="1800" b="1" dirty="0"/>
              <a:t>public class </a:t>
            </a:r>
            <a:r>
              <a:rPr lang="es-ES" sz="1800" dirty="0"/>
              <a:t>can have are specified, indicate if the </a:t>
            </a:r>
            <a:r>
              <a:rPr lang="es-ES" sz="1800" b="1" dirty="0"/>
              <a:t>members </a:t>
            </a:r>
            <a:r>
              <a:rPr lang="es-ES" sz="1800" dirty="0"/>
              <a:t>of that </a:t>
            </a:r>
            <a:r>
              <a:rPr lang="es-ES" sz="1800" b="1" dirty="0"/>
              <a:t>class </a:t>
            </a:r>
            <a:r>
              <a:rPr lang="es-ES" sz="1800" dirty="0"/>
              <a:t>can be used with the access modifier indicated in the different </a:t>
            </a:r>
            <a:r>
              <a:rPr lang="es-ES" sz="1800" b="1" dirty="0"/>
              <a:t>classes </a:t>
            </a:r>
            <a:r>
              <a:rPr lang="es-ES" sz="1800" dirty="0"/>
              <a:t>specified in each of the columns.</a:t>
            </a:r>
          </a:p>
          <a:p>
            <a:pPr marL="365760" lvl="1" indent="0">
              <a:lnSpc>
                <a:spcPct val="170000"/>
              </a:lnSpc>
              <a:buNone/>
            </a:pPr>
            <a:r>
              <a:rPr lang="es-ES" sz="1600" dirty="0"/>
              <a:t>A: Within the same </a:t>
            </a:r>
            <a:r>
              <a:rPr lang="es-ES" sz="1600" b="1" dirty="0"/>
              <a:t>class</a:t>
            </a:r>
            <a:r>
              <a:rPr lang="es-ES" sz="1600" dirty="0"/>
              <a:t>.</a:t>
            </a:r>
          </a:p>
          <a:p>
            <a:pPr marL="365760" lvl="1" indent="0">
              <a:lnSpc>
                <a:spcPct val="170000"/>
              </a:lnSpc>
              <a:buNone/>
            </a:pPr>
            <a:r>
              <a:rPr lang="es-ES" sz="1600" dirty="0"/>
              <a:t>B: Within a </a:t>
            </a:r>
            <a:r>
              <a:rPr lang="es-ES" sz="1600" b="1" dirty="0"/>
              <a:t>subclass </a:t>
            </a:r>
            <a:r>
              <a:rPr lang="es-ES" sz="1600" dirty="0"/>
              <a:t>that is in the same </a:t>
            </a:r>
            <a:r>
              <a:rPr lang="es-ES" sz="1600" b="1" dirty="0"/>
              <a:t>package</a:t>
            </a:r>
            <a:r>
              <a:rPr lang="es-ES" sz="1600" dirty="0"/>
              <a:t>.</a:t>
            </a:r>
          </a:p>
          <a:p>
            <a:pPr marL="365760" lvl="1" indent="0">
              <a:lnSpc>
                <a:spcPct val="170000"/>
              </a:lnSpc>
              <a:buNone/>
            </a:pPr>
            <a:r>
              <a:rPr lang="es-ES" sz="1600" dirty="0"/>
              <a:t>C: Within a </a:t>
            </a:r>
            <a:r>
              <a:rPr lang="es-ES" sz="1600" b="1" dirty="0"/>
              <a:t>class </a:t>
            </a:r>
            <a:r>
              <a:rPr lang="es-ES" sz="1600" dirty="0"/>
              <a:t>that is within the same </a:t>
            </a:r>
            <a:r>
              <a:rPr lang="es-ES" sz="1600" b="1" dirty="0"/>
              <a:t>package</a:t>
            </a:r>
            <a:r>
              <a:rPr lang="es-ES" sz="1600" dirty="0"/>
              <a:t>, but does not </a:t>
            </a:r>
            <a:r>
              <a:rPr lang="es-ES" sz="1600" b="1" dirty="0"/>
              <a:t>inherit </a:t>
            </a:r>
            <a:r>
              <a:rPr lang="es-ES" sz="1600" dirty="0"/>
              <a:t>it.</a:t>
            </a:r>
          </a:p>
          <a:p>
            <a:pPr marL="365760" lvl="1" indent="0">
              <a:lnSpc>
                <a:spcPct val="170000"/>
              </a:lnSpc>
              <a:buNone/>
            </a:pPr>
            <a:r>
              <a:rPr lang="es-ES" sz="1600" dirty="0"/>
              <a:t>D: Within a </a:t>
            </a:r>
            <a:r>
              <a:rPr lang="es-ES" sz="1600" b="1" dirty="0"/>
              <a:t>subclass</a:t>
            </a:r>
            <a:r>
              <a:rPr lang="es-ES" sz="1600" dirty="0"/>
              <a:t>, but not within the same </a:t>
            </a:r>
            <a:r>
              <a:rPr lang="es-ES" sz="1600" b="1" dirty="0"/>
              <a:t>package</a:t>
            </a:r>
            <a:r>
              <a:rPr lang="es-ES" sz="1600" dirty="0"/>
              <a:t>.</a:t>
            </a:r>
          </a:p>
          <a:p>
            <a:pPr marL="365760" lvl="1" indent="0">
              <a:lnSpc>
                <a:spcPct val="170000"/>
              </a:lnSpc>
              <a:buNone/>
            </a:pPr>
            <a:r>
              <a:rPr lang="es-ES" sz="1600" dirty="0"/>
              <a:t>E: Within a </a:t>
            </a:r>
            <a:r>
              <a:rPr lang="es-ES" sz="1600" b="1" dirty="0"/>
              <a:t>class </a:t>
            </a:r>
            <a:r>
              <a:rPr lang="es-ES" sz="1600" dirty="0"/>
              <a:t>that is not within the same </a:t>
            </a:r>
            <a:r>
              <a:rPr lang="es-ES" sz="1600" b="1" dirty="0"/>
              <a:t>package </a:t>
            </a:r>
            <a:r>
              <a:rPr lang="es-ES" sz="1600" dirty="0"/>
              <a:t>and does not </a:t>
            </a:r>
            <a:r>
              <a:rPr lang="es-ES" sz="1600" b="1" dirty="0"/>
              <a:t>inherit </a:t>
            </a:r>
            <a:r>
              <a:rPr lang="es-ES" sz="1600" dirty="0"/>
              <a:t>it.</a:t>
            </a:r>
          </a:p>
          <a:p>
            <a:pPr lvl="1" algn="just">
              <a:lnSpc>
                <a:spcPct val="150000"/>
              </a:lnSpc>
              <a:spcBef>
                <a:spcPts val="0"/>
              </a:spcBef>
              <a:buNone/>
            </a:pPr>
            <a:endParaRPr lang="es-ES" sz="1600" dirty="0"/>
          </a:p>
          <a:p>
            <a:pPr algn="just">
              <a:lnSpc>
                <a:spcPct val="150000"/>
              </a:lnSpc>
              <a:spcBef>
                <a:spcPts val="0"/>
              </a:spcBef>
              <a:buNone/>
            </a:pPr>
            <a:endParaRPr lang="es-ES" sz="1600" dirty="0"/>
          </a:p>
          <a:p>
            <a:pPr algn="just">
              <a:lnSpc>
                <a:spcPct val="150000"/>
              </a:lnSpc>
              <a:spcBef>
                <a:spcPts val="0"/>
              </a:spcBef>
              <a:buNone/>
            </a:pPr>
            <a:endParaRPr lang="es-ES" sz="1600" dirty="0"/>
          </a:p>
          <a:p>
            <a:pPr algn="just">
              <a:lnSpc>
                <a:spcPct val="150000"/>
              </a:lnSpc>
              <a:spcBef>
                <a:spcPts val="0"/>
              </a:spcBef>
              <a:buNone/>
            </a:pPr>
            <a:endParaRPr lang="es-ES" sz="1600" dirty="0"/>
          </a:p>
        </p:txBody>
      </p:sp>
    </p:spTree>
    <p:extLst>
      <p:ext uri="{BB962C8B-B14F-4D97-AF65-F5344CB8AC3E}">
        <p14:creationId xmlns:p14="http://schemas.microsoft.com/office/powerpoint/2010/main" val="3019819219"/>
      </p:ext>
    </p:extLst>
  </p:cSld>
  <p:clrMapOvr>
    <a:masterClrMapping/>
  </p:clrMapOvr>
  <p:transition>
    <p:check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rmAutofit/>
          </a:bodyPr>
          <a:lstStyle/>
          <a:p>
            <a:pPr marL="742950" indent="-742950">
              <a:buFont typeface="+mj-lt"/>
              <a:buAutoNum type="arabicPeriod" startAt="6"/>
            </a:pPr>
            <a:r>
              <a:rPr lang="es-ES" sz="2800" dirty="0"/>
              <a:t>Modifiers in classes, attributes and methods.</a:t>
            </a:r>
          </a:p>
        </p:txBody>
      </p:sp>
      <p:sp>
        <p:nvSpPr>
          <p:cNvPr id="5125" name="Rectangle 5"/>
          <p:cNvSpPr>
            <a:spLocks noGrp="1" noChangeArrowheads="1"/>
          </p:cNvSpPr>
          <p:nvPr>
            <p:ph idx="1"/>
          </p:nvPr>
        </p:nvSpPr>
        <p:spPr/>
        <p:txBody>
          <a:bodyPr>
            <a:noAutofit/>
          </a:bodyPr>
          <a:lstStyle/>
          <a:p>
            <a:pPr algn="just">
              <a:lnSpc>
                <a:spcPct val="150000"/>
              </a:lnSpc>
              <a:spcBef>
                <a:spcPts val="0"/>
              </a:spcBef>
              <a:buNone/>
            </a:pPr>
            <a:endParaRPr lang="es-ES" sz="1600" dirty="0"/>
          </a:p>
          <a:p>
            <a:pPr algn="just">
              <a:lnSpc>
                <a:spcPct val="150000"/>
              </a:lnSpc>
              <a:spcBef>
                <a:spcPts val="0"/>
              </a:spcBef>
              <a:buNone/>
            </a:pPr>
            <a:endParaRPr lang="es-ES" sz="1600" dirty="0"/>
          </a:p>
          <a:p>
            <a:pPr algn="just">
              <a:lnSpc>
                <a:spcPct val="150000"/>
              </a:lnSpc>
              <a:spcBef>
                <a:spcPts val="0"/>
              </a:spcBef>
              <a:buNone/>
            </a:pPr>
            <a:endParaRPr lang="es-ES" sz="1600" dirty="0"/>
          </a:p>
        </p:txBody>
      </p:sp>
      <p:graphicFrame>
        <p:nvGraphicFramePr>
          <p:cNvPr id="4" name="3 Marcador de contenido"/>
          <p:cNvGraphicFramePr>
            <a:graphicFrameLocks/>
          </p:cNvGraphicFramePr>
          <p:nvPr>
            <p:extLst>
              <p:ext uri="{D42A27DB-BD31-4B8C-83A1-F6EECF244321}">
                <p14:modId xmlns:p14="http://schemas.microsoft.com/office/powerpoint/2010/main" val="3499251840"/>
              </p:ext>
            </p:extLst>
          </p:nvPr>
        </p:nvGraphicFramePr>
        <p:xfrm>
          <a:off x="2063552" y="2078857"/>
          <a:ext cx="8229600" cy="3798415"/>
        </p:xfrm>
        <a:graphic>
          <a:graphicData uri="http://schemas.openxmlformats.org/drawingml/2006/table">
            <a:tbl>
              <a:tblPr firstRow="1" bandRow="1">
                <a:tableStyleId>{21E4AEA4-8DFA-4A89-87EB-49C32662AFE0}</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433264">
                  <a:extLst>
                    <a:ext uri="{9D8B030D-6E8A-4147-A177-3AD203B41FA5}">
                      <a16:colId xmlns:a16="http://schemas.microsoft.com/office/drawing/2014/main" val="20002"/>
                    </a:ext>
                  </a:extLst>
                </a:gridCol>
                <a:gridCol w="1309936">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759683">
                <a:tc>
                  <a:txBody>
                    <a:bodyPr/>
                    <a:lstStyle/>
                    <a:p>
                      <a:endParaRPr lang="es-ES" dirty="0"/>
                    </a:p>
                  </a:txBody>
                  <a:tcPr/>
                </a:tc>
                <a:tc>
                  <a:txBody>
                    <a:bodyPr/>
                    <a:lstStyle/>
                    <a:p>
                      <a:r>
                        <a:rPr lang="es-ES" dirty="0">
                          <a:solidFill>
                            <a:schemeClr val="tx1"/>
                          </a:solidFill>
                        </a:rPr>
                        <a:t>A</a:t>
                      </a:r>
                    </a:p>
                  </a:txBody>
                  <a:tcPr/>
                </a:tc>
                <a:tc>
                  <a:txBody>
                    <a:bodyPr/>
                    <a:lstStyle/>
                    <a:p>
                      <a:r>
                        <a:rPr lang="es-ES" dirty="0">
                          <a:solidFill>
                            <a:schemeClr val="tx1"/>
                          </a:solidFill>
                        </a:rPr>
                        <a:t>B</a:t>
                      </a:r>
                    </a:p>
                  </a:txBody>
                  <a:tcPr/>
                </a:tc>
                <a:tc>
                  <a:txBody>
                    <a:bodyPr/>
                    <a:lstStyle/>
                    <a:p>
                      <a:r>
                        <a:rPr lang="es-ES" dirty="0">
                          <a:solidFill>
                            <a:schemeClr val="tx1"/>
                          </a:solidFill>
                        </a:rPr>
                        <a:t>C</a:t>
                      </a:r>
                    </a:p>
                  </a:txBody>
                  <a:tcPr/>
                </a:tc>
                <a:tc>
                  <a:txBody>
                    <a:bodyPr/>
                    <a:lstStyle/>
                    <a:p>
                      <a:r>
                        <a:rPr lang="es-ES" dirty="0">
                          <a:solidFill>
                            <a:schemeClr val="tx1"/>
                          </a:solidFill>
                        </a:rPr>
                        <a:t>D</a:t>
                      </a:r>
                    </a:p>
                  </a:txBody>
                  <a:tcPr/>
                </a:tc>
                <a:tc>
                  <a:txBody>
                    <a:bodyPr/>
                    <a:lstStyle/>
                    <a:p>
                      <a:r>
                        <a:rPr lang="es-ES" dirty="0">
                          <a:solidFill>
                            <a:schemeClr val="tx1"/>
                          </a:solidFill>
                        </a:rPr>
                        <a:t>E</a:t>
                      </a:r>
                    </a:p>
                  </a:txBody>
                  <a:tcPr/>
                </a:tc>
                <a:extLst>
                  <a:ext uri="{0D108BD9-81ED-4DB2-BD59-A6C34878D82A}">
                    <a16:rowId xmlns:a16="http://schemas.microsoft.com/office/drawing/2014/main" val="10000"/>
                  </a:ext>
                </a:extLst>
              </a:tr>
              <a:tr h="759683">
                <a:tc>
                  <a:txBody>
                    <a:bodyPr/>
                    <a:lstStyle/>
                    <a:p>
                      <a:r>
                        <a:rPr lang="es-ES" dirty="0"/>
                        <a:t>private</a:t>
                      </a:r>
                    </a:p>
                  </a:txBody>
                  <a:tcPr/>
                </a:tc>
                <a:tc>
                  <a:txBody>
                    <a:bodyPr/>
                    <a:lstStyle/>
                    <a:p>
                      <a:pPr algn="ctr"/>
                      <a:endParaRPr lang="es-ES" dirty="0"/>
                    </a:p>
                  </a:txBody>
                  <a:tcPr/>
                </a:tc>
                <a:tc>
                  <a:txBody>
                    <a:bodyPr/>
                    <a:lstStyle/>
                    <a:p>
                      <a:endParaRPr lang="es-ES" dirty="0"/>
                    </a:p>
                  </a:txBody>
                  <a:tcPr/>
                </a:tc>
                <a:tc>
                  <a:txBody>
                    <a:bodyPr/>
                    <a:lstStyle/>
                    <a:p>
                      <a:endParaRPr lang="es-ES" dirty="0"/>
                    </a:p>
                  </a:txBody>
                  <a:tcPr/>
                </a:tc>
                <a:tc>
                  <a:txBody>
                    <a:bodyPr/>
                    <a:lstStyle/>
                    <a:p>
                      <a:endParaRPr lang="es-ES" dirty="0"/>
                    </a:p>
                  </a:txBody>
                  <a:tcPr/>
                </a:tc>
                <a:tc>
                  <a:txBody>
                    <a:bodyPr/>
                    <a:lstStyle/>
                    <a:p>
                      <a:endParaRPr lang="es-ES" dirty="0"/>
                    </a:p>
                  </a:txBody>
                  <a:tcPr/>
                </a:tc>
                <a:extLst>
                  <a:ext uri="{0D108BD9-81ED-4DB2-BD59-A6C34878D82A}">
                    <a16:rowId xmlns:a16="http://schemas.microsoft.com/office/drawing/2014/main" val="10001"/>
                  </a:ext>
                </a:extLst>
              </a:tr>
              <a:tr h="759683">
                <a:tc>
                  <a:txBody>
                    <a:bodyPr/>
                    <a:lstStyle/>
                    <a:p>
                      <a:r>
                        <a:rPr lang="es-ES" dirty="0"/>
                        <a:t>package</a:t>
                      </a:r>
                    </a:p>
                  </a:txBody>
                  <a:tcPr/>
                </a:tc>
                <a:tc>
                  <a:txBody>
                    <a:bodyPr/>
                    <a:lstStyle/>
                    <a:p>
                      <a:endParaRPr lang="es-ES" dirty="0"/>
                    </a:p>
                  </a:txBody>
                  <a:tcPr/>
                </a:tc>
                <a:tc>
                  <a:txBody>
                    <a:bodyPr/>
                    <a:lstStyle/>
                    <a:p>
                      <a:endParaRPr lang="es-ES" dirty="0"/>
                    </a:p>
                  </a:txBody>
                  <a:tcPr/>
                </a:tc>
                <a:tc>
                  <a:txBody>
                    <a:bodyPr/>
                    <a:lstStyle/>
                    <a:p>
                      <a:endParaRPr lang="es-ES" dirty="0"/>
                    </a:p>
                  </a:txBody>
                  <a:tcPr/>
                </a:tc>
                <a:tc>
                  <a:txBody>
                    <a:bodyPr/>
                    <a:lstStyle/>
                    <a:p>
                      <a:endParaRPr lang="es-ES" dirty="0"/>
                    </a:p>
                  </a:txBody>
                  <a:tcPr/>
                </a:tc>
                <a:tc>
                  <a:txBody>
                    <a:bodyPr/>
                    <a:lstStyle/>
                    <a:p>
                      <a:endParaRPr lang="es-ES" dirty="0"/>
                    </a:p>
                  </a:txBody>
                  <a:tcPr/>
                </a:tc>
                <a:extLst>
                  <a:ext uri="{0D108BD9-81ED-4DB2-BD59-A6C34878D82A}">
                    <a16:rowId xmlns:a16="http://schemas.microsoft.com/office/drawing/2014/main" val="10002"/>
                  </a:ext>
                </a:extLst>
              </a:tr>
              <a:tr h="759683">
                <a:tc>
                  <a:txBody>
                    <a:bodyPr/>
                    <a:lstStyle/>
                    <a:p>
                      <a:r>
                        <a:rPr lang="es-ES" dirty="0"/>
                        <a:t>protected</a:t>
                      </a:r>
                    </a:p>
                  </a:txBody>
                  <a:tcPr/>
                </a:tc>
                <a:tc>
                  <a:txBody>
                    <a:bodyPr/>
                    <a:lstStyle/>
                    <a:p>
                      <a:endParaRPr lang="es-ES" dirty="0"/>
                    </a:p>
                  </a:txBody>
                  <a:tcPr/>
                </a:tc>
                <a:tc>
                  <a:txBody>
                    <a:bodyPr/>
                    <a:lstStyle/>
                    <a:p>
                      <a:endParaRPr lang="es-ES" dirty="0"/>
                    </a:p>
                  </a:txBody>
                  <a:tcPr/>
                </a:tc>
                <a:tc>
                  <a:txBody>
                    <a:bodyPr/>
                    <a:lstStyle/>
                    <a:p>
                      <a:endParaRPr lang="es-ES" dirty="0"/>
                    </a:p>
                  </a:txBody>
                  <a:tcPr/>
                </a:tc>
                <a:tc>
                  <a:txBody>
                    <a:bodyPr/>
                    <a:lstStyle/>
                    <a:p>
                      <a:endParaRPr lang="es-ES" dirty="0"/>
                    </a:p>
                  </a:txBody>
                  <a:tcPr/>
                </a:tc>
                <a:tc>
                  <a:txBody>
                    <a:bodyPr/>
                    <a:lstStyle/>
                    <a:p>
                      <a:endParaRPr lang="es-ES" dirty="0"/>
                    </a:p>
                  </a:txBody>
                  <a:tcPr/>
                </a:tc>
                <a:extLst>
                  <a:ext uri="{0D108BD9-81ED-4DB2-BD59-A6C34878D82A}">
                    <a16:rowId xmlns:a16="http://schemas.microsoft.com/office/drawing/2014/main" val="10003"/>
                  </a:ext>
                </a:extLst>
              </a:tr>
              <a:tr h="759683">
                <a:tc>
                  <a:txBody>
                    <a:bodyPr/>
                    <a:lstStyle/>
                    <a:p>
                      <a:r>
                        <a:rPr lang="es-ES" dirty="0"/>
                        <a:t>public</a:t>
                      </a:r>
                    </a:p>
                  </a:txBody>
                  <a:tcPr/>
                </a:tc>
                <a:tc>
                  <a:txBody>
                    <a:bodyPr/>
                    <a:lstStyle/>
                    <a:p>
                      <a:endParaRPr lang="es-ES" dirty="0"/>
                    </a:p>
                  </a:txBody>
                  <a:tcPr/>
                </a:tc>
                <a:tc>
                  <a:txBody>
                    <a:bodyPr/>
                    <a:lstStyle/>
                    <a:p>
                      <a:endParaRPr lang="es-ES" dirty="0"/>
                    </a:p>
                  </a:txBody>
                  <a:tcPr/>
                </a:tc>
                <a:tc>
                  <a:txBody>
                    <a:bodyPr/>
                    <a:lstStyle/>
                    <a:p>
                      <a:endParaRPr lang="es-ES" dirty="0"/>
                    </a:p>
                  </a:txBody>
                  <a:tcPr/>
                </a:tc>
                <a:tc>
                  <a:txBody>
                    <a:bodyPr/>
                    <a:lstStyle/>
                    <a:p>
                      <a:endParaRPr lang="es-ES" dirty="0"/>
                    </a:p>
                  </a:txBody>
                  <a:tcPr/>
                </a:tc>
                <a:tc>
                  <a:txBody>
                    <a:bodyPr/>
                    <a:lstStyle/>
                    <a:p>
                      <a:endParaRPr lang="es-E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94285407"/>
      </p:ext>
    </p:extLst>
  </p:cSld>
  <p:clrMapOvr>
    <a:masterClrMapping/>
  </p:clrMapOvr>
  <p:transition>
    <p:checke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rmAutofit/>
          </a:bodyPr>
          <a:lstStyle/>
          <a:p>
            <a:pPr marL="742950" indent="-742950">
              <a:buFont typeface="+mj-lt"/>
              <a:buAutoNum type="arabicPeriod" startAt="6"/>
            </a:pPr>
            <a:r>
              <a:rPr lang="es-ES" sz="2800" dirty="0"/>
              <a:t>Modifiers in classes, attributes and methods.</a:t>
            </a:r>
          </a:p>
        </p:txBody>
      </p:sp>
      <p:sp>
        <p:nvSpPr>
          <p:cNvPr id="5125" name="Rectangle 5"/>
          <p:cNvSpPr>
            <a:spLocks noGrp="1" noChangeArrowheads="1"/>
          </p:cNvSpPr>
          <p:nvPr>
            <p:ph idx="1"/>
          </p:nvPr>
        </p:nvSpPr>
        <p:spPr>
          <a:xfrm>
            <a:off x="1055440" y="871884"/>
            <a:ext cx="10515600" cy="4351338"/>
          </a:xfrm>
        </p:spPr>
        <p:txBody>
          <a:bodyPr>
            <a:noAutofit/>
          </a:bodyPr>
          <a:lstStyle/>
          <a:p>
            <a:pPr marL="0" indent="0">
              <a:lnSpc>
                <a:spcPct val="170000"/>
              </a:lnSpc>
              <a:buNone/>
            </a:pPr>
            <a:r>
              <a:rPr lang="es-ES" sz="1800" b="1" u="sng" dirty="0">
                <a:solidFill>
                  <a:srgbClr val="FF0000"/>
                </a:solidFill>
              </a:rPr>
              <a:t>EXERCISE 11</a:t>
            </a:r>
            <a:r>
              <a:rPr lang="es-ES" sz="1800" dirty="0">
                <a:solidFill>
                  <a:srgbClr val="FF0000"/>
                </a:solidFill>
              </a:rPr>
              <a:t>: </a:t>
            </a:r>
            <a:r>
              <a:rPr lang="es-ES" sz="1800" dirty="0"/>
              <a:t>create a project with two packages: the </a:t>
            </a:r>
            <a:r>
              <a:rPr lang="es-ES" sz="1800" b="1" dirty="0"/>
              <a:t>package </a:t>
            </a:r>
            <a:r>
              <a:rPr lang="es-ES" sz="1800" dirty="0"/>
              <a:t>"exercise11ut7" with the classes "Employee", "Boss" and "</a:t>
            </a:r>
            <a:r>
              <a:rPr lang="es-ES" sz="1800" dirty="0" err="1"/>
              <a:t>BossSpecial</a:t>
            </a:r>
            <a:r>
              <a:rPr lang="es-ES" sz="1800" dirty="0"/>
              <a:t>" and the </a:t>
            </a:r>
            <a:r>
              <a:rPr lang="es-ES" sz="1800" b="1" dirty="0"/>
              <a:t>package </a:t>
            </a:r>
            <a:r>
              <a:rPr lang="es-ES" sz="1800" dirty="0"/>
              <a:t>"exercise6ut7b" with the class "</a:t>
            </a:r>
            <a:r>
              <a:rPr lang="es-ES" sz="1800" dirty="0" err="1"/>
              <a:t>EmployeeSpecial</a:t>
            </a:r>
            <a:r>
              <a:rPr lang="es-ES" sz="1800" dirty="0"/>
              <a:t>".</a:t>
            </a:r>
          </a:p>
          <a:p>
            <a:pPr marL="0" indent="0">
              <a:lnSpc>
                <a:spcPct val="170000"/>
              </a:lnSpc>
              <a:buNone/>
            </a:pPr>
            <a:endParaRPr lang="es-ES" sz="1800" dirty="0"/>
          </a:p>
        </p:txBody>
      </p:sp>
      <p:grpSp>
        <p:nvGrpSpPr>
          <p:cNvPr id="2" name="1 Grupo"/>
          <p:cNvGrpSpPr/>
          <p:nvPr/>
        </p:nvGrpSpPr>
        <p:grpSpPr>
          <a:xfrm>
            <a:off x="2243572" y="2060848"/>
            <a:ext cx="7704856" cy="3629234"/>
            <a:chOff x="755576" y="2824102"/>
            <a:chExt cx="7704856" cy="3629234"/>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824102"/>
              <a:ext cx="2736304" cy="1541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2824102"/>
              <a:ext cx="3024336" cy="1252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576" y="4581128"/>
              <a:ext cx="3600400"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0476" y="4365104"/>
              <a:ext cx="3439956"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30494478"/>
      </p:ext>
    </p:extLst>
  </p:cSld>
  <p:clrMapOvr>
    <a:masterClrMapping/>
  </p:clrMapOvr>
  <p:transition>
    <p:checke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rmAutofit/>
          </a:bodyPr>
          <a:lstStyle/>
          <a:p>
            <a:pPr marL="742950" indent="-742950">
              <a:buFont typeface="+mj-lt"/>
              <a:buAutoNum type="arabicPeriod" startAt="6"/>
            </a:pPr>
            <a:r>
              <a:rPr lang="es-ES" sz="2800" dirty="0"/>
              <a:t>Modifiers in classes, attributes and methods.</a:t>
            </a:r>
          </a:p>
        </p:txBody>
      </p:sp>
      <p:sp>
        <p:nvSpPr>
          <p:cNvPr id="5125" name="Rectangle 5"/>
          <p:cNvSpPr>
            <a:spLocks noGrp="1" noChangeArrowheads="1"/>
          </p:cNvSpPr>
          <p:nvPr>
            <p:ph idx="1"/>
          </p:nvPr>
        </p:nvSpPr>
        <p:spPr>
          <a:xfrm>
            <a:off x="873253" y="1196752"/>
            <a:ext cx="10455302" cy="4351338"/>
          </a:xfrm>
        </p:spPr>
        <p:txBody>
          <a:bodyPr>
            <a:noAutofit/>
          </a:bodyPr>
          <a:lstStyle/>
          <a:p>
            <a:pPr marL="0" indent="0">
              <a:lnSpc>
                <a:spcPct val="170000"/>
              </a:lnSpc>
              <a:buNone/>
            </a:pPr>
            <a:r>
              <a:rPr lang="es-ES" sz="1800" dirty="0"/>
              <a:t>Make the following checks:</a:t>
            </a:r>
          </a:p>
          <a:p>
            <a:pPr marL="342900" indent="-342900">
              <a:lnSpc>
                <a:spcPct val="170000"/>
              </a:lnSpc>
              <a:buAutoNum type="alphaLcParenR"/>
            </a:pPr>
            <a:r>
              <a:rPr lang="es-ES" sz="1800" dirty="0"/>
              <a:t>In the </a:t>
            </a:r>
            <a:r>
              <a:rPr lang="es-ES" sz="1800" b="1" dirty="0"/>
              <a:t>constructor </a:t>
            </a:r>
            <a:r>
              <a:rPr lang="es-ES" sz="1800" dirty="0"/>
              <a:t>of the "Boss" </a:t>
            </a:r>
            <a:r>
              <a:rPr lang="es-ES" sz="1800" b="1" dirty="0"/>
              <a:t>class</a:t>
            </a:r>
            <a:r>
              <a:rPr lang="es-ES" sz="1800" dirty="0"/>
              <a:t>, try putting "</a:t>
            </a:r>
            <a:r>
              <a:rPr lang="es-ES" sz="1800" b="1" dirty="0" err="1"/>
              <a:t>super</a:t>
            </a:r>
            <a:r>
              <a:rPr lang="es-ES" sz="1800" dirty="0"/>
              <a:t>." and see what it lets you use from the "Employee" </a:t>
            </a:r>
            <a:r>
              <a:rPr lang="es-ES" sz="1800" b="1" dirty="0"/>
              <a:t>class.</a:t>
            </a:r>
          </a:p>
          <a:p>
            <a:pPr marL="342900" indent="-342900">
              <a:lnSpc>
                <a:spcPct val="170000"/>
              </a:lnSpc>
              <a:buAutoNum type="alphaLcParenR"/>
            </a:pPr>
            <a:r>
              <a:rPr lang="es-ES" sz="1800" dirty="0"/>
              <a:t>In the </a:t>
            </a:r>
            <a:r>
              <a:rPr lang="es-ES" sz="1800" b="1" dirty="0"/>
              <a:t>constructor </a:t>
            </a:r>
            <a:r>
              <a:rPr lang="es-ES" sz="1800" dirty="0"/>
              <a:t>of the </a:t>
            </a:r>
            <a:r>
              <a:rPr lang="es-ES" sz="1800" b="1" dirty="0"/>
              <a:t>class </a:t>
            </a:r>
            <a:r>
              <a:rPr lang="es-ES" sz="1800" dirty="0"/>
              <a:t>"</a:t>
            </a:r>
            <a:r>
              <a:rPr lang="es-ES" sz="1800" dirty="0" err="1"/>
              <a:t>JefeEspecial</a:t>
            </a:r>
            <a:r>
              <a:rPr lang="es-ES" sz="1800" dirty="0"/>
              <a:t>", try putting "</a:t>
            </a:r>
            <a:r>
              <a:rPr lang="es-ES" sz="1800" b="1" dirty="0" err="1"/>
              <a:t>super</a:t>
            </a:r>
            <a:r>
              <a:rPr lang="es-ES" sz="1800" dirty="0"/>
              <a:t>." and see what it lets you use from the </a:t>
            </a:r>
            <a:r>
              <a:rPr lang="es-ES" sz="1800" b="1" dirty="0"/>
              <a:t>class </a:t>
            </a:r>
            <a:r>
              <a:rPr lang="es-ES" sz="1800" dirty="0"/>
              <a:t>"</a:t>
            </a:r>
            <a:r>
              <a:rPr lang="es-ES" sz="1800" dirty="0" err="1"/>
              <a:t>EmpleadoEspecial</a:t>
            </a:r>
            <a:r>
              <a:rPr lang="es-ES" sz="1800" dirty="0"/>
              <a:t>". </a:t>
            </a:r>
          </a:p>
          <a:p>
            <a:pPr marL="342900" indent="-342900">
              <a:lnSpc>
                <a:spcPct val="170000"/>
              </a:lnSpc>
              <a:buAutoNum type="alphaLcParenR"/>
            </a:pPr>
            <a:r>
              <a:rPr lang="es-ES" sz="1800" dirty="0"/>
              <a:t>Add to the </a:t>
            </a:r>
            <a:r>
              <a:rPr lang="es-ES" sz="1800" b="1" dirty="0"/>
              <a:t>class </a:t>
            </a:r>
            <a:r>
              <a:rPr lang="es-ES" sz="1800" dirty="0"/>
              <a:t>"Boss" a new </a:t>
            </a:r>
            <a:r>
              <a:rPr lang="es-ES" sz="1800" b="1" dirty="0"/>
              <a:t>attribute </a:t>
            </a:r>
            <a:r>
              <a:rPr lang="es-ES" sz="1800" dirty="0"/>
              <a:t>of type "</a:t>
            </a:r>
            <a:r>
              <a:rPr lang="es-ES" sz="1800" dirty="0" err="1"/>
              <a:t>EmployeeSpecial</a:t>
            </a:r>
            <a:r>
              <a:rPr lang="es-ES" sz="1800" dirty="0"/>
              <a:t>". Instantiate an </a:t>
            </a:r>
            <a:r>
              <a:rPr lang="es-ES" sz="1800" b="1" dirty="0"/>
              <a:t>object </a:t>
            </a:r>
            <a:r>
              <a:rPr lang="es-ES" sz="1800" dirty="0"/>
              <a:t>inside the </a:t>
            </a:r>
            <a:r>
              <a:rPr lang="es-ES" sz="1800" b="1" dirty="0"/>
              <a:t>constructor</a:t>
            </a:r>
            <a:r>
              <a:rPr lang="es-ES" sz="1800" dirty="0"/>
              <a:t>, type "</a:t>
            </a:r>
            <a:r>
              <a:rPr lang="es-ES" sz="1800" dirty="0" err="1"/>
              <a:t>objectName</a:t>
            </a:r>
            <a:r>
              <a:rPr lang="es-ES" sz="1800" dirty="0"/>
              <a:t>." and see what it lets you use. </a:t>
            </a:r>
          </a:p>
        </p:txBody>
      </p:sp>
    </p:spTree>
    <p:extLst>
      <p:ext uri="{BB962C8B-B14F-4D97-AF65-F5344CB8AC3E}">
        <p14:creationId xmlns:p14="http://schemas.microsoft.com/office/powerpoint/2010/main" val="3370491429"/>
      </p:ext>
    </p:extLst>
  </p:cSld>
  <p:clrMapOvr>
    <a:masterClrMapping/>
  </p:clrMapOvr>
  <p:transition>
    <p:checke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rmAutofit/>
          </a:bodyPr>
          <a:lstStyle/>
          <a:p>
            <a:r>
              <a:rPr lang="es-ES" sz="2800" b="1" u="sng" dirty="0"/>
              <a:t>6.2. Modifiers of attributes and methods.</a:t>
            </a:r>
            <a:endParaRPr lang="es-ES" sz="2800" dirty="0"/>
          </a:p>
        </p:txBody>
      </p:sp>
      <p:sp>
        <p:nvSpPr>
          <p:cNvPr id="5125" name="Rectangle 5"/>
          <p:cNvSpPr>
            <a:spLocks noGrp="1" noChangeArrowheads="1"/>
          </p:cNvSpPr>
          <p:nvPr>
            <p:ph idx="1"/>
          </p:nvPr>
        </p:nvSpPr>
        <p:spPr/>
        <p:txBody>
          <a:bodyPr>
            <a:noAutofit/>
          </a:bodyPr>
          <a:lstStyle/>
          <a:p>
            <a:pPr algn="just">
              <a:lnSpc>
                <a:spcPct val="150000"/>
              </a:lnSpc>
              <a:spcBef>
                <a:spcPts val="0"/>
              </a:spcBef>
              <a:buFont typeface="Wingdings" pitchFamily="2" charset="2"/>
              <a:buChar char="q"/>
            </a:pPr>
            <a:r>
              <a:rPr lang="es-ES" sz="1600" u="sng" dirty="0"/>
              <a:t>EXCLUSIVE ATTRIBUTE MODIFIERS.</a:t>
            </a:r>
          </a:p>
          <a:p>
            <a:pPr lvl="1">
              <a:lnSpc>
                <a:spcPct val="170000"/>
              </a:lnSpc>
            </a:pPr>
            <a:r>
              <a:rPr lang="es-ES" sz="1800" b="1" dirty="0"/>
              <a:t>static </a:t>
            </a:r>
            <a:r>
              <a:rPr lang="es-ES" sz="1800" dirty="0"/>
              <a:t>(already seen): when an attribute is declared as static, the value contained in that attribute is the same for all objects of that class. If the value changes, it changes for all objects of the class. This is because such attributes are of the class and not of the objects and there is only one copy of it for the whole class.</a:t>
            </a:r>
          </a:p>
          <a:p>
            <a:pPr lvl="1">
              <a:lnSpc>
                <a:spcPct val="170000"/>
              </a:lnSpc>
            </a:pPr>
            <a:r>
              <a:rPr lang="es-ES" sz="1800" b="1" dirty="0"/>
              <a:t>final </a:t>
            </a:r>
            <a:r>
              <a:rPr lang="es-ES" sz="1800" dirty="0"/>
              <a:t>(already seen): the value of the attributes declared as final cannot change during the execution of a program. Therefore, they must be declared with an initial value. This is known as CONSTANT.</a:t>
            </a:r>
          </a:p>
          <a:p>
            <a:pPr algn="just">
              <a:lnSpc>
                <a:spcPct val="150000"/>
              </a:lnSpc>
              <a:spcBef>
                <a:spcPts val="0"/>
              </a:spcBef>
              <a:buNone/>
            </a:pPr>
            <a:endParaRPr lang="es-ES" sz="1600" dirty="0"/>
          </a:p>
          <a:p>
            <a:pPr algn="just">
              <a:lnSpc>
                <a:spcPct val="150000"/>
              </a:lnSpc>
              <a:spcBef>
                <a:spcPts val="0"/>
              </a:spcBef>
              <a:buNone/>
            </a:pPr>
            <a:endParaRPr lang="es-ES" sz="1400" dirty="0"/>
          </a:p>
        </p:txBody>
      </p:sp>
    </p:spTree>
    <p:extLst>
      <p:ext uri="{BB962C8B-B14F-4D97-AF65-F5344CB8AC3E}">
        <p14:creationId xmlns:p14="http://schemas.microsoft.com/office/powerpoint/2010/main" val="1146548509"/>
      </p:ext>
    </p:extLst>
  </p:cSld>
  <p:clrMapOvr>
    <a:masterClrMapping/>
  </p:clrMapOvr>
  <p:transition>
    <p:checke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rmAutofit/>
          </a:bodyPr>
          <a:lstStyle/>
          <a:p>
            <a:r>
              <a:rPr lang="es-ES" sz="2800" b="1" u="sng" dirty="0"/>
              <a:t>6.2. Modifiers of attributes and methods.</a:t>
            </a:r>
            <a:endParaRPr lang="es-ES" sz="2800" dirty="0"/>
          </a:p>
        </p:txBody>
      </p:sp>
      <p:sp>
        <p:nvSpPr>
          <p:cNvPr id="5125" name="Rectangle 5"/>
          <p:cNvSpPr>
            <a:spLocks noGrp="1" noChangeArrowheads="1"/>
          </p:cNvSpPr>
          <p:nvPr>
            <p:ph idx="1"/>
          </p:nvPr>
        </p:nvSpPr>
        <p:spPr/>
        <p:txBody>
          <a:bodyPr>
            <a:noAutofit/>
          </a:bodyPr>
          <a:lstStyle/>
          <a:p>
            <a:pPr algn="just">
              <a:lnSpc>
                <a:spcPct val="150000"/>
              </a:lnSpc>
              <a:spcBef>
                <a:spcPts val="0"/>
              </a:spcBef>
              <a:buFont typeface="Wingdings" pitchFamily="2" charset="2"/>
              <a:buChar char="q"/>
            </a:pPr>
            <a:r>
              <a:rPr lang="es-ES" sz="1600" u="sng" dirty="0"/>
              <a:t>EXCLUSIVE MODIFIERS OF THE METHODS.</a:t>
            </a:r>
          </a:p>
          <a:p>
            <a:pPr lvl="1">
              <a:lnSpc>
                <a:spcPct val="170000"/>
              </a:lnSpc>
            </a:pPr>
            <a:r>
              <a:rPr lang="es-ES" sz="1600" b="1" dirty="0" err="1"/>
              <a:t>static</a:t>
            </a:r>
            <a:r>
              <a:rPr lang="es-ES" sz="1600" dirty="0"/>
              <a:t>: these are </a:t>
            </a:r>
            <a:r>
              <a:rPr lang="es-ES" sz="1600" b="1" dirty="0"/>
              <a:t>methods that </a:t>
            </a:r>
            <a:r>
              <a:rPr lang="es-ES" sz="1600" dirty="0"/>
              <a:t>can be accessed without using any </a:t>
            </a:r>
            <a:r>
              <a:rPr lang="es-ES" sz="1600" b="1" dirty="0"/>
              <a:t>object </a:t>
            </a:r>
            <a:r>
              <a:rPr lang="es-ES" sz="1600" dirty="0"/>
              <a:t>of the </a:t>
            </a:r>
            <a:r>
              <a:rPr lang="es-ES" sz="1600" b="1" dirty="0"/>
              <a:t>class</a:t>
            </a:r>
            <a:r>
              <a:rPr lang="es-ES" sz="1600" dirty="0"/>
              <a:t>. They are usually used to access </a:t>
            </a:r>
            <a:r>
              <a:rPr lang="es-ES" sz="1600" b="1" dirty="0"/>
              <a:t>static attributes</a:t>
            </a:r>
            <a:r>
              <a:rPr lang="es-ES" sz="1600" dirty="0"/>
              <a:t>. They are known as </a:t>
            </a:r>
            <a:r>
              <a:rPr lang="es-ES" sz="1600" b="1" dirty="0"/>
              <a:t>class </a:t>
            </a:r>
            <a:r>
              <a:rPr lang="es-ES" sz="1600" dirty="0"/>
              <a:t>methods.</a:t>
            </a:r>
          </a:p>
          <a:p>
            <a:pPr lvl="1">
              <a:lnSpc>
                <a:spcPct val="170000"/>
              </a:lnSpc>
            </a:pPr>
            <a:r>
              <a:rPr lang="es-ES" sz="1600" b="1" dirty="0" err="1"/>
              <a:t>abstract</a:t>
            </a:r>
            <a:r>
              <a:rPr lang="es-ES" sz="1600" dirty="0"/>
              <a:t>: these are </a:t>
            </a:r>
            <a:r>
              <a:rPr lang="es-ES" sz="1600" b="1" dirty="0"/>
              <a:t>methods </a:t>
            </a:r>
            <a:r>
              <a:rPr lang="es-ES" sz="1600" dirty="0"/>
              <a:t>that do not have a body (code), i.e., only their header is indicated, they are not implemented.</a:t>
            </a:r>
          </a:p>
          <a:p>
            <a:pPr lvl="1">
              <a:lnSpc>
                <a:spcPct val="170000"/>
              </a:lnSpc>
            </a:pPr>
            <a:r>
              <a:rPr lang="es-ES" sz="1600" b="1" dirty="0"/>
              <a:t>final</a:t>
            </a:r>
            <a:r>
              <a:rPr lang="es-ES" sz="1600" dirty="0"/>
              <a:t>: it assumes that the </a:t>
            </a:r>
            <a:r>
              <a:rPr lang="es-ES" sz="1600" b="1" dirty="0"/>
              <a:t>inheriting class </a:t>
            </a:r>
            <a:r>
              <a:rPr lang="es-ES" sz="1600" dirty="0"/>
              <a:t>will not be able to overwrite it (we will see later what overwriting means).</a:t>
            </a:r>
          </a:p>
          <a:p>
            <a:pPr lvl="1">
              <a:lnSpc>
                <a:spcPct val="170000"/>
              </a:lnSpc>
            </a:pPr>
            <a:r>
              <a:rPr lang="es-ES" sz="1600" b="1" dirty="0" err="1"/>
              <a:t>native</a:t>
            </a:r>
            <a:r>
              <a:rPr lang="es-ES" sz="1600" dirty="0"/>
              <a:t>: its body is coded in another programming language.</a:t>
            </a:r>
          </a:p>
          <a:p>
            <a:pPr lvl="1" algn="just">
              <a:lnSpc>
                <a:spcPct val="150000"/>
              </a:lnSpc>
              <a:spcBef>
                <a:spcPts val="0"/>
              </a:spcBef>
              <a:buFont typeface="Wingdings" pitchFamily="2" charset="2"/>
              <a:buChar char="ü"/>
            </a:pPr>
            <a:endParaRPr lang="es-ES" sz="1600" u="sng" dirty="0"/>
          </a:p>
          <a:p>
            <a:pPr algn="just">
              <a:lnSpc>
                <a:spcPct val="150000"/>
              </a:lnSpc>
              <a:spcBef>
                <a:spcPts val="0"/>
              </a:spcBef>
              <a:buNone/>
            </a:pPr>
            <a:endParaRPr lang="es-ES" sz="1600" dirty="0"/>
          </a:p>
          <a:p>
            <a:pPr algn="just">
              <a:lnSpc>
                <a:spcPct val="150000"/>
              </a:lnSpc>
              <a:spcBef>
                <a:spcPts val="0"/>
              </a:spcBef>
              <a:buNone/>
            </a:pPr>
            <a:endParaRPr lang="es-ES" sz="1600" dirty="0"/>
          </a:p>
          <a:p>
            <a:pPr algn="just">
              <a:lnSpc>
                <a:spcPct val="150000"/>
              </a:lnSpc>
              <a:spcBef>
                <a:spcPts val="0"/>
              </a:spcBef>
              <a:buNone/>
            </a:pPr>
            <a:endParaRPr lang="es-ES" sz="1400" dirty="0"/>
          </a:p>
        </p:txBody>
      </p:sp>
    </p:spTree>
    <p:extLst>
      <p:ext uri="{BB962C8B-B14F-4D97-AF65-F5344CB8AC3E}">
        <p14:creationId xmlns:p14="http://schemas.microsoft.com/office/powerpoint/2010/main" val="927412392"/>
      </p:ext>
    </p:extLst>
  </p:cSld>
  <p:clrMapOvr>
    <a:masterClrMapping/>
  </p:clrMapOvr>
  <p:transition>
    <p:checke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rmAutofit/>
          </a:bodyPr>
          <a:lstStyle/>
          <a:p>
            <a:pPr marL="742950" indent="-742950">
              <a:buFont typeface="+mj-lt"/>
              <a:buAutoNum type="arabicPeriod" startAt="6"/>
            </a:pPr>
            <a:r>
              <a:rPr lang="es-ES" sz="2800" dirty="0"/>
              <a:t>Modifiers in classes, attributes and methods.</a:t>
            </a:r>
          </a:p>
        </p:txBody>
      </p:sp>
      <p:sp>
        <p:nvSpPr>
          <p:cNvPr id="5125" name="Rectangle 5"/>
          <p:cNvSpPr>
            <a:spLocks noGrp="1" noChangeArrowheads="1"/>
          </p:cNvSpPr>
          <p:nvPr>
            <p:ph idx="1"/>
          </p:nvPr>
        </p:nvSpPr>
        <p:spPr>
          <a:xfrm>
            <a:off x="911424" y="980728"/>
            <a:ext cx="10515600" cy="4351338"/>
          </a:xfrm>
        </p:spPr>
        <p:txBody>
          <a:bodyPr>
            <a:noAutofit/>
          </a:bodyPr>
          <a:lstStyle/>
          <a:p>
            <a:pPr marL="0" indent="0">
              <a:lnSpc>
                <a:spcPct val="170000"/>
              </a:lnSpc>
              <a:buNone/>
            </a:pPr>
            <a:r>
              <a:rPr lang="es-ES" sz="1700" b="1" u="sng" dirty="0">
                <a:solidFill>
                  <a:srgbClr val="FF0000"/>
                </a:solidFill>
              </a:rPr>
              <a:t>EXERCISE 12</a:t>
            </a:r>
            <a:r>
              <a:rPr lang="es-ES" sz="1700" dirty="0">
                <a:solidFill>
                  <a:srgbClr val="FF0000"/>
                </a:solidFill>
              </a:rPr>
              <a:t>: </a:t>
            </a:r>
            <a:r>
              <a:rPr lang="es-ES" sz="1700" dirty="0"/>
              <a:t>write a program that asks for the data of the employees and the bosses that the company "</a:t>
            </a:r>
            <a:r>
              <a:rPr lang="es-ES" sz="1700" dirty="0" err="1"/>
              <a:t>Michelin</a:t>
            </a:r>
            <a:r>
              <a:rPr lang="es-ES" sz="1700" dirty="0"/>
              <a:t>" has. Of each employee we are interested in: name of the company, name of the employee, age, percentage of salary increase and base salary. Keep in mind that:</a:t>
            </a:r>
          </a:p>
          <a:p>
            <a:pPr>
              <a:lnSpc>
                <a:spcPct val="170000"/>
              </a:lnSpc>
              <a:buFont typeface="Wingdings" pitchFamily="2" charset="2"/>
              <a:buChar char="ü"/>
            </a:pPr>
            <a:r>
              <a:rPr lang="es-ES" sz="1700" dirty="0"/>
              <a:t>The company name is the same for everyone and will not be changed.</a:t>
            </a:r>
          </a:p>
          <a:p>
            <a:pPr>
              <a:lnSpc>
                <a:spcPct val="170000"/>
              </a:lnSpc>
              <a:buFont typeface="Wingdings" pitchFamily="2" charset="2"/>
              <a:buChar char="ü"/>
            </a:pPr>
            <a:r>
              <a:rPr lang="es-ES" sz="1700" dirty="0"/>
              <a:t>The base salary is the same for all.</a:t>
            </a:r>
          </a:p>
          <a:p>
            <a:pPr>
              <a:lnSpc>
                <a:spcPct val="170000"/>
              </a:lnSpc>
              <a:buFont typeface="Wingdings" pitchFamily="2" charset="2"/>
              <a:buChar char="ü"/>
            </a:pPr>
            <a:r>
              <a:rPr lang="es-ES" sz="1700" dirty="0"/>
              <a:t>Each employee earns the base salary plus the applicable percentage. </a:t>
            </a:r>
          </a:p>
          <a:p>
            <a:pPr>
              <a:lnSpc>
                <a:spcPct val="170000"/>
              </a:lnSpc>
              <a:buFont typeface="Wingdings" pitchFamily="2" charset="2"/>
              <a:buChar char="ü"/>
            </a:pPr>
            <a:r>
              <a:rPr lang="es-ES" sz="1700" dirty="0"/>
              <a:t>The data must be requested from the constructor.</a:t>
            </a:r>
          </a:p>
          <a:p>
            <a:pPr marL="0" indent="0">
              <a:lnSpc>
                <a:spcPct val="170000"/>
              </a:lnSpc>
              <a:buNone/>
            </a:pPr>
            <a:r>
              <a:rPr lang="es-ES" sz="1700" dirty="0"/>
              <a:t>For each manager, as employees, we are interested in the same data plus the bonus they have as a manager and the name of the department for which they are responsible. </a:t>
            </a:r>
          </a:p>
          <a:p>
            <a:pPr algn="just">
              <a:lnSpc>
                <a:spcPct val="150000"/>
              </a:lnSpc>
              <a:spcBef>
                <a:spcPts val="0"/>
              </a:spcBef>
              <a:buNone/>
            </a:pPr>
            <a:endParaRPr lang="es-ES" sz="1600" dirty="0"/>
          </a:p>
          <a:p>
            <a:pPr algn="just">
              <a:lnSpc>
                <a:spcPct val="150000"/>
              </a:lnSpc>
              <a:spcBef>
                <a:spcPts val="0"/>
              </a:spcBef>
              <a:buNone/>
            </a:pPr>
            <a:endParaRPr lang="es-ES" sz="1600" dirty="0"/>
          </a:p>
          <a:p>
            <a:pPr algn="just">
              <a:lnSpc>
                <a:spcPct val="150000"/>
              </a:lnSpc>
              <a:spcBef>
                <a:spcPts val="0"/>
              </a:spcBef>
              <a:buNone/>
            </a:pPr>
            <a:endParaRPr lang="es-ES" sz="1400" dirty="0"/>
          </a:p>
        </p:txBody>
      </p:sp>
    </p:spTree>
    <p:extLst>
      <p:ext uri="{BB962C8B-B14F-4D97-AF65-F5344CB8AC3E}">
        <p14:creationId xmlns:p14="http://schemas.microsoft.com/office/powerpoint/2010/main" val="1354341182"/>
      </p:ext>
    </p:extLst>
  </p:cSld>
  <p:clrMapOvr>
    <a:masterClrMapping/>
  </p:clrMapOvr>
  <p:transition>
    <p:checke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rmAutofit/>
          </a:bodyPr>
          <a:lstStyle/>
          <a:p>
            <a:pPr marL="742950" indent="-742950">
              <a:buFont typeface="+mj-lt"/>
              <a:buAutoNum type="arabicPeriod" startAt="6"/>
            </a:pPr>
            <a:r>
              <a:rPr lang="es-ES" sz="2800" dirty="0"/>
              <a:t>Modifiers in classes, attributes and methods.</a:t>
            </a:r>
          </a:p>
        </p:txBody>
      </p:sp>
      <p:sp>
        <p:nvSpPr>
          <p:cNvPr id="5125" name="Rectangle 5"/>
          <p:cNvSpPr>
            <a:spLocks noGrp="1" noChangeArrowheads="1"/>
          </p:cNvSpPr>
          <p:nvPr>
            <p:ph idx="1"/>
          </p:nvPr>
        </p:nvSpPr>
        <p:spPr>
          <a:xfrm>
            <a:off x="868349" y="1052736"/>
            <a:ext cx="10455302" cy="4351338"/>
          </a:xfrm>
        </p:spPr>
        <p:txBody>
          <a:bodyPr>
            <a:noAutofit/>
          </a:bodyPr>
          <a:lstStyle/>
          <a:p>
            <a:pPr marL="0" indent="0">
              <a:lnSpc>
                <a:spcPct val="170000"/>
              </a:lnSpc>
              <a:buNone/>
            </a:pPr>
            <a:r>
              <a:rPr lang="es-ES" sz="1800" dirty="0"/>
              <a:t>Please note that: </a:t>
            </a:r>
          </a:p>
          <a:p>
            <a:pPr>
              <a:lnSpc>
                <a:spcPct val="170000"/>
              </a:lnSpc>
              <a:buFont typeface="Wingdings" pitchFamily="2" charset="2"/>
              <a:buChar char="ü"/>
            </a:pPr>
            <a:r>
              <a:rPr lang="es-ES" sz="1800" dirty="0"/>
              <a:t>The bonus is the same for all bosses.</a:t>
            </a:r>
          </a:p>
          <a:p>
            <a:pPr>
              <a:lnSpc>
                <a:spcPct val="170000"/>
              </a:lnSpc>
              <a:buFont typeface="Wingdings" pitchFamily="2" charset="2"/>
              <a:buChar char="ü"/>
            </a:pPr>
            <a:r>
              <a:rPr lang="es-ES" sz="1800" dirty="0"/>
              <a:t>The base salary is 1,000 euros and the bonus for managers is 250 euros.</a:t>
            </a:r>
          </a:p>
          <a:p>
            <a:pPr marL="0" indent="0">
              <a:lnSpc>
                <a:spcPct val="170000"/>
              </a:lnSpc>
              <a:buNone/>
            </a:pPr>
            <a:r>
              <a:rPr lang="es-ES" sz="1800" dirty="0"/>
              <a:t>The program will display a menu with the options:</a:t>
            </a:r>
          </a:p>
          <a:p>
            <a:pPr marL="365760" lvl="1" indent="0">
              <a:lnSpc>
                <a:spcPct val="170000"/>
              </a:lnSpc>
              <a:buNone/>
            </a:pPr>
            <a:r>
              <a:rPr lang="es-ES" sz="1800" dirty="0"/>
              <a:t>1.-Modify the base salary for all employees.</a:t>
            </a:r>
          </a:p>
          <a:p>
            <a:pPr marL="365760" lvl="1" indent="0">
              <a:lnSpc>
                <a:spcPct val="170000"/>
              </a:lnSpc>
              <a:buNone/>
            </a:pPr>
            <a:r>
              <a:rPr lang="es-ES" sz="1800" dirty="0"/>
              <a:t>2.-Modify the bonus of all the chiefs.</a:t>
            </a:r>
          </a:p>
          <a:p>
            <a:pPr marL="365760" lvl="1" indent="0">
              <a:lnSpc>
                <a:spcPct val="170000"/>
              </a:lnSpc>
              <a:buNone/>
            </a:pPr>
            <a:r>
              <a:rPr lang="es-ES" sz="1800" dirty="0"/>
              <a:t>3.-Display the data of all employees.</a:t>
            </a:r>
          </a:p>
          <a:p>
            <a:pPr marL="365760" lvl="1" indent="0">
              <a:lnSpc>
                <a:spcPct val="170000"/>
              </a:lnSpc>
              <a:buNone/>
            </a:pPr>
            <a:r>
              <a:rPr lang="es-ES" sz="1800" dirty="0"/>
              <a:t>4.-Exit.</a:t>
            </a:r>
          </a:p>
          <a:p>
            <a:pPr marL="0" indent="0">
              <a:lnSpc>
                <a:spcPct val="170000"/>
              </a:lnSpc>
              <a:buNone/>
            </a:pPr>
            <a:endParaRPr lang="es-ES" sz="1800" dirty="0"/>
          </a:p>
          <a:p>
            <a:pPr algn="just">
              <a:lnSpc>
                <a:spcPct val="150000"/>
              </a:lnSpc>
              <a:spcBef>
                <a:spcPts val="0"/>
              </a:spcBef>
              <a:buNone/>
            </a:pPr>
            <a:endParaRPr lang="es-ES" sz="1800" dirty="0"/>
          </a:p>
          <a:p>
            <a:pPr algn="just">
              <a:lnSpc>
                <a:spcPct val="150000"/>
              </a:lnSpc>
              <a:spcBef>
                <a:spcPts val="0"/>
              </a:spcBef>
              <a:buNone/>
            </a:pPr>
            <a:endParaRPr lang="es-ES" sz="1800" dirty="0"/>
          </a:p>
          <a:p>
            <a:pPr algn="just">
              <a:lnSpc>
                <a:spcPct val="150000"/>
              </a:lnSpc>
              <a:spcBef>
                <a:spcPts val="0"/>
              </a:spcBef>
              <a:buNone/>
            </a:pPr>
            <a:endParaRPr lang="es-ES" sz="1800" dirty="0"/>
          </a:p>
        </p:txBody>
      </p:sp>
    </p:spTree>
    <p:extLst>
      <p:ext uri="{BB962C8B-B14F-4D97-AF65-F5344CB8AC3E}">
        <p14:creationId xmlns:p14="http://schemas.microsoft.com/office/powerpoint/2010/main" val="1237772743"/>
      </p:ext>
    </p:extLst>
  </p:cSld>
  <p:clrMapOvr>
    <a:masterClrMapping/>
  </p:clrMapOvr>
  <p:transition>
    <p:check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1B126E-681E-4485-899D-D16F0BEE741F}"/>
              </a:ext>
            </a:extLst>
          </p:cNvPr>
          <p:cNvSpPr>
            <a:spLocks noGrp="1"/>
          </p:cNvSpPr>
          <p:nvPr>
            <p:ph type="title"/>
          </p:nvPr>
        </p:nvSpPr>
        <p:spPr>
          <a:xfrm>
            <a:off x="1074313" y="836712"/>
            <a:ext cx="10515600" cy="1836286"/>
          </a:xfrm>
        </p:spPr>
        <p:txBody>
          <a:bodyPr/>
          <a:lstStyle/>
          <a:p>
            <a:r>
              <a:rPr lang="es-ES" dirty="0"/>
              <a:t>Relationships between objects of the classes</a:t>
            </a:r>
          </a:p>
        </p:txBody>
      </p:sp>
      <p:sp>
        <p:nvSpPr>
          <p:cNvPr id="3" name="Marcador de texto 2">
            <a:extLst>
              <a:ext uri="{FF2B5EF4-FFF2-40B4-BE49-F238E27FC236}">
                <a16:creationId xmlns:a16="http://schemas.microsoft.com/office/drawing/2014/main" id="{D8D78A8D-E8E1-4987-A9D0-7C94F28FF8BC}"/>
              </a:ext>
            </a:extLst>
          </p:cNvPr>
          <p:cNvSpPr>
            <a:spLocks noGrp="1"/>
          </p:cNvSpPr>
          <p:nvPr>
            <p:ph type="body" idx="1"/>
          </p:nvPr>
        </p:nvSpPr>
        <p:spPr>
          <a:xfrm>
            <a:off x="1074313" y="3140968"/>
            <a:ext cx="10515600" cy="2700383"/>
          </a:xfrm>
        </p:spPr>
        <p:txBody>
          <a:bodyPr>
            <a:normAutofit/>
          </a:bodyPr>
          <a:lstStyle/>
          <a:p>
            <a:pPr marL="285750" indent="-285750">
              <a:buFont typeface="Arial" panose="020B0604020202020204" pitchFamily="34" charset="0"/>
              <a:buChar char="•"/>
            </a:pPr>
            <a:r>
              <a:rPr lang="es-ES" dirty="0">
                <a:solidFill>
                  <a:schemeClr val="tx1"/>
                </a:solidFill>
              </a:rPr>
              <a:t>Dependency</a:t>
            </a:r>
          </a:p>
          <a:p>
            <a:pPr marL="285750" indent="-285750">
              <a:buFont typeface="Arial" panose="020B0604020202020204" pitchFamily="34" charset="0"/>
              <a:buChar char="•"/>
            </a:pPr>
            <a:r>
              <a:rPr lang="es-ES" dirty="0">
                <a:solidFill>
                  <a:schemeClr val="tx1"/>
                </a:solidFill>
              </a:rPr>
              <a:t>Association</a:t>
            </a:r>
          </a:p>
          <a:p>
            <a:pPr marL="285750" indent="-285750">
              <a:buFont typeface="Arial" panose="020B0604020202020204" pitchFamily="34" charset="0"/>
              <a:buChar char="•"/>
            </a:pPr>
            <a:r>
              <a:rPr lang="es-ES" dirty="0">
                <a:solidFill>
                  <a:schemeClr val="tx1"/>
                </a:solidFill>
              </a:rPr>
              <a:t>All-Part</a:t>
            </a:r>
          </a:p>
          <a:p>
            <a:pPr marL="742950" lvl="1" indent="-285750">
              <a:buFont typeface="Arial" panose="020B0604020202020204" pitchFamily="34" charset="0"/>
              <a:buChar char="•"/>
            </a:pPr>
            <a:r>
              <a:rPr lang="es-ES" sz="2400" dirty="0" err="1">
                <a:solidFill>
                  <a:schemeClr val="tx1"/>
                </a:solidFill>
              </a:rPr>
              <a:t>Aggregation</a:t>
            </a:r>
            <a:endParaRPr lang="es-ES" sz="2400" dirty="0">
              <a:solidFill>
                <a:schemeClr val="tx1"/>
              </a:solidFill>
            </a:endParaRPr>
          </a:p>
          <a:p>
            <a:pPr marL="742950" lvl="1" indent="-285750">
              <a:buFont typeface="Arial" panose="020B0604020202020204" pitchFamily="34" charset="0"/>
              <a:buChar char="•"/>
            </a:pPr>
            <a:r>
              <a:rPr lang="es-ES" sz="2400" dirty="0" err="1">
                <a:solidFill>
                  <a:schemeClr val="tx1"/>
                </a:solidFill>
              </a:rPr>
              <a:t>Composition</a:t>
            </a:r>
            <a:endParaRPr lang="es-ES" sz="2400" dirty="0">
              <a:solidFill>
                <a:schemeClr val="tx1"/>
              </a:solidFill>
            </a:endParaRPr>
          </a:p>
        </p:txBody>
      </p:sp>
    </p:spTree>
    <p:extLst>
      <p:ext uri="{BB962C8B-B14F-4D97-AF65-F5344CB8AC3E}">
        <p14:creationId xmlns:p14="http://schemas.microsoft.com/office/powerpoint/2010/main" val="2658643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p:txBody>
          <a:bodyPr>
            <a:normAutofit/>
          </a:bodyPr>
          <a:lstStyle/>
          <a:p>
            <a:pPr marL="742950" indent="-742950">
              <a:buFont typeface="+mj-lt"/>
              <a:buAutoNum type="arabicPeriod" startAt="2"/>
            </a:pPr>
            <a:r>
              <a:rPr lang="es-ES" sz="2800" dirty="0"/>
              <a:t>Relationships between objects.</a:t>
            </a:r>
          </a:p>
        </p:txBody>
      </p:sp>
      <p:sp>
        <p:nvSpPr>
          <p:cNvPr id="5125" name="Rectangle 5"/>
          <p:cNvSpPr>
            <a:spLocks noGrp="1" noChangeArrowheads="1"/>
          </p:cNvSpPr>
          <p:nvPr>
            <p:ph idx="1"/>
          </p:nvPr>
        </p:nvSpPr>
        <p:spPr>
          <a:xfrm>
            <a:off x="1182875" y="1312853"/>
            <a:ext cx="10515600" cy="4351338"/>
          </a:xfrm>
        </p:spPr>
        <p:txBody>
          <a:bodyPr>
            <a:normAutofit/>
          </a:bodyPr>
          <a:lstStyle/>
          <a:p>
            <a:pPr>
              <a:lnSpc>
                <a:spcPct val="170000"/>
              </a:lnSpc>
              <a:buFont typeface="Wingdings" pitchFamily="2" charset="2"/>
              <a:buChar char="q"/>
            </a:pPr>
            <a:r>
              <a:rPr lang="es-ES" sz="2000" b="1" dirty="0"/>
              <a:t>Object </a:t>
            </a:r>
            <a:r>
              <a:rPr lang="es-ES" sz="2000" dirty="0"/>
              <a:t>relationships occur when </a:t>
            </a:r>
            <a:r>
              <a:rPr lang="es-ES" sz="2000" b="1" dirty="0"/>
              <a:t>objects </a:t>
            </a:r>
            <a:r>
              <a:rPr lang="es-ES" sz="2000" dirty="0"/>
              <a:t>are created in a program that are related in order to exchange information.</a:t>
            </a:r>
          </a:p>
          <a:p>
            <a:pPr>
              <a:lnSpc>
                <a:spcPct val="170000"/>
              </a:lnSpc>
              <a:buFont typeface="Wingdings" pitchFamily="2" charset="2"/>
              <a:buChar char="q"/>
            </a:pPr>
            <a:r>
              <a:rPr lang="es-ES" sz="2000" dirty="0"/>
              <a:t>Depending on how they exchange information, we have:</a:t>
            </a:r>
          </a:p>
          <a:p>
            <a:pPr marL="0" indent="0">
              <a:lnSpc>
                <a:spcPct val="170000"/>
              </a:lnSpc>
              <a:buNone/>
            </a:pPr>
            <a:r>
              <a:rPr lang="es-ES" sz="2000" dirty="0"/>
              <a:t>	2.1 Dependency relationships (use relationship)</a:t>
            </a:r>
          </a:p>
          <a:p>
            <a:pPr marL="0" indent="0">
              <a:lnSpc>
                <a:spcPct val="170000"/>
              </a:lnSpc>
              <a:buNone/>
            </a:pPr>
            <a:r>
              <a:rPr lang="es-ES" sz="2000" dirty="0"/>
              <a:t>	2.2 Association relationships (connection between objects)</a:t>
            </a:r>
          </a:p>
          <a:p>
            <a:pPr marL="0" indent="0">
              <a:lnSpc>
                <a:spcPct val="170000"/>
              </a:lnSpc>
              <a:buNone/>
            </a:pPr>
            <a:r>
              <a:rPr lang="es-ES" sz="2000" dirty="0"/>
              <a:t>	2.3 All-part relationships</a:t>
            </a:r>
          </a:p>
        </p:txBody>
      </p:sp>
    </p:spTree>
    <p:extLst>
      <p:ext uri="{BB962C8B-B14F-4D97-AF65-F5344CB8AC3E}">
        <p14:creationId xmlns:p14="http://schemas.microsoft.com/office/powerpoint/2010/main" val="1770746447"/>
      </p:ext>
    </p:extLst>
  </p:cSld>
  <p:clrMapOvr>
    <a:masterClrMapping/>
  </p:clrMapOvr>
  <p:transition>
    <p:check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p:txBody>
          <a:bodyPr>
            <a:normAutofit/>
          </a:bodyPr>
          <a:lstStyle/>
          <a:p>
            <a:r>
              <a:rPr lang="es-ES" sz="2800" b="1" dirty="0"/>
              <a:t>2.1 Dependency relationships</a:t>
            </a:r>
            <a:r>
              <a:rPr lang="es-ES" sz="2800" dirty="0"/>
              <a:t>:</a:t>
            </a:r>
          </a:p>
        </p:txBody>
      </p:sp>
      <p:sp>
        <p:nvSpPr>
          <p:cNvPr id="5125" name="Rectangle 5"/>
          <p:cNvSpPr>
            <a:spLocks noGrp="1" noChangeArrowheads="1"/>
          </p:cNvSpPr>
          <p:nvPr>
            <p:ph idx="1"/>
          </p:nvPr>
        </p:nvSpPr>
        <p:spPr>
          <a:xfrm>
            <a:off x="1182875" y="1312853"/>
            <a:ext cx="10515600" cy="4351338"/>
          </a:xfrm>
        </p:spPr>
        <p:txBody>
          <a:bodyPr>
            <a:normAutofit/>
          </a:bodyPr>
          <a:lstStyle/>
          <a:p>
            <a:pPr marL="0" indent="0">
              <a:lnSpc>
                <a:spcPct val="100000"/>
              </a:lnSpc>
              <a:buNone/>
            </a:pPr>
            <a:r>
              <a:rPr lang="es-ES" sz="2400" dirty="0"/>
              <a:t>Another way of referring to them is use relationship.</a:t>
            </a:r>
          </a:p>
          <a:p>
            <a:pPr marL="0" indent="0">
              <a:lnSpc>
                <a:spcPct val="100000"/>
              </a:lnSpc>
              <a:buNone/>
            </a:pPr>
            <a:endParaRPr lang="es-ES" sz="2400" dirty="0"/>
          </a:p>
          <a:p>
            <a:pPr marL="0" indent="0">
              <a:lnSpc>
                <a:spcPct val="100000"/>
              </a:lnSpc>
              <a:buNone/>
            </a:pPr>
            <a:r>
              <a:rPr lang="es-ES" sz="2400" dirty="0"/>
              <a:t>Shows the relationship between an object using the service provided by another</a:t>
            </a:r>
            <a:r>
              <a:rPr lang="es-ES" sz="2000" b="1" dirty="0"/>
              <a:t>.</a:t>
            </a:r>
          </a:p>
          <a:p>
            <a:pPr marL="0" indent="0">
              <a:lnSpc>
                <a:spcPct val="100000"/>
              </a:lnSpc>
              <a:buNone/>
            </a:pPr>
            <a:endParaRPr lang="es-ES" sz="2000" dirty="0"/>
          </a:p>
          <a:p>
            <a:pPr marL="0" indent="0">
              <a:lnSpc>
                <a:spcPct val="100000"/>
              </a:lnSpc>
              <a:buNone/>
            </a:pPr>
            <a:r>
              <a:rPr lang="es-ES" sz="2400" dirty="0"/>
              <a:t>A </a:t>
            </a:r>
            <a:r>
              <a:rPr lang="es-ES" sz="2400" b="1" dirty="0"/>
              <a:t>class </a:t>
            </a:r>
            <a:r>
              <a:rPr lang="es-ES" sz="2400" dirty="0"/>
              <a:t>"Student", for example, one of the operations it performs is to request data by keyboard. In order for us to do this, we need an </a:t>
            </a:r>
            <a:r>
              <a:rPr lang="es-ES" sz="2400" b="1" dirty="0"/>
              <a:t>object </a:t>
            </a:r>
            <a:r>
              <a:rPr lang="es-ES" sz="2400" dirty="0"/>
              <a:t>of the </a:t>
            </a:r>
            <a:r>
              <a:rPr lang="es-ES" sz="2400" b="1" dirty="0"/>
              <a:t>Scanner class</a:t>
            </a:r>
            <a:r>
              <a:rPr lang="es-ES" sz="2400" dirty="0"/>
              <a:t>. If this </a:t>
            </a:r>
            <a:r>
              <a:rPr lang="es-ES" sz="2400" b="1" dirty="0"/>
              <a:t>class </a:t>
            </a:r>
            <a:r>
              <a:rPr lang="es-ES" sz="2400" dirty="0"/>
              <a:t>did not exist, the student </a:t>
            </a:r>
            <a:r>
              <a:rPr lang="es-ES" sz="2400" b="1" dirty="0"/>
              <a:t>object </a:t>
            </a:r>
            <a:r>
              <a:rPr lang="es-ES" sz="2400" dirty="0"/>
              <a:t>would not be able to request data by keyboard</a:t>
            </a:r>
            <a:r>
              <a:rPr lang="es-ES" sz="2000" dirty="0"/>
              <a:t>.</a:t>
            </a:r>
          </a:p>
        </p:txBody>
      </p:sp>
    </p:spTree>
    <p:extLst>
      <p:ext uri="{BB962C8B-B14F-4D97-AF65-F5344CB8AC3E}">
        <p14:creationId xmlns:p14="http://schemas.microsoft.com/office/powerpoint/2010/main" val="2697219353"/>
      </p:ext>
    </p:extLst>
  </p:cSld>
  <p:clrMapOvr>
    <a:masterClrMapping/>
  </p:clrMapOvr>
  <p:transition>
    <p:check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957165" y="116632"/>
            <a:ext cx="10455302" cy="615603"/>
          </a:xfrm>
        </p:spPr>
        <p:txBody>
          <a:bodyPr>
            <a:normAutofit/>
          </a:bodyPr>
          <a:lstStyle/>
          <a:p>
            <a:r>
              <a:rPr lang="es-ES" sz="2800" b="1" u="sng" dirty="0"/>
              <a:t>2.2 Relationships of association</a:t>
            </a:r>
            <a:endParaRPr lang="es-ES" sz="2800" dirty="0"/>
          </a:p>
        </p:txBody>
      </p:sp>
      <p:sp>
        <p:nvSpPr>
          <p:cNvPr id="5125" name="Rectangle 5"/>
          <p:cNvSpPr>
            <a:spLocks noGrp="1" noChangeArrowheads="1"/>
          </p:cNvSpPr>
          <p:nvPr>
            <p:ph idx="1"/>
          </p:nvPr>
        </p:nvSpPr>
        <p:spPr>
          <a:xfrm>
            <a:off x="1055440" y="756599"/>
            <a:ext cx="10515600" cy="4824536"/>
          </a:xfrm>
        </p:spPr>
        <p:txBody>
          <a:bodyPr>
            <a:normAutofit lnSpcReduction="10000"/>
          </a:bodyPr>
          <a:lstStyle/>
          <a:p>
            <a:pPr marL="0" indent="0">
              <a:lnSpc>
                <a:spcPct val="170000"/>
              </a:lnSpc>
              <a:buNone/>
            </a:pPr>
            <a:r>
              <a:rPr lang="es-ES" sz="2000" dirty="0"/>
              <a:t>It occurs when two </a:t>
            </a:r>
            <a:r>
              <a:rPr lang="es-ES" sz="2000" b="1" dirty="0"/>
              <a:t>objects </a:t>
            </a:r>
            <a:r>
              <a:rPr lang="es-ES" sz="2000" dirty="0"/>
              <a:t>are related to each other but exist independently. This means that the disappearance of one of them does not imply the disappearance of the other. </a:t>
            </a:r>
          </a:p>
          <a:p>
            <a:pPr marL="0" indent="0">
              <a:lnSpc>
                <a:spcPct val="170000"/>
              </a:lnSpc>
              <a:buNone/>
            </a:pPr>
            <a:endParaRPr lang="es-ES" sz="3400" dirty="0"/>
          </a:p>
          <a:p>
            <a:pPr marL="0" indent="0">
              <a:lnSpc>
                <a:spcPct val="170000"/>
              </a:lnSpc>
              <a:buNone/>
            </a:pPr>
            <a:endParaRPr lang="es-ES" sz="3400" dirty="0"/>
          </a:p>
          <a:p>
            <a:pPr marL="0" indent="0">
              <a:lnSpc>
                <a:spcPct val="100000"/>
              </a:lnSpc>
              <a:buNone/>
            </a:pPr>
            <a:r>
              <a:rPr lang="es-ES" sz="2000" dirty="0"/>
              <a:t>An example of this type is the relationship established between an object of the employee class and another of the company class. </a:t>
            </a:r>
          </a:p>
          <a:p>
            <a:pPr marL="0" indent="0">
              <a:lnSpc>
                <a:spcPct val="100000"/>
              </a:lnSpc>
              <a:buNone/>
            </a:pPr>
            <a:r>
              <a:rPr lang="es-ES" sz="2000" dirty="0"/>
              <a:t>If the company disappears, the employee will not disappear since he/she can work for another company. </a:t>
            </a:r>
          </a:p>
          <a:p>
            <a:pPr marL="0" indent="0">
              <a:lnSpc>
                <a:spcPct val="100000"/>
              </a:lnSpc>
              <a:buNone/>
            </a:pPr>
            <a:r>
              <a:rPr lang="es-ES" sz="2000" dirty="0"/>
              <a:t>If an employee decides to leave the company, the company does not disappear.</a:t>
            </a:r>
          </a:p>
          <a:p>
            <a:pPr marL="0" indent="0">
              <a:lnSpc>
                <a:spcPct val="170000"/>
              </a:lnSpc>
              <a:buNone/>
            </a:pPr>
            <a:endParaRPr lang="es-ES" dirty="0"/>
          </a:p>
        </p:txBody>
      </p:sp>
      <p:pic>
        <p:nvPicPr>
          <p:cNvPr id="2" name="Imagen 1">
            <a:extLst>
              <a:ext uri="{FF2B5EF4-FFF2-40B4-BE49-F238E27FC236}">
                <a16:creationId xmlns:a16="http://schemas.microsoft.com/office/drawing/2014/main" id="{86C0DF69-19E3-4DE4-85D8-7C6F6B6FE41D}"/>
              </a:ext>
            </a:extLst>
          </p:cNvPr>
          <p:cNvPicPr>
            <a:picLocks noChangeAspect="1"/>
          </p:cNvPicPr>
          <p:nvPr/>
        </p:nvPicPr>
        <p:blipFill>
          <a:blip r:embed="rId3"/>
          <a:stretch>
            <a:fillRect/>
          </a:stretch>
        </p:blipFill>
        <p:spPr>
          <a:xfrm>
            <a:off x="2999656" y="2105025"/>
            <a:ext cx="5991225" cy="1323975"/>
          </a:xfrm>
          <a:prstGeom prst="rect">
            <a:avLst/>
          </a:prstGeom>
        </p:spPr>
      </p:pic>
    </p:spTree>
    <p:extLst>
      <p:ext uri="{BB962C8B-B14F-4D97-AF65-F5344CB8AC3E}">
        <p14:creationId xmlns:p14="http://schemas.microsoft.com/office/powerpoint/2010/main" val="2942850478"/>
      </p:ext>
    </p:extLst>
  </p:cSld>
  <p:clrMapOvr>
    <a:masterClrMapping/>
  </p:clrMapOvr>
  <p:transition>
    <p:check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1127448" y="221109"/>
            <a:ext cx="10455302" cy="687611"/>
          </a:xfrm>
        </p:spPr>
        <p:txBody>
          <a:bodyPr>
            <a:normAutofit/>
          </a:bodyPr>
          <a:lstStyle/>
          <a:p>
            <a:r>
              <a:rPr lang="es-ES" sz="2800" b="1" u="sng" dirty="0"/>
              <a:t>2.2 Relationships of association</a:t>
            </a:r>
            <a:endParaRPr lang="es-ES" sz="2800" dirty="0"/>
          </a:p>
        </p:txBody>
      </p:sp>
      <p:sp>
        <p:nvSpPr>
          <p:cNvPr id="5125" name="Rectangle 5"/>
          <p:cNvSpPr>
            <a:spLocks noGrp="1" noChangeArrowheads="1"/>
          </p:cNvSpPr>
          <p:nvPr>
            <p:ph idx="1"/>
          </p:nvPr>
        </p:nvSpPr>
        <p:spPr>
          <a:xfrm>
            <a:off x="1180981" y="1124744"/>
            <a:ext cx="10515600" cy="4824536"/>
          </a:xfrm>
        </p:spPr>
        <p:txBody>
          <a:bodyPr>
            <a:normAutofit/>
          </a:bodyPr>
          <a:lstStyle/>
          <a:p>
            <a:pPr>
              <a:lnSpc>
                <a:spcPct val="100000"/>
              </a:lnSpc>
            </a:pPr>
            <a:r>
              <a:rPr lang="es-ES" sz="2400" dirty="0"/>
              <a:t>Another example can be a </a:t>
            </a:r>
            <a:r>
              <a:rPr lang="es-ES" sz="2400" b="1" dirty="0"/>
              <a:t>program </a:t>
            </a:r>
            <a:r>
              <a:rPr lang="es-ES" sz="2400" dirty="0"/>
              <a:t>that manages the information of a school, we have (among others) the </a:t>
            </a:r>
            <a:r>
              <a:rPr lang="es-ES" sz="2400" b="1" dirty="0"/>
              <a:t>classes </a:t>
            </a:r>
            <a:r>
              <a:rPr lang="es-ES" sz="2400" dirty="0"/>
              <a:t>"Student" and "Teacher". One of the data of the </a:t>
            </a:r>
            <a:r>
              <a:rPr lang="es-ES" sz="2400" b="1" dirty="0"/>
              <a:t>class </a:t>
            </a:r>
            <a:r>
              <a:rPr lang="es-ES" sz="2400" dirty="0"/>
              <a:t>"Pupil" is the data of the teacher assigned to a pupil. There is an </a:t>
            </a:r>
            <a:r>
              <a:rPr lang="es-ES" sz="2400" b="1" dirty="0"/>
              <a:t>association </a:t>
            </a:r>
            <a:r>
              <a:rPr lang="es-ES" sz="2400" dirty="0"/>
              <a:t>between the </a:t>
            </a:r>
            <a:r>
              <a:rPr lang="es-ES" sz="2400" b="1" dirty="0"/>
              <a:t>objects </a:t>
            </a:r>
            <a:r>
              <a:rPr lang="es-ES" sz="2400" dirty="0"/>
              <a:t>of these </a:t>
            </a:r>
            <a:r>
              <a:rPr lang="es-ES" sz="2400" b="1" dirty="0"/>
              <a:t>classes</a:t>
            </a:r>
            <a:r>
              <a:rPr lang="es-ES" sz="2400" dirty="0"/>
              <a:t>, but the fact that the student leaves does not mean that the teacher leaves, nor the other way around.</a:t>
            </a:r>
          </a:p>
          <a:p>
            <a:pPr>
              <a:lnSpc>
                <a:spcPct val="100000"/>
              </a:lnSpc>
            </a:pPr>
            <a:r>
              <a:rPr lang="es-ES" sz="2400" dirty="0"/>
              <a:t>Another association relationship is the one established between an object of type Movie and several objects of type Actor.</a:t>
            </a:r>
          </a:p>
        </p:txBody>
      </p:sp>
      <p:pic>
        <p:nvPicPr>
          <p:cNvPr id="2" name="Imagen 1">
            <a:extLst>
              <a:ext uri="{FF2B5EF4-FFF2-40B4-BE49-F238E27FC236}">
                <a16:creationId xmlns:a16="http://schemas.microsoft.com/office/drawing/2014/main" id="{A21E6AD5-F6B8-41B6-8FAD-980346CCB2F7}"/>
              </a:ext>
            </a:extLst>
          </p:cNvPr>
          <p:cNvPicPr>
            <a:picLocks noChangeAspect="1"/>
          </p:cNvPicPr>
          <p:nvPr/>
        </p:nvPicPr>
        <p:blipFill>
          <a:blip r:embed="rId3"/>
          <a:stretch>
            <a:fillRect/>
          </a:stretch>
        </p:blipFill>
        <p:spPr>
          <a:xfrm>
            <a:off x="2927648" y="4105982"/>
            <a:ext cx="6076950" cy="2085975"/>
          </a:xfrm>
          <a:prstGeom prst="rect">
            <a:avLst/>
          </a:prstGeom>
        </p:spPr>
      </p:pic>
    </p:spTree>
    <p:extLst>
      <p:ext uri="{BB962C8B-B14F-4D97-AF65-F5344CB8AC3E}">
        <p14:creationId xmlns:p14="http://schemas.microsoft.com/office/powerpoint/2010/main" val="1523770023"/>
      </p:ext>
    </p:extLst>
  </p:cSld>
  <p:clrMapOvr>
    <a:masterClrMapping/>
  </p:clrMapOvr>
  <p:transition>
    <p:checker/>
  </p:transition>
</p:sld>
</file>

<file path=ppt/theme/theme1.xml><?xml version="1.0" encoding="utf-8"?>
<a:theme xmlns:a="http://schemas.openxmlformats.org/drawingml/2006/main" name="PresentacionesCamin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onesCamino" id="{4DE00557-171A-4A0D-B820-A5C39CB36D1D}" vid="{D7C8A566-E31C-4C2C-B4FC-78C8F81731B5}"/>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11ADC832BEBB04AB1FD7183FAFC1EE6" ma:contentTypeVersion="4" ma:contentTypeDescription="Crear nuevo documento." ma:contentTypeScope="" ma:versionID="0f19df89ddb570f985f92c13d4365645">
  <xsd:schema xmlns:xsd="http://www.w3.org/2001/XMLSchema" xmlns:xs="http://www.w3.org/2001/XMLSchema" xmlns:p="http://schemas.microsoft.com/office/2006/metadata/properties" xmlns:ns2="7cb774ae-0f25-489b-a042-0ca9989a8f1e" targetNamespace="http://schemas.microsoft.com/office/2006/metadata/properties" ma:root="true" ma:fieldsID="48f2fd148e4f1c1570c60ba3317e3ddc" ns2:_="">
    <xsd:import namespace="7cb774ae-0f25-489b-a042-0ca9989a8f1e"/>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b774ae-0f25-489b-a042-0ca9989a8f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F610AA8-435A-46FE-90B5-FAF98937E0D5}"/>
</file>

<file path=customXml/itemProps2.xml><?xml version="1.0" encoding="utf-8"?>
<ds:datastoreItem xmlns:ds="http://schemas.openxmlformats.org/officeDocument/2006/customXml" ds:itemID="{EA7B32C2-0B18-47B0-940B-BEAB3D9A34A8}"/>
</file>

<file path=customXml/itemProps3.xml><?xml version="1.0" encoding="utf-8"?>
<ds:datastoreItem xmlns:ds="http://schemas.openxmlformats.org/officeDocument/2006/customXml" ds:itemID="{C9D412E7-2A41-4D71-B6EC-46DAC3684B2C}"/>
</file>

<file path=docProps/app.xml><?xml version="1.0" encoding="utf-8"?>
<Properties xmlns="http://schemas.openxmlformats.org/officeDocument/2006/extended-properties" xmlns:vt="http://schemas.openxmlformats.org/officeDocument/2006/docPropsVTypes">
  <Template>JOptionPane en</Template>
  <TotalTime>9992</TotalTime>
  <Words>3891</Words>
  <Application>Microsoft Office PowerPoint</Application>
  <PresentationFormat>Panorámica</PresentationFormat>
  <Paragraphs>312</Paragraphs>
  <Slides>49</Slides>
  <Notes>42</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49</vt:i4>
      </vt:variant>
    </vt:vector>
  </HeadingPairs>
  <TitlesOfParts>
    <vt:vector size="58" baseType="lpstr">
      <vt:lpstr>Amasis MT Pro Black</vt:lpstr>
      <vt:lpstr>Arial</vt:lpstr>
      <vt:lpstr>Calibri</vt:lpstr>
      <vt:lpstr>Calibri Light</vt:lpstr>
      <vt:lpstr>Consolas</vt:lpstr>
      <vt:lpstr>Times New Roman</vt:lpstr>
      <vt:lpstr>Wingdings</vt:lpstr>
      <vt:lpstr>Wingdings 2</vt:lpstr>
      <vt:lpstr>PresentacionesCamino</vt:lpstr>
      <vt:lpstr>CROSS-PLATFORM APPLICATION DEVELOPMENT</vt:lpstr>
      <vt:lpstr>WU9. Inheritance.</vt:lpstr>
      <vt:lpstr>Introduction.</vt:lpstr>
      <vt:lpstr>Introduction.</vt:lpstr>
      <vt:lpstr>Relationships between objects of the classes</vt:lpstr>
      <vt:lpstr>Relationships between objects.</vt:lpstr>
      <vt:lpstr>2.1 Dependency relationships:</vt:lpstr>
      <vt:lpstr>2.2 Relationships of association</vt:lpstr>
      <vt:lpstr>2.2 Relationships of association</vt:lpstr>
      <vt:lpstr>2.3 All-part relationships:</vt:lpstr>
      <vt:lpstr>2.3 All-part relationships:</vt:lpstr>
      <vt:lpstr>2.3 All-part relationships:</vt:lpstr>
      <vt:lpstr>2.3 All-part relationships:</vt:lpstr>
      <vt:lpstr>2.3 All-part relationships:</vt:lpstr>
      <vt:lpstr>2.3 All-part relationships:</vt:lpstr>
      <vt:lpstr>2.3 All-part relationships:</vt:lpstr>
      <vt:lpstr>Heritage</vt:lpstr>
      <vt:lpstr>Inheritance.</vt:lpstr>
      <vt:lpstr>Inheritance.</vt:lpstr>
      <vt:lpstr>Inheritance.</vt:lpstr>
      <vt:lpstr>Inheritance.</vt:lpstr>
      <vt:lpstr>Inheritance.</vt:lpstr>
      <vt:lpstr>Inheritance.</vt:lpstr>
      <vt:lpstr>Inheritance.</vt:lpstr>
      <vt:lpstr>Inheritance.</vt:lpstr>
      <vt:lpstr>SuperClass and SubClass</vt:lpstr>
      <vt:lpstr>Superclasses and Subclasses.</vt:lpstr>
      <vt:lpstr>Superclasses and Subclasses.</vt:lpstr>
      <vt:lpstr>Superclasses and Subclasses.</vt:lpstr>
      <vt:lpstr>Superclasses and Subclasses.</vt:lpstr>
      <vt:lpstr>Constructors and super instruction</vt:lpstr>
      <vt:lpstr>Constructors and super instruction.</vt:lpstr>
      <vt:lpstr>Constructors and super instruction.</vt:lpstr>
      <vt:lpstr>Constructors and super instruction.</vt:lpstr>
      <vt:lpstr>Constructors and super instruction.</vt:lpstr>
      <vt:lpstr>Constructors and super instruction.</vt:lpstr>
      <vt:lpstr>Constructors and super instruction.</vt:lpstr>
      <vt:lpstr>Modifiers in classes, attributes and methods.</vt:lpstr>
      <vt:lpstr>6.1. Class modifiers.</vt:lpstr>
      <vt:lpstr>6.2. Modifiers of attributes and methods.</vt:lpstr>
      <vt:lpstr>6.2. Modifiers of attributes and methods.</vt:lpstr>
      <vt:lpstr>Modifiers in classes, attributes and methods.</vt:lpstr>
      <vt:lpstr>Modifiers in classes, attributes and methods.</vt:lpstr>
      <vt:lpstr>Modifiers in classes, attributes and methods.</vt:lpstr>
      <vt:lpstr>Modifiers in classes, attributes and methods.</vt:lpstr>
      <vt:lpstr>6.2. Modifiers of attributes and methods.</vt:lpstr>
      <vt:lpstr>6.2. Modifiers of attributes and methods.</vt:lpstr>
      <vt:lpstr>Modifiers in classes, attributes and methods.</vt:lpstr>
      <vt:lpstr>Modifiers in classes, attributes and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Eva</dc:creator>
  <cp:keywords>, docId:EBBEBB6906F8AC29BB7DBEC00FDE8365</cp:keywords>
  <cp:lastModifiedBy>ABRAHAM PEREZ BARRERA</cp:lastModifiedBy>
  <cp:revision>1634</cp:revision>
  <cp:lastPrinted>1601-01-01T00:00:00Z</cp:lastPrinted>
  <dcterms:created xsi:type="dcterms:W3CDTF">1601-01-01T00:00:00Z</dcterms:created>
  <dcterms:modified xsi:type="dcterms:W3CDTF">2024-02-20T08:00:36Z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0x010100011ADC832BEBB04AB1FD7183FAFC1EE6</vt:lpwstr>
  </property>
</Properties>
</file>