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60" r:id="rId8"/>
    <p:sldId id="261" r:id="rId9"/>
    <p:sldId id="262" r:id="rId10"/>
    <p:sldId id="263" r:id="rId11"/>
    <p:sldId id="264" r:id="rId12"/>
    <p:sldId id="265" r:id="rId13"/>
    <p:sldId id="417" r:id="rId14"/>
    <p:sldId id="449" r:id="rId15"/>
    <p:sldId id="266" r:id="rId16"/>
    <p:sldId id="318" r:id="rId17"/>
    <p:sldId id="418" r:id="rId18"/>
    <p:sldId id="419" r:id="rId19"/>
    <p:sldId id="420" r:id="rId20"/>
    <p:sldId id="421" r:id="rId21"/>
    <p:sldId id="323"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12" r:id="rId38"/>
    <p:sldId id="411" r:id="rId39"/>
    <p:sldId id="339" r:id="rId40"/>
    <p:sldId id="437" r:id="rId41"/>
    <p:sldId id="447" r:id="rId42"/>
    <p:sldId id="438" r:id="rId43"/>
    <p:sldId id="439" r:id="rId44"/>
    <p:sldId id="448" r:id="rId45"/>
    <p:sldId id="441" r:id="rId46"/>
    <p:sldId id="443" r:id="rId47"/>
    <p:sldId id="445" r:id="rId48"/>
    <p:sldId id="446" r:id="rId49"/>
    <p:sldId id="440" r:id="rId50"/>
    <p:sldId id="442" r:id="rId51"/>
    <p:sldId id="444" r:id="rId52"/>
    <p:sldId id="390" r:id="rId53"/>
    <p:sldId id="391" r:id="rId54"/>
    <p:sldId id="393" r:id="rId5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78" autoAdjust="0"/>
    <p:restoredTop sz="94660"/>
  </p:normalViewPr>
  <p:slideViewPr>
    <p:cSldViewPr snapToGrid="0">
      <p:cViewPr varScale="1">
        <p:scale>
          <a:sx n="113" d="100"/>
          <a:sy n="113" d="100"/>
        </p:scale>
        <p:origin x="9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PEREZ BARRERA" userId="64157669-5597-451b-9dcc-b6bd52cc89f2" providerId="ADAL" clId="{3365BDB2-9F6F-4D61-B215-DC905002674A}"/>
    <pc:docChg chg="custSel addSld modSld">
      <pc:chgData name="ABRAHAM PEREZ BARRERA" userId="64157669-5597-451b-9dcc-b6bd52cc89f2" providerId="ADAL" clId="{3365BDB2-9F6F-4D61-B215-DC905002674A}" dt="2025-01-09T18:26:16.216" v="4" actId="27636"/>
      <pc:docMkLst>
        <pc:docMk/>
      </pc:docMkLst>
      <pc:sldChg chg="modSp mod">
        <pc:chgData name="ABRAHAM PEREZ BARRERA" userId="64157669-5597-451b-9dcc-b6bd52cc89f2" providerId="ADAL" clId="{3365BDB2-9F6F-4D61-B215-DC905002674A}" dt="2025-01-09T18:18:58.872" v="0" actId="6549"/>
        <pc:sldMkLst>
          <pc:docMk/>
          <pc:sldMk cId="1182642601" sldId="257"/>
        </pc:sldMkLst>
        <pc:spChg chg="mod">
          <ac:chgData name="ABRAHAM PEREZ BARRERA" userId="64157669-5597-451b-9dcc-b6bd52cc89f2" providerId="ADAL" clId="{3365BDB2-9F6F-4D61-B215-DC905002674A}" dt="2025-01-09T18:18:58.872" v="0" actId="6549"/>
          <ac:spMkLst>
            <pc:docMk/>
            <pc:sldMk cId="1182642601" sldId="257"/>
            <ac:spMk id="2" creationId="{00000000-0000-0000-0000-000000000000}"/>
          </ac:spMkLst>
        </pc:spChg>
      </pc:sldChg>
      <pc:sldChg chg="modSp mod">
        <pc:chgData name="ABRAHAM PEREZ BARRERA" userId="64157669-5597-451b-9dcc-b6bd52cc89f2" providerId="ADAL" clId="{3365BDB2-9F6F-4D61-B215-DC905002674A}" dt="2025-01-09T18:26:16.216" v="4" actId="27636"/>
        <pc:sldMkLst>
          <pc:docMk/>
          <pc:sldMk cId="160906146" sldId="418"/>
        </pc:sldMkLst>
        <pc:spChg chg="mod">
          <ac:chgData name="ABRAHAM PEREZ BARRERA" userId="64157669-5597-451b-9dcc-b6bd52cc89f2" providerId="ADAL" clId="{3365BDB2-9F6F-4D61-B215-DC905002674A}" dt="2025-01-09T18:26:16.216" v="4" actId="27636"/>
          <ac:spMkLst>
            <pc:docMk/>
            <pc:sldMk cId="160906146" sldId="418"/>
            <ac:spMk id="3" creationId="{5E6501EF-B9EF-4390-D64D-9B876D4845E3}"/>
          </ac:spMkLst>
        </pc:spChg>
      </pc:sldChg>
      <pc:sldChg chg="modSp new mod">
        <pc:chgData name="ABRAHAM PEREZ BARRERA" userId="64157669-5597-451b-9dcc-b6bd52cc89f2" providerId="ADAL" clId="{3365BDB2-9F6F-4D61-B215-DC905002674A}" dt="2025-01-09T18:25:29.290" v="2"/>
        <pc:sldMkLst>
          <pc:docMk/>
          <pc:sldMk cId="239603509" sldId="449"/>
        </pc:sldMkLst>
        <pc:spChg chg="mod">
          <ac:chgData name="ABRAHAM PEREZ BARRERA" userId="64157669-5597-451b-9dcc-b6bd52cc89f2" providerId="ADAL" clId="{3365BDB2-9F6F-4D61-B215-DC905002674A}" dt="2025-01-09T18:25:29.290" v="2"/>
          <ac:spMkLst>
            <pc:docMk/>
            <pc:sldMk cId="239603509" sldId="449"/>
            <ac:spMk id="2" creationId="{D5F6AE04-AAEC-7AA7-BF83-9B27FB8123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AC99D-4C2A-4A6C-AA14-57B820C7DE5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600ABEE-D451-4312-B55F-4A8ED04E6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D7101DC-713A-4850-B8C9-17625390F94F}"/>
              </a:ext>
            </a:extLst>
          </p:cNvPr>
          <p:cNvSpPr>
            <a:spLocks noGrp="1"/>
          </p:cNvSpPr>
          <p:nvPr>
            <p:ph type="dt" sz="half" idx="10"/>
          </p:nvPr>
        </p:nvSpPr>
        <p:spPr/>
        <p:txBody>
          <a:bodyPr/>
          <a:lstStyle/>
          <a:p>
            <a:fld id="{2A9E5DF3-A9E2-43F2-AAD0-35D47B3139EF}" type="datetimeFigureOut">
              <a:rPr lang="en-US" smtClean="0"/>
              <a:t>1/17/2025</a:t>
            </a:fld>
            <a:endParaRPr lang="en-US"/>
          </a:p>
        </p:txBody>
      </p:sp>
      <p:sp>
        <p:nvSpPr>
          <p:cNvPr id="5" name="Marcador de pie de página 4">
            <a:extLst>
              <a:ext uri="{FF2B5EF4-FFF2-40B4-BE49-F238E27FC236}">
                <a16:creationId xmlns:a16="http://schemas.microsoft.com/office/drawing/2014/main" id="{5469A50F-6110-4BB5-9B71-C8491F41F6C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2C30DCB-71E3-4B86-8F45-647744430FA2}"/>
              </a:ext>
            </a:extLst>
          </p:cNvPr>
          <p:cNvSpPr>
            <a:spLocks noGrp="1"/>
          </p:cNvSpPr>
          <p:nvPr>
            <p:ph type="sldNum" sz="quarter" idx="12"/>
          </p:nvPr>
        </p:nvSpPr>
        <p:spPr/>
        <p:txBody>
          <a:bodyPr/>
          <a:lstStyle/>
          <a:p>
            <a:fld id="{6175E2F2-AD38-4606-B847-23B3FA7B3370}" type="slidenum">
              <a:rPr lang="en-US" smtClean="0"/>
              <a:t>‹Nº›</a:t>
            </a:fld>
            <a:endParaRPr lang="en-US"/>
          </a:p>
        </p:txBody>
      </p:sp>
    </p:spTree>
    <p:extLst>
      <p:ext uri="{BB962C8B-B14F-4D97-AF65-F5344CB8AC3E}">
        <p14:creationId xmlns:p14="http://schemas.microsoft.com/office/powerpoint/2010/main" val="142806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385A3E-887B-490C-9DA9-8A0073EC1C2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832BE13-0576-4DD6-84FF-F9ADF6185A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6C684D4-D271-425D-8C3A-40A8A5F03160}"/>
              </a:ext>
            </a:extLst>
          </p:cNvPr>
          <p:cNvSpPr>
            <a:spLocks noGrp="1"/>
          </p:cNvSpPr>
          <p:nvPr>
            <p:ph type="dt" sz="half" idx="10"/>
          </p:nvPr>
        </p:nvSpPr>
        <p:spPr/>
        <p:txBody>
          <a:bodyPr/>
          <a:lstStyle/>
          <a:p>
            <a:fld id="{2A9E5DF3-A9E2-43F2-AAD0-35D47B3139EF}" type="datetimeFigureOut">
              <a:rPr lang="en-US" smtClean="0"/>
              <a:t>1/17/2025</a:t>
            </a:fld>
            <a:endParaRPr lang="en-US"/>
          </a:p>
        </p:txBody>
      </p:sp>
      <p:sp>
        <p:nvSpPr>
          <p:cNvPr id="5" name="Marcador de pie de página 4">
            <a:extLst>
              <a:ext uri="{FF2B5EF4-FFF2-40B4-BE49-F238E27FC236}">
                <a16:creationId xmlns:a16="http://schemas.microsoft.com/office/drawing/2014/main" id="{E3F5F48F-7251-4BA3-842A-EB3ED220AA5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2058EB5-58D6-4AEE-9DB3-51B3EFB6BB39}"/>
              </a:ext>
            </a:extLst>
          </p:cNvPr>
          <p:cNvSpPr>
            <a:spLocks noGrp="1"/>
          </p:cNvSpPr>
          <p:nvPr>
            <p:ph type="sldNum" sz="quarter" idx="12"/>
          </p:nvPr>
        </p:nvSpPr>
        <p:spPr/>
        <p:txBody>
          <a:bodyPr/>
          <a:lstStyle/>
          <a:p>
            <a:fld id="{6175E2F2-AD38-4606-B847-23B3FA7B3370}" type="slidenum">
              <a:rPr lang="en-US" smtClean="0"/>
              <a:t>‹Nº›</a:t>
            </a:fld>
            <a:endParaRPr lang="en-US"/>
          </a:p>
        </p:txBody>
      </p:sp>
    </p:spTree>
    <p:extLst>
      <p:ext uri="{BB962C8B-B14F-4D97-AF65-F5344CB8AC3E}">
        <p14:creationId xmlns:p14="http://schemas.microsoft.com/office/powerpoint/2010/main" val="229515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9F2ECD-004F-4EE7-8C54-C79196471A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A5E0D05-33E9-4C5A-B102-6071D8F61DA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7B11422-5EC7-461E-B882-7FC947674CF4}"/>
              </a:ext>
            </a:extLst>
          </p:cNvPr>
          <p:cNvSpPr>
            <a:spLocks noGrp="1"/>
          </p:cNvSpPr>
          <p:nvPr>
            <p:ph type="dt" sz="half" idx="10"/>
          </p:nvPr>
        </p:nvSpPr>
        <p:spPr/>
        <p:txBody>
          <a:bodyPr/>
          <a:lstStyle/>
          <a:p>
            <a:fld id="{2A9E5DF3-A9E2-43F2-AAD0-35D47B3139EF}" type="datetimeFigureOut">
              <a:rPr lang="en-US" smtClean="0"/>
              <a:t>1/17/2025</a:t>
            </a:fld>
            <a:endParaRPr lang="en-US"/>
          </a:p>
        </p:txBody>
      </p:sp>
      <p:sp>
        <p:nvSpPr>
          <p:cNvPr id="5" name="Marcador de pie de página 4">
            <a:extLst>
              <a:ext uri="{FF2B5EF4-FFF2-40B4-BE49-F238E27FC236}">
                <a16:creationId xmlns:a16="http://schemas.microsoft.com/office/drawing/2014/main" id="{759D42F6-1ED7-47D1-991B-1468F6A7E77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D0B179E-CAC6-45AC-AE8C-F8673E365361}"/>
              </a:ext>
            </a:extLst>
          </p:cNvPr>
          <p:cNvSpPr>
            <a:spLocks noGrp="1"/>
          </p:cNvSpPr>
          <p:nvPr>
            <p:ph type="sldNum" sz="quarter" idx="12"/>
          </p:nvPr>
        </p:nvSpPr>
        <p:spPr/>
        <p:txBody>
          <a:bodyPr/>
          <a:lstStyle/>
          <a:p>
            <a:fld id="{6175E2F2-AD38-4606-B847-23B3FA7B3370}" type="slidenum">
              <a:rPr lang="en-US" smtClean="0"/>
              <a:t>‹Nº›</a:t>
            </a:fld>
            <a:endParaRPr lang="en-US"/>
          </a:p>
        </p:txBody>
      </p:sp>
    </p:spTree>
    <p:extLst>
      <p:ext uri="{BB962C8B-B14F-4D97-AF65-F5344CB8AC3E}">
        <p14:creationId xmlns:p14="http://schemas.microsoft.com/office/powerpoint/2010/main" val="42138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8308-C875-48D5-AD46-9C6B177ED6C5}"/>
              </a:ext>
            </a:extLst>
          </p:cNvPr>
          <p:cNvSpPr>
            <a:spLocks noGrp="1"/>
          </p:cNvSpPr>
          <p:nvPr>
            <p:ph type="title"/>
          </p:nvPr>
        </p:nvSpPr>
        <p:spPr>
          <a:xfrm>
            <a:off x="838200" y="254289"/>
            <a:ext cx="10515600" cy="593003"/>
          </a:xfrm>
        </p:spPr>
        <p:txBody>
          <a:bodyPr/>
          <a:lstStyle/>
          <a:p>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818BDD6E-5619-4F7E-9F73-E6E3FF9994C4}"/>
              </a:ext>
            </a:extLst>
          </p:cNvPr>
          <p:cNvSpPr>
            <a:spLocks noGrp="1"/>
          </p:cNvSpPr>
          <p:nvPr>
            <p:ph idx="1"/>
          </p:nvPr>
        </p:nvSpPr>
        <p:spPr>
          <a:xfrm>
            <a:off x="838200" y="1110953"/>
            <a:ext cx="10515600" cy="4899755"/>
          </a:xfrm>
        </p:spPr>
        <p:txBody>
          <a:bodyPr/>
          <a:lstStyle>
            <a:lvl1pPr marL="0" indent="0">
              <a:buNone/>
              <a:defRPr/>
            </a:lvl1pPr>
            <a:lvl3pPr marL="896938" indent="-228600">
              <a:defRPr/>
            </a:lvl3pPr>
            <a:lvl4pPr marL="1162050" indent="-228600">
              <a:defRPr/>
            </a:lvl4pPr>
            <a:lvl5pPr marL="1435100" indent="-22860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Tree>
    <p:extLst>
      <p:ext uri="{BB962C8B-B14F-4D97-AF65-F5344CB8AC3E}">
        <p14:creationId xmlns:p14="http://schemas.microsoft.com/office/powerpoint/2010/main" val="354632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F1251-E0E6-43A3-9823-FC9A4B987A5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A1DFF5-988C-45F3-B5CD-454B70720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FBDD9CC-7444-42D0-BAE1-FA2555B6D9E2}"/>
              </a:ext>
            </a:extLst>
          </p:cNvPr>
          <p:cNvSpPr>
            <a:spLocks noGrp="1"/>
          </p:cNvSpPr>
          <p:nvPr>
            <p:ph type="dt" sz="half" idx="10"/>
          </p:nvPr>
        </p:nvSpPr>
        <p:spPr/>
        <p:txBody>
          <a:bodyPr/>
          <a:lstStyle/>
          <a:p>
            <a:fld id="{2A9E5DF3-A9E2-43F2-AAD0-35D47B3139EF}" type="datetimeFigureOut">
              <a:rPr lang="en-US" smtClean="0"/>
              <a:t>1/17/2025</a:t>
            </a:fld>
            <a:endParaRPr lang="en-US"/>
          </a:p>
        </p:txBody>
      </p:sp>
      <p:sp>
        <p:nvSpPr>
          <p:cNvPr id="5" name="Marcador de pie de página 4">
            <a:extLst>
              <a:ext uri="{FF2B5EF4-FFF2-40B4-BE49-F238E27FC236}">
                <a16:creationId xmlns:a16="http://schemas.microsoft.com/office/drawing/2014/main" id="{28E6F7CE-EB4D-4156-A4E3-9D1F33F760A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3FF3199-54AA-4B2E-B68B-F953F6C6926F}"/>
              </a:ext>
            </a:extLst>
          </p:cNvPr>
          <p:cNvSpPr>
            <a:spLocks noGrp="1"/>
          </p:cNvSpPr>
          <p:nvPr>
            <p:ph type="sldNum" sz="quarter" idx="12"/>
          </p:nvPr>
        </p:nvSpPr>
        <p:spPr/>
        <p:txBody>
          <a:bodyPr/>
          <a:lstStyle/>
          <a:p>
            <a:fld id="{6175E2F2-AD38-4606-B847-23B3FA7B3370}" type="slidenum">
              <a:rPr lang="en-US" smtClean="0"/>
              <a:t>‹Nº›</a:t>
            </a:fld>
            <a:endParaRPr lang="en-US"/>
          </a:p>
        </p:txBody>
      </p:sp>
    </p:spTree>
    <p:extLst>
      <p:ext uri="{BB962C8B-B14F-4D97-AF65-F5344CB8AC3E}">
        <p14:creationId xmlns:p14="http://schemas.microsoft.com/office/powerpoint/2010/main" val="341724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D8277-AC0B-4BC0-A1A9-4BE82ECB2FB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F25BAD-C61A-4B6C-B121-61411FB605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CCB05EB-76CF-41F5-BBE9-24EE254A85B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224E718-459A-419E-880A-EDD05D5991A9}"/>
              </a:ext>
            </a:extLst>
          </p:cNvPr>
          <p:cNvSpPr>
            <a:spLocks noGrp="1"/>
          </p:cNvSpPr>
          <p:nvPr>
            <p:ph type="dt" sz="half" idx="10"/>
          </p:nvPr>
        </p:nvSpPr>
        <p:spPr/>
        <p:txBody>
          <a:bodyPr/>
          <a:lstStyle/>
          <a:p>
            <a:fld id="{2A9E5DF3-A9E2-43F2-AAD0-35D47B3139EF}" type="datetimeFigureOut">
              <a:rPr lang="en-US" smtClean="0"/>
              <a:t>1/17/2025</a:t>
            </a:fld>
            <a:endParaRPr lang="en-US"/>
          </a:p>
        </p:txBody>
      </p:sp>
      <p:sp>
        <p:nvSpPr>
          <p:cNvPr id="6" name="Marcador de pie de página 5">
            <a:extLst>
              <a:ext uri="{FF2B5EF4-FFF2-40B4-BE49-F238E27FC236}">
                <a16:creationId xmlns:a16="http://schemas.microsoft.com/office/drawing/2014/main" id="{9DAE028C-E821-48CC-8578-E6BE288718C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957F523-92A1-43EC-AE21-1FA6CF002ED8}"/>
              </a:ext>
            </a:extLst>
          </p:cNvPr>
          <p:cNvSpPr>
            <a:spLocks noGrp="1"/>
          </p:cNvSpPr>
          <p:nvPr>
            <p:ph type="sldNum" sz="quarter" idx="12"/>
          </p:nvPr>
        </p:nvSpPr>
        <p:spPr/>
        <p:txBody>
          <a:bodyPr/>
          <a:lstStyle/>
          <a:p>
            <a:fld id="{6175E2F2-AD38-4606-B847-23B3FA7B3370}" type="slidenum">
              <a:rPr lang="en-US" smtClean="0"/>
              <a:t>‹Nº›</a:t>
            </a:fld>
            <a:endParaRPr lang="en-US"/>
          </a:p>
        </p:txBody>
      </p:sp>
    </p:spTree>
    <p:extLst>
      <p:ext uri="{BB962C8B-B14F-4D97-AF65-F5344CB8AC3E}">
        <p14:creationId xmlns:p14="http://schemas.microsoft.com/office/powerpoint/2010/main" val="173744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9534C-6D49-48E7-BD89-44F2B1DD3B8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8B1094F-B11B-4FCD-B4D2-DF2C10E5E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AAE8094-D0ED-4840-B4F8-B67DBCA36F8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8D83356-86AC-4895-B0EF-B2A12DC1F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3B8EA1D-6603-4A72-AF71-5DD56B8883D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888CA03-8782-4AF9-BEC6-7BCC6C375846}"/>
              </a:ext>
            </a:extLst>
          </p:cNvPr>
          <p:cNvSpPr>
            <a:spLocks noGrp="1"/>
          </p:cNvSpPr>
          <p:nvPr>
            <p:ph type="dt" sz="half" idx="10"/>
          </p:nvPr>
        </p:nvSpPr>
        <p:spPr/>
        <p:txBody>
          <a:bodyPr/>
          <a:lstStyle/>
          <a:p>
            <a:fld id="{2A9E5DF3-A9E2-43F2-AAD0-35D47B3139EF}" type="datetimeFigureOut">
              <a:rPr lang="en-US" smtClean="0"/>
              <a:t>1/17/2025</a:t>
            </a:fld>
            <a:endParaRPr lang="en-US"/>
          </a:p>
        </p:txBody>
      </p:sp>
      <p:sp>
        <p:nvSpPr>
          <p:cNvPr id="8" name="Marcador de pie de página 7">
            <a:extLst>
              <a:ext uri="{FF2B5EF4-FFF2-40B4-BE49-F238E27FC236}">
                <a16:creationId xmlns:a16="http://schemas.microsoft.com/office/drawing/2014/main" id="{A9E0AB93-D703-48E9-B4F6-D6F6FB214B86}"/>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965438A-4160-4374-A0E9-FFD01A1E2997}"/>
              </a:ext>
            </a:extLst>
          </p:cNvPr>
          <p:cNvSpPr>
            <a:spLocks noGrp="1"/>
          </p:cNvSpPr>
          <p:nvPr>
            <p:ph type="sldNum" sz="quarter" idx="12"/>
          </p:nvPr>
        </p:nvSpPr>
        <p:spPr/>
        <p:txBody>
          <a:bodyPr/>
          <a:lstStyle/>
          <a:p>
            <a:fld id="{6175E2F2-AD38-4606-B847-23B3FA7B3370}" type="slidenum">
              <a:rPr lang="en-US" smtClean="0"/>
              <a:t>‹Nº›</a:t>
            </a:fld>
            <a:endParaRPr lang="en-US"/>
          </a:p>
        </p:txBody>
      </p:sp>
    </p:spTree>
    <p:extLst>
      <p:ext uri="{BB962C8B-B14F-4D97-AF65-F5344CB8AC3E}">
        <p14:creationId xmlns:p14="http://schemas.microsoft.com/office/powerpoint/2010/main" val="253386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2E644-1591-4C1D-B799-203C407D398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B7F7D65-50DD-46CB-AB14-8FA1A57CED64}"/>
              </a:ext>
            </a:extLst>
          </p:cNvPr>
          <p:cNvSpPr>
            <a:spLocks noGrp="1"/>
          </p:cNvSpPr>
          <p:nvPr>
            <p:ph type="dt" sz="half" idx="10"/>
          </p:nvPr>
        </p:nvSpPr>
        <p:spPr/>
        <p:txBody>
          <a:bodyPr/>
          <a:lstStyle/>
          <a:p>
            <a:fld id="{2A9E5DF3-A9E2-43F2-AAD0-35D47B3139EF}" type="datetimeFigureOut">
              <a:rPr lang="en-US" smtClean="0"/>
              <a:t>1/17/2025</a:t>
            </a:fld>
            <a:endParaRPr lang="en-US"/>
          </a:p>
        </p:txBody>
      </p:sp>
      <p:sp>
        <p:nvSpPr>
          <p:cNvPr id="4" name="Marcador de pie de página 3">
            <a:extLst>
              <a:ext uri="{FF2B5EF4-FFF2-40B4-BE49-F238E27FC236}">
                <a16:creationId xmlns:a16="http://schemas.microsoft.com/office/drawing/2014/main" id="{DA67F9E2-1C0C-4B0B-8214-7A9193160809}"/>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52AA48A4-22FA-4927-9CDB-391EF1EEBB65}"/>
              </a:ext>
            </a:extLst>
          </p:cNvPr>
          <p:cNvSpPr>
            <a:spLocks noGrp="1"/>
          </p:cNvSpPr>
          <p:nvPr>
            <p:ph type="sldNum" sz="quarter" idx="12"/>
          </p:nvPr>
        </p:nvSpPr>
        <p:spPr/>
        <p:txBody>
          <a:bodyPr/>
          <a:lstStyle/>
          <a:p>
            <a:fld id="{6175E2F2-AD38-4606-B847-23B3FA7B3370}" type="slidenum">
              <a:rPr lang="en-US" smtClean="0"/>
              <a:t>‹Nº›</a:t>
            </a:fld>
            <a:endParaRPr lang="en-US"/>
          </a:p>
        </p:txBody>
      </p:sp>
    </p:spTree>
    <p:extLst>
      <p:ext uri="{BB962C8B-B14F-4D97-AF65-F5344CB8AC3E}">
        <p14:creationId xmlns:p14="http://schemas.microsoft.com/office/powerpoint/2010/main" val="101977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13F4D27-A4EC-47B0-BCB3-8F3B1E2C5A06}"/>
              </a:ext>
            </a:extLst>
          </p:cNvPr>
          <p:cNvSpPr>
            <a:spLocks noGrp="1"/>
          </p:cNvSpPr>
          <p:nvPr>
            <p:ph type="dt" sz="half" idx="10"/>
          </p:nvPr>
        </p:nvSpPr>
        <p:spPr/>
        <p:txBody>
          <a:bodyPr/>
          <a:lstStyle/>
          <a:p>
            <a:fld id="{2A9E5DF3-A9E2-43F2-AAD0-35D47B3139EF}" type="datetimeFigureOut">
              <a:rPr lang="en-US" smtClean="0"/>
              <a:t>1/17/2025</a:t>
            </a:fld>
            <a:endParaRPr lang="en-US"/>
          </a:p>
        </p:txBody>
      </p:sp>
      <p:sp>
        <p:nvSpPr>
          <p:cNvPr id="3" name="Marcador de pie de página 2">
            <a:extLst>
              <a:ext uri="{FF2B5EF4-FFF2-40B4-BE49-F238E27FC236}">
                <a16:creationId xmlns:a16="http://schemas.microsoft.com/office/drawing/2014/main" id="{07A07C02-C52C-4F4E-B176-065CF116171E}"/>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8B99209F-1AEA-4E61-BEBE-267E23ABC9C3}"/>
              </a:ext>
            </a:extLst>
          </p:cNvPr>
          <p:cNvSpPr>
            <a:spLocks noGrp="1"/>
          </p:cNvSpPr>
          <p:nvPr>
            <p:ph type="sldNum" sz="quarter" idx="12"/>
          </p:nvPr>
        </p:nvSpPr>
        <p:spPr/>
        <p:txBody>
          <a:bodyPr/>
          <a:lstStyle/>
          <a:p>
            <a:fld id="{6175E2F2-AD38-4606-B847-23B3FA7B3370}" type="slidenum">
              <a:rPr lang="en-US" smtClean="0"/>
              <a:t>‹Nº›</a:t>
            </a:fld>
            <a:endParaRPr lang="en-US"/>
          </a:p>
        </p:txBody>
      </p:sp>
    </p:spTree>
    <p:extLst>
      <p:ext uri="{BB962C8B-B14F-4D97-AF65-F5344CB8AC3E}">
        <p14:creationId xmlns:p14="http://schemas.microsoft.com/office/powerpoint/2010/main" val="353736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B5378-66C1-4B08-BD88-8F9B73AC21AA}"/>
              </a:ext>
            </a:extLst>
          </p:cNvPr>
          <p:cNvSpPr>
            <a:spLocks noGrp="1"/>
          </p:cNvSpPr>
          <p:nvPr>
            <p:ph type="title"/>
          </p:nvPr>
        </p:nvSpPr>
        <p:spPr>
          <a:xfrm>
            <a:off x="836612" y="136525"/>
            <a:ext cx="8597945" cy="1008611"/>
          </a:xfrm>
        </p:spPr>
        <p:txBody>
          <a:bodyPr anchor="b"/>
          <a:lstStyle>
            <a:lvl1pPr>
              <a:defRPr sz="3200"/>
            </a:lvl1pPr>
          </a:lstStyle>
          <a:p>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452CFB39-7812-48BB-8A7B-EEFCC5D827F1}"/>
              </a:ext>
            </a:extLst>
          </p:cNvPr>
          <p:cNvSpPr>
            <a:spLocks noGrp="1"/>
          </p:cNvSpPr>
          <p:nvPr>
            <p:ph idx="1"/>
          </p:nvPr>
        </p:nvSpPr>
        <p:spPr>
          <a:xfrm>
            <a:off x="5183188" y="1538243"/>
            <a:ext cx="6172200" cy="4322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texto 3">
            <a:extLst>
              <a:ext uri="{FF2B5EF4-FFF2-40B4-BE49-F238E27FC236}">
                <a16:creationId xmlns:a16="http://schemas.microsoft.com/office/drawing/2014/main" id="{1D6E384A-9A1C-4068-B393-D571F7B169ED}"/>
              </a:ext>
            </a:extLst>
          </p:cNvPr>
          <p:cNvSpPr>
            <a:spLocks noGrp="1"/>
          </p:cNvSpPr>
          <p:nvPr>
            <p:ph type="body" sz="half" idx="2"/>
          </p:nvPr>
        </p:nvSpPr>
        <p:spPr>
          <a:xfrm>
            <a:off x="836612" y="1538242"/>
            <a:ext cx="3932237" cy="43839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48459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B1791-20C1-4355-A3D4-C9DBBB3CB1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AF6779F-0817-44E6-B458-502015D7E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id="{C073470B-07A5-4A2A-A7C2-908884B79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DCD80EF-E7AE-49B5-9B9B-39F722F1C3BD}"/>
              </a:ext>
            </a:extLst>
          </p:cNvPr>
          <p:cNvSpPr>
            <a:spLocks noGrp="1"/>
          </p:cNvSpPr>
          <p:nvPr>
            <p:ph type="dt" sz="half" idx="10"/>
          </p:nvPr>
        </p:nvSpPr>
        <p:spPr/>
        <p:txBody>
          <a:bodyPr/>
          <a:lstStyle/>
          <a:p>
            <a:fld id="{2A9E5DF3-A9E2-43F2-AAD0-35D47B3139EF}" type="datetimeFigureOut">
              <a:rPr lang="en-US" smtClean="0"/>
              <a:t>1/17/2025</a:t>
            </a:fld>
            <a:endParaRPr lang="en-US"/>
          </a:p>
        </p:txBody>
      </p:sp>
      <p:sp>
        <p:nvSpPr>
          <p:cNvPr id="6" name="Marcador de pie de página 5">
            <a:extLst>
              <a:ext uri="{FF2B5EF4-FFF2-40B4-BE49-F238E27FC236}">
                <a16:creationId xmlns:a16="http://schemas.microsoft.com/office/drawing/2014/main" id="{A871831B-05BF-407E-A261-64892872C6D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5EA50AC-593E-42C8-86E2-B63A0FCF4515}"/>
              </a:ext>
            </a:extLst>
          </p:cNvPr>
          <p:cNvSpPr>
            <a:spLocks noGrp="1"/>
          </p:cNvSpPr>
          <p:nvPr>
            <p:ph type="sldNum" sz="quarter" idx="12"/>
          </p:nvPr>
        </p:nvSpPr>
        <p:spPr/>
        <p:txBody>
          <a:bodyPr/>
          <a:lstStyle/>
          <a:p>
            <a:fld id="{6175E2F2-AD38-4606-B847-23B3FA7B3370}" type="slidenum">
              <a:rPr lang="en-US" smtClean="0"/>
              <a:t>‹Nº›</a:t>
            </a:fld>
            <a:endParaRPr lang="en-US"/>
          </a:p>
        </p:txBody>
      </p:sp>
    </p:spTree>
    <p:extLst>
      <p:ext uri="{BB962C8B-B14F-4D97-AF65-F5344CB8AC3E}">
        <p14:creationId xmlns:p14="http://schemas.microsoft.com/office/powerpoint/2010/main" val="316127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6E7B55-503E-42DD-A9FC-D913C3437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D730F3C-7DA9-4BAC-B4B6-009B87848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A872FFC-E012-4D6F-8418-9C54CA50D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E5DF3-A9E2-43F2-AAD0-35D47B3139EF}" type="datetimeFigureOut">
              <a:rPr lang="en-US" smtClean="0"/>
              <a:t>1/17/2025</a:t>
            </a:fld>
            <a:endParaRPr lang="en-US"/>
          </a:p>
        </p:txBody>
      </p:sp>
      <p:sp>
        <p:nvSpPr>
          <p:cNvPr id="5" name="Marcador de pie de página 4">
            <a:extLst>
              <a:ext uri="{FF2B5EF4-FFF2-40B4-BE49-F238E27FC236}">
                <a16:creationId xmlns:a16="http://schemas.microsoft.com/office/drawing/2014/main" id="{6A417D07-C3BC-4C4A-BEBA-C4DAE286C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7D9D7509-CEF6-45A2-BCE4-45B42B8CB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5E2F2-AD38-4606-B847-23B3FA7B3370}" type="slidenum">
              <a:rPr lang="en-US" smtClean="0"/>
              <a:t>‹Nº›</a:t>
            </a:fld>
            <a:endParaRPr lang="en-US"/>
          </a:p>
        </p:txBody>
      </p:sp>
    </p:spTree>
    <p:extLst>
      <p:ext uri="{BB962C8B-B14F-4D97-AF65-F5344CB8AC3E}">
        <p14:creationId xmlns:p14="http://schemas.microsoft.com/office/powerpoint/2010/main" val="391412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Icons%20made%20by%20%3ca%20href=%22https:/www.flaticon.com/authors/freepik%22%20title=%22Freepik%22%3eFreepik%3c/a%3e%20from%20%3ca%20href=%22https:/www.flaticon.com/%22%20title=%22Flaticon%22%3e%20www.flaticon.com%3c/a%3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hyperlink" Target="Icons%20made%20by%20%3ca%20href=%22https:/www.flaticon.com/authors/freepik%22%20title=%22Freepik%22%3eFreepik%3c/a%3e%20from%20%3ca%20href=%22https:/www.flaticon.com/%22%20title=%22Flaticon%22%3e%20www.flaticon.com%3c/a%3e"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hyperlink" Target="https://tecadmin.net/authoritative-non-authoritative-dns-serv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JDc9IZVFLm0?feature=oembed" TargetMode="External"/><Relationship Id="rId4" Type="http://schemas.openxmlformats.org/officeDocument/2006/relationships/hyperlink" Target="https://www.youtube.com/watch?v=JDc9IZVFLm0"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ns1.com/resources/what-exactly-is-secondary-dn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err="1"/>
              <a:t>Domain</a:t>
            </a:r>
            <a:r>
              <a:rPr lang="es-ES" dirty="0"/>
              <a:t> </a:t>
            </a:r>
            <a:r>
              <a:rPr lang="es-ES" dirty="0" err="1"/>
              <a:t>Name</a:t>
            </a:r>
            <a:r>
              <a:rPr lang="es-ES" dirty="0"/>
              <a:t> Servers </a:t>
            </a:r>
            <a:r>
              <a:rPr lang="es-ES" dirty="0" err="1"/>
              <a:t>Installation</a:t>
            </a:r>
            <a:endParaRPr lang="es-ES" cap="none" dirty="0"/>
          </a:p>
        </p:txBody>
      </p:sp>
      <p:sp>
        <p:nvSpPr>
          <p:cNvPr id="3" name="2 Subtítulo"/>
          <p:cNvSpPr>
            <a:spLocks noGrp="1"/>
          </p:cNvSpPr>
          <p:nvPr>
            <p:ph type="subTitle" idx="1"/>
          </p:nvPr>
        </p:nvSpPr>
        <p:spPr/>
        <p:txBody>
          <a:bodyPr>
            <a:normAutofit/>
          </a:bodyPr>
          <a:lstStyle/>
          <a:p>
            <a:r>
              <a:rPr lang="es-ES" dirty="0"/>
              <a:t>DAW2-WEB </a:t>
            </a:r>
            <a:r>
              <a:rPr lang="es-ES" dirty="0" err="1"/>
              <a:t>Deployment</a:t>
            </a:r>
            <a:r>
              <a:rPr lang="es-ES" dirty="0"/>
              <a:t> 		CIFP Camino de la Miranda</a:t>
            </a:r>
          </a:p>
        </p:txBody>
      </p:sp>
    </p:spTree>
    <p:extLst>
      <p:ext uri="{BB962C8B-B14F-4D97-AF65-F5344CB8AC3E}">
        <p14:creationId xmlns:p14="http://schemas.microsoft.com/office/powerpoint/2010/main" val="118264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BFAA7-6021-48B9-B035-A2F83F530CE3}"/>
              </a:ext>
            </a:extLst>
          </p:cNvPr>
          <p:cNvSpPr>
            <a:spLocks noGrp="1"/>
          </p:cNvSpPr>
          <p:nvPr>
            <p:ph type="title"/>
          </p:nvPr>
        </p:nvSpPr>
        <p:spPr/>
        <p:txBody>
          <a:bodyPr>
            <a:normAutofit fontScale="90000"/>
          </a:bodyPr>
          <a:lstStyle/>
          <a:p>
            <a:endParaRPr lang="es-ES"/>
          </a:p>
        </p:txBody>
      </p:sp>
      <p:sp>
        <p:nvSpPr>
          <p:cNvPr id="3" name="Marcador de contenido 2">
            <a:extLst>
              <a:ext uri="{FF2B5EF4-FFF2-40B4-BE49-F238E27FC236}">
                <a16:creationId xmlns:a16="http://schemas.microsoft.com/office/drawing/2014/main" id="{D8C301AA-0E05-4774-9AC0-B8EBB39B491A}"/>
              </a:ext>
            </a:extLst>
          </p:cNvPr>
          <p:cNvSpPr>
            <a:spLocks noGrp="1"/>
          </p:cNvSpPr>
          <p:nvPr>
            <p:ph idx="1"/>
          </p:nvPr>
        </p:nvSpPr>
        <p:spPr/>
        <p:txBody>
          <a:bodyPr/>
          <a:lstStyle/>
          <a:p>
            <a:endParaRPr lang="es-ES"/>
          </a:p>
        </p:txBody>
      </p:sp>
      <p:sp>
        <p:nvSpPr>
          <p:cNvPr id="5" name="CuadroTexto 4">
            <a:extLst>
              <a:ext uri="{FF2B5EF4-FFF2-40B4-BE49-F238E27FC236}">
                <a16:creationId xmlns:a16="http://schemas.microsoft.com/office/drawing/2014/main" id="{56902171-7A7B-4CA5-B7A7-DDEB1FCA1F9A}"/>
              </a:ext>
            </a:extLst>
          </p:cNvPr>
          <p:cNvSpPr txBox="1"/>
          <p:nvPr/>
        </p:nvSpPr>
        <p:spPr>
          <a:xfrm>
            <a:off x="2855640" y="5641376"/>
            <a:ext cx="6097978" cy="369332"/>
          </a:xfrm>
          <a:prstGeom prst="rect">
            <a:avLst/>
          </a:prstGeom>
          <a:noFill/>
        </p:spPr>
        <p:txBody>
          <a:bodyPr wrap="square">
            <a:spAutoFit/>
          </a:bodyPr>
          <a:lstStyle/>
          <a:p>
            <a:r>
              <a:rPr lang="es-ES" dirty="0"/>
              <a:t>C:\Windows\System32\drivers\etc</a:t>
            </a:r>
          </a:p>
        </p:txBody>
      </p:sp>
      <p:pic>
        <p:nvPicPr>
          <p:cNvPr id="6" name="Imagen 5">
            <a:extLst>
              <a:ext uri="{FF2B5EF4-FFF2-40B4-BE49-F238E27FC236}">
                <a16:creationId xmlns:a16="http://schemas.microsoft.com/office/drawing/2014/main" id="{1F28C0FC-8628-4E8C-A7B2-B5BBE0F08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825894"/>
            <a:ext cx="7740580" cy="4372736"/>
          </a:xfrm>
          <a:prstGeom prst="rect">
            <a:avLst/>
          </a:prstGeom>
        </p:spPr>
      </p:pic>
    </p:spTree>
    <p:extLst>
      <p:ext uri="{BB962C8B-B14F-4D97-AF65-F5344CB8AC3E}">
        <p14:creationId xmlns:p14="http://schemas.microsoft.com/office/powerpoint/2010/main" val="306659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6AE04-AAEC-7AA7-BF83-9B27FB8123E1}"/>
              </a:ext>
            </a:extLst>
          </p:cNvPr>
          <p:cNvSpPr>
            <a:spLocks noGrp="1"/>
          </p:cNvSpPr>
          <p:nvPr>
            <p:ph type="title"/>
          </p:nvPr>
        </p:nvSpPr>
        <p:spPr/>
        <p:txBody>
          <a:bodyPr/>
          <a:lstStyle/>
          <a:p>
            <a:r>
              <a:rPr lang="en-US" dirty="0"/>
              <a:t>Domain name spaces</a:t>
            </a:r>
            <a:endParaRPr lang="es-ES" dirty="0"/>
          </a:p>
        </p:txBody>
      </p:sp>
      <p:sp>
        <p:nvSpPr>
          <p:cNvPr id="3" name="Marcador de texto 2">
            <a:extLst>
              <a:ext uri="{FF2B5EF4-FFF2-40B4-BE49-F238E27FC236}">
                <a16:creationId xmlns:a16="http://schemas.microsoft.com/office/drawing/2014/main" id="{9320249F-FD17-0E1A-2EAA-7E819F2462A8}"/>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3960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3. Domain name spaces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s-ES" dirty="0" err="1"/>
              <a:t>It</a:t>
            </a:r>
            <a:r>
              <a:rPr lang="es-ES" dirty="0"/>
              <a:t> </a:t>
            </a:r>
            <a:r>
              <a:rPr lang="es-ES" dirty="0" err="1"/>
              <a:t>is</a:t>
            </a:r>
            <a:r>
              <a:rPr lang="es-ES" dirty="0"/>
              <a:t> define </a:t>
            </a:r>
            <a:r>
              <a:rPr lang="es-ES" dirty="0" err="1"/>
              <a:t>by</a:t>
            </a:r>
            <a:r>
              <a:rPr lang="es-ES" dirty="0"/>
              <a:t> </a:t>
            </a:r>
            <a:r>
              <a:rPr lang="es-ES" dirty="0" err="1"/>
              <a:t>the</a:t>
            </a:r>
            <a:r>
              <a:rPr lang="es-ES" dirty="0"/>
              <a:t> </a:t>
            </a:r>
            <a:r>
              <a:rPr lang="es-ES" b="1" dirty="0"/>
              <a:t>RFC 1034 </a:t>
            </a:r>
            <a:r>
              <a:rPr lang="es-ES" dirty="0" err="1"/>
              <a:t>for</a:t>
            </a:r>
            <a:r>
              <a:rPr lang="es-ES" dirty="0"/>
              <a:t> </a:t>
            </a:r>
            <a:r>
              <a:rPr lang="es-ES" dirty="0" err="1"/>
              <a:t>the</a:t>
            </a:r>
            <a:r>
              <a:rPr lang="es-ES" dirty="0"/>
              <a:t> IPv4 </a:t>
            </a:r>
            <a:r>
              <a:rPr lang="es-ES" dirty="0" err="1"/>
              <a:t>protocol</a:t>
            </a:r>
            <a:endParaRPr lang="es-ES" dirty="0"/>
          </a:p>
          <a:p>
            <a:endParaRPr lang="es-ES" dirty="0"/>
          </a:p>
          <a:p>
            <a:r>
              <a:rPr lang="en-US" dirty="0"/>
              <a:t>•The domain namespace specified in the DNS has an inverted tree structure.</a:t>
            </a:r>
            <a:endParaRPr lang="es-ES" dirty="0"/>
          </a:p>
          <a:p>
            <a:endParaRPr lang="es-ES" dirty="0"/>
          </a:p>
          <a:p>
            <a:r>
              <a:rPr lang="en-US" sz="2800" dirty="0"/>
              <a:t>The beginning of the tree is called the root of the DNS system and has an empty tag. The end of the tree is called the sheet</a:t>
            </a:r>
            <a:r>
              <a:rPr lang="es-ES" sz="2800" dirty="0"/>
              <a:t>.</a:t>
            </a:r>
          </a:p>
          <a:p>
            <a:endParaRPr lang="en-US" dirty="0"/>
          </a:p>
        </p:txBody>
      </p:sp>
    </p:spTree>
    <p:extLst>
      <p:ext uri="{BB962C8B-B14F-4D97-AF65-F5344CB8AC3E}">
        <p14:creationId xmlns:p14="http://schemas.microsoft.com/office/powerpoint/2010/main" val="46283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3. </a:t>
            </a:r>
            <a:r>
              <a:rPr lang="en-US" dirty="0"/>
              <a:t>Domain name spaces</a:t>
            </a:r>
            <a:endParaRPr lang="es-ES" dirty="0"/>
          </a:p>
        </p:txBody>
      </p:sp>
      <p:sp>
        <p:nvSpPr>
          <p:cNvPr id="3" name="2 Marcador de contenido"/>
          <p:cNvSpPr>
            <a:spLocks noGrp="1"/>
          </p:cNvSpPr>
          <p:nvPr>
            <p:ph idx="1"/>
          </p:nvPr>
        </p:nvSpPr>
        <p:spPr>
          <a:xfrm>
            <a:off x="838200" y="1283889"/>
            <a:ext cx="10859059" cy="1393201"/>
          </a:xfrm>
        </p:spPr>
        <p:txBody>
          <a:bodyPr>
            <a:normAutofit fontScale="32500" lnSpcReduction="20000"/>
          </a:bodyPr>
          <a:lstStyle/>
          <a:p>
            <a:pPr marL="457200" lvl="1" indent="-457200">
              <a:lnSpc>
                <a:spcPct val="120000"/>
              </a:lnSpc>
              <a:spcBef>
                <a:spcPts val="0"/>
              </a:spcBef>
              <a:buClr>
                <a:schemeClr val="accent2"/>
              </a:buClr>
              <a:buSzPct val="60000"/>
              <a:buFont typeface="Wingdings" pitchFamily="2" charset="2"/>
              <a:buChar char="q"/>
            </a:pPr>
            <a:r>
              <a:rPr lang="en-US" sz="8000" dirty="0"/>
              <a:t>•An example of this structure is shown in the figure. The root of the tree is represented by a circle while the rest of the elements are represented either by a circle (if it is an internal element) or by a square (if it is a leaf).</a:t>
            </a:r>
          </a:p>
          <a:p>
            <a:pPr marL="457200" lvl="1" indent="-457200">
              <a:lnSpc>
                <a:spcPct val="170000"/>
              </a:lnSpc>
              <a:spcBef>
                <a:spcPts val="700"/>
              </a:spcBef>
              <a:buClr>
                <a:schemeClr val="accent2"/>
              </a:buClr>
              <a:buSzPct val="60000"/>
              <a:buFont typeface="Wingdings" pitchFamily="2" charset="2"/>
              <a:buChar char="q"/>
            </a:pPr>
            <a:endParaRPr lang="es-ES" sz="8000" dirty="0"/>
          </a:p>
          <a:p>
            <a:pPr marL="457200" lvl="1" indent="-457200">
              <a:lnSpc>
                <a:spcPct val="170000"/>
              </a:lnSpc>
              <a:spcBef>
                <a:spcPts val="700"/>
              </a:spcBef>
              <a:buClr>
                <a:schemeClr val="accent2"/>
              </a:buClr>
              <a:buSzPct val="60000"/>
              <a:buFont typeface="Wingdings" pitchFamily="2" charset="2"/>
              <a:buChar char="q"/>
            </a:pPr>
            <a:endParaRPr lang="es-ES" sz="8000" dirty="0"/>
          </a:p>
          <a:p>
            <a:pPr marL="457200" lvl="1" indent="-457200">
              <a:lnSpc>
                <a:spcPct val="170000"/>
              </a:lnSpc>
              <a:spcBef>
                <a:spcPts val="700"/>
              </a:spcBef>
              <a:buClr>
                <a:schemeClr val="accent2"/>
              </a:buClr>
              <a:buSzPct val="60000"/>
              <a:buFont typeface="Wingdings" pitchFamily="2" charset="2"/>
              <a:buChar char="q"/>
            </a:pPr>
            <a:endParaRPr lang="es-ES" sz="8000" dirty="0"/>
          </a:p>
          <a:p>
            <a:pPr marL="457200" lvl="1" indent="-457200">
              <a:lnSpc>
                <a:spcPct val="170000"/>
              </a:lnSpc>
              <a:spcBef>
                <a:spcPts val="700"/>
              </a:spcBef>
              <a:buClr>
                <a:schemeClr val="accent2"/>
              </a:buClr>
              <a:buSzPct val="60000"/>
              <a:buFont typeface="Wingdings" pitchFamily="2" charset="2"/>
              <a:buChar char="q"/>
            </a:pPr>
            <a:endParaRPr lang="es-ES" sz="8000" dirty="0"/>
          </a:p>
          <a:p>
            <a:pPr marL="0" lvl="1" indent="0">
              <a:lnSpc>
                <a:spcPct val="170000"/>
              </a:lnSpc>
              <a:spcBef>
                <a:spcPts val="700"/>
              </a:spcBef>
              <a:buClr>
                <a:schemeClr val="accent2"/>
              </a:buClr>
              <a:buSzPct val="60000"/>
              <a:buNone/>
            </a:pPr>
            <a:endParaRPr lang="es-ES" sz="8000" dirty="0"/>
          </a:p>
          <a:p>
            <a:pPr marL="457200" lvl="1" indent="-457200">
              <a:lnSpc>
                <a:spcPct val="170000"/>
              </a:lnSpc>
              <a:spcBef>
                <a:spcPts val="700"/>
              </a:spcBef>
              <a:buClr>
                <a:schemeClr val="accent2"/>
              </a:buClr>
              <a:buSzPct val="60000"/>
              <a:buFont typeface="Wingdings" pitchFamily="2" charset="2"/>
              <a:buChar char="q"/>
            </a:pPr>
            <a:endParaRPr lang="es-ES" dirty="0"/>
          </a:p>
        </p:txBody>
      </p:sp>
      <p:pic>
        <p:nvPicPr>
          <p:cNvPr id="6" name="Imagen 5">
            <a:extLst>
              <a:ext uri="{FF2B5EF4-FFF2-40B4-BE49-F238E27FC236}">
                <a16:creationId xmlns:a16="http://schemas.microsoft.com/office/drawing/2014/main" id="{564C58EF-0BE5-401C-BA69-B6A1A5DA47E7}"/>
              </a:ext>
            </a:extLst>
          </p:cNvPr>
          <p:cNvPicPr>
            <a:picLocks noChangeAspect="1"/>
          </p:cNvPicPr>
          <p:nvPr/>
        </p:nvPicPr>
        <p:blipFill>
          <a:blip r:embed="rId2"/>
          <a:stretch>
            <a:fillRect/>
          </a:stretch>
        </p:blipFill>
        <p:spPr>
          <a:xfrm>
            <a:off x="916469" y="2774629"/>
            <a:ext cx="6245447" cy="3357657"/>
          </a:xfrm>
          <a:prstGeom prst="rect">
            <a:avLst/>
          </a:prstGeom>
        </p:spPr>
      </p:pic>
    </p:spTree>
    <p:extLst>
      <p:ext uri="{BB962C8B-B14F-4D97-AF65-F5344CB8AC3E}">
        <p14:creationId xmlns:p14="http://schemas.microsoft.com/office/powerpoint/2010/main" val="73973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3. Domain name spaces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normAutofit lnSpcReduction="10000"/>
          </a:bodyPr>
          <a:lstStyle/>
          <a:p>
            <a:pPr marL="457200" lvl="1" indent="-457200">
              <a:lnSpc>
                <a:spcPct val="170000"/>
              </a:lnSpc>
              <a:spcBef>
                <a:spcPts val="700"/>
              </a:spcBef>
              <a:buClr>
                <a:schemeClr val="accent2"/>
              </a:buClr>
              <a:buSzPct val="60000"/>
              <a:buFont typeface="Wingdings" pitchFamily="2" charset="2"/>
              <a:buChar char="q"/>
            </a:pPr>
            <a:r>
              <a:rPr lang="en-US" sz="2800" dirty="0"/>
              <a:t>•As can be seen, the depth of the tree is not the same on all branches. There are only two limitations: the 63 character limit referred to above and the maximum number of levels, which cannot exceed 127 (in our example we have 5 levels, including the root). </a:t>
            </a:r>
          </a:p>
          <a:p>
            <a:pPr marL="457200" lvl="1" indent="-457200">
              <a:lnSpc>
                <a:spcPct val="170000"/>
              </a:lnSpc>
              <a:spcBef>
                <a:spcPts val="700"/>
              </a:spcBef>
              <a:buClr>
                <a:schemeClr val="accent2"/>
              </a:buClr>
              <a:buSzPct val="60000"/>
              <a:buFont typeface="Wingdings" pitchFamily="2" charset="2"/>
              <a:buChar char="q"/>
            </a:pPr>
            <a:r>
              <a:rPr lang="en-US" sz="2800" dirty="0"/>
              <a:t>•In short, the domain namespace used in the DNS resembles a directory structure that we can find in Linux or in Windows, the directories would be the circles and sheets the files.</a:t>
            </a:r>
            <a:endParaRPr lang="en-US" dirty="0"/>
          </a:p>
        </p:txBody>
      </p:sp>
    </p:spTree>
    <p:extLst>
      <p:ext uri="{BB962C8B-B14F-4D97-AF65-F5344CB8AC3E}">
        <p14:creationId xmlns:p14="http://schemas.microsoft.com/office/powerpoint/2010/main" val="16090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3. Domain name spaces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pPr marL="457200" lvl="1" indent="-457200">
              <a:lnSpc>
                <a:spcPct val="170000"/>
              </a:lnSpc>
              <a:spcBef>
                <a:spcPts val="700"/>
              </a:spcBef>
              <a:buClr>
                <a:schemeClr val="accent2"/>
              </a:buClr>
              <a:buSzPct val="60000"/>
              <a:buFont typeface="Wingdings" pitchFamily="2" charset="2"/>
              <a:buChar char="q"/>
            </a:pPr>
            <a:r>
              <a:rPr lang="en-US" sz="2800" dirty="0"/>
              <a:t>•The search for a tree direction is from the root to the leaf. </a:t>
            </a:r>
          </a:p>
          <a:p>
            <a:pPr marL="457200" lvl="1" indent="-457200">
              <a:lnSpc>
                <a:spcPct val="170000"/>
              </a:lnSpc>
              <a:spcBef>
                <a:spcPts val="700"/>
              </a:spcBef>
              <a:buClr>
                <a:schemeClr val="accent2"/>
              </a:buClr>
              <a:buSzPct val="60000"/>
              <a:buFont typeface="Wingdings" pitchFamily="2" charset="2"/>
              <a:buChar char="q"/>
            </a:pPr>
            <a:endParaRPr lang="en-US" sz="2800" dirty="0"/>
          </a:p>
          <a:p>
            <a:pPr marL="457200" lvl="1" indent="-457200">
              <a:lnSpc>
                <a:spcPct val="100000"/>
              </a:lnSpc>
              <a:spcBef>
                <a:spcPts val="700"/>
              </a:spcBef>
              <a:buClr>
                <a:schemeClr val="accent2"/>
              </a:buClr>
              <a:buSzPct val="60000"/>
              <a:buFont typeface="Wingdings" pitchFamily="2" charset="2"/>
              <a:buChar char="q"/>
            </a:pPr>
            <a:r>
              <a:rPr lang="en-US" sz="2800" dirty="0"/>
              <a:t>•Although the DNS tree is traversed from the root, we humans read and write the domain names just the other way around and separate each element by the "." ; in this way we read and write: www.google.com and not </a:t>
            </a:r>
            <a:r>
              <a:rPr lang="en-US" sz="2800" dirty="0" err="1"/>
              <a:t>com.google.www</a:t>
            </a:r>
            <a:r>
              <a:rPr lang="en-US" sz="2800" dirty="0"/>
              <a:t>. </a:t>
            </a:r>
          </a:p>
          <a:p>
            <a:endParaRPr lang="en-US" dirty="0"/>
          </a:p>
        </p:txBody>
      </p:sp>
    </p:spTree>
    <p:extLst>
      <p:ext uri="{BB962C8B-B14F-4D97-AF65-F5344CB8AC3E}">
        <p14:creationId xmlns:p14="http://schemas.microsoft.com/office/powerpoint/2010/main" val="156029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3. Domain name spaces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a:xfrm>
            <a:off x="838200" y="1110953"/>
            <a:ext cx="6969369" cy="4899755"/>
          </a:xfrm>
        </p:spPr>
        <p:txBody>
          <a:bodyPr/>
          <a:lstStyle/>
          <a:p>
            <a:r>
              <a:rPr lang="en-US" dirty="0"/>
              <a:t>•The root has no label. The root element label is usually considered to be the null character.</a:t>
            </a:r>
          </a:p>
          <a:p>
            <a:r>
              <a:rPr lang="en-US" dirty="0"/>
              <a:t>•Each of the circles represents a distinct domain and comprises that element and all who "hang" from it. Thus, the domain "is" includes the domains "rediris.es" and "fictitious.es" as well as everything that hangs from these two. That is, both "www.cont.ficticio.es" and "www.rediris.es" are within the domain "es". A domain will therefore be any subtree of the hierarchy.</a:t>
            </a:r>
          </a:p>
        </p:txBody>
      </p:sp>
      <p:pic>
        <p:nvPicPr>
          <p:cNvPr id="4" name="Imagen 3">
            <a:extLst>
              <a:ext uri="{FF2B5EF4-FFF2-40B4-BE49-F238E27FC236}">
                <a16:creationId xmlns:a16="http://schemas.microsoft.com/office/drawing/2014/main" id="{9EE65F8D-B4DB-F191-71B5-4E1811866C2D}"/>
              </a:ext>
            </a:extLst>
          </p:cNvPr>
          <p:cNvPicPr>
            <a:picLocks noChangeAspect="1"/>
          </p:cNvPicPr>
          <p:nvPr/>
        </p:nvPicPr>
        <p:blipFill>
          <a:blip r:embed="rId2"/>
          <a:stretch>
            <a:fillRect/>
          </a:stretch>
        </p:blipFill>
        <p:spPr>
          <a:xfrm>
            <a:off x="7807569" y="2812053"/>
            <a:ext cx="4181499" cy="2934994"/>
          </a:xfrm>
          <a:prstGeom prst="rect">
            <a:avLst/>
          </a:prstGeom>
        </p:spPr>
      </p:pic>
    </p:spTree>
    <p:extLst>
      <p:ext uri="{BB962C8B-B14F-4D97-AF65-F5344CB8AC3E}">
        <p14:creationId xmlns:p14="http://schemas.microsoft.com/office/powerpoint/2010/main" val="401824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3. Domain name spaces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•We usually speak of </a:t>
            </a:r>
            <a:r>
              <a:rPr lang="en-US" b="1" dirty="0"/>
              <a:t>n-level domains </a:t>
            </a:r>
            <a:r>
              <a:rPr lang="en-US" dirty="0"/>
              <a:t>to refer to their location within the hierarchy. Thus, "</a:t>
            </a:r>
            <a:r>
              <a:rPr lang="en-US" b="1" dirty="0"/>
              <a:t>com</a:t>
            </a:r>
            <a:r>
              <a:rPr lang="en-US" dirty="0"/>
              <a:t>" is a </a:t>
            </a:r>
            <a:r>
              <a:rPr lang="en-US" b="1" dirty="0"/>
              <a:t>first level domain </a:t>
            </a:r>
            <a:r>
              <a:rPr lang="en-US" dirty="0"/>
              <a:t>and "cont.ficticio.es" is a third level domain.</a:t>
            </a:r>
          </a:p>
          <a:p>
            <a:r>
              <a:rPr lang="en-US" dirty="0"/>
              <a:t>•</a:t>
            </a:r>
            <a:r>
              <a:rPr lang="en-US" b="1" dirty="0"/>
              <a:t>Top-level domains </a:t>
            </a:r>
            <a:r>
              <a:rPr lang="en-US" dirty="0"/>
              <a:t>are usually called TLD and, for administrative purposes, are divided into two major groups: </a:t>
            </a:r>
            <a:r>
              <a:rPr lang="en-US" b="1" dirty="0"/>
              <a:t>generic domains </a:t>
            </a:r>
            <a:r>
              <a:rPr lang="en-US" dirty="0"/>
              <a:t>(gTLD, Generic Top-Level Domain) and </a:t>
            </a:r>
            <a:r>
              <a:rPr lang="en-US" b="1" dirty="0"/>
              <a:t>geographical domains </a:t>
            </a:r>
            <a:r>
              <a:rPr lang="en-US" dirty="0"/>
              <a:t>(ccTLD, Country-Code Top-Level main). From a technical point of view, all domains, including TLDs, are managed the same, but from an administrative point of view TLDs have a different management and therefore appear differentiated in the figure.</a:t>
            </a:r>
          </a:p>
        </p:txBody>
      </p:sp>
    </p:spTree>
    <p:extLst>
      <p:ext uri="{BB962C8B-B14F-4D97-AF65-F5344CB8AC3E}">
        <p14:creationId xmlns:p14="http://schemas.microsoft.com/office/powerpoint/2010/main" val="4235429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3. </a:t>
            </a:r>
            <a:r>
              <a:rPr lang="en-US" dirty="0"/>
              <a:t>Domain name spaces</a:t>
            </a:r>
            <a:endParaRPr lang="es-ES" dirty="0"/>
          </a:p>
        </p:txBody>
      </p:sp>
      <p:sp>
        <p:nvSpPr>
          <p:cNvPr id="3" name="2 Marcador de contenido"/>
          <p:cNvSpPr>
            <a:spLocks noGrp="1"/>
          </p:cNvSpPr>
          <p:nvPr>
            <p:ph idx="1"/>
          </p:nvPr>
        </p:nvSpPr>
        <p:spPr>
          <a:xfrm>
            <a:off x="1271464" y="1289538"/>
            <a:ext cx="10297144" cy="5235806"/>
          </a:xfrm>
        </p:spPr>
        <p:txBody>
          <a:bodyPr>
            <a:normAutofit fontScale="25000" lnSpcReduction="20000"/>
          </a:bodyPr>
          <a:lstStyle/>
          <a:p>
            <a:pPr marL="457200" lvl="1" indent="-457200">
              <a:lnSpc>
                <a:spcPct val="170000"/>
              </a:lnSpc>
              <a:spcBef>
                <a:spcPts val="700"/>
              </a:spcBef>
              <a:buClr>
                <a:schemeClr val="accent2"/>
              </a:buClr>
              <a:buSzPct val="60000"/>
              <a:buFont typeface="Wingdings" pitchFamily="2" charset="2"/>
              <a:buChar char="q"/>
            </a:pPr>
            <a:r>
              <a:rPr lang="en-US" sz="8000" dirty="0"/>
              <a:t>Normally the sheet elements correspond to the name given to a computer ("hostname" in Linux or "Computer name" in Windows). This way "mail", "serv1" or "pc-dire" would be the names of the computers. The rest, "rediris.es", "vent.ficticio.es" or "cont.ficticio.es" is what is called domain.</a:t>
            </a:r>
          </a:p>
          <a:p>
            <a:pPr marL="457200" lvl="1" indent="-457200">
              <a:lnSpc>
                <a:spcPct val="170000"/>
              </a:lnSpc>
              <a:spcBef>
                <a:spcPts val="700"/>
              </a:spcBef>
              <a:buClr>
                <a:schemeClr val="accent2"/>
              </a:buClr>
              <a:buSzPct val="60000"/>
              <a:buFont typeface="Wingdings" pitchFamily="2" charset="2"/>
              <a:buChar char="q"/>
            </a:pPr>
            <a:r>
              <a:rPr lang="en-US" sz="8000" dirty="0"/>
              <a:t>Therefore, there are two elements when defining the full name of a computer by DNS: on the one hand the name of the computer «pc-dire», «pc-</a:t>
            </a:r>
            <a:r>
              <a:rPr lang="en-US" sz="8000" dirty="0" err="1"/>
              <a:t>adela</a:t>
            </a:r>
            <a:r>
              <a:rPr lang="en-US" sz="8000" dirty="0"/>
              <a:t>», «pc-</a:t>
            </a:r>
            <a:r>
              <a:rPr lang="en-US" sz="8000" dirty="0" err="1"/>
              <a:t>antonio</a:t>
            </a:r>
            <a:r>
              <a:rPr lang="en-US" sz="8000" dirty="0"/>
              <a:t>», etc. and on the other hand the name of the domain to which it belongs: «rediris.es», «google.com», «cont.ficticio.es».</a:t>
            </a:r>
            <a:endParaRPr lang="es-ES" sz="8000" dirty="0"/>
          </a:p>
          <a:p>
            <a:pPr marL="457200" lvl="1" indent="-457200">
              <a:lnSpc>
                <a:spcPct val="170000"/>
              </a:lnSpc>
              <a:spcBef>
                <a:spcPts val="700"/>
              </a:spcBef>
              <a:buClr>
                <a:schemeClr val="accent2"/>
              </a:buClr>
              <a:buSzPct val="60000"/>
              <a:buFont typeface="Wingdings" pitchFamily="2" charset="2"/>
              <a:buChar char="q"/>
            </a:pPr>
            <a:endParaRPr lang="es-ES" sz="8000" dirty="0"/>
          </a:p>
          <a:p>
            <a:pPr marL="0" lvl="1" indent="0">
              <a:lnSpc>
                <a:spcPct val="170000"/>
              </a:lnSpc>
              <a:spcBef>
                <a:spcPts val="700"/>
              </a:spcBef>
              <a:buClr>
                <a:schemeClr val="accent2"/>
              </a:buClr>
              <a:buSzPct val="60000"/>
              <a:buNone/>
            </a:pPr>
            <a:endParaRPr lang="es-ES" sz="8000" dirty="0"/>
          </a:p>
          <a:p>
            <a:pPr marL="457200" lvl="1" indent="-457200">
              <a:lnSpc>
                <a:spcPct val="170000"/>
              </a:lnSpc>
              <a:spcBef>
                <a:spcPts val="700"/>
              </a:spcBef>
              <a:buClr>
                <a:schemeClr val="accent2"/>
              </a:buClr>
              <a:buSzPct val="60000"/>
              <a:buFont typeface="Wingdings" pitchFamily="2" charset="2"/>
              <a:buChar char="q"/>
            </a:pPr>
            <a:endParaRPr lang="es-ES" dirty="0"/>
          </a:p>
        </p:txBody>
      </p:sp>
    </p:spTree>
    <p:extLst>
      <p:ext uri="{BB962C8B-B14F-4D97-AF65-F5344CB8AC3E}">
        <p14:creationId xmlns:p14="http://schemas.microsoft.com/office/powerpoint/2010/main" val="161361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3. Domain name spaces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•The sum of both is the full name, for example "pc-adela.cont.ficticio.es." , in DNS terminology this is called </a:t>
            </a:r>
            <a:r>
              <a:rPr lang="en-US" b="1" dirty="0"/>
              <a:t>FQDN (Fully Qualified Domain Name).</a:t>
            </a:r>
          </a:p>
          <a:p>
            <a:r>
              <a:rPr lang="en-US" dirty="0"/>
              <a:t>•The most important thing about the DNS system is that the </a:t>
            </a:r>
            <a:r>
              <a:rPr lang="en-US" b="1" dirty="0"/>
              <a:t>management of each domain is independent</a:t>
            </a:r>
            <a:r>
              <a:rPr lang="en-US" dirty="0"/>
              <a:t>. That is, there is an entity that manages the domain &lt;&lt;.es&gt;&gt; that is called Red.ES that is independent of the entity that manages, for example, "fictitious.es".</a:t>
            </a:r>
          </a:p>
        </p:txBody>
      </p:sp>
    </p:spTree>
    <p:extLst>
      <p:ext uri="{BB962C8B-B14F-4D97-AF65-F5344CB8AC3E}">
        <p14:creationId xmlns:p14="http://schemas.microsoft.com/office/powerpoint/2010/main" val="342858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5A4E5-370B-E5DF-5B6B-E2EC8AAA834F}"/>
              </a:ext>
            </a:extLst>
          </p:cNvPr>
          <p:cNvSpPr>
            <a:spLocks noGrp="1"/>
          </p:cNvSpPr>
          <p:nvPr>
            <p:ph type="title"/>
          </p:nvPr>
        </p:nvSpPr>
        <p:spPr/>
        <p:txBody>
          <a:bodyPr>
            <a:normAutofit fontScale="90000"/>
          </a:bodyPr>
          <a:lstStyle/>
          <a:p>
            <a:r>
              <a:rPr lang="es-ES" dirty="0" err="1"/>
              <a:t>Index</a:t>
            </a:r>
            <a:endParaRPr lang="en-US" dirty="0"/>
          </a:p>
        </p:txBody>
      </p:sp>
      <p:sp>
        <p:nvSpPr>
          <p:cNvPr id="3" name="Marcador de contenido 2">
            <a:extLst>
              <a:ext uri="{FF2B5EF4-FFF2-40B4-BE49-F238E27FC236}">
                <a16:creationId xmlns:a16="http://schemas.microsoft.com/office/drawing/2014/main" id="{A7BEC21F-95C7-7B69-FE4C-52022813CBD8}"/>
              </a:ext>
            </a:extLst>
          </p:cNvPr>
          <p:cNvSpPr>
            <a:spLocks noGrp="1"/>
          </p:cNvSpPr>
          <p:nvPr>
            <p:ph idx="1"/>
          </p:nvPr>
        </p:nvSpPr>
        <p:spPr/>
        <p:txBody>
          <a:bodyPr/>
          <a:lstStyle/>
          <a:p>
            <a:pPr marL="514350" indent="-514350">
              <a:buFont typeface="+mj-lt"/>
              <a:buAutoNum type="arabicPeriod"/>
            </a:pPr>
            <a:r>
              <a:rPr lang="en-US" b="1" dirty="0"/>
              <a:t>Introduction</a:t>
            </a:r>
          </a:p>
          <a:p>
            <a:pPr marL="514350" indent="-514350">
              <a:buFont typeface="+mj-lt"/>
              <a:buAutoNum type="arabicPeriod"/>
            </a:pPr>
            <a:r>
              <a:rPr lang="en-US" b="1" dirty="0"/>
              <a:t>Flat and hierarchical name systems.</a:t>
            </a:r>
          </a:p>
          <a:p>
            <a:pPr marL="514350" indent="-514350">
              <a:buFont typeface="+mj-lt"/>
              <a:buAutoNum type="arabicPeriod"/>
            </a:pPr>
            <a:r>
              <a:rPr lang="en-US" b="1" dirty="0"/>
              <a:t>Domain name spaces.</a:t>
            </a:r>
          </a:p>
          <a:p>
            <a:pPr marL="514350" indent="-514350">
              <a:buFont typeface="+mj-lt"/>
              <a:buAutoNum type="arabicPeriod"/>
            </a:pPr>
            <a:r>
              <a:rPr lang="en-US" b="1" dirty="0"/>
              <a:t>Top level domains: generic and geographic.</a:t>
            </a:r>
          </a:p>
          <a:p>
            <a:pPr marL="514350" indent="-514350">
              <a:buFont typeface="+mj-lt"/>
              <a:buAutoNum type="arabicPeriod"/>
            </a:pPr>
            <a:r>
              <a:rPr lang="en-US" b="1" dirty="0"/>
              <a:t>Delegation DNS.</a:t>
            </a:r>
          </a:p>
          <a:p>
            <a:pPr marL="514350" indent="-514350">
              <a:buFont typeface="+mj-lt"/>
              <a:buAutoNum type="arabicPeriod"/>
            </a:pPr>
            <a:r>
              <a:rPr lang="en-US" b="1" dirty="0"/>
              <a:t>Primary and secondary zones.</a:t>
            </a:r>
          </a:p>
          <a:p>
            <a:pPr marL="514350" indent="-514350">
              <a:buFont typeface="+mj-lt"/>
              <a:buAutoNum type="arabicPeriod"/>
            </a:pPr>
            <a:r>
              <a:rPr lang="en-US" b="1" dirty="0"/>
              <a:t>DNS databases: structure and type of records.</a:t>
            </a:r>
            <a:endParaRPr lang="en-US" dirty="0"/>
          </a:p>
        </p:txBody>
      </p:sp>
    </p:spTree>
    <p:extLst>
      <p:ext uri="{BB962C8B-B14F-4D97-AF65-F5344CB8AC3E}">
        <p14:creationId xmlns:p14="http://schemas.microsoft.com/office/powerpoint/2010/main" val="220234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3. Domain name spaces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•The company that owns the domain ".ficticio.es" adds and removes the nodes under its domain completely independent of the entity that manages the parent domain ". is". </a:t>
            </a:r>
          </a:p>
          <a:p>
            <a:endParaRPr lang="en-US" dirty="0"/>
          </a:p>
          <a:p>
            <a:r>
              <a:rPr lang="en-US" dirty="0"/>
              <a:t>•This process is called </a:t>
            </a:r>
            <a:r>
              <a:rPr lang="en-US" b="1" dirty="0"/>
              <a:t>delegation</a:t>
            </a:r>
            <a:r>
              <a:rPr lang="en-US" dirty="0"/>
              <a:t> and we will see about it later.</a:t>
            </a:r>
          </a:p>
        </p:txBody>
      </p:sp>
    </p:spTree>
    <p:extLst>
      <p:ext uri="{BB962C8B-B14F-4D97-AF65-F5344CB8AC3E}">
        <p14:creationId xmlns:p14="http://schemas.microsoft.com/office/powerpoint/2010/main" val="3558711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3. Domain name spaces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normAutofit/>
          </a:bodyPr>
          <a:lstStyle/>
          <a:p>
            <a:r>
              <a:rPr lang="en-US" b="1" dirty="0">
                <a:solidFill>
                  <a:srgbClr val="FF0000"/>
                </a:solidFill>
              </a:rPr>
              <a:t>Activity 2: </a:t>
            </a:r>
            <a:r>
              <a:rPr lang="en-US" dirty="0"/>
              <a:t>Research the names of the four reserved domains used for testing online (.</a:t>
            </a:r>
            <a:r>
              <a:rPr lang="en-US" dirty="0" err="1"/>
              <a:t>test,.example,.invalid,.localhost</a:t>
            </a:r>
            <a:r>
              <a:rPr lang="en-US" dirty="0"/>
              <a:t>)</a:t>
            </a:r>
          </a:p>
          <a:p>
            <a:r>
              <a:rPr lang="en-US" b="1" dirty="0">
                <a:solidFill>
                  <a:srgbClr val="FF0000"/>
                </a:solidFill>
              </a:rPr>
              <a:t>Activity 3: </a:t>
            </a:r>
            <a:r>
              <a:rPr lang="en-US" dirty="0"/>
              <a:t>complete the table.</a:t>
            </a:r>
          </a:p>
          <a:p>
            <a:pPr marL="0" algn="l" rtl="0" eaLnBrk="1" fontAlgn="t" latinLnBrk="0" hangingPunct="1">
              <a:lnSpc>
                <a:spcPct val="115000"/>
              </a:lnSpc>
              <a:spcBef>
                <a:spcPts val="0"/>
              </a:spcBef>
              <a:spcAft>
                <a:spcPts val="0"/>
              </a:spcAft>
            </a:pPr>
            <a:endParaRPr lang="en-US" sz="1800" b="0" i="0" u="none" strike="noStrike" dirty="0">
              <a:effectLst/>
              <a:latin typeface="Arial" panose="020B0604020202020204" pitchFamily="34" charset="0"/>
            </a:endParaRPr>
          </a:p>
          <a:p>
            <a:endParaRPr lang="en-US" dirty="0"/>
          </a:p>
        </p:txBody>
      </p:sp>
      <p:graphicFrame>
        <p:nvGraphicFramePr>
          <p:cNvPr id="4" name="Tabla 4">
            <a:extLst>
              <a:ext uri="{FF2B5EF4-FFF2-40B4-BE49-F238E27FC236}">
                <a16:creationId xmlns:a16="http://schemas.microsoft.com/office/drawing/2014/main" id="{F3D1529E-6B95-5FDA-2E7F-430BCC55AA11}"/>
              </a:ext>
            </a:extLst>
          </p:cNvPr>
          <p:cNvGraphicFramePr>
            <a:graphicFrameLocks noGrp="1"/>
          </p:cNvGraphicFramePr>
          <p:nvPr>
            <p:extLst>
              <p:ext uri="{D42A27DB-BD31-4B8C-83A1-F6EECF244321}">
                <p14:modId xmlns:p14="http://schemas.microsoft.com/office/powerpoint/2010/main" val="3434354902"/>
              </p:ext>
            </p:extLst>
          </p:nvPr>
        </p:nvGraphicFramePr>
        <p:xfrm>
          <a:off x="2899508" y="3240127"/>
          <a:ext cx="8128000" cy="2225040"/>
        </p:xfrm>
        <a:graphic>
          <a:graphicData uri="http://schemas.openxmlformats.org/drawingml/2006/table">
            <a:tbl>
              <a:tblPr firstRow="1" bandRow="1">
                <a:tableStyleId>{5940675A-B579-460E-94D1-54222C63F5DA}</a:tableStyleId>
              </a:tblPr>
              <a:tblGrid>
                <a:gridCol w="769815">
                  <a:extLst>
                    <a:ext uri="{9D8B030D-6E8A-4147-A177-3AD203B41FA5}">
                      <a16:colId xmlns:a16="http://schemas.microsoft.com/office/drawing/2014/main" val="1664033356"/>
                    </a:ext>
                  </a:extLst>
                </a:gridCol>
                <a:gridCol w="3294185">
                  <a:extLst>
                    <a:ext uri="{9D8B030D-6E8A-4147-A177-3AD203B41FA5}">
                      <a16:colId xmlns:a16="http://schemas.microsoft.com/office/drawing/2014/main" val="3992967904"/>
                    </a:ext>
                  </a:extLst>
                </a:gridCol>
                <a:gridCol w="762000">
                  <a:extLst>
                    <a:ext uri="{9D8B030D-6E8A-4147-A177-3AD203B41FA5}">
                      <a16:colId xmlns:a16="http://schemas.microsoft.com/office/drawing/2014/main" val="1128245855"/>
                    </a:ext>
                  </a:extLst>
                </a:gridCol>
                <a:gridCol w="3302000">
                  <a:extLst>
                    <a:ext uri="{9D8B030D-6E8A-4147-A177-3AD203B41FA5}">
                      <a16:colId xmlns:a16="http://schemas.microsoft.com/office/drawing/2014/main" val="1792644742"/>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Meaning</a:t>
                      </a:r>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Meaning</a:t>
                      </a:r>
                      <a:endParaRPr lang="en-US" dirty="0"/>
                    </a:p>
                  </a:txBody>
                  <a:tcPr/>
                </a:tc>
                <a:extLst>
                  <a:ext uri="{0D108BD9-81ED-4DB2-BD59-A6C34878D82A}">
                    <a16:rowId xmlns:a16="http://schemas.microsoft.com/office/drawing/2014/main" val="37267162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b="1" i="0" u="none" strike="noStrike" kern="1200" dirty="0">
                          <a:solidFill>
                            <a:srgbClr val="000000"/>
                          </a:solidFill>
                          <a:effectLst/>
                          <a:latin typeface="Calibri" panose="020F0502020204030204" pitchFamily="34" charset="0"/>
                        </a:rPr>
                        <a:t>.</a:t>
                      </a:r>
                      <a:r>
                        <a:rPr lang="es-ES_tradnl" sz="1800" b="1" i="0" u="none" strike="noStrike" kern="1200" dirty="0" err="1">
                          <a:solidFill>
                            <a:srgbClr val="000000"/>
                          </a:solidFill>
                          <a:effectLst/>
                          <a:latin typeface="Calibri" panose="020F0502020204030204" pitchFamily="34" charset="0"/>
                        </a:rPr>
                        <a:t>com</a:t>
                      </a:r>
                      <a:endParaRPr lang="en-US" sz="1800" b="0" i="0" u="none" strike="noStrike" dirty="0">
                        <a:effectLst/>
                        <a:latin typeface="Arial" panose="020B0604020202020204" pitchFamily="34" charset="0"/>
                      </a:endParaRPr>
                    </a:p>
                  </a:txBody>
                  <a:tcPr/>
                </a:tc>
                <a:tc>
                  <a:txBody>
                    <a:bodyPr/>
                    <a:lstStyle/>
                    <a:p>
                      <a:r>
                        <a:rPr lang="es-ES" dirty="0" err="1"/>
                        <a:t>Generic</a:t>
                      </a:r>
                      <a:r>
                        <a:rPr lang="es-ES" dirty="0"/>
                        <a:t> (</a:t>
                      </a:r>
                      <a:r>
                        <a:rPr lang="es-ES" dirty="0" err="1"/>
                        <a:t>Commercial</a:t>
                      </a:r>
                      <a:r>
                        <a:rPr lang="es-ES" dirty="0"/>
                        <a:t>)</a:t>
                      </a:r>
                      <a:endParaRPr lang="en-US" dirty="0"/>
                    </a:p>
                  </a:txBody>
                  <a:tcPr/>
                </a:tc>
                <a:tc>
                  <a:txBody>
                    <a:bodyPr/>
                    <a:lstStyle/>
                    <a:p>
                      <a:r>
                        <a:rPr lang="es-ES" dirty="0"/>
                        <a:t>.pt</a:t>
                      </a:r>
                      <a:endParaRPr lang="en-US" dirty="0"/>
                    </a:p>
                  </a:txBody>
                  <a:tcPr/>
                </a:tc>
                <a:tc>
                  <a:txBody>
                    <a:bodyPr/>
                    <a:lstStyle/>
                    <a:p>
                      <a:r>
                        <a:rPr lang="es-ES" dirty="0" err="1"/>
                        <a:t>Geografical</a:t>
                      </a:r>
                      <a:r>
                        <a:rPr lang="es-ES" dirty="0"/>
                        <a:t> (Portugal)</a:t>
                      </a:r>
                      <a:endParaRPr lang="en-US" dirty="0"/>
                    </a:p>
                  </a:txBody>
                  <a:tcPr/>
                </a:tc>
                <a:extLst>
                  <a:ext uri="{0D108BD9-81ED-4DB2-BD59-A6C34878D82A}">
                    <a16:rowId xmlns:a16="http://schemas.microsoft.com/office/drawing/2014/main" val="2299511913"/>
                  </a:ext>
                </a:extLst>
              </a:tr>
              <a:tr h="370840">
                <a:tc>
                  <a:txBody>
                    <a:bodyPr/>
                    <a:lstStyle/>
                    <a:p>
                      <a:r>
                        <a:rPr lang="es-ES" dirty="0"/>
                        <a:t>.</a:t>
                      </a:r>
                      <a:r>
                        <a:rPr lang="es-ES" dirty="0" err="1"/>
                        <a:t>org</a:t>
                      </a:r>
                      <a:endParaRPr lang="en-US" dirty="0"/>
                    </a:p>
                  </a:txBody>
                  <a:tcPr/>
                </a:tc>
                <a:tc>
                  <a:txBody>
                    <a:bodyPr/>
                    <a:lstStyle/>
                    <a:p>
                      <a:r>
                        <a:rPr lang="es-ES" dirty="0" err="1"/>
                        <a:t>Generic</a:t>
                      </a:r>
                      <a:r>
                        <a:rPr lang="es-ES" dirty="0"/>
                        <a:t> (Organización)</a:t>
                      </a:r>
                      <a:endParaRPr lang="en-US" dirty="0"/>
                    </a:p>
                  </a:txBody>
                  <a:tcPr/>
                </a:tc>
                <a:tc>
                  <a:txBody>
                    <a:bodyPr/>
                    <a:lstStyle/>
                    <a:p>
                      <a:r>
                        <a:rPr lang="es-ES" dirty="0"/>
                        <a:t>.</a:t>
                      </a:r>
                      <a:r>
                        <a:rPr lang="es-ES" dirty="0" err="1"/>
                        <a:t>uk</a:t>
                      </a:r>
                      <a:endParaRPr lang="en-US" dirty="0"/>
                    </a:p>
                  </a:txBody>
                  <a:tcPr/>
                </a:tc>
                <a:tc>
                  <a:txBody>
                    <a:bodyPr/>
                    <a:lstStyle/>
                    <a:p>
                      <a:r>
                        <a:rPr lang="es-ES" dirty="0" err="1"/>
                        <a:t>Geografical</a:t>
                      </a:r>
                      <a:r>
                        <a:rPr lang="es-ES" dirty="0"/>
                        <a:t> (</a:t>
                      </a:r>
                      <a:r>
                        <a:rPr lang="es-ES" dirty="0" err="1"/>
                        <a:t>United</a:t>
                      </a:r>
                      <a:r>
                        <a:rPr lang="es-ES" dirty="0"/>
                        <a:t> </a:t>
                      </a:r>
                      <a:r>
                        <a:rPr lang="es-ES" dirty="0" err="1"/>
                        <a:t>Kingdom</a:t>
                      </a:r>
                      <a:r>
                        <a:rPr lang="es-ES" dirty="0"/>
                        <a:t>)</a:t>
                      </a:r>
                      <a:endParaRPr lang="en-US" dirty="0"/>
                    </a:p>
                  </a:txBody>
                  <a:tcPr/>
                </a:tc>
                <a:extLst>
                  <a:ext uri="{0D108BD9-81ED-4DB2-BD59-A6C34878D82A}">
                    <a16:rowId xmlns:a16="http://schemas.microsoft.com/office/drawing/2014/main" val="1647527401"/>
                  </a:ext>
                </a:extLst>
              </a:tr>
              <a:tr h="370840">
                <a:tc>
                  <a:txBody>
                    <a:bodyPr/>
                    <a:lstStyle/>
                    <a:p>
                      <a:r>
                        <a:rPr lang="es-ES" dirty="0" err="1"/>
                        <a:t>.net</a:t>
                      </a:r>
                      <a:endParaRPr lang="en-US" dirty="0"/>
                    </a:p>
                  </a:txBody>
                  <a:tcPr/>
                </a:tc>
                <a:tc>
                  <a:txBody>
                    <a:bodyPr/>
                    <a:lstStyle/>
                    <a:p>
                      <a:r>
                        <a:rPr lang="es-ES" dirty="0" err="1"/>
                        <a:t>Generic</a:t>
                      </a:r>
                      <a:r>
                        <a:rPr lang="es-ES" dirty="0"/>
                        <a:t> (Network)</a:t>
                      </a:r>
                      <a:endParaRPr lang="en-US" dirty="0"/>
                    </a:p>
                  </a:txBody>
                  <a:tcPr/>
                </a:tc>
                <a:tc>
                  <a:txBody>
                    <a:bodyPr/>
                    <a:lstStyle/>
                    <a:p>
                      <a:r>
                        <a:rPr lang="es-ES" dirty="0"/>
                        <a:t>.</a:t>
                      </a:r>
                      <a:r>
                        <a:rPr lang="es-ES" dirty="0" err="1"/>
                        <a:t>edu</a:t>
                      </a:r>
                      <a:endParaRPr lang="en-US" dirty="0"/>
                    </a:p>
                  </a:txBody>
                  <a:tcPr/>
                </a:tc>
                <a:tc>
                  <a:txBody>
                    <a:bodyPr/>
                    <a:lstStyle/>
                    <a:p>
                      <a:r>
                        <a:rPr lang="es-ES" dirty="0" err="1"/>
                        <a:t>Generic</a:t>
                      </a:r>
                      <a:r>
                        <a:rPr lang="es-ES" dirty="0"/>
                        <a:t> </a:t>
                      </a:r>
                      <a:endParaRPr lang="en-US" dirty="0"/>
                    </a:p>
                  </a:txBody>
                  <a:tcPr/>
                </a:tc>
                <a:extLst>
                  <a:ext uri="{0D108BD9-81ED-4DB2-BD59-A6C34878D82A}">
                    <a16:rowId xmlns:a16="http://schemas.microsoft.com/office/drawing/2014/main" val="2594880894"/>
                  </a:ext>
                </a:extLst>
              </a:tr>
              <a:tr h="370840">
                <a:tc>
                  <a:txBody>
                    <a:bodyPr/>
                    <a:lstStyle/>
                    <a:p>
                      <a:r>
                        <a:rPr lang="es-ES" dirty="0"/>
                        <a:t>.</a:t>
                      </a:r>
                      <a:r>
                        <a:rPr lang="es-ES" dirty="0" err="1"/>
                        <a:t>eu</a:t>
                      </a:r>
                      <a:endParaRPr lang="en-US" dirty="0"/>
                    </a:p>
                  </a:txBody>
                  <a:tcPr/>
                </a:tc>
                <a:tc>
                  <a:txBody>
                    <a:bodyPr/>
                    <a:lstStyle/>
                    <a:p>
                      <a:r>
                        <a:rPr lang="es-ES" dirty="0" err="1"/>
                        <a:t>Geografical</a:t>
                      </a:r>
                      <a:r>
                        <a:rPr lang="es-ES" dirty="0"/>
                        <a:t> (</a:t>
                      </a:r>
                      <a:r>
                        <a:rPr lang="es-ES" dirty="0" err="1"/>
                        <a:t>European</a:t>
                      </a:r>
                      <a:r>
                        <a:rPr lang="es-ES" dirty="0"/>
                        <a:t> </a:t>
                      </a:r>
                      <a:r>
                        <a:rPr lang="es-ES" dirty="0" err="1"/>
                        <a:t>Union</a:t>
                      </a:r>
                      <a:r>
                        <a:rPr lang="es-ES" dirty="0"/>
                        <a:t>)</a:t>
                      </a:r>
                      <a:endParaRPr lang="en-US" dirty="0"/>
                    </a:p>
                  </a:txBody>
                  <a:tcPr/>
                </a:tc>
                <a:tc>
                  <a:txBody>
                    <a:bodyPr/>
                    <a:lstStyle/>
                    <a:p>
                      <a:r>
                        <a:rPr lang="es-ES" dirty="0"/>
                        <a:t>.</a:t>
                      </a:r>
                      <a:r>
                        <a:rPr lang="es-ES" dirty="0" err="1"/>
                        <a:t>gov</a:t>
                      </a:r>
                      <a:endParaRPr lang="en-US" dirty="0"/>
                    </a:p>
                  </a:txBody>
                  <a:tcPr/>
                </a:tc>
                <a:tc>
                  <a:txBody>
                    <a:bodyPr/>
                    <a:lstStyle/>
                    <a:p>
                      <a:r>
                        <a:rPr lang="es-ES" dirty="0" err="1"/>
                        <a:t>Generic</a:t>
                      </a:r>
                      <a:r>
                        <a:rPr lang="es-ES" dirty="0"/>
                        <a:t> (</a:t>
                      </a:r>
                      <a:r>
                        <a:rPr lang="es-ES" dirty="0" err="1"/>
                        <a:t>Govermment</a:t>
                      </a:r>
                      <a:r>
                        <a:rPr lang="es-ES" dirty="0"/>
                        <a:t>)</a:t>
                      </a:r>
                      <a:endParaRPr lang="en-US" dirty="0"/>
                    </a:p>
                  </a:txBody>
                  <a:tcPr/>
                </a:tc>
                <a:extLst>
                  <a:ext uri="{0D108BD9-81ED-4DB2-BD59-A6C34878D82A}">
                    <a16:rowId xmlns:a16="http://schemas.microsoft.com/office/drawing/2014/main" val="3476974066"/>
                  </a:ext>
                </a:extLst>
              </a:tr>
              <a:tr h="370840">
                <a:tc>
                  <a:txBody>
                    <a:bodyPr/>
                    <a:lstStyle/>
                    <a:p>
                      <a:r>
                        <a:rPr lang="es-ES" dirty="0"/>
                        <a:t>.</a:t>
                      </a:r>
                      <a:r>
                        <a:rPr lang="es-ES" dirty="0" err="1"/>
                        <a:t>sc</a:t>
                      </a:r>
                      <a:endParaRPr lang="en-US" dirty="0"/>
                    </a:p>
                  </a:txBody>
                  <a:tcPr/>
                </a:tc>
                <a:tc>
                  <a:txBody>
                    <a:bodyPr/>
                    <a:lstStyle/>
                    <a:p>
                      <a:r>
                        <a:rPr lang="es-ES" dirty="0" err="1"/>
                        <a:t>Geografical</a:t>
                      </a:r>
                      <a:r>
                        <a:rPr lang="es-ES" dirty="0"/>
                        <a:t> (Seychelles)</a:t>
                      </a:r>
                      <a:endParaRPr lang="en-US" dirty="0"/>
                    </a:p>
                  </a:txBody>
                  <a:tcPr/>
                </a:tc>
                <a:tc>
                  <a:txBody>
                    <a:bodyPr/>
                    <a:lstStyle/>
                    <a:p>
                      <a:r>
                        <a:rPr lang="es-ES" dirty="0"/>
                        <a:t>.</a:t>
                      </a:r>
                      <a:r>
                        <a:rPr lang="es-ES" dirty="0" err="1"/>
                        <a:t>info</a:t>
                      </a:r>
                      <a:endParaRPr lang="en-US" dirty="0"/>
                    </a:p>
                  </a:txBody>
                  <a:tcPr/>
                </a:tc>
                <a:tc>
                  <a:txBody>
                    <a:bodyPr/>
                    <a:lstStyle/>
                    <a:p>
                      <a:r>
                        <a:rPr lang="es-ES" dirty="0" err="1"/>
                        <a:t>Generic</a:t>
                      </a:r>
                      <a:r>
                        <a:rPr lang="es-ES" dirty="0"/>
                        <a:t> ()</a:t>
                      </a:r>
                      <a:endParaRPr lang="en-US" dirty="0"/>
                    </a:p>
                  </a:txBody>
                  <a:tcPr/>
                </a:tc>
                <a:extLst>
                  <a:ext uri="{0D108BD9-81ED-4DB2-BD59-A6C34878D82A}">
                    <a16:rowId xmlns:a16="http://schemas.microsoft.com/office/drawing/2014/main" val="252178876"/>
                  </a:ext>
                </a:extLst>
              </a:tr>
            </a:tbl>
          </a:graphicData>
        </a:graphic>
      </p:graphicFrame>
    </p:spTree>
    <p:extLst>
      <p:ext uri="{BB962C8B-B14F-4D97-AF65-F5344CB8AC3E}">
        <p14:creationId xmlns:p14="http://schemas.microsoft.com/office/powerpoint/2010/main" val="3190529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Top level domains are classified into three large families:</a:t>
            </a:r>
          </a:p>
          <a:p>
            <a:r>
              <a:rPr lang="en-US" dirty="0"/>
              <a:t>•Generic domain names</a:t>
            </a:r>
          </a:p>
          <a:p>
            <a:r>
              <a:rPr lang="en-US" dirty="0"/>
              <a:t>•Geographical domains</a:t>
            </a:r>
          </a:p>
          <a:p>
            <a:r>
              <a:rPr lang="en-US" dirty="0"/>
              <a:t>•ARPA domains</a:t>
            </a:r>
          </a:p>
        </p:txBody>
      </p:sp>
    </p:spTree>
    <p:extLst>
      <p:ext uri="{BB962C8B-B14F-4D97-AF65-F5344CB8AC3E}">
        <p14:creationId xmlns:p14="http://schemas.microsoft.com/office/powerpoint/2010/main" val="2850874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1 </a:t>
            </a:r>
            <a:r>
              <a:rPr lang="en-US" b="1" dirty="0"/>
              <a:t>gTLD</a:t>
            </a:r>
            <a:r>
              <a:rPr lang="en-US" dirty="0"/>
              <a:t> (Generic Top-Level Domain) generic domains are those that have three or more letters: ". com", ". org", ". cat", ". info", ". name", ". pro" are some examples.</a:t>
            </a:r>
          </a:p>
          <a:p>
            <a:r>
              <a:rPr lang="en-US" dirty="0"/>
              <a:t>2 </a:t>
            </a:r>
            <a:r>
              <a:rPr lang="en-US" b="1" dirty="0"/>
              <a:t>Geographical domains</a:t>
            </a:r>
            <a:r>
              <a:rPr lang="en-US" dirty="0"/>
              <a:t>: </a:t>
            </a:r>
            <a:r>
              <a:rPr lang="en-US" b="1" dirty="0"/>
              <a:t>ccTLD</a:t>
            </a:r>
            <a:r>
              <a:rPr lang="en-US" dirty="0"/>
              <a:t> (Country-Code Top-Level Domain) are those domains formed exclusively by two letters and, in general terms, refer to a country: ". is", ". </a:t>
            </a:r>
            <a:r>
              <a:rPr lang="en-US" dirty="0" err="1"/>
              <a:t>uk</a:t>
            </a:r>
            <a:r>
              <a:rPr lang="en-US" dirty="0"/>
              <a:t>", ". us", ". </a:t>
            </a:r>
            <a:r>
              <a:rPr lang="en-US" dirty="0" err="1"/>
              <a:t>fr</a:t>
            </a:r>
            <a:r>
              <a:rPr lang="en-US" dirty="0"/>
              <a:t>", ". </a:t>
            </a:r>
            <a:r>
              <a:rPr lang="en-US" dirty="0" err="1"/>
              <a:t>eu</a:t>
            </a:r>
            <a:r>
              <a:rPr lang="en-US" dirty="0"/>
              <a:t>",...</a:t>
            </a:r>
          </a:p>
          <a:p>
            <a:r>
              <a:rPr lang="en-US" dirty="0"/>
              <a:t>3 </a:t>
            </a:r>
            <a:r>
              <a:rPr lang="en-US" b="1" dirty="0"/>
              <a:t>Domain . </a:t>
            </a:r>
            <a:r>
              <a:rPr lang="en-US" b="1" dirty="0" err="1"/>
              <a:t>arpa</a:t>
            </a:r>
            <a:r>
              <a:rPr lang="en-US" dirty="0"/>
              <a:t>: this domain is an exception (it should have been considered generic) and is therefore classified separately. The domain ". </a:t>
            </a:r>
            <a:r>
              <a:rPr lang="en-US" dirty="0" err="1"/>
              <a:t>arpa</a:t>
            </a:r>
            <a:r>
              <a:rPr lang="en-US" dirty="0"/>
              <a:t>", as we will see, is not used to get the IP address of a name but just for the opposite: to get the domain name of a certain IP address. This is known as reverse resolution.</a:t>
            </a:r>
          </a:p>
        </p:txBody>
      </p:sp>
    </p:spTree>
    <p:extLst>
      <p:ext uri="{BB962C8B-B14F-4D97-AF65-F5344CB8AC3E}">
        <p14:creationId xmlns:p14="http://schemas.microsoft.com/office/powerpoint/2010/main" val="3177978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normAutofit lnSpcReduction="10000"/>
          </a:bodyPr>
          <a:lstStyle/>
          <a:p>
            <a:r>
              <a:rPr lang="en-US" dirty="0"/>
              <a:t>•Starting in 2000, a division was established within generic domains.</a:t>
            </a:r>
          </a:p>
          <a:p>
            <a:endParaRPr lang="en-US" dirty="0"/>
          </a:p>
          <a:p>
            <a:r>
              <a:rPr lang="en-US" b="1" dirty="0"/>
              <a:t>1 Non-proprietary domains (</a:t>
            </a:r>
            <a:r>
              <a:rPr lang="en-US" b="1" dirty="0" err="1"/>
              <a:t>uTLDs</a:t>
            </a:r>
            <a:r>
              <a:rPr lang="en-US" b="1" dirty="0"/>
              <a:t>): </a:t>
            </a:r>
            <a:r>
              <a:rPr lang="en-US" dirty="0"/>
              <a:t>those that operate according to the rules of ICANN (the entity that manages the TLDs) and therefore with policies of use established globally on the Internet. That is, they are not sponsored by anyone. It is: . biz, . com, . info, . </a:t>
            </a:r>
            <a:r>
              <a:rPr lang="en-US" dirty="0" err="1"/>
              <a:t>mame</a:t>
            </a:r>
            <a:r>
              <a:rPr lang="en-US" dirty="0"/>
              <a:t>, . net, . org and .pro.</a:t>
            </a:r>
          </a:p>
          <a:p>
            <a:r>
              <a:rPr lang="en-US" b="1" dirty="0"/>
              <a:t>2 Sponsored Domains (</a:t>
            </a:r>
            <a:r>
              <a:rPr lang="en-US" b="1" dirty="0" err="1"/>
              <a:t>sTLDs</a:t>
            </a:r>
            <a:r>
              <a:rPr lang="en-US" b="1" dirty="0"/>
              <a:t>)</a:t>
            </a:r>
            <a:r>
              <a:rPr lang="en-US" dirty="0"/>
              <a:t> are those that operate according to specific rules determined by an entity that somehow supports that sponsorship. It is this entity that determines its use policy. It is: . aero, . </a:t>
            </a:r>
            <a:r>
              <a:rPr lang="en-US" dirty="0" err="1"/>
              <a:t>asia</a:t>
            </a:r>
            <a:r>
              <a:rPr lang="en-US" dirty="0"/>
              <a:t>, . cat, . coop, . </a:t>
            </a:r>
            <a:r>
              <a:rPr lang="en-US" dirty="0" err="1"/>
              <a:t>edu</a:t>
            </a:r>
            <a:r>
              <a:rPr lang="en-US" dirty="0"/>
              <a:t>, . gov, . int, Jobs, . mil, . </a:t>
            </a:r>
            <a:r>
              <a:rPr lang="en-US" dirty="0" err="1"/>
              <a:t>mobi</a:t>
            </a:r>
            <a:r>
              <a:rPr lang="en-US" dirty="0"/>
              <a:t>, .  </a:t>
            </a:r>
            <a:r>
              <a:rPr lang="en-US" dirty="0" err="1"/>
              <a:t>musseum</a:t>
            </a:r>
            <a:r>
              <a:rPr lang="en-US" dirty="0"/>
              <a:t>, . </a:t>
            </a:r>
            <a:r>
              <a:rPr lang="en-US" dirty="0" err="1"/>
              <a:t>tel</a:t>
            </a:r>
            <a:r>
              <a:rPr lang="en-US" dirty="0"/>
              <a:t> and .travel.</a:t>
            </a:r>
          </a:p>
        </p:txBody>
      </p:sp>
    </p:spTree>
    <p:extLst>
      <p:ext uri="{BB962C8B-B14F-4D97-AF65-F5344CB8AC3E}">
        <p14:creationId xmlns:p14="http://schemas.microsoft.com/office/powerpoint/2010/main" val="4194993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•Geographical domains are those that have two letters and are related to countries or territories. </a:t>
            </a:r>
          </a:p>
          <a:p>
            <a:r>
              <a:rPr lang="en-US" dirty="0"/>
              <a:t>•In this case, all management tasks, including defining usage policies, are delegated to an entity in that country or territory which will define the conditions under which names may be registered under that domain. </a:t>
            </a:r>
          </a:p>
          <a:p>
            <a:r>
              <a:rPr lang="en-US" dirty="0"/>
              <a:t>•In general terms it is the government of each specific country that determines the entity that will manage the domain.</a:t>
            </a:r>
          </a:p>
        </p:txBody>
      </p:sp>
    </p:spTree>
    <p:extLst>
      <p:ext uri="{BB962C8B-B14F-4D97-AF65-F5344CB8AC3E}">
        <p14:creationId xmlns:p14="http://schemas.microsoft.com/office/powerpoint/2010/main" val="1957876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Geographic domains are created by ICANN or, more specifically, by a department of this called IANA (Internet Assigned Numbers Authority). </a:t>
            </a:r>
          </a:p>
          <a:p>
            <a:endParaRPr lang="en-US" dirty="0"/>
          </a:p>
          <a:p>
            <a:r>
              <a:rPr lang="en-US" dirty="0"/>
              <a:t>Knowing how controversial the issue may be, IANA uses the list defined in the ISO-3166 standard to determine both the listing and the two-letter code to be assigned.</a:t>
            </a:r>
          </a:p>
        </p:txBody>
      </p:sp>
    </p:spTree>
    <p:extLst>
      <p:ext uri="{BB962C8B-B14F-4D97-AF65-F5344CB8AC3E}">
        <p14:creationId xmlns:p14="http://schemas.microsoft.com/office/powerpoint/2010/main" val="264166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RESERVED DOMAINS </a:t>
            </a:r>
          </a:p>
          <a:p>
            <a:r>
              <a:rPr lang="en-US" dirty="0"/>
              <a:t>The reason for doing this is to use non-existent domains when performing various tests on the DNS service. Specifically, four reserved domains have been defined: . test, . example, . invalid, .localhost.</a:t>
            </a:r>
          </a:p>
          <a:p>
            <a:r>
              <a:rPr lang="en-US" dirty="0"/>
              <a:t>. test: to be used when testing DNS-related source code.</a:t>
            </a:r>
          </a:p>
          <a:p>
            <a:r>
              <a:rPr lang="en-US" dirty="0"/>
              <a:t>. localhost: must point to loopback address: 127.0.0.1</a:t>
            </a:r>
          </a:p>
        </p:txBody>
      </p:sp>
    </p:spTree>
    <p:extLst>
      <p:ext uri="{BB962C8B-B14F-4D97-AF65-F5344CB8AC3E}">
        <p14:creationId xmlns:p14="http://schemas.microsoft.com/office/powerpoint/2010/main" val="2215086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 </a:t>
            </a:r>
            <a:r>
              <a:rPr lang="en-US" b="1" dirty="0"/>
              <a:t>example</a:t>
            </a:r>
            <a:r>
              <a:rPr lang="en-US" dirty="0"/>
              <a:t>: when doing DNS documentation, you should use this domain to avoid conflicts with the real world if, by chance, someone came up with the idea of moving those examples to a real DNS server without modifying anything.</a:t>
            </a:r>
          </a:p>
          <a:p>
            <a:r>
              <a:rPr lang="en-US" dirty="0"/>
              <a:t>. </a:t>
            </a:r>
            <a:r>
              <a:rPr lang="en-US" b="1" dirty="0"/>
              <a:t>invalid</a:t>
            </a:r>
            <a:r>
              <a:rPr lang="en-US" dirty="0"/>
              <a:t>: it must be used when you are configuring a DNS server connected to the DNS hierarchy and you want to do tests that do not affect the normal functioning of our network.</a:t>
            </a:r>
          </a:p>
        </p:txBody>
      </p:sp>
    </p:spTree>
    <p:extLst>
      <p:ext uri="{BB962C8B-B14F-4D97-AF65-F5344CB8AC3E}">
        <p14:creationId xmlns:p14="http://schemas.microsoft.com/office/powerpoint/2010/main" val="2651632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pic>
        <p:nvPicPr>
          <p:cNvPr id="4" name="Imagen 3">
            <a:extLst>
              <a:ext uri="{FF2B5EF4-FFF2-40B4-BE49-F238E27FC236}">
                <a16:creationId xmlns:a16="http://schemas.microsoft.com/office/drawing/2014/main" id="{441ACD21-69B6-8676-19F2-204A88D7E27B}"/>
              </a:ext>
            </a:extLst>
          </p:cNvPr>
          <p:cNvPicPr>
            <a:picLocks noChangeAspect="1"/>
          </p:cNvPicPr>
          <p:nvPr/>
        </p:nvPicPr>
        <p:blipFill>
          <a:blip r:embed="rId2"/>
          <a:stretch>
            <a:fillRect/>
          </a:stretch>
        </p:blipFill>
        <p:spPr>
          <a:xfrm>
            <a:off x="2053535" y="916191"/>
            <a:ext cx="7203483" cy="5041763"/>
          </a:xfrm>
          <a:prstGeom prst="rect">
            <a:avLst/>
          </a:prstGeom>
        </p:spPr>
      </p:pic>
    </p:spTree>
    <p:extLst>
      <p:ext uri="{BB962C8B-B14F-4D97-AF65-F5344CB8AC3E}">
        <p14:creationId xmlns:p14="http://schemas.microsoft.com/office/powerpoint/2010/main" val="3898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AE490-AFF1-55FB-809D-10CBD16C9AFF}"/>
              </a:ext>
            </a:extLst>
          </p:cNvPr>
          <p:cNvSpPr>
            <a:spLocks noGrp="1"/>
          </p:cNvSpPr>
          <p:nvPr>
            <p:ph type="title"/>
          </p:nvPr>
        </p:nvSpPr>
        <p:spPr/>
        <p:txBody>
          <a:bodyPr>
            <a:normAutofit fontScale="90000"/>
          </a:bodyPr>
          <a:lstStyle/>
          <a:p>
            <a:r>
              <a:rPr lang="es-ES" dirty="0" err="1"/>
              <a:t>Introduction</a:t>
            </a:r>
            <a:endParaRPr lang="en-US" dirty="0"/>
          </a:p>
        </p:txBody>
      </p:sp>
      <p:sp>
        <p:nvSpPr>
          <p:cNvPr id="3" name="Marcador de contenido 2">
            <a:extLst>
              <a:ext uri="{FF2B5EF4-FFF2-40B4-BE49-F238E27FC236}">
                <a16:creationId xmlns:a16="http://schemas.microsoft.com/office/drawing/2014/main" id="{9F36FA9B-A45E-EF85-47A7-3C4C0A60DDAF}"/>
              </a:ext>
            </a:extLst>
          </p:cNvPr>
          <p:cNvSpPr>
            <a:spLocks noGrp="1"/>
          </p:cNvSpPr>
          <p:nvPr>
            <p:ph idx="1"/>
          </p:nvPr>
        </p:nvSpPr>
        <p:spPr/>
        <p:txBody>
          <a:bodyPr>
            <a:normAutofit lnSpcReduction="10000"/>
          </a:bodyPr>
          <a:lstStyle/>
          <a:p>
            <a:r>
              <a:rPr lang="en-US" dirty="0"/>
              <a:t>•On the Internet, all computers work thanks to a set of protocols, including the IP protocol. The IP protocol uses 32-bit addresses to identify the various nodes on the Internet. To facilitate the task of its manipulation, when we handle an IP address, we organize the address in groups of 8 bits and represent the address in this way: 209.85.227.103.</a:t>
            </a:r>
          </a:p>
          <a:p>
            <a:r>
              <a:rPr lang="en-US" dirty="0"/>
              <a:t>•However, its handling is still cumbersome as we find it difficult to remember that, this IP address corresponds to the Google website. Humans find it much easier to remember www.google.com than a 4-digit set.</a:t>
            </a:r>
          </a:p>
          <a:p>
            <a:r>
              <a:rPr lang="en-US" dirty="0"/>
              <a:t>•DNS is intended to facilitate this task. </a:t>
            </a:r>
            <a:r>
              <a:rPr lang="en-US" b="1" dirty="0"/>
              <a:t>DNS allows you to translate an address of the type www.google.com to an IP address and vice versa</a:t>
            </a:r>
            <a:r>
              <a:rPr lang="en-US" dirty="0"/>
              <a:t>.</a:t>
            </a:r>
          </a:p>
        </p:txBody>
      </p:sp>
    </p:spTree>
    <p:extLst>
      <p:ext uri="{BB962C8B-B14F-4D97-AF65-F5344CB8AC3E}">
        <p14:creationId xmlns:p14="http://schemas.microsoft.com/office/powerpoint/2010/main" val="2845749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Let’s see how domain buying and selling works. </a:t>
            </a:r>
          </a:p>
          <a:p>
            <a:r>
              <a:rPr lang="en-US" dirty="0"/>
              <a:t>•ICANN is the entity that "decides" which top level domains will exist. </a:t>
            </a:r>
          </a:p>
          <a:p>
            <a:r>
              <a:rPr lang="en-US" dirty="0"/>
              <a:t>•Internet users (individuals and businesses) can only purchase second level domains.</a:t>
            </a:r>
          </a:p>
          <a:p>
            <a:endParaRPr lang="en-US" dirty="0"/>
          </a:p>
          <a:p>
            <a:r>
              <a:rPr lang="en-US" dirty="0"/>
              <a:t>For this reason, a way of functioning is established in which a series of actors appear who, unfortunately, have very similar English names: </a:t>
            </a:r>
            <a:r>
              <a:rPr lang="en-US" b="1" dirty="0"/>
              <a:t>registry, registrar and registrant.</a:t>
            </a:r>
          </a:p>
        </p:txBody>
      </p:sp>
    </p:spTree>
    <p:extLst>
      <p:ext uri="{BB962C8B-B14F-4D97-AF65-F5344CB8AC3E}">
        <p14:creationId xmlns:p14="http://schemas.microsoft.com/office/powerpoint/2010/main" val="778039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•Domain Registration (</a:t>
            </a:r>
            <a:r>
              <a:rPr lang="en-US" b="1" dirty="0"/>
              <a:t>registry</a:t>
            </a:r>
            <a:r>
              <a:rPr lang="en-US" dirty="0"/>
              <a:t>): ICANN, once it has created a TLD cedes technical and bureaucratic control to an institution. That institution is the domain registration. The registry is responsible for keeping the DNS servers associated with that top level domain running. Registration, therefore, is the entity that technically registers and drops the second level domains that are under it.</a:t>
            </a:r>
          </a:p>
        </p:txBody>
      </p:sp>
    </p:spTree>
    <p:extLst>
      <p:ext uri="{BB962C8B-B14F-4D97-AF65-F5344CB8AC3E}">
        <p14:creationId xmlns:p14="http://schemas.microsoft.com/office/powerpoint/2010/main" val="4238531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•Domain registrar (</a:t>
            </a:r>
            <a:r>
              <a:rPr lang="en-US" b="1" dirty="0"/>
              <a:t>registrar</a:t>
            </a:r>
            <a:r>
              <a:rPr lang="en-US" dirty="0"/>
              <a:t>): usually the registry does not directly serve users who want to buy a domain but do so through intermediaries. The task of serving users, as if it were a retail market, is domain registrars. They attend to the client’s request, check that it is correct, receive payment and then request the request on behalf of the client to the corresponding domain registry, for which they must pay a fee. Sometimes, this process is repeated twice and, therefore, there are registrars who attend to other registrars.</a:t>
            </a:r>
          </a:p>
        </p:txBody>
      </p:sp>
    </p:spTree>
    <p:extLst>
      <p:ext uri="{BB962C8B-B14F-4D97-AF65-F5344CB8AC3E}">
        <p14:creationId xmlns:p14="http://schemas.microsoft.com/office/powerpoint/2010/main" val="3368565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4. Generic and geographic top-level domains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•Registrant user (</a:t>
            </a:r>
            <a:r>
              <a:rPr lang="en-US" b="1" dirty="0"/>
              <a:t>registrant</a:t>
            </a:r>
            <a:r>
              <a:rPr lang="en-US" dirty="0"/>
              <a:t>): is the person or company who actually buys the domain and who will use it for their own benefit. The ownership of the second level domain is, in any case, the registrant and never the registrar. In fact, similar to what happens with the telephony service, the user could decide to change the registrar if another one offers better services.</a:t>
            </a:r>
          </a:p>
        </p:txBody>
      </p:sp>
    </p:spTree>
    <p:extLst>
      <p:ext uri="{BB962C8B-B14F-4D97-AF65-F5344CB8AC3E}">
        <p14:creationId xmlns:p14="http://schemas.microsoft.com/office/powerpoint/2010/main" val="3486400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C95DE94A-55F6-4205-BC44-593B77E5BDFD}"/>
              </a:ext>
            </a:extLst>
          </p:cNvPr>
          <p:cNvSpPr txBox="1"/>
          <p:nvPr/>
        </p:nvSpPr>
        <p:spPr>
          <a:xfrm>
            <a:off x="1055440" y="6165304"/>
            <a:ext cx="5616624" cy="369332"/>
          </a:xfrm>
          <a:prstGeom prst="rect">
            <a:avLst/>
          </a:prstGeom>
          <a:noFill/>
        </p:spPr>
        <p:txBody>
          <a:bodyPr wrap="square" rtlCol="0">
            <a:spAutoFit/>
          </a:bodyPr>
          <a:lstStyle/>
          <a:p>
            <a:r>
              <a:rPr lang="es-ES" dirty="0"/>
              <a:t>Imágenes tomadas de </a:t>
            </a:r>
            <a:r>
              <a:rPr lang="es-ES" dirty="0">
                <a:hlinkClick r:id="rId2" action="ppaction://hlinkfile"/>
              </a:rPr>
              <a:t>Flaticon</a:t>
            </a:r>
            <a:endParaRPr lang="es-ES" dirty="0"/>
          </a:p>
        </p:txBody>
      </p:sp>
      <p:pic>
        <p:nvPicPr>
          <p:cNvPr id="12" name="Imagen 11" descr="Imagen que contiene computer, computadora&#10;&#10;Descripción generada automáticamente">
            <a:extLst>
              <a:ext uri="{FF2B5EF4-FFF2-40B4-BE49-F238E27FC236}">
                <a16:creationId xmlns:a16="http://schemas.microsoft.com/office/drawing/2014/main" id="{249B9558-94A5-4CA5-9F86-2CE143F39F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2276872"/>
            <a:ext cx="3888431" cy="2720474"/>
          </a:xfrm>
          <a:prstGeom prst="rect">
            <a:avLst/>
          </a:prstGeom>
        </p:spPr>
      </p:pic>
      <p:sp>
        <p:nvSpPr>
          <p:cNvPr id="13" name="Flecha: a la derecha 12">
            <a:extLst>
              <a:ext uri="{FF2B5EF4-FFF2-40B4-BE49-F238E27FC236}">
                <a16:creationId xmlns:a16="http://schemas.microsoft.com/office/drawing/2014/main" id="{4BA82BF1-8C9D-4A88-8F0B-63C3CBD02B22}"/>
              </a:ext>
            </a:extLst>
          </p:cNvPr>
          <p:cNvSpPr/>
          <p:nvPr/>
        </p:nvSpPr>
        <p:spPr>
          <a:xfrm>
            <a:off x="5015880" y="3140968"/>
            <a:ext cx="792088" cy="5760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50BED8DC-C1A2-4639-8CF7-B8FC4A434206}"/>
              </a:ext>
            </a:extLst>
          </p:cNvPr>
          <p:cNvSpPr txBox="1"/>
          <p:nvPr/>
        </p:nvSpPr>
        <p:spPr>
          <a:xfrm>
            <a:off x="3143672" y="2852936"/>
            <a:ext cx="1260141" cy="369332"/>
          </a:xfrm>
          <a:prstGeom prst="rect">
            <a:avLst/>
          </a:prstGeom>
          <a:noFill/>
        </p:spPr>
        <p:txBody>
          <a:bodyPr wrap="square" rtlCol="0">
            <a:spAutoFit/>
          </a:bodyPr>
          <a:lstStyle/>
          <a:p>
            <a:r>
              <a:rPr lang="es-ES" dirty="0">
                <a:solidFill>
                  <a:schemeClr val="bg1"/>
                </a:solidFill>
              </a:rPr>
              <a:t>Registrante</a:t>
            </a:r>
          </a:p>
        </p:txBody>
      </p:sp>
      <p:pic>
        <p:nvPicPr>
          <p:cNvPr id="7" name="Imagen 6">
            <a:extLst>
              <a:ext uri="{FF2B5EF4-FFF2-40B4-BE49-F238E27FC236}">
                <a16:creationId xmlns:a16="http://schemas.microsoft.com/office/drawing/2014/main" id="{56649054-C8F7-4EE3-B5BB-16D870F988EC}"/>
              </a:ext>
            </a:extLst>
          </p:cNvPr>
          <p:cNvPicPr>
            <a:picLocks noChangeAspect="1"/>
          </p:cNvPicPr>
          <p:nvPr/>
        </p:nvPicPr>
        <p:blipFill>
          <a:blip r:embed="rId4"/>
          <a:stretch>
            <a:fillRect/>
          </a:stretch>
        </p:blipFill>
        <p:spPr>
          <a:xfrm>
            <a:off x="6096000" y="1412776"/>
            <a:ext cx="4876190" cy="3419048"/>
          </a:xfrm>
          <a:prstGeom prst="rect">
            <a:avLst/>
          </a:prstGeom>
        </p:spPr>
      </p:pic>
    </p:spTree>
    <p:extLst>
      <p:ext uri="{BB962C8B-B14F-4D97-AF65-F5344CB8AC3E}">
        <p14:creationId xmlns:p14="http://schemas.microsoft.com/office/powerpoint/2010/main" val="1072841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Imagen que contiene Forma&#10;&#10;Descripción generada automáticamente">
            <a:extLst>
              <a:ext uri="{FF2B5EF4-FFF2-40B4-BE49-F238E27FC236}">
                <a16:creationId xmlns:a16="http://schemas.microsoft.com/office/drawing/2014/main" id="{83A20275-B254-40C8-9B45-E805AEB1F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4112" y="651546"/>
            <a:ext cx="5040560" cy="5040560"/>
          </a:xfrm>
        </p:spPr>
      </p:pic>
      <p:sp>
        <p:nvSpPr>
          <p:cNvPr id="8" name="CuadroTexto 7">
            <a:extLst>
              <a:ext uri="{FF2B5EF4-FFF2-40B4-BE49-F238E27FC236}">
                <a16:creationId xmlns:a16="http://schemas.microsoft.com/office/drawing/2014/main" id="{C95DE94A-55F6-4205-BC44-593B77E5BDFD}"/>
              </a:ext>
            </a:extLst>
          </p:cNvPr>
          <p:cNvSpPr txBox="1"/>
          <p:nvPr/>
        </p:nvSpPr>
        <p:spPr>
          <a:xfrm>
            <a:off x="4007768" y="5733256"/>
            <a:ext cx="5616624" cy="369332"/>
          </a:xfrm>
          <a:prstGeom prst="rect">
            <a:avLst/>
          </a:prstGeom>
          <a:noFill/>
        </p:spPr>
        <p:txBody>
          <a:bodyPr wrap="square" rtlCol="0">
            <a:spAutoFit/>
          </a:bodyPr>
          <a:lstStyle/>
          <a:p>
            <a:r>
              <a:rPr lang="es-ES" dirty="0"/>
              <a:t>Imágenes tomadas de </a:t>
            </a:r>
            <a:r>
              <a:rPr lang="es-ES" dirty="0">
                <a:hlinkClick r:id="rId3" action="ppaction://hlinkfile"/>
              </a:rPr>
              <a:t>Flaticon</a:t>
            </a:r>
            <a:endParaRPr lang="es-ES" dirty="0"/>
          </a:p>
        </p:txBody>
      </p:sp>
      <p:pic>
        <p:nvPicPr>
          <p:cNvPr id="12" name="Imagen 11" descr="Imagen que contiene computer, computadora&#10;&#10;Descripción generada automáticamente">
            <a:extLst>
              <a:ext uri="{FF2B5EF4-FFF2-40B4-BE49-F238E27FC236}">
                <a16:creationId xmlns:a16="http://schemas.microsoft.com/office/drawing/2014/main" id="{249B9558-94A5-4CA5-9F86-2CE143F39F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409" y="3925045"/>
            <a:ext cx="1288134" cy="1288134"/>
          </a:xfrm>
          <a:prstGeom prst="rect">
            <a:avLst/>
          </a:prstGeom>
        </p:spPr>
      </p:pic>
      <p:sp>
        <p:nvSpPr>
          <p:cNvPr id="13" name="Flecha: a la derecha 12">
            <a:extLst>
              <a:ext uri="{FF2B5EF4-FFF2-40B4-BE49-F238E27FC236}">
                <a16:creationId xmlns:a16="http://schemas.microsoft.com/office/drawing/2014/main" id="{4BA82BF1-8C9D-4A88-8F0B-63C3CBD02B22}"/>
              </a:ext>
            </a:extLst>
          </p:cNvPr>
          <p:cNvSpPr/>
          <p:nvPr/>
        </p:nvSpPr>
        <p:spPr>
          <a:xfrm>
            <a:off x="1931785" y="4239446"/>
            <a:ext cx="792088" cy="5760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5" name="Flecha: a la derecha 14">
            <a:extLst>
              <a:ext uri="{FF2B5EF4-FFF2-40B4-BE49-F238E27FC236}">
                <a16:creationId xmlns:a16="http://schemas.microsoft.com/office/drawing/2014/main" id="{5323CC20-BD90-4C7F-937B-02730AC1A895}"/>
              </a:ext>
            </a:extLst>
          </p:cNvPr>
          <p:cNvSpPr/>
          <p:nvPr/>
        </p:nvSpPr>
        <p:spPr>
          <a:xfrm>
            <a:off x="6464322" y="3925045"/>
            <a:ext cx="792088" cy="5760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17" name="Imagen 16">
            <a:extLst>
              <a:ext uri="{FF2B5EF4-FFF2-40B4-BE49-F238E27FC236}">
                <a16:creationId xmlns:a16="http://schemas.microsoft.com/office/drawing/2014/main" id="{E0DD7F0D-8976-4791-9BC9-F1B0DCA713DE}"/>
              </a:ext>
            </a:extLst>
          </p:cNvPr>
          <p:cNvPicPr>
            <a:picLocks noChangeAspect="1"/>
          </p:cNvPicPr>
          <p:nvPr/>
        </p:nvPicPr>
        <p:blipFill>
          <a:blip r:embed="rId5"/>
          <a:stretch>
            <a:fillRect/>
          </a:stretch>
        </p:blipFill>
        <p:spPr>
          <a:xfrm>
            <a:off x="2967619" y="3038763"/>
            <a:ext cx="3496703" cy="2451790"/>
          </a:xfrm>
          <a:prstGeom prst="rect">
            <a:avLst/>
          </a:prstGeom>
        </p:spPr>
      </p:pic>
      <p:sp>
        <p:nvSpPr>
          <p:cNvPr id="18" name="CuadroTexto 17">
            <a:extLst>
              <a:ext uri="{FF2B5EF4-FFF2-40B4-BE49-F238E27FC236}">
                <a16:creationId xmlns:a16="http://schemas.microsoft.com/office/drawing/2014/main" id="{423B6BD9-161F-4134-8224-A3AF47CF8FA1}"/>
              </a:ext>
            </a:extLst>
          </p:cNvPr>
          <p:cNvSpPr txBox="1"/>
          <p:nvPr/>
        </p:nvSpPr>
        <p:spPr>
          <a:xfrm>
            <a:off x="9192344" y="2348880"/>
            <a:ext cx="2592288" cy="584775"/>
          </a:xfrm>
          <a:prstGeom prst="rect">
            <a:avLst/>
          </a:prstGeom>
          <a:noFill/>
        </p:spPr>
        <p:txBody>
          <a:bodyPr wrap="square" rtlCol="0">
            <a:spAutoFit/>
          </a:bodyPr>
          <a:lstStyle/>
          <a:p>
            <a:r>
              <a:rPr lang="es-ES" sz="3200" dirty="0">
                <a:solidFill>
                  <a:schemeClr val="bg1"/>
                </a:solidFill>
                <a:latin typeface="Bauhaus 93" panose="04030905020B02020C02" pitchFamily="82" charset="0"/>
              </a:rPr>
              <a:t>REGISTRO</a:t>
            </a:r>
          </a:p>
        </p:txBody>
      </p:sp>
    </p:spTree>
    <p:extLst>
      <p:ext uri="{BB962C8B-B14F-4D97-AF65-F5344CB8AC3E}">
        <p14:creationId xmlns:p14="http://schemas.microsoft.com/office/powerpoint/2010/main" val="18846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Dominios de primer nivel genéricos y geográficos</a:t>
            </a:r>
          </a:p>
        </p:txBody>
      </p:sp>
      <p:sp>
        <p:nvSpPr>
          <p:cNvPr id="3" name="2 Marcador de contenido"/>
          <p:cNvSpPr>
            <a:spLocks noGrp="1"/>
          </p:cNvSpPr>
          <p:nvPr>
            <p:ph idx="1"/>
          </p:nvPr>
        </p:nvSpPr>
        <p:spPr>
          <a:xfrm>
            <a:off x="1343472" y="1600200"/>
            <a:ext cx="10225136" cy="5069160"/>
          </a:xfrm>
        </p:spPr>
        <p:txBody>
          <a:bodyPr>
            <a:normAutofit/>
          </a:bodyPr>
          <a:lstStyle/>
          <a:p>
            <a:pPr marL="0" lvl="1" indent="0">
              <a:lnSpc>
                <a:spcPct val="170000"/>
              </a:lnSpc>
              <a:spcBef>
                <a:spcPts val="700"/>
              </a:spcBef>
              <a:buClr>
                <a:schemeClr val="accent2"/>
              </a:buClr>
              <a:buSzPct val="60000"/>
              <a:buNone/>
            </a:pPr>
            <a:r>
              <a:rPr lang="en-US" b="1" u="sng" dirty="0">
                <a:solidFill>
                  <a:srgbClr val="FF0000"/>
                </a:solidFill>
              </a:rPr>
              <a:t>Activity 4:</a:t>
            </a:r>
            <a:r>
              <a:rPr lang="en-US" b="1" dirty="0">
                <a:solidFill>
                  <a:srgbClr val="FF0000"/>
                </a:solidFill>
              </a:rPr>
              <a:t> </a:t>
            </a:r>
            <a:r>
              <a:rPr lang="en-US" dirty="0"/>
              <a:t>Search the IANA website for information about the entity registering the domains . cat, . es, . </a:t>
            </a:r>
            <a:r>
              <a:rPr lang="en-US" dirty="0" err="1"/>
              <a:t>eu</a:t>
            </a:r>
            <a:r>
              <a:rPr lang="en-US" dirty="0"/>
              <a:t>, . com and .org. </a:t>
            </a:r>
          </a:p>
          <a:p>
            <a:pPr marL="0" lvl="1" indent="0">
              <a:lnSpc>
                <a:spcPct val="170000"/>
              </a:lnSpc>
              <a:spcBef>
                <a:spcPts val="700"/>
              </a:spcBef>
              <a:buClr>
                <a:schemeClr val="accent2"/>
              </a:buClr>
              <a:buSzPct val="60000"/>
              <a:buNone/>
            </a:pPr>
            <a:r>
              <a:rPr lang="en-US" b="1" u="sng" dirty="0">
                <a:solidFill>
                  <a:srgbClr val="FF0000"/>
                </a:solidFill>
              </a:rPr>
              <a:t>Activity 5:</a:t>
            </a:r>
            <a:r>
              <a:rPr lang="en-US" b="1" dirty="0">
                <a:solidFill>
                  <a:srgbClr val="FF0000"/>
                </a:solidFill>
              </a:rPr>
              <a:t> </a:t>
            </a:r>
            <a:r>
              <a:rPr lang="en-US" dirty="0"/>
              <a:t>Search</a:t>
            </a:r>
            <a:r>
              <a:rPr lang="en-US" dirty="0">
                <a:solidFill>
                  <a:srgbClr val="FF0000"/>
                </a:solidFill>
              </a:rPr>
              <a:t> </a:t>
            </a:r>
            <a:r>
              <a:rPr lang="en-US" dirty="0"/>
              <a:t>the internet to find the two types of DNS servers and explain us their function </a:t>
            </a:r>
          </a:p>
          <a:p>
            <a:pPr marL="0" lvl="1" indent="0">
              <a:lnSpc>
                <a:spcPct val="170000"/>
              </a:lnSpc>
              <a:spcBef>
                <a:spcPts val="700"/>
              </a:spcBef>
              <a:buClr>
                <a:schemeClr val="accent2"/>
              </a:buClr>
              <a:buSzPct val="60000"/>
              <a:buNone/>
            </a:pPr>
            <a:r>
              <a:rPr lang="en-US" dirty="0">
                <a:hlinkClick r:id="rId2"/>
              </a:rPr>
              <a:t>What are the Authoritative vs Non-authoritative DNS Servers – </a:t>
            </a:r>
            <a:r>
              <a:rPr lang="en-US" dirty="0" err="1">
                <a:hlinkClick r:id="rId2"/>
              </a:rPr>
              <a:t>TecAdmin</a:t>
            </a:r>
            <a:endParaRPr lang="en-US" dirty="0"/>
          </a:p>
        </p:txBody>
      </p:sp>
    </p:spTree>
    <p:extLst>
      <p:ext uri="{BB962C8B-B14F-4D97-AF65-F5344CB8AC3E}">
        <p14:creationId xmlns:p14="http://schemas.microsoft.com/office/powerpoint/2010/main" val="269323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71EAB-09BE-C794-EC4F-AB57014FF2F3}"/>
              </a:ext>
            </a:extLst>
          </p:cNvPr>
          <p:cNvSpPr>
            <a:spLocks noGrp="1"/>
          </p:cNvSpPr>
          <p:nvPr>
            <p:ph type="title"/>
          </p:nvPr>
        </p:nvSpPr>
        <p:spPr/>
        <p:txBody>
          <a:bodyPr>
            <a:normAutofit fontScale="90000"/>
          </a:bodyPr>
          <a:lstStyle/>
          <a:p>
            <a:r>
              <a:rPr lang="es-ES" dirty="0"/>
              <a:t>5 DNS </a:t>
            </a:r>
            <a:r>
              <a:rPr lang="es-ES" dirty="0" err="1"/>
              <a:t>Delegation</a:t>
            </a:r>
            <a:endParaRPr lang="en-US" dirty="0"/>
          </a:p>
        </p:txBody>
      </p:sp>
      <p:sp>
        <p:nvSpPr>
          <p:cNvPr id="3" name="Marcador de contenido 2">
            <a:extLst>
              <a:ext uri="{FF2B5EF4-FFF2-40B4-BE49-F238E27FC236}">
                <a16:creationId xmlns:a16="http://schemas.microsoft.com/office/drawing/2014/main" id="{23C11452-493F-84E8-39B1-8BEC5DE9737B}"/>
              </a:ext>
            </a:extLst>
          </p:cNvPr>
          <p:cNvSpPr>
            <a:spLocks noGrp="1"/>
          </p:cNvSpPr>
          <p:nvPr>
            <p:ph idx="1"/>
          </p:nvPr>
        </p:nvSpPr>
        <p:spPr/>
        <p:txBody>
          <a:bodyPr/>
          <a:lstStyle/>
          <a:p>
            <a:r>
              <a:rPr lang="es-ES" dirty="0" err="1"/>
              <a:t>Football</a:t>
            </a:r>
            <a:r>
              <a:rPr lang="es-ES" dirty="0"/>
              <a:t> </a:t>
            </a:r>
            <a:r>
              <a:rPr lang="es-ES" dirty="0" err="1"/>
              <a:t>leage</a:t>
            </a:r>
            <a:r>
              <a:rPr lang="es-ES" dirty="0"/>
              <a:t> </a:t>
            </a:r>
            <a:r>
              <a:rPr lang="es-ES" dirty="0" err="1"/>
              <a:t>example</a:t>
            </a:r>
            <a:endParaRPr lang="es-ES" dirty="0"/>
          </a:p>
          <a:p>
            <a:endParaRPr lang="es-ES" dirty="0"/>
          </a:p>
          <a:p>
            <a:endParaRPr lang="en-US" dirty="0"/>
          </a:p>
        </p:txBody>
      </p:sp>
      <p:pic>
        <p:nvPicPr>
          <p:cNvPr id="4" name="Elementos multimedia en línea 3" title="DNS and DNS Zones and Zone Files Explained">
            <a:hlinkClick r:id="" action="ppaction://media"/>
            <a:extLst>
              <a:ext uri="{FF2B5EF4-FFF2-40B4-BE49-F238E27FC236}">
                <a16:creationId xmlns:a16="http://schemas.microsoft.com/office/drawing/2014/main" id="{0890EEEA-4056-DCAF-8FE8-DEB4EC015398}"/>
              </a:ext>
            </a:extLst>
          </p:cNvPr>
          <p:cNvPicPr>
            <a:picLocks noRot="1" noChangeAspect="1"/>
          </p:cNvPicPr>
          <p:nvPr>
            <a:videoFile r:link="rId1"/>
          </p:nvPr>
        </p:nvPicPr>
        <p:blipFill>
          <a:blip r:embed="rId3"/>
          <a:stretch>
            <a:fillRect/>
          </a:stretch>
        </p:blipFill>
        <p:spPr>
          <a:xfrm>
            <a:off x="4710023" y="418636"/>
            <a:ext cx="7315200" cy="5486401"/>
          </a:xfrm>
          <a:prstGeom prst="roundRect">
            <a:avLst>
              <a:gd name="adj" fmla="val 5439"/>
            </a:avLst>
          </a:prstGeom>
          <a:ln>
            <a:noFill/>
          </a:ln>
          <a:effectLst>
            <a:innerShdw blurRad="114300" dist="50800">
              <a:srgbClr val="000000">
                <a:alpha val="0"/>
              </a:srgbClr>
            </a:innerShdw>
          </a:effectLst>
        </p:spPr>
      </p:pic>
      <p:sp>
        <p:nvSpPr>
          <p:cNvPr id="6" name="CuadroTexto 5">
            <a:extLst>
              <a:ext uri="{FF2B5EF4-FFF2-40B4-BE49-F238E27FC236}">
                <a16:creationId xmlns:a16="http://schemas.microsoft.com/office/drawing/2014/main" id="{D7295B24-C7D8-14B3-A936-88F6562D6BBF}"/>
              </a:ext>
            </a:extLst>
          </p:cNvPr>
          <p:cNvSpPr txBox="1"/>
          <p:nvPr/>
        </p:nvSpPr>
        <p:spPr>
          <a:xfrm>
            <a:off x="6842904" y="5905037"/>
            <a:ext cx="6094562" cy="369332"/>
          </a:xfrm>
          <a:prstGeom prst="rect">
            <a:avLst/>
          </a:prstGeom>
          <a:noFill/>
        </p:spPr>
        <p:txBody>
          <a:bodyPr wrap="square">
            <a:spAutoFit/>
          </a:bodyPr>
          <a:lstStyle/>
          <a:p>
            <a:r>
              <a:rPr lang="en-US" dirty="0">
                <a:hlinkClick r:id="rId4"/>
              </a:rPr>
              <a:t>https://www.youtube.com/watch?v=JDc9IZVFLm0</a:t>
            </a:r>
            <a:endParaRPr lang="es-ES" dirty="0"/>
          </a:p>
        </p:txBody>
      </p:sp>
    </p:spTree>
    <p:extLst>
      <p:ext uri="{BB962C8B-B14F-4D97-AF65-F5344CB8AC3E}">
        <p14:creationId xmlns:p14="http://schemas.microsoft.com/office/powerpoint/2010/main" val="28289194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15306-9AD9-C8E3-060B-616E045B6DD2}"/>
              </a:ext>
            </a:extLst>
          </p:cNvPr>
          <p:cNvSpPr>
            <a:spLocks noGrp="1"/>
          </p:cNvSpPr>
          <p:nvPr>
            <p:ph type="title"/>
          </p:nvPr>
        </p:nvSpPr>
        <p:spPr/>
        <p:txBody>
          <a:bodyPr>
            <a:normAutofit fontScale="90000"/>
          </a:bodyPr>
          <a:lstStyle/>
          <a:p>
            <a:endParaRPr lang="es-ES"/>
          </a:p>
        </p:txBody>
      </p:sp>
      <p:pic>
        <p:nvPicPr>
          <p:cNvPr id="4" name="Imagen 3">
            <a:extLst>
              <a:ext uri="{FF2B5EF4-FFF2-40B4-BE49-F238E27FC236}">
                <a16:creationId xmlns:a16="http://schemas.microsoft.com/office/drawing/2014/main" id="{8A276987-A1A8-8F25-498F-2B08A437C2AA}"/>
              </a:ext>
            </a:extLst>
          </p:cNvPr>
          <p:cNvPicPr>
            <a:picLocks noChangeAspect="1"/>
          </p:cNvPicPr>
          <p:nvPr/>
        </p:nvPicPr>
        <p:blipFill>
          <a:blip r:embed="rId2"/>
          <a:stretch>
            <a:fillRect/>
          </a:stretch>
        </p:blipFill>
        <p:spPr>
          <a:xfrm>
            <a:off x="2245675" y="1428994"/>
            <a:ext cx="7700649" cy="4140000"/>
          </a:xfrm>
          <a:prstGeom prst="rect">
            <a:avLst/>
          </a:prstGeom>
        </p:spPr>
      </p:pic>
    </p:spTree>
    <p:extLst>
      <p:ext uri="{BB962C8B-B14F-4D97-AF65-F5344CB8AC3E}">
        <p14:creationId xmlns:p14="http://schemas.microsoft.com/office/powerpoint/2010/main" val="2292713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31A0A-37FF-5CC9-D25B-A6A89B8E8502}"/>
              </a:ext>
            </a:extLst>
          </p:cNvPr>
          <p:cNvSpPr>
            <a:spLocks noGrp="1"/>
          </p:cNvSpPr>
          <p:nvPr>
            <p:ph type="title"/>
          </p:nvPr>
        </p:nvSpPr>
        <p:spPr/>
        <p:txBody>
          <a:bodyPr>
            <a:normAutofit fontScale="90000"/>
          </a:bodyPr>
          <a:lstStyle/>
          <a:p>
            <a:r>
              <a:rPr lang="es-ES" dirty="0"/>
              <a:t>6 </a:t>
            </a:r>
            <a:r>
              <a:rPr lang="en-US" dirty="0"/>
              <a:t>Primary</a:t>
            </a:r>
            <a:r>
              <a:rPr lang="es-ES" dirty="0"/>
              <a:t> and </a:t>
            </a:r>
            <a:r>
              <a:rPr lang="en-US" dirty="0"/>
              <a:t>Secondary</a:t>
            </a:r>
            <a:r>
              <a:rPr lang="es-ES" dirty="0"/>
              <a:t> </a:t>
            </a:r>
            <a:r>
              <a:rPr lang="en-US" dirty="0"/>
              <a:t>Zones</a:t>
            </a:r>
          </a:p>
        </p:txBody>
      </p:sp>
      <p:sp>
        <p:nvSpPr>
          <p:cNvPr id="3" name="Marcador de contenido 2">
            <a:extLst>
              <a:ext uri="{FF2B5EF4-FFF2-40B4-BE49-F238E27FC236}">
                <a16:creationId xmlns:a16="http://schemas.microsoft.com/office/drawing/2014/main" id="{17871F41-F0A9-C843-849A-7055B82418A2}"/>
              </a:ext>
            </a:extLst>
          </p:cNvPr>
          <p:cNvSpPr>
            <a:spLocks noGrp="1"/>
          </p:cNvSpPr>
          <p:nvPr>
            <p:ph idx="1"/>
          </p:nvPr>
        </p:nvSpPr>
        <p:spPr/>
        <p:txBody>
          <a:bodyPr>
            <a:normAutofit lnSpcReduction="10000"/>
          </a:bodyPr>
          <a:lstStyle/>
          <a:p>
            <a:r>
              <a:rPr lang="en-US" dirty="0"/>
              <a:t>A DNS zone is </a:t>
            </a:r>
            <a:r>
              <a:rPr lang="en-US" b="1" dirty="0"/>
              <a:t>a distinct part of the domain </a:t>
            </a:r>
            <a:r>
              <a:rPr lang="en-US" dirty="0"/>
              <a:t>namespace which is delegated to a legal entity.</a:t>
            </a:r>
          </a:p>
          <a:p>
            <a:r>
              <a:rPr lang="en-US" dirty="0"/>
              <a:t>A DNS zone is also an administrative function, allowing for granular control of DNS components, such as authoritative name servers.</a:t>
            </a:r>
          </a:p>
          <a:p>
            <a:endParaRPr lang="en-US" dirty="0"/>
          </a:p>
          <a:p>
            <a:r>
              <a:rPr lang="en-US" dirty="0"/>
              <a:t>When a web browser or other network device needs to find the IP address for a hostname such as “example.com”, it performs a DNS lookup - essentially a DNS zone check - and is taken to the </a:t>
            </a:r>
            <a:r>
              <a:rPr lang="en-US" b="1" dirty="0"/>
              <a:t>DNS server that manages</a:t>
            </a:r>
            <a:r>
              <a:rPr lang="en-US" dirty="0"/>
              <a:t> the DNS zone for that hostname. This server </a:t>
            </a:r>
            <a:r>
              <a:rPr lang="en-US" b="1" dirty="0"/>
              <a:t>is called the authoritative name server for the domain</a:t>
            </a:r>
            <a:r>
              <a:rPr lang="en-US" dirty="0"/>
              <a:t>. The authoritative name server then resolves the DNS lookup by providing the IP address, or other data, for the requested hostname.</a:t>
            </a:r>
          </a:p>
          <a:p>
            <a:endParaRPr lang="en-US" dirty="0"/>
          </a:p>
          <a:p>
            <a:endParaRPr lang="en-US" dirty="0"/>
          </a:p>
        </p:txBody>
      </p:sp>
    </p:spTree>
    <p:extLst>
      <p:ext uri="{BB962C8B-B14F-4D97-AF65-F5344CB8AC3E}">
        <p14:creationId xmlns:p14="http://schemas.microsoft.com/office/powerpoint/2010/main" val="80486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E3723-5F46-99BC-DC35-2DDB8692C1C8}"/>
              </a:ext>
            </a:extLst>
          </p:cNvPr>
          <p:cNvSpPr>
            <a:spLocks noGrp="1"/>
          </p:cNvSpPr>
          <p:nvPr>
            <p:ph type="title"/>
          </p:nvPr>
        </p:nvSpPr>
        <p:spPr/>
        <p:txBody>
          <a:bodyPr>
            <a:normAutofit/>
          </a:bodyPr>
          <a:lstStyle/>
          <a:p>
            <a:r>
              <a:rPr lang="en-US" b="1" dirty="0"/>
              <a:t>2. Flat and hierarchical name systems.</a:t>
            </a:r>
            <a:endParaRPr lang="en-US" dirty="0"/>
          </a:p>
        </p:txBody>
      </p:sp>
      <p:sp>
        <p:nvSpPr>
          <p:cNvPr id="4" name="Marcador de texto 3">
            <a:extLst>
              <a:ext uri="{FF2B5EF4-FFF2-40B4-BE49-F238E27FC236}">
                <a16:creationId xmlns:a16="http://schemas.microsoft.com/office/drawing/2014/main" id="{32671F65-DE6D-0336-87A9-5C899C9810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9631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31A0A-37FF-5CC9-D25B-A6A89B8E8502}"/>
              </a:ext>
            </a:extLst>
          </p:cNvPr>
          <p:cNvSpPr>
            <a:spLocks noGrp="1"/>
          </p:cNvSpPr>
          <p:nvPr>
            <p:ph type="title"/>
          </p:nvPr>
        </p:nvSpPr>
        <p:spPr/>
        <p:txBody>
          <a:bodyPr>
            <a:normAutofit fontScale="90000"/>
          </a:bodyPr>
          <a:lstStyle/>
          <a:p>
            <a:r>
              <a:rPr lang="es-ES" dirty="0"/>
              <a:t>6 </a:t>
            </a:r>
            <a:r>
              <a:rPr lang="en-US" dirty="0"/>
              <a:t>Primary</a:t>
            </a:r>
            <a:r>
              <a:rPr lang="es-ES" dirty="0"/>
              <a:t> and </a:t>
            </a:r>
            <a:r>
              <a:rPr lang="en-US" dirty="0"/>
              <a:t>Secondary</a:t>
            </a:r>
            <a:r>
              <a:rPr lang="es-ES" dirty="0"/>
              <a:t> </a:t>
            </a:r>
            <a:r>
              <a:rPr lang="en-US" dirty="0"/>
              <a:t>Zones</a:t>
            </a:r>
          </a:p>
        </p:txBody>
      </p:sp>
      <p:sp>
        <p:nvSpPr>
          <p:cNvPr id="3" name="Marcador de contenido 2">
            <a:extLst>
              <a:ext uri="{FF2B5EF4-FFF2-40B4-BE49-F238E27FC236}">
                <a16:creationId xmlns:a16="http://schemas.microsoft.com/office/drawing/2014/main" id="{17871F41-F0A9-C843-849A-7055B82418A2}"/>
              </a:ext>
            </a:extLst>
          </p:cNvPr>
          <p:cNvSpPr>
            <a:spLocks noGrp="1"/>
          </p:cNvSpPr>
          <p:nvPr>
            <p:ph idx="1"/>
          </p:nvPr>
        </p:nvSpPr>
        <p:spPr/>
        <p:txBody>
          <a:bodyPr>
            <a:normAutofit/>
          </a:bodyPr>
          <a:lstStyle/>
          <a:p>
            <a:pPr algn="l" fontAlgn="base"/>
            <a:r>
              <a:rPr lang="en-US" sz="3000" dirty="0"/>
              <a:t>DNS servers can be deployed in a </a:t>
            </a:r>
            <a:r>
              <a:rPr lang="en-US" sz="3000" b="1" dirty="0"/>
              <a:t>primary/secondary topology</a:t>
            </a:r>
            <a:r>
              <a:rPr lang="en-US" sz="3000" dirty="0"/>
              <a:t>, where a </a:t>
            </a:r>
            <a:r>
              <a:rPr lang="en-US" sz="3000" dirty="0">
                <a:hlinkClick r:id="rId2">
                  <a:extLst>
                    <a:ext uri="{A12FA001-AC4F-418D-AE19-62706E023703}">
                      <ahyp:hlinkClr xmlns:ahyp="http://schemas.microsoft.com/office/drawing/2018/hyperlinkcolor" val="tx"/>
                    </a:ext>
                  </a:extLst>
                </a:hlinkClick>
              </a:rPr>
              <a:t>secondary DNS</a:t>
            </a:r>
            <a:r>
              <a:rPr lang="en-US" sz="3000" dirty="0"/>
              <a:t> server holds a read-only copy of the primary DNS server’s DNS records. </a:t>
            </a:r>
          </a:p>
          <a:p>
            <a:pPr algn="l" fontAlgn="base"/>
            <a:r>
              <a:rPr lang="en-US" sz="3000" dirty="0"/>
              <a:t>The primary server holds the primary zone file, and the secondary server constitutes an identical secondary zone.</a:t>
            </a:r>
          </a:p>
          <a:p>
            <a:pPr algn="l" fontAlgn="base"/>
            <a:r>
              <a:rPr lang="en-US" sz="3000" dirty="0"/>
              <a:t>DNS requests are distributed between primary and secondary servers. </a:t>
            </a:r>
          </a:p>
          <a:p>
            <a:pPr algn="l" fontAlgn="base"/>
            <a:r>
              <a:rPr lang="en-US" sz="3000" dirty="0"/>
              <a:t>A DNS zone </a:t>
            </a:r>
            <a:r>
              <a:rPr lang="en-US" sz="3000" b="1" dirty="0"/>
              <a:t>transfer</a:t>
            </a:r>
            <a:r>
              <a:rPr lang="en-US" sz="3000" dirty="0"/>
              <a:t> occurs when the primary server zone file is copied, in whole or in part, to the secondary DNS server.</a:t>
            </a:r>
          </a:p>
          <a:p>
            <a:endParaRPr lang="en-US" dirty="0"/>
          </a:p>
        </p:txBody>
      </p:sp>
    </p:spTree>
    <p:extLst>
      <p:ext uri="{BB962C8B-B14F-4D97-AF65-F5344CB8AC3E}">
        <p14:creationId xmlns:p14="http://schemas.microsoft.com/office/powerpoint/2010/main" val="2443765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0DA63A0-3558-D813-D39C-909B965CE614}"/>
              </a:ext>
            </a:extLst>
          </p:cNvPr>
          <p:cNvSpPr>
            <a:spLocks noGrp="1"/>
          </p:cNvSpPr>
          <p:nvPr>
            <p:ph type="title"/>
          </p:nvPr>
        </p:nvSpPr>
        <p:spPr/>
        <p:txBody>
          <a:bodyPr/>
          <a:lstStyle/>
          <a:p>
            <a:r>
              <a:rPr lang="en-US" b="1" dirty="0"/>
              <a:t>7. DNS databases: structure and type of records.</a:t>
            </a:r>
            <a:br>
              <a:rPr lang="en-US" dirty="0"/>
            </a:br>
            <a:endParaRPr lang="en-US" dirty="0"/>
          </a:p>
        </p:txBody>
      </p:sp>
      <p:sp>
        <p:nvSpPr>
          <p:cNvPr id="5" name="Marcador de texto 4">
            <a:extLst>
              <a:ext uri="{FF2B5EF4-FFF2-40B4-BE49-F238E27FC236}">
                <a16:creationId xmlns:a16="http://schemas.microsoft.com/office/drawing/2014/main" id="{999A3B66-42E2-F7C1-C15B-F5D8EFF5CA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3171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31A0A-37FF-5CC9-D25B-A6A89B8E8502}"/>
              </a:ext>
            </a:extLst>
          </p:cNvPr>
          <p:cNvSpPr>
            <a:spLocks noGrp="1"/>
          </p:cNvSpPr>
          <p:nvPr>
            <p:ph type="title"/>
          </p:nvPr>
        </p:nvSpPr>
        <p:spPr/>
        <p:txBody>
          <a:bodyPr>
            <a:normAutofit fontScale="90000"/>
          </a:bodyPr>
          <a:lstStyle/>
          <a:p>
            <a:r>
              <a:rPr lang="en-US" b="1" dirty="0"/>
              <a:t>7. DNS databases: structure and type of records.</a:t>
            </a:r>
            <a:endParaRPr lang="en-US" dirty="0"/>
          </a:p>
        </p:txBody>
      </p:sp>
      <p:sp>
        <p:nvSpPr>
          <p:cNvPr id="3" name="Marcador de contenido 2">
            <a:extLst>
              <a:ext uri="{FF2B5EF4-FFF2-40B4-BE49-F238E27FC236}">
                <a16:creationId xmlns:a16="http://schemas.microsoft.com/office/drawing/2014/main" id="{17871F41-F0A9-C843-849A-7055B82418A2}"/>
              </a:ext>
            </a:extLst>
          </p:cNvPr>
          <p:cNvSpPr>
            <a:spLocks noGrp="1"/>
          </p:cNvSpPr>
          <p:nvPr>
            <p:ph idx="1"/>
          </p:nvPr>
        </p:nvSpPr>
        <p:spPr>
          <a:xfrm>
            <a:off x="838200" y="979122"/>
            <a:ext cx="10515600" cy="4899755"/>
          </a:xfrm>
        </p:spPr>
        <p:txBody>
          <a:bodyPr>
            <a:normAutofit/>
          </a:bodyPr>
          <a:lstStyle/>
          <a:p>
            <a:pPr algn="l" fontAlgn="base"/>
            <a:r>
              <a:rPr lang="en-US" b="0" i="0" dirty="0">
                <a:effectLst/>
                <a:latin typeface="Montserrat" panose="02000505000000020004" pitchFamily="2" charset="0"/>
              </a:rPr>
              <a:t>DNS Zone files start with two mandatory records:</a:t>
            </a:r>
          </a:p>
          <a:p>
            <a:pPr marL="457200" indent="-457200" algn="l" fontAlgn="base">
              <a:buFont typeface="Arial" panose="020B0604020202020204" pitchFamily="34" charset="0"/>
              <a:buChar char="•"/>
            </a:pPr>
            <a:r>
              <a:rPr lang="en-US" b="1" i="0" dirty="0">
                <a:effectLst/>
                <a:latin typeface="Montserrat" panose="02000505000000020004" pitchFamily="2" charset="0"/>
              </a:rPr>
              <a:t>Global Time to Live (TTL), </a:t>
            </a:r>
            <a:r>
              <a:rPr lang="en-US" b="0" i="0" dirty="0">
                <a:effectLst/>
                <a:latin typeface="Montserrat" panose="02000505000000020004" pitchFamily="2" charset="0"/>
              </a:rPr>
              <a:t>which specifies </a:t>
            </a:r>
            <a:r>
              <a:rPr lang="en-US" dirty="0">
                <a:latin typeface="Montserrat" panose="02000505000000020004" pitchFamily="2" charset="0"/>
              </a:rPr>
              <a:t>h</a:t>
            </a:r>
            <a:r>
              <a:rPr lang="en-US" b="0" i="0" dirty="0">
                <a:effectLst/>
                <a:latin typeface="Montserrat" panose="02000505000000020004" pitchFamily="2" charset="0"/>
              </a:rPr>
              <a:t>ow long records should be </a:t>
            </a:r>
            <a:r>
              <a:rPr lang="en-US" b="0" i="0" dirty="0" err="1">
                <a:effectLst/>
                <a:latin typeface="Montserrat" panose="02000505000000020004" pitchFamily="2" charset="0"/>
              </a:rPr>
              <a:t>keet</a:t>
            </a:r>
            <a:r>
              <a:rPr lang="en-US" b="0" i="0" dirty="0">
                <a:effectLst/>
                <a:latin typeface="Montserrat" panose="02000505000000020004" pitchFamily="2" charset="0"/>
              </a:rPr>
              <a:t> in local DNS cache. $TTL</a:t>
            </a:r>
          </a:p>
          <a:p>
            <a:pPr marL="457200" indent="-457200" algn="l" fontAlgn="base">
              <a:buFont typeface="Arial" panose="020B0604020202020204" pitchFamily="34" charset="0"/>
              <a:buChar char="•"/>
            </a:pPr>
            <a:r>
              <a:rPr lang="en-US" b="1" i="0" dirty="0">
                <a:effectLst/>
                <a:latin typeface="Montserrat" panose="02000505000000020004" pitchFamily="2" charset="0"/>
              </a:rPr>
              <a:t>Start of Authority (SOA) record</a:t>
            </a:r>
            <a:r>
              <a:rPr lang="en-US" b="0" i="0" dirty="0">
                <a:effectLst/>
                <a:latin typeface="Montserrat" panose="02000505000000020004" pitchFamily="2" charset="0"/>
              </a:rPr>
              <a:t>—specifies the primary authoritative name server setting for the DNS Zone.</a:t>
            </a:r>
          </a:p>
        </p:txBody>
      </p:sp>
      <p:pic>
        <p:nvPicPr>
          <p:cNvPr id="4" name="Marcador de contenido 7">
            <a:extLst>
              <a:ext uri="{FF2B5EF4-FFF2-40B4-BE49-F238E27FC236}">
                <a16:creationId xmlns:a16="http://schemas.microsoft.com/office/drawing/2014/main" id="{ADE81F45-251C-790A-276E-6EE28201C4B2}"/>
              </a:ext>
            </a:extLst>
          </p:cNvPr>
          <p:cNvPicPr>
            <a:picLocks noChangeAspect="1"/>
          </p:cNvPicPr>
          <p:nvPr/>
        </p:nvPicPr>
        <p:blipFill rotWithShape="1">
          <a:blip r:embed="rId2"/>
          <a:srcRect b="66112"/>
          <a:stretch/>
        </p:blipFill>
        <p:spPr>
          <a:xfrm>
            <a:off x="1462789" y="3524281"/>
            <a:ext cx="9266422" cy="2264043"/>
          </a:xfrm>
          <a:prstGeom prst="rect">
            <a:avLst/>
          </a:prstGeom>
        </p:spPr>
      </p:pic>
    </p:spTree>
    <p:extLst>
      <p:ext uri="{BB962C8B-B14F-4D97-AF65-F5344CB8AC3E}">
        <p14:creationId xmlns:p14="http://schemas.microsoft.com/office/powerpoint/2010/main" val="1448338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31A0A-37FF-5CC9-D25B-A6A89B8E8502}"/>
              </a:ext>
            </a:extLst>
          </p:cNvPr>
          <p:cNvSpPr>
            <a:spLocks noGrp="1"/>
          </p:cNvSpPr>
          <p:nvPr>
            <p:ph type="title"/>
          </p:nvPr>
        </p:nvSpPr>
        <p:spPr/>
        <p:txBody>
          <a:bodyPr>
            <a:normAutofit fontScale="90000"/>
          </a:bodyPr>
          <a:lstStyle/>
          <a:p>
            <a:r>
              <a:rPr lang="en-US" b="1" dirty="0"/>
              <a:t>7. DNS databases: structure and type of records.</a:t>
            </a:r>
            <a:endParaRPr lang="en-US" dirty="0"/>
          </a:p>
        </p:txBody>
      </p:sp>
      <p:sp>
        <p:nvSpPr>
          <p:cNvPr id="6" name="Marcador de contenido 5">
            <a:extLst>
              <a:ext uri="{FF2B5EF4-FFF2-40B4-BE49-F238E27FC236}">
                <a16:creationId xmlns:a16="http://schemas.microsoft.com/office/drawing/2014/main" id="{9BDAD0CE-C7E8-C297-BAD9-E3BB15F71CF2}"/>
              </a:ext>
            </a:extLst>
          </p:cNvPr>
          <p:cNvSpPr>
            <a:spLocks noGrp="1"/>
          </p:cNvSpPr>
          <p:nvPr>
            <p:ph idx="1"/>
          </p:nvPr>
        </p:nvSpPr>
        <p:spPr/>
        <p:txBody>
          <a:bodyPr/>
          <a:lstStyle/>
          <a:p>
            <a:endParaRPr lang="en-US" dirty="0"/>
          </a:p>
        </p:txBody>
      </p:sp>
      <p:pic>
        <p:nvPicPr>
          <p:cNvPr id="7" name="Marcador de contenido 7">
            <a:extLst>
              <a:ext uri="{FF2B5EF4-FFF2-40B4-BE49-F238E27FC236}">
                <a16:creationId xmlns:a16="http://schemas.microsoft.com/office/drawing/2014/main" id="{B026C60F-A3F1-D027-6FD6-C7C60A5F3473}"/>
              </a:ext>
            </a:extLst>
          </p:cNvPr>
          <p:cNvPicPr>
            <a:picLocks noChangeAspect="1"/>
          </p:cNvPicPr>
          <p:nvPr/>
        </p:nvPicPr>
        <p:blipFill rotWithShape="1">
          <a:blip r:embed="rId2"/>
          <a:srcRect b="66112"/>
          <a:stretch/>
        </p:blipFill>
        <p:spPr>
          <a:xfrm>
            <a:off x="810883" y="847293"/>
            <a:ext cx="5624423" cy="1374202"/>
          </a:xfrm>
          <a:prstGeom prst="rect">
            <a:avLst/>
          </a:prstGeom>
        </p:spPr>
      </p:pic>
      <p:sp>
        <p:nvSpPr>
          <p:cNvPr id="9" name="CuadroTexto 8">
            <a:extLst>
              <a:ext uri="{FF2B5EF4-FFF2-40B4-BE49-F238E27FC236}">
                <a16:creationId xmlns:a16="http://schemas.microsoft.com/office/drawing/2014/main" id="{11751DF5-CF96-D6E3-3D6B-CBAC84FF144F}"/>
              </a:ext>
            </a:extLst>
          </p:cNvPr>
          <p:cNvSpPr txBox="1"/>
          <p:nvPr/>
        </p:nvSpPr>
        <p:spPr>
          <a:xfrm>
            <a:off x="6374922" y="778286"/>
            <a:ext cx="5817078" cy="1754326"/>
          </a:xfrm>
          <a:prstGeom prst="rect">
            <a:avLst/>
          </a:prstGeom>
          <a:noFill/>
        </p:spPr>
        <p:txBody>
          <a:bodyPr wrap="square">
            <a:spAutoFit/>
          </a:bodyPr>
          <a:lstStyle/>
          <a:p>
            <a:pPr marL="285750" indent="-285750">
              <a:buFont typeface="Arial" panose="020B0604020202020204" pitchFamily="34" charset="0"/>
              <a:buChar char="•"/>
            </a:pPr>
            <a:r>
              <a:rPr lang="en-US" dirty="0"/>
              <a:t>dns1.example.com Indicates the domain name of the zone’s primary server.</a:t>
            </a:r>
          </a:p>
          <a:p>
            <a:pPr marL="285750" indent="-285750">
              <a:buFont typeface="Arial" panose="020B0604020202020204" pitchFamily="34" charset="0"/>
              <a:buChar char="•"/>
            </a:pPr>
            <a:r>
              <a:rPr lang="en-US" dirty="0"/>
              <a:t>Hostmaster.example.com: Indicates the email address of the person responsible for that area. If we replace the first"." with a "@", we already have an email address.</a:t>
            </a:r>
          </a:p>
          <a:p>
            <a:endParaRPr lang="en-US" dirty="0"/>
          </a:p>
        </p:txBody>
      </p:sp>
      <p:sp>
        <p:nvSpPr>
          <p:cNvPr id="11" name="CuadroTexto 10">
            <a:extLst>
              <a:ext uri="{FF2B5EF4-FFF2-40B4-BE49-F238E27FC236}">
                <a16:creationId xmlns:a16="http://schemas.microsoft.com/office/drawing/2014/main" id="{E31F070A-F04B-CBA4-19FF-CF244087DA3C}"/>
              </a:ext>
            </a:extLst>
          </p:cNvPr>
          <p:cNvSpPr txBox="1"/>
          <p:nvPr/>
        </p:nvSpPr>
        <p:spPr>
          <a:xfrm>
            <a:off x="698740" y="2304050"/>
            <a:ext cx="11067690" cy="3970318"/>
          </a:xfrm>
          <a:prstGeom prst="rect">
            <a:avLst/>
          </a:prstGeom>
          <a:noFill/>
        </p:spPr>
        <p:txBody>
          <a:bodyPr wrap="square">
            <a:spAutoFit/>
          </a:bodyPr>
          <a:lstStyle/>
          <a:p>
            <a:pPr marL="285750" indent="-285750">
              <a:buFont typeface="Arial" panose="020B0604020202020204" pitchFamily="34" charset="0"/>
              <a:buChar char="•"/>
            </a:pPr>
            <a:r>
              <a:rPr lang="en-US" dirty="0"/>
              <a:t>Serial: it is used by the secondary servers to know if the copy they have of the zone is updated or not. To do this, they compare the serial number they have with the one they publish the main. Children are updated if the serial number that the parent publishes is greater than that child. Any numbering scheme is valid as long as the serial number increases with each update. However it is recommended to use the </a:t>
            </a:r>
            <a:r>
              <a:rPr lang="en-US" dirty="0" err="1"/>
              <a:t>YYYYMMDnn</a:t>
            </a:r>
            <a:r>
              <a:rPr lang="en-US" dirty="0"/>
              <a:t> format.</a:t>
            </a:r>
          </a:p>
          <a:p>
            <a:pPr marL="285750" indent="-285750">
              <a:buFont typeface="Arial" panose="020B0604020202020204" pitchFamily="34" charset="0"/>
              <a:buChar char="•"/>
            </a:pPr>
            <a:r>
              <a:rPr lang="en-US" dirty="0"/>
              <a:t>Refresh: indicates how often the slave should contact the primary to check if the zone has been updated.</a:t>
            </a:r>
          </a:p>
          <a:p>
            <a:pPr marL="285750" indent="-285750">
              <a:buFont typeface="Arial" panose="020B0604020202020204" pitchFamily="34" charset="0"/>
              <a:buChar char="•"/>
            </a:pPr>
            <a:r>
              <a:rPr lang="en-US" dirty="0"/>
              <a:t>Retry: how often the child must retry a zone update. That is, if after the first attempt to check the zone (time set in "update"), the primary is not accessible, the following retries (until you get contact with the primary) will be made according to the interval specified in this field.</a:t>
            </a:r>
          </a:p>
          <a:p>
            <a:pPr marL="285750" indent="-285750">
              <a:buFont typeface="Arial" panose="020B0604020202020204" pitchFamily="34" charset="0"/>
              <a:buChar char="•"/>
            </a:pPr>
            <a:r>
              <a:rPr lang="en-US" dirty="0"/>
              <a:t>Expire: indicates the time, in seconds, during which a secondary may not contact the primary to check the area. If that time is exceeded, the secondary will consider that something strange has happened and erase all the data he had about that area and declare himself as not authoritative for the area.</a:t>
            </a:r>
          </a:p>
          <a:p>
            <a:pPr marL="285750" indent="-285750">
              <a:buFont typeface="Arial" panose="020B0604020202020204" pitchFamily="34" charset="0"/>
              <a:buChar char="•"/>
            </a:pPr>
            <a:r>
              <a:rPr lang="en-US" dirty="0"/>
              <a:t>Minimum TTL: the time during which a negative response must be stored in the cache of any DNS server. With the value in the example, that means that if another DNS server asks for "no-exists.lickmyfeet.es" and that entry does not exist, that DNS server will consider that answer (does not exist) valid for 2 days.</a:t>
            </a:r>
          </a:p>
        </p:txBody>
      </p:sp>
    </p:spTree>
    <p:extLst>
      <p:ext uri="{BB962C8B-B14F-4D97-AF65-F5344CB8AC3E}">
        <p14:creationId xmlns:p14="http://schemas.microsoft.com/office/powerpoint/2010/main" val="4284181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31A0A-37FF-5CC9-D25B-A6A89B8E8502}"/>
              </a:ext>
            </a:extLst>
          </p:cNvPr>
          <p:cNvSpPr>
            <a:spLocks noGrp="1"/>
          </p:cNvSpPr>
          <p:nvPr>
            <p:ph type="title"/>
          </p:nvPr>
        </p:nvSpPr>
        <p:spPr/>
        <p:txBody>
          <a:bodyPr>
            <a:normAutofit fontScale="90000"/>
          </a:bodyPr>
          <a:lstStyle/>
          <a:p>
            <a:r>
              <a:rPr lang="en-US" b="1" dirty="0"/>
              <a:t>7. DNS databases: structure and type of records.</a:t>
            </a:r>
            <a:endParaRPr lang="en-US" dirty="0"/>
          </a:p>
        </p:txBody>
      </p:sp>
      <p:pic>
        <p:nvPicPr>
          <p:cNvPr id="8" name="Imagen 7">
            <a:extLst>
              <a:ext uri="{FF2B5EF4-FFF2-40B4-BE49-F238E27FC236}">
                <a16:creationId xmlns:a16="http://schemas.microsoft.com/office/drawing/2014/main" id="{A1309783-056D-5E63-C310-9B0AEF958AB5}"/>
              </a:ext>
            </a:extLst>
          </p:cNvPr>
          <p:cNvPicPr>
            <a:picLocks noChangeAspect="1"/>
          </p:cNvPicPr>
          <p:nvPr/>
        </p:nvPicPr>
        <p:blipFill>
          <a:blip r:embed="rId2"/>
          <a:stretch>
            <a:fillRect/>
          </a:stretch>
        </p:blipFill>
        <p:spPr>
          <a:xfrm>
            <a:off x="1208829" y="974785"/>
            <a:ext cx="9774342" cy="4658482"/>
          </a:xfrm>
          <a:prstGeom prst="rect">
            <a:avLst/>
          </a:prstGeom>
        </p:spPr>
      </p:pic>
    </p:spTree>
    <p:extLst>
      <p:ext uri="{BB962C8B-B14F-4D97-AF65-F5344CB8AC3E}">
        <p14:creationId xmlns:p14="http://schemas.microsoft.com/office/powerpoint/2010/main" val="3198659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3A470-4A61-E193-AEDB-DBCB6448B64A}"/>
              </a:ext>
            </a:extLst>
          </p:cNvPr>
          <p:cNvSpPr>
            <a:spLocks noGrp="1"/>
          </p:cNvSpPr>
          <p:nvPr>
            <p:ph type="title"/>
          </p:nvPr>
        </p:nvSpPr>
        <p:spPr/>
        <p:txBody>
          <a:bodyPr>
            <a:normAutofit fontScale="90000"/>
          </a:bodyPr>
          <a:lstStyle/>
          <a:p>
            <a:r>
              <a:rPr lang="en-US" b="1" dirty="0"/>
              <a:t>7. DNS databases: structure and type of records.</a:t>
            </a:r>
            <a:endParaRPr lang="en-US" dirty="0"/>
          </a:p>
        </p:txBody>
      </p:sp>
      <p:sp>
        <p:nvSpPr>
          <p:cNvPr id="3" name="Marcador de contenido 2">
            <a:extLst>
              <a:ext uri="{FF2B5EF4-FFF2-40B4-BE49-F238E27FC236}">
                <a16:creationId xmlns:a16="http://schemas.microsoft.com/office/drawing/2014/main" id="{C40B6082-C2CF-3561-61C1-D945D7AFA16D}"/>
              </a:ext>
            </a:extLst>
          </p:cNvPr>
          <p:cNvSpPr>
            <a:spLocks noGrp="1"/>
          </p:cNvSpPr>
          <p:nvPr>
            <p:ph idx="1"/>
          </p:nvPr>
        </p:nvSpPr>
        <p:spPr/>
        <p:txBody>
          <a:bodyPr/>
          <a:lstStyle/>
          <a:p>
            <a:r>
              <a:rPr lang="en-US" dirty="0">
                <a:solidFill>
                  <a:srgbClr val="FF0000"/>
                </a:solidFill>
              </a:rPr>
              <a:t>Activity : </a:t>
            </a:r>
            <a:r>
              <a:rPr lang="en-US" dirty="0"/>
              <a:t>Using the “</a:t>
            </a:r>
            <a:r>
              <a:rPr lang="en-US" dirty="0" err="1"/>
              <a:t>nslookup</a:t>
            </a:r>
            <a:r>
              <a:rPr lang="en-US" dirty="0"/>
              <a:t>" program, get the SOA from "&lt;google.com&gt;" How often are the secondary servers updated? To whom should an email be sent in case of problems with the domain?</a:t>
            </a:r>
          </a:p>
          <a:p>
            <a:r>
              <a:rPr lang="en-US" dirty="0"/>
              <a:t> </a:t>
            </a:r>
          </a:p>
          <a:p>
            <a:endParaRPr lang="en-US" dirty="0"/>
          </a:p>
          <a:p>
            <a:endParaRPr lang="en-US" dirty="0"/>
          </a:p>
          <a:p>
            <a:endParaRPr lang="en-US" dirty="0"/>
          </a:p>
          <a:p>
            <a:r>
              <a:rPr lang="en-US" dirty="0">
                <a:solidFill>
                  <a:srgbClr val="FF0000"/>
                </a:solidFill>
              </a:rPr>
              <a:t>Activity : </a:t>
            </a:r>
            <a:r>
              <a:rPr lang="en-US" dirty="0"/>
              <a:t>Repeat the previous activity for the domain you want.</a:t>
            </a:r>
          </a:p>
        </p:txBody>
      </p:sp>
      <p:pic>
        <p:nvPicPr>
          <p:cNvPr id="5" name="Imagen 4">
            <a:extLst>
              <a:ext uri="{FF2B5EF4-FFF2-40B4-BE49-F238E27FC236}">
                <a16:creationId xmlns:a16="http://schemas.microsoft.com/office/drawing/2014/main" id="{8F247FB4-EED2-46C6-B5BF-535693336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50499"/>
            <a:ext cx="4003136" cy="2236834"/>
          </a:xfrm>
          <a:prstGeom prst="rect">
            <a:avLst/>
          </a:prstGeom>
        </p:spPr>
      </p:pic>
    </p:spTree>
    <p:extLst>
      <p:ext uri="{BB962C8B-B14F-4D97-AF65-F5344CB8AC3E}">
        <p14:creationId xmlns:p14="http://schemas.microsoft.com/office/powerpoint/2010/main" val="1622358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31A0A-37FF-5CC9-D25B-A6A89B8E8502}"/>
              </a:ext>
            </a:extLst>
          </p:cNvPr>
          <p:cNvSpPr>
            <a:spLocks noGrp="1"/>
          </p:cNvSpPr>
          <p:nvPr>
            <p:ph type="title"/>
          </p:nvPr>
        </p:nvSpPr>
        <p:spPr/>
        <p:txBody>
          <a:bodyPr>
            <a:normAutofit fontScale="90000"/>
          </a:bodyPr>
          <a:lstStyle/>
          <a:p>
            <a:r>
              <a:rPr lang="en-US" b="1" dirty="0"/>
              <a:t>7. DNS databases: structure and type of records.</a:t>
            </a:r>
            <a:endParaRPr lang="en-US" dirty="0"/>
          </a:p>
        </p:txBody>
      </p:sp>
      <p:sp>
        <p:nvSpPr>
          <p:cNvPr id="3" name="Marcador de contenido 2">
            <a:extLst>
              <a:ext uri="{FF2B5EF4-FFF2-40B4-BE49-F238E27FC236}">
                <a16:creationId xmlns:a16="http://schemas.microsoft.com/office/drawing/2014/main" id="{17871F41-F0A9-C843-849A-7055B82418A2}"/>
              </a:ext>
            </a:extLst>
          </p:cNvPr>
          <p:cNvSpPr>
            <a:spLocks noGrp="1"/>
          </p:cNvSpPr>
          <p:nvPr>
            <p:ph idx="1"/>
          </p:nvPr>
        </p:nvSpPr>
        <p:spPr>
          <a:xfrm>
            <a:off x="838200" y="979122"/>
            <a:ext cx="10515600" cy="4899755"/>
          </a:xfrm>
        </p:spPr>
        <p:txBody>
          <a:bodyPr>
            <a:normAutofit fontScale="92500" lnSpcReduction="20000"/>
          </a:bodyPr>
          <a:lstStyle/>
          <a:p>
            <a:pPr algn="l" fontAlgn="base"/>
            <a:r>
              <a:rPr lang="en-US" b="0" i="0" dirty="0">
                <a:effectLst/>
                <a:latin typeface="Montserrat" panose="02000505000000020004" pitchFamily="2" charset="0"/>
              </a:rPr>
              <a:t>DNS Zone Records</a:t>
            </a:r>
          </a:p>
          <a:p>
            <a:pPr algn="l" fontAlgn="base">
              <a:buFont typeface="Arial" panose="020B0604020202020204" pitchFamily="34" charset="0"/>
              <a:buChar char="•"/>
            </a:pPr>
            <a:r>
              <a:rPr lang="en-US" b="1" i="0" dirty="0">
                <a:effectLst/>
                <a:latin typeface="inherit"/>
              </a:rPr>
              <a:t>Name </a:t>
            </a:r>
            <a:r>
              <a:rPr lang="en-US" b="0" i="0" dirty="0">
                <a:effectLst/>
                <a:latin typeface="inherit"/>
              </a:rPr>
              <a:t>is an alphanumeric identifier of the DNS record. It can be left blank, and inherits its value from the previous record.</a:t>
            </a:r>
          </a:p>
          <a:p>
            <a:pPr algn="l" fontAlgn="base">
              <a:buFont typeface="Arial" panose="020B0604020202020204" pitchFamily="34" charset="0"/>
              <a:buChar char="•"/>
            </a:pPr>
            <a:r>
              <a:rPr lang="en-US" b="1" i="0" dirty="0">
                <a:effectLst/>
                <a:latin typeface="inherit"/>
              </a:rPr>
              <a:t>TTL (time to live) </a:t>
            </a:r>
            <a:r>
              <a:rPr lang="en-US" b="0" i="0" dirty="0">
                <a:effectLst/>
                <a:latin typeface="inherit"/>
              </a:rPr>
              <a:t>specifies how long the record should be kept in the local cache of a DNS client. If not specified, the global TTL value at the top of the zone file is used.</a:t>
            </a:r>
          </a:p>
          <a:p>
            <a:pPr algn="l" fontAlgn="base">
              <a:buFont typeface="Arial" panose="020B0604020202020204" pitchFamily="34" charset="0"/>
              <a:buChar char="•"/>
            </a:pPr>
            <a:r>
              <a:rPr lang="en-US" b="1" i="0" dirty="0">
                <a:effectLst/>
                <a:latin typeface="inherit"/>
              </a:rPr>
              <a:t>Record class </a:t>
            </a:r>
            <a:r>
              <a:rPr lang="en-US" b="0" i="0" dirty="0">
                <a:effectLst/>
                <a:latin typeface="inherit"/>
              </a:rPr>
              <a:t>indicates the namespace—typically IN, which is the Internet namespace.</a:t>
            </a:r>
          </a:p>
          <a:p>
            <a:pPr algn="l" fontAlgn="base">
              <a:buFont typeface="Arial" panose="020B0604020202020204" pitchFamily="34" charset="0"/>
              <a:buChar char="•"/>
            </a:pPr>
            <a:r>
              <a:rPr lang="en-US" b="1" i="0" dirty="0">
                <a:effectLst/>
                <a:latin typeface="inherit"/>
              </a:rPr>
              <a:t>Record type </a:t>
            </a:r>
            <a:r>
              <a:rPr lang="en-US" b="0" i="0" dirty="0">
                <a:effectLst/>
                <a:latin typeface="inherit"/>
              </a:rPr>
              <a:t>is the DNS record type—for example an A record maps a hostname to an IPv4 address, and a CNAME is an alias which points a hostname to another hostname.</a:t>
            </a:r>
          </a:p>
          <a:p>
            <a:pPr algn="l" fontAlgn="base">
              <a:buFont typeface="Arial" panose="020B0604020202020204" pitchFamily="34" charset="0"/>
              <a:buChar char="•"/>
            </a:pPr>
            <a:r>
              <a:rPr lang="en-US" b="1" i="0" dirty="0">
                <a:effectLst/>
                <a:latin typeface="inherit"/>
              </a:rPr>
              <a:t>Record data </a:t>
            </a:r>
            <a:r>
              <a:rPr lang="en-US" b="0" i="0" dirty="0">
                <a:effectLst/>
                <a:latin typeface="inherit"/>
              </a:rPr>
              <a:t>has one or more information elements, depending on the record type, separated by a white space. For example an MX record has two elements—a priority and a domain name for an email server.</a:t>
            </a:r>
          </a:p>
          <a:p>
            <a:pPr algn="l" fontAlgn="base"/>
            <a:endParaRPr lang="en-US" b="0" i="0" dirty="0">
              <a:solidFill>
                <a:srgbClr val="515467"/>
              </a:solidFill>
              <a:effectLst/>
              <a:latin typeface="Montserrat" panose="02000505000000020004" pitchFamily="2" charset="0"/>
            </a:endParaRPr>
          </a:p>
        </p:txBody>
      </p:sp>
    </p:spTree>
    <p:extLst>
      <p:ext uri="{BB962C8B-B14F-4D97-AF65-F5344CB8AC3E}">
        <p14:creationId xmlns:p14="http://schemas.microsoft.com/office/powerpoint/2010/main" val="3867113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31A0A-37FF-5CC9-D25B-A6A89B8E8502}"/>
              </a:ext>
            </a:extLst>
          </p:cNvPr>
          <p:cNvSpPr>
            <a:spLocks noGrp="1"/>
          </p:cNvSpPr>
          <p:nvPr>
            <p:ph type="title"/>
          </p:nvPr>
        </p:nvSpPr>
        <p:spPr/>
        <p:txBody>
          <a:bodyPr>
            <a:normAutofit fontScale="90000"/>
          </a:bodyPr>
          <a:lstStyle/>
          <a:p>
            <a:r>
              <a:rPr lang="en-US" b="1" dirty="0"/>
              <a:t>7. DNS databases: structure and type of records.</a:t>
            </a:r>
            <a:endParaRPr lang="en-US" dirty="0"/>
          </a:p>
        </p:txBody>
      </p:sp>
      <p:sp>
        <p:nvSpPr>
          <p:cNvPr id="3" name="Marcador de contenido 2">
            <a:extLst>
              <a:ext uri="{FF2B5EF4-FFF2-40B4-BE49-F238E27FC236}">
                <a16:creationId xmlns:a16="http://schemas.microsoft.com/office/drawing/2014/main" id="{17871F41-F0A9-C843-849A-7055B82418A2}"/>
              </a:ext>
            </a:extLst>
          </p:cNvPr>
          <p:cNvSpPr>
            <a:spLocks noGrp="1"/>
          </p:cNvSpPr>
          <p:nvPr>
            <p:ph idx="1"/>
          </p:nvPr>
        </p:nvSpPr>
        <p:spPr>
          <a:xfrm>
            <a:off x="838200" y="979122"/>
            <a:ext cx="10515600" cy="4899755"/>
          </a:xfrm>
        </p:spPr>
        <p:txBody>
          <a:bodyPr>
            <a:normAutofit/>
          </a:bodyPr>
          <a:lstStyle/>
          <a:p>
            <a:pPr algn="l" fontAlgn="base"/>
            <a:endParaRPr lang="en-US" b="0" i="0" dirty="0">
              <a:solidFill>
                <a:srgbClr val="515467"/>
              </a:solidFill>
              <a:effectLst/>
              <a:latin typeface="Montserrat" panose="02000505000000020004" pitchFamily="2" charset="0"/>
            </a:endParaRPr>
          </a:p>
        </p:txBody>
      </p:sp>
      <p:pic>
        <p:nvPicPr>
          <p:cNvPr id="4" name="Imagen 3">
            <a:extLst>
              <a:ext uri="{FF2B5EF4-FFF2-40B4-BE49-F238E27FC236}">
                <a16:creationId xmlns:a16="http://schemas.microsoft.com/office/drawing/2014/main" id="{5228EC24-49D3-B84D-0A13-EE3A10EC3C68}"/>
              </a:ext>
            </a:extLst>
          </p:cNvPr>
          <p:cNvPicPr>
            <a:picLocks noChangeAspect="1"/>
          </p:cNvPicPr>
          <p:nvPr/>
        </p:nvPicPr>
        <p:blipFill rotWithShape="1">
          <a:blip r:embed="rId2"/>
          <a:srcRect r="31526"/>
          <a:stretch/>
        </p:blipFill>
        <p:spPr>
          <a:xfrm>
            <a:off x="1962138" y="963065"/>
            <a:ext cx="9088300" cy="4915812"/>
          </a:xfrm>
          <a:prstGeom prst="rect">
            <a:avLst/>
          </a:prstGeom>
        </p:spPr>
      </p:pic>
    </p:spTree>
    <p:extLst>
      <p:ext uri="{BB962C8B-B14F-4D97-AF65-F5344CB8AC3E}">
        <p14:creationId xmlns:p14="http://schemas.microsoft.com/office/powerpoint/2010/main" val="1399028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31A0A-37FF-5CC9-D25B-A6A89B8E8502}"/>
              </a:ext>
            </a:extLst>
          </p:cNvPr>
          <p:cNvSpPr>
            <a:spLocks noGrp="1"/>
          </p:cNvSpPr>
          <p:nvPr>
            <p:ph type="title"/>
          </p:nvPr>
        </p:nvSpPr>
        <p:spPr/>
        <p:txBody>
          <a:bodyPr>
            <a:normAutofit fontScale="90000"/>
          </a:bodyPr>
          <a:lstStyle/>
          <a:p>
            <a:r>
              <a:rPr lang="en-US" b="1" dirty="0"/>
              <a:t>7. DNS databases: structure and type of records.</a:t>
            </a:r>
            <a:endParaRPr lang="en-US" dirty="0"/>
          </a:p>
        </p:txBody>
      </p:sp>
      <p:sp>
        <p:nvSpPr>
          <p:cNvPr id="3" name="Marcador de contenido 2">
            <a:extLst>
              <a:ext uri="{FF2B5EF4-FFF2-40B4-BE49-F238E27FC236}">
                <a16:creationId xmlns:a16="http://schemas.microsoft.com/office/drawing/2014/main" id="{17871F41-F0A9-C843-849A-7055B82418A2}"/>
              </a:ext>
            </a:extLst>
          </p:cNvPr>
          <p:cNvSpPr>
            <a:spLocks noGrp="1"/>
          </p:cNvSpPr>
          <p:nvPr>
            <p:ph idx="1"/>
          </p:nvPr>
        </p:nvSpPr>
        <p:spPr>
          <a:xfrm>
            <a:off x="838200" y="979122"/>
            <a:ext cx="10515600" cy="4899755"/>
          </a:xfrm>
        </p:spPr>
        <p:txBody>
          <a:bodyPr>
            <a:normAutofit fontScale="85000" lnSpcReduction="10000"/>
          </a:bodyPr>
          <a:lstStyle/>
          <a:p>
            <a:pPr algn="l" fontAlgn="base"/>
            <a:r>
              <a:rPr lang="en-US" b="0" i="0" dirty="0">
                <a:effectLst/>
                <a:latin typeface="Montserrat" panose="02000505000000020004" pitchFamily="2" charset="0"/>
              </a:rPr>
              <a:t>After these two records, the zone file can contain any number of resource records, which can include:</a:t>
            </a:r>
          </a:p>
          <a:p>
            <a:pPr algn="l" fontAlgn="base"/>
            <a:endParaRPr lang="en-US" b="0" i="0" dirty="0">
              <a:effectLst/>
              <a:latin typeface="Montserrat" panose="02000505000000020004" pitchFamily="2" charset="0"/>
            </a:endParaRPr>
          </a:p>
          <a:p>
            <a:pPr algn="l" fontAlgn="base"/>
            <a:r>
              <a:rPr lang="en-US" b="1" i="0" dirty="0">
                <a:effectLst/>
                <a:latin typeface="Montserrat" panose="02000505000000020004" pitchFamily="2" charset="0"/>
              </a:rPr>
              <a:t>Name Server records (NS)</a:t>
            </a:r>
            <a:r>
              <a:rPr lang="en-US" b="0" i="0" dirty="0">
                <a:effectLst/>
                <a:latin typeface="Montserrat" panose="02000505000000020004" pitchFamily="2" charset="0"/>
              </a:rPr>
              <a:t>—specifies that a specific DNS Zone, such as “example.com” is delegated to a specific authoritative name server</a:t>
            </a:r>
          </a:p>
          <a:p>
            <a:pPr algn="l" fontAlgn="base"/>
            <a:r>
              <a:rPr lang="en-US" b="1" i="0" dirty="0">
                <a:effectLst/>
                <a:latin typeface="Montserrat" panose="02000505000000020004" pitchFamily="2" charset="0"/>
              </a:rPr>
              <a:t>IPv4 Address Mapping records (A)</a:t>
            </a:r>
            <a:r>
              <a:rPr lang="en-US" b="0" i="0" dirty="0">
                <a:effectLst/>
                <a:latin typeface="Montserrat" panose="02000505000000020004" pitchFamily="2" charset="0"/>
              </a:rPr>
              <a:t>—a hostname and its IPv4 address.</a:t>
            </a:r>
          </a:p>
          <a:p>
            <a:pPr algn="l" fontAlgn="base"/>
            <a:r>
              <a:rPr lang="en-US" b="1" i="0" dirty="0">
                <a:effectLst/>
                <a:latin typeface="Montserrat" panose="02000505000000020004" pitchFamily="2" charset="0"/>
              </a:rPr>
              <a:t>IPv6 Address records (AAAA)</a:t>
            </a:r>
            <a:r>
              <a:rPr lang="en-US" b="0" i="0" dirty="0">
                <a:effectLst/>
                <a:latin typeface="Montserrat" panose="02000505000000020004" pitchFamily="2" charset="0"/>
              </a:rPr>
              <a:t>—a hostname and its IPv6 address.</a:t>
            </a:r>
          </a:p>
          <a:p>
            <a:pPr algn="l" fontAlgn="base"/>
            <a:r>
              <a:rPr lang="en-US" b="1" i="0" dirty="0">
                <a:effectLst/>
                <a:latin typeface="Montserrat" panose="02000505000000020004" pitchFamily="2" charset="0"/>
              </a:rPr>
              <a:t>Canonical Name records (CNAME)</a:t>
            </a:r>
            <a:r>
              <a:rPr lang="en-US" b="0" i="0" dirty="0">
                <a:effectLst/>
                <a:latin typeface="Montserrat" panose="02000505000000020004" pitchFamily="2" charset="0"/>
              </a:rPr>
              <a:t>—points a hostname to an alias. This is another hostname, which the DNS client is redirected to</a:t>
            </a:r>
          </a:p>
          <a:p>
            <a:pPr algn="l" fontAlgn="base"/>
            <a:r>
              <a:rPr lang="en-US" b="1" i="0" dirty="0">
                <a:effectLst/>
                <a:latin typeface="Montserrat" panose="02000505000000020004" pitchFamily="2" charset="0"/>
              </a:rPr>
              <a:t>Mail exchanger record (MX)</a:t>
            </a:r>
            <a:r>
              <a:rPr lang="en-US" b="0" i="0" dirty="0">
                <a:effectLst/>
                <a:latin typeface="Montserrat" panose="02000505000000020004" pitchFamily="2" charset="0"/>
              </a:rPr>
              <a:t>—specifies an SMTP email server for the domain</a:t>
            </a:r>
            <a:endParaRPr lang="en-US" b="0" i="0" dirty="0">
              <a:solidFill>
                <a:srgbClr val="515467"/>
              </a:solidFill>
              <a:effectLst/>
              <a:latin typeface="Montserrat" panose="02000505000000020004" pitchFamily="2" charset="0"/>
            </a:endParaRPr>
          </a:p>
        </p:txBody>
      </p:sp>
    </p:spTree>
    <p:extLst>
      <p:ext uri="{BB962C8B-B14F-4D97-AF65-F5344CB8AC3E}">
        <p14:creationId xmlns:p14="http://schemas.microsoft.com/office/powerpoint/2010/main" val="367703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a:t>7. DNS databases: structure and type of records.</a:t>
            </a:r>
            <a:endParaRPr lang="es-ES" dirty="0"/>
          </a:p>
        </p:txBody>
      </p:sp>
      <p:sp>
        <p:nvSpPr>
          <p:cNvPr id="3" name="2 Marcador de contenido"/>
          <p:cNvSpPr>
            <a:spLocks noGrp="1"/>
          </p:cNvSpPr>
          <p:nvPr>
            <p:ph idx="1"/>
          </p:nvPr>
        </p:nvSpPr>
        <p:spPr>
          <a:xfrm>
            <a:off x="1182875" y="1459735"/>
            <a:ext cx="10801200" cy="4781127"/>
          </a:xfrm>
        </p:spPr>
        <p:txBody>
          <a:bodyPr>
            <a:noAutofit/>
          </a:bodyPr>
          <a:lstStyle/>
          <a:p>
            <a:pPr marL="0" indent="0">
              <a:lnSpc>
                <a:spcPct val="150000"/>
              </a:lnSpc>
              <a:buNone/>
            </a:pPr>
            <a:r>
              <a:rPr lang="en-US" sz="2000" b="1" u="sng" dirty="0">
                <a:solidFill>
                  <a:srgbClr val="FF0000"/>
                </a:solidFill>
              </a:rPr>
              <a:t>Activity: </a:t>
            </a:r>
            <a:r>
              <a:rPr lang="en-US" sz="2000" dirty="0"/>
              <a:t>Using </a:t>
            </a:r>
            <a:r>
              <a:rPr lang="en-US" sz="2000" dirty="0" err="1"/>
              <a:t>nslookup</a:t>
            </a:r>
            <a:r>
              <a:rPr lang="en-US" sz="2000" dirty="0"/>
              <a:t>, get google.com NS entries, how many servers exist for that area?</a:t>
            </a:r>
          </a:p>
          <a:p>
            <a:pPr marL="0" indent="0">
              <a:lnSpc>
                <a:spcPct val="150000"/>
              </a:lnSpc>
              <a:buNone/>
            </a:pPr>
            <a:r>
              <a:rPr lang="en-US" sz="2000" dirty="0"/>
              <a:t> </a:t>
            </a:r>
          </a:p>
          <a:p>
            <a:pPr marL="0" indent="0">
              <a:lnSpc>
                <a:spcPct val="150000"/>
              </a:lnSpc>
              <a:buNone/>
            </a:pPr>
            <a:endParaRPr lang="en-US" sz="2000" dirty="0"/>
          </a:p>
          <a:p>
            <a:pPr marL="0" indent="0">
              <a:lnSpc>
                <a:spcPct val="150000"/>
              </a:lnSpc>
              <a:buNone/>
            </a:pPr>
            <a:r>
              <a:rPr lang="en-US" sz="2000" b="1" u="sng" dirty="0">
                <a:solidFill>
                  <a:srgbClr val="FF0000"/>
                </a:solidFill>
              </a:rPr>
              <a:t>Activity: </a:t>
            </a:r>
            <a:r>
              <a:rPr lang="en-US" sz="2000" dirty="0"/>
              <a:t>Repeat the previous activity for the domain you want. </a:t>
            </a:r>
          </a:p>
          <a:p>
            <a:pPr marL="0" indent="0">
              <a:lnSpc>
                <a:spcPct val="150000"/>
              </a:lnSpc>
              <a:buNone/>
            </a:pPr>
            <a:r>
              <a:rPr lang="en-US" sz="2000" b="1" u="sng" dirty="0">
                <a:solidFill>
                  <a:srgbClr val="FF0000"/>
                </a:solidFill>
              </a:rPr>
              <a:t>Activity</a:t>
            </a:r>
            <a:r>
              <a:rPr lang="en-US" sz="2000" dirty="0"/>
              <a:t>: Find the MX values of gmail.com.</a:t>
            </a:r>
          </a:p>
          <a:p>
            <a:pPr marL="0" indent="0">
              <a:lnSpc>
                <a:spcPct val="150000"/>
              </a:lnSpc>
              <a:buNone/>
            </a:pPr>
            <a:r>
              <a:rPr lang="en-US" sz="2000" b="1" u="sng" dirty="0">
                <a:solidFill>
                  <a:srgbClr val="FF0000"/>
                </a:solidFill>
              </a:rPr>
              <a:t>Activity:</a:t>
            </a:r>
            <a:r>
              <a:rPr lang="en-US" sz="2000" b="1" dirty="0">
                <a:solidFill>
                  <a:srgbClr val="FF0000"/>
                </a:solidFill>
              </a:rPr>
              <a:t> </a:t>
            </a:r>
            <a:r>
              <a:rPr lang="en-US" sz="2000" dirty="0"/>
              <a:t>Find the MX values of a second level domain of your choice.</a:t>
            </a:r>
          </a:p>
          <a:p>
            <a:pPr marL="0" indent="0">
              <a:lnSpc>
                <a:spcPct val="150000"/>
              </a:lnSpc>
              <a:buNone/>
            </a:pPr>
            <a:endParaRPr lang="en-US" sz="2000" dirty="0"/>
          </a:p>
          <a:p>
            <a:pPr marL="0" indent="0">
              <a:lnSpc>
                <a:spcPct val="150000"/>
              </a:lnSpc>
              <a:buNone/>
            </a:pPr>
            <a:r>
              <a:rPr lang="en-US" sz="2000" b="1" u="sng" dirty="0">
                <a:solidFill>
                  <a:srgbClr val="FF0000"/>
                </a:solidFill>
              </a:rPr>
              <a:t>Activity:</a:t>
            </a:r>
            <a:r>
              <a:rPr lang="en-US" sz="2000" b="1" dirty="0">
                <a:solidFill>
                  <a:srgbClr val="FF0000"/>
                </a:solidFill>
              </a:rPr>
              <a:t> </a:t>
            </a:r>
            <a:r>
              <a:rPr lang="en-US" sz="2000" dirty="0"/>
              <a:t>Using </a:t>
            </a:r>
            <a:r>
              <a:rPr lang="en-US" sz="2000" dirty="0" err="1"/>
              <a:t>nslookup</a:t>
            </a:r>
            <a:r>
              <a:rPr lang="en-US" sz="2000" dirty="0"/>
              <a:t>, get the IP address (A records) of one of </a:t>
            </a:r>
            <a:r>
              <a:rPr lang="en-US" sz="2000" dirty="0" err="1"/>
              <a:t>google.com’s</a:t>
            </a:r>
            <a:r>
              <a:rPr lang="en-US" sz="2000" dirty="0"/>
              <a:t> nameservers.  </a:t>
            </a:r>
          </a:p>
          <a:p>
            <a:pPr marL="0" indent="0">
              <a:lnSpc>
                <a:spcPct val="150000"/>
              </a:lnSpc>
              <a:buNone/>
            </a:pPr>
            <a:r>
              <a:rPr lang="en-US" sz="2000" b="1" u="sng" dirty="0">
                <a:solidFill>
                  <a:srgbClr val="FF0000"/>
                </a:solidFill>
              </a:rPr>
              <a:t>Activity:</a:t>
            </a:r>
            <a:r>
              <a:rPr lang="en-US" sz="2000" b="1" dirty="0">
                <a:solidFill>
                  <a:srgbClr val="FF0000"/>
                </a:solidFill>
              </a:rPr>
              <a:t> </a:t>
            </a:r>
            <a:r>
              <a:rPr lang="en-US" sz="2000" dirty="0"/>
              <a:t>Repeat the previous activity with any domain.</a:t>
            </a:r>
          </a:p>
          <a:p>
            <a:pPr marL="0" indent="0">
              <a:lnSpc>
                <a:spcPct val="150000"/>
              </a:lnSpc>
              <a:buNone/>
            </a:pPr>
            <a:endParaRPr lang="es-ES" sz="1800" dirty="0"/>
          </a:p>
        </p:txBody>
      </p:sp>
      <p:pic>
        <p:nvPicPr>
          <p:cNvPr id="5" name="Imagen 4">
            <a:extLst>
              <a:ext uri="{FF2B5EF4-FFF2-40B4-BE49-F238E27FC236}">
                <a16:creationId xmlns:a16="http://schemas.microsoft.com/office/drawing/2014/main" id="{95B6CC04-060F-426C-9372-B9E7E859C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75" y="1932328"/>
            <a:ext cx="3155261" cy="1617499"/>
          </a:xfrm>
          <a:prstGeom prst="rect">
            <a:avLst/>
          </a:prstGeom>
        </p:spPr>
      </p:pic>
      <p:pic>
        <p:nvPicPr>
          <p:cNvPr id="7" name="Imagen 6">
            <a:extLst>
              <a:ext uri="{FF2B5EF4-FFF2-40B4-BE49-F238E27FC236}">
                <a16:creationId xmlns:a16="http://schemas.microsoft.com/office/drawing/2014/main" id="{D6B372E3-09D1-4911-9C02-8BECF3A2DD16}"/>
              </a:ext>
            </a:extLst>
          </p:cNvPr>
          <p:cNvPicPr>
            <a:picLocks noChangeAspect="1"/>
          </p:cNvPicPr>
          <p:nvPr/>
        </p:nvPicPr>
        <p:blipFill rotWithShape="1">
          <a:blip r:embed="rId3">
            <a:extLst>
              <a:ext uri="{28A0092B-C50C-407E-A947-70E740481C1C}">
                <a14:useLocalDpi xmlns:a14="http://schemas.microsoft.com/office/drawing/2010/main" val="0"/>
              </a:ext>
            </a:extLst>
          </a:blip>
          <a:srcRect l="1011" t="-456" r="433" b="456"/>
          <a:stretch/>
        </p:blipFill>
        <p:spPr>
          <a:xfrm>
            <a:off x="4338136" y="1924916"/>
            <a:ext cx="3852333" cy="1624911"/>
          </a:xfrm>
          <a:prstGeom prst="rect">
            <a:avLst/>
          </a:prstGeom>
        </p:spPr>
      </p:pic>
      <p:pic>
        <p:nvPicPr>
          <p:cNvPr id="9" name="Imagen 8">
            <a:extLst>
              <a:ext uri="{FF2B5EF4-FFF2-40B4-BE49-F238E27FC236}">
                <a16:creationId xmlns:a16="http://schemas.microsoft.com/office/drawing/2014/main" id="{C6A2634B-9D4B-4CA0-AA49-2C0167D0C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888" y="4275571"/>
            <a:ext cx="4700179" cy="1371791"/>
          </a:xfrm>
          <a:prstGeom prst="rect">
            <a:avLst/>
          </a:prstGeom>
        </p:spPr>
      </p:pic>
      <p:pic>
        <p:nvPicPr>
          <p:cNvPr id="11" name="Imagen 10">
            <a:extLst>
              <a:ext uri="{FF2B5EF4-FFF2-40B4-BE49-F238E27FC236}">
                <a16:creationId xmlns:a16="http://schemas.microsoft.com/office/drawing/2014/main" id="{829AAC1A-EF48-41E4-9BFE-5434297B86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5067" y="4275571"/>
            <a:ext cx="5515594" cy="1371791"/>
          </a:xfrm>
          <a:prstGeom prst="rect">
            <a:avLst/>
          </a:prstGeom>
        </p:spPr>
      </p:pic>
    </p:spTree>
    <p:extLst>
      <p:ext uri="{BB962C8B-B14F-4D97-AF65-F5344CB8AC3E}">
        <p14:creationId xmlns:p14="http://schemas.microsoft.com/office/powerpoint/2010/main" val="394623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64A0BD7-0A22-3308-FDC2-ED739D28D49F}"/>
              </a:ext>
            </a:extLst>
          </p:cNvPr>
          <p:cNvSpPr>
            <a:spLocks noGrp="1"/>
          </p:cNvSpPr>
          <p:nvPr>
            <p:ph type="title"/>
          </p:nvPr>
        </p:nvSpPr>
        <p:spPr/>
        <p:txBody>
          <a:bodyPr>
            <a:normAutofit fontScale="90000"/>
          </a:bodyPr>
          <a:lstStyle/>
          <a:p>
            <a:r>
              <a:rPr lang="en-US" dirty="0"/>
              <a:t>2. Flat and hierarchical name systems.</a:t>
            </a:r>
          </a:p>
        </p:txBody>
      </p:sp>
      <p:sp>
        <p:nvSpPr>
          <p:cNvPr id="5" name="Marcador de contenido 4">
            <a:extLst>
              <a:ext uri="{FF2B5EF4-FFF2-40B4-BE49-F238E27FC236}">
                <a16:creationId xmlns:a16="http://schemas.microsoft.com/office/drawing/2014/main" id="{A30E79B7-54DA-5471-5509-AD8F20619238}"/>
              </a:ext>
            </a:extLst>
          </p:cNvPr>
          <p:cNvSpPr>
            <a:spLocks noGrp="1"/>
          </p:cNvSpPr>
          <p:nvPr>
            <p:ph idx="1"/>
          </p:nvPr>
        </p:nvSpPr>
        <p:spPr/>
        <p:txBody>
          <a:bodyPr/>
          <a:lstStyle/>
          <a:p>
            <a:r>
              <a:rPr lang="en-US" dirty="0"/>
              <a:t>In general, we can classify naming systems into two large groups:</a:t>
            </a:r>
          </a:p>
          <a:p>
            <a:endParaRPr lang="en-US" dirty="0"/>
          </a:p>
          <a:p>
            <a:r>
              <a:rPr lang="en-US" dirty="0"/>
              <a:t>•</a:t>
            </a:r>
            <a:r>
              <a:rPr lang="en-US" b="1" dirty="0"/>
              <a:t>Flat name systems</a:t>
            </a:r>
            <a:r>
              <a:rPr lang="en-US" dirty="0"/>
              <a:t>: those in which there is no hierarchy to classify a computer into a category (category could be a geographical location or, for example, that computer’s membership of the sales department versus accounting). An individual’s ID number is an example of a flat name system: the ID number identifies a person but does not indicate where that person lives.</a:t>
            </a:r>
          </a:p>
        </p:txBody>
      </p:sp>
    </p:spTree>
    <p:extLst>
      <p:ext uri="{BB962C8B-B14F-4D97-AF65-F5344CB8AC3E}">
        <p14:creationId xmlns:p14="http://schemas.microsoft.com/office/powerpoint/2010/main" val="606595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a:t>7. DNS databases: structure and type of records.</a:t>
            </a:r>
            <a:endParaRPr lang="es-ES" dirty="0"/>
          </a:p>
        </p:txBody>
      </p:sp>
      <p:sp>
        <p:nvSpPr>
          <p:cNvPr id="3" name="2 Marcador de contenido"/>
          <p:cNvSpPr>
            <a:spLocks noGrp="1"/>
          </p:cNvSpPr>
          <p:nvPr>
            <p:ph idx="1"/>
          </p:nvPr>
        </p:nvSpPr>
        <p:spPr>
          <a:xfrm>
            <a:off x="1182875" y="1556793"/>
            <a:ext cx="10385733" cy="4781127"/>
          </a:xfrm>
        </p:spPr>
        <p:txBody>
          <a:bodyPr>
            <a:noAutofit/>
          </a:bodyPr>
          <a:lstStyle/>
          <a:p>
            <a:pPr marL="0" indent="0">
              <a:lnSpc>
                <a:spcPct val="150000"/>
              </a:lnSpc>
              <a:buNone/>
            </a:pPr>
            <a:r>
              <a:rPr lang="en-US" sz="2000" b="1" u="sng" dirty="0">
                <a:solidFill>
                  <a:srgbClr val="FF0000"/>
                </a:solidFill>
              </a:rPr>
              <a:t>Activity</a:t>
            </a:r>
            <a:r>
              <a:rPr lang="en-US" sz="2000" dirty="0"/>
              <a:t>: Using the dig program, get the CNAME entries from google.com.</a:t>
            </a:r>
          </a:p>
          <a:p>
            <a:pPr>
              <a:lnSpc>
                <a:spcPct val="150000"/>
              </a:lnSpc>
            </a:pPr>
            <a:r>
              <a:rPr lang="en-US" sz="2000" b="1" u="sng" dirty="0">
                <a:solidFill>
                  <a:srgbClr val="FF0000"/>
                </a:solidFill>
              </a:rPr>
              <a:t>Activity</a:t>
            </a:r>
            <a:r>
              <a:rPr lang="en-US" sz="2000" dirty="0"/>
              <a:t>: Repeat the previous activity for the domain you want. </a:t>
            </a:r>
          </a:p>
          <a:p>
            <a:pPr>
              <a:lnSpc>
                <a:spcPct val="150000"/>
              </a:lnSpc>
            </a:pPr>
            <a:r>
              <a:rPr lang="en-US" sz="2000" b="1" u="sng" dirty="0">
                <a:solidFill>
                  <a:srgbClr val="FF0000"/>
                </a:solidFill>
              </a:rPr>
              <a:t>Activity:</a:t>
            </a:r>
            <a:r>
              <a:rPr lang="en-US" sz="2000" dirty="0"/>
              <a:t> Use "dig" to search for the name server list of the upm.es domain and then query one of those servers for any record with the name upm.es.</a:t>
            </a:r>
          </a:p>
          <a:p>
            <a:pPr marL="0" indent="0">
              <a:lnSpc>
                <a:spcPct val="150000"/>
              </a:lnSpc>
              <a:buNone/>
            </a:pPr>
            <a:r>
              <a:rPr lang="en-US" sz="2000" b="1" u="sng">
                <a:solidFill>
                  <a:srgbClr val="FF0000"/>
                </a:solidFill>
              </a:rPr>
              <a:t>Activity:</a:t>
            </a:r>
            <a:r>
              <a:rPr lang="en-US" sz="2000"/>
              <a:t> </a:t>
            </a:r>
            <a:r>
              <a:rPr lang="en-US" sz="2000" dirty="0"/>
              <a:t>if the servers in the zone "us.es" were "onix.us.es", "jade.us.es" and "dns1.cica.es", with respective addresses 150.214.186.69, 150.214.130.15, 150.214.5.83, what RR should exist in the zone ". is"?</a:t>
            </a:r>
            <a:endParaRPr lang="es-ES" sz="2000" dirty="0"/>
          </a:p>
        </p:txBody>
      </p:sp>
    </p:spTree>
    <p:extLst>
      <p:ext uri="{BB962C8B-B14F-4D97-AF65-F5344CB8AC3E}">
        <p14:creationId xmlns:p14="http://schemas.microsoft.com/office/powerpoint/2010/main" val="2853176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a:t>7. DNS databases: structure and type of records.</a:t>
            </a:r>
            <a:endParaRPr lang="es-ES" dirty="0"/>
          </a:p>
        </p:txBody>
      </p:sp>
      <p:sp>
        <p:nvSpPr>
          <p:cNvPr id="3" name="2 Marcador de contenido"/>
          <p:cNvSpPr>
            <a:spLocks noGrp="1"/>
          </p:cNvSpPr>
          <p:nvPr>
            <p:ph idx="1"/>
          </p:nvPr>
        </p:nvSpPr>
        <p:spPr>
          <a:xfrm>
            <a:off x="1182875" y="1556793"/>
            <a:ext cx="10515600" cy="4781127"/>
          </a:xfrm>
        </p:spPr>
        <p:txBody>
          <a:bodyPr>
            <a:noAutofit/>
          </a:bodyPr>
          <a:lstStyle/>
          <a:p>
            <a:pPr marL="0" indent="0">
              <a:lnSpc>
                <a:spcPct val="150000"/>
              </a:lnSpc>
              <a:buNone/>
            </a:pPr>
            <a:r>
              <a:rPr lang="en-US" sz="2000" b="1" u="sng" dirty="0">
                <a:solidFill>
                  <a:srgbClr val="FF0000"/>
                </a:solidFill>
              </a:rPr>
              <a:t>Activity:</a:t>
            </a:r>
            <a:r>
              <a:rPr lang="en-US" sz="2000" b="1" dirty="0">
                <a:solidFill>
                  <a:srgbClr val="FF0000"/>
                </a:solidFill>
              </a:rPr>
              <a:t> </a:t>
            </a:r>
            <a:r>
              <a:rPr lang="en-US" sz="2000" dirty="0"/>
              <a:t>What RR would you need in the "mi-empresa-sa.es" zone to indicate that I have a server called "titan" that offers web, email and ftp services?  </a:t>
            </a:r>
          </a:p>
          <a:p>
            <a:pPr marL="0" indent="0">
              <a:lnSpc>
                <a:spcPct val="150000"/>
              </a:lnSpc>
              <a:buNone/>
            </a:pPr>
            <a:r>
              <a:rPr lang="en-US" sz="2000" b="1" u="sng" dirty="0">
                <a:solidFill>
                  <a:srgbClr val="FF0000"/>
                </a:solidFill>
              </a:rPr>
              <a:t>Activity:</a:t>
            </a:r>
            <a:r>
              <a:rPr lang="en-US" sz="2000" b="1" dirty="0">
                <a:solidFill>
                  <a:srgbClr val="FF0000"/>
                </a:solidFill>
              </a:rPr>
              <a:t> </a:t>
            </a:r>
            <a:r>
              <a:rPr lang="en-US" sz="2000" dirty="0"/>
              <a:t>indicates in a reasoned way the necessary records, and the zone where the records must be, in the case of having a zzz.net domain, with the following characteristics: four DNS servers: dns1.xyz.com; dns1.zzz.net, ns0.abc.net and dns1.zzz.org, In the domain there is a computer called smr2, which is web and mail server and another computer called smr1, which acts as ftp and mail server. Choose the IP addresses you want for the servers.</a:t>
            </a:r>
            <a:endParaRPr lang="es-ES" sz="2000" dirty="0"/>
          </a:p>
          <a:p>
            <a:pPr marL="0" indent="0">
              <a:lnSpc>
                <a:spcPct val="150000"/>
              </a:lnSpc>
              <a:buNone/>
            </a:pPr>
            <a:endParaRPr lang="es-ES" sz="1800" dirty="0"/>
          </a:p>
        </p:txBody>
      </p:sp>
    </p:spTree>
    <p:extLst>
      <p:ext uri="{BB962C8B-B14F-4D97-AF65-F5344CB8AC3E}">
        <p14:creationId xmlns:p14="http://schemas.microsoft.com/office/powerpoint/2010/main" val="139096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2. Flat and hierarchical name systems.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a:t>
            </a:r>
            <a:r>
              <a:rPr lang="en-US" b="1" dirty="0"/>
              <a:t>Hierarchical name systems</a:t>
            </a:r>
            <a:r>
              <a:rPr lang="en-US" dirty="0"/>
              <a:t>: those in which there is a hierarchy when it comes to building the full name of a computer. In this case, by reading the full name of a computer, you can determine its geographical location or which department it belongs to within the company. </a:t>
            </a:r>
          </a:p>
          <a:p>
            <a:endParaRPr lang="en-US" dirty="0"/>
          </a:p>
          <a:p>
            <a:r>
              <a:rPr lang="en-US" dirty="0"/>
              <a:t>For example, a person’s </a:t>
            </a:r>
            <a:r>
              <a:rPr lang="en-US" i="1" dirty="0"/>
              <a:t>postal address </a:t>
            </a:r>
            <a:r>
              <a:rPr lang="en-US" dirty="0"/>
              <a:t>is an example of a hierarchical name system: a letter must always show the country, the province, the population, the street, etc., that allows to identify a person, Distinguish it from another one that is called the same but lives elsewhere and locate it geographically.</a:t>
            </a:r>
          </a:p>
        </p:txBody>
      </p:sp>
    </p:spTree>
    <p:extLst>
      <p:ext uri="{BB962C8B-B14F-4D97-AF65-F5344CB8AC3E}">
        <p14:creationId xmlns:p14="http://schemas.microsoft.com/office/powerpoint/2010/main" val="235553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2. Flat and hierarchical name systems.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•A flat domain name system is much simpler than a hierarchical one, however the domain name system (DNS) used on the Internet is hierarchical, facilitating the work of enterprise network administrators, so that they can assign names to their computers without having to take care that it does not match any other in any other part of the world. </a:t>
            </a:r>
          </a:p>
          <a:p>
            <a:endParaRPr lang="en-US" dirty="0"/>
          </a:p>
          <a:p>
            <a:r>
              <a:rPr lang="en-US" dirty="0"/>
              <a:t>•Using this type of system, you can put the name you want to a PC. The only limitation is that, of course, there cannot be two PCs that are called alike within the same company (unless subdomains have been created, but we will see that).</a:t>
            </a:r>
          </a:p>
        </p:txBody>
      </p:sp>
    </p:spTree>
    <p:extLst>
      <p:ext uri="{BB962C8B-B14F-4D97-AF65-F5344CB8AC3E}">
        <p14:creationId xmlns:p14="http://schemas.microsoft.com/office/powerpoint/2010/main" val="89946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2. Flat and hierarchical name systems.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•On the other hand, a flat name system implies a centralized and unique management for the entire namespace (to monitor for name conflicts). On the contrary, a hierarchical name system allows a distributed management so that each entity or company can manage its namespace autonomously.</a:t>
            </a:r>
          </a:p>
          <a:p>
            <a:endParaRPr lang="en-US" dirty="0"/>
          </a:p>
          <a:p>
            <a:r>
              <a:rPr lang="en-US" dirty="0"/>
              <a:t>•DNS is not the only naming system. For example, in </a:t>
            </a:r>
            <a:r>
              <a:rPr lang="en-US" b="1" dirty="0"/>
              <a:t>Windows</a:t>
            </a:r>
            <a:r>
              <a:rPr lang="en-US" dirty="0"/>
              <a:t> networks, </a:t>
            </a:r>
            <a:r>
              <a:rPr lang="en-US" b="1" dirty="0"/>
              <a:t>WINS</a:t>
            </a:r>
            <a:r>
              <a:rPr lang="en-US" dirty="0"/>
              <a:t> is used to perform similar functions than DNS when it is not configured on a network. We will focus exclusively on the DNS system because it is used on the Internet.</a:t>
            </a:r>
          </a:p>
        </p:txBody>
      </p:sp>
    </p:spTree>
    <p:extLst>
      <p:ext uri="{BB962C8B-B14F-4D97-AF65-F5344CB8AC3E}">
        <p14:creationId xmlns:p14="http://schemas.microsoft.com/office/powerpoint/2010/main" val="140430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0ED1C-AA8F-17B7-C9CE-702CCA2FBC18}"/>
              </a:ext>
            </a:extLst>
          </p:cNvPr>
          <p:cNvSpPr>
            <a:spLocks noGrp="1"/>
          </p:cNvSpPr>
          <p:nvPr>
            <p:ph type="title"/>
          </p:nvPr>
        </p:nvSpPr>
        <p:spPr/>
        <p:txBody>
          <a:bodyPr>
            <a:normAutofit fontScale="90000"/>
          </a:bodyPr>
          <a:lstStyle/>
          <a:p>
            <a:r>
              <a:rPr lang="en-US" dirty="0"/>
              <a:t>2. Flat and hierarchical name systems.</a:t>
            </a:r>
          </a:p>
        </p:txBody>
      </p:sp>
      <p:sp>
        <p:nvSpPr>
          <p:cNvPr id="3" name="Marcador de contenido 2">
            <a:extLst>
              <a:ext uri="{FF2B5EF4-FFF2-40B4-BE49-F238E27FC236}">
                <a16:creationId xmlns:a16="http://schemas.microsoft.com/office/drawing/2014/main" id="{5E6501EF-B9EF-4390-D64D-9B876D4845E3}"/>
              </a:ext>
            </a:extLst>
          </p:cNvPr>
          <p:cNvSpPr>
            <a:spLocks noGrp="1"/>
          </p:cNvSpPr>
          <p:nvPr>
            <p:ph idx="1"/>
          </p:nvPr>
        </p:nvSpPr>
        <p:spPr/>
        <p:txBody>
          <a:bodyPr/>
          <a:lstStyle/>
          <a:p>
            <a:r>
              <a:rPr lang="en-US" dirty="0"/>
              <a:t>•In the 1970s, when the predecessor of the Internet (</a:t>
            </a:r>
            <a:r>
              <a:rPr lang="en-US" dirty="0" err="1"/>
              <a:t>ArpaNET</a:t>
            </a:r>
            <a:r>
              <a:rPr lang="en-US" dirty="0"/>
              <a:t>) was created, the naming system used was flat. In fact, there was a file called hosts.txt that was updated twice a day and that all computers had to copy if they wanted to connect with the new elements.</a:t>
            </a:r>
          </a:p>
          <a:p>
            <a:endParaRPr lang="en-US" dirty="0"/>
          </a:p>
          <a:p>
            <a:r>
              <a:rPr lang="en-US" b="1" dirty="0">
                <a:solidFill>
                  <a:srgbClr val="FF0000"/>
                </a:solidFill>
              </a:rPr>
              <a:t>Activity 1: </a:t>
            </a:r>
            <a:r>
              <a:rPr lang="en-US" dirty="0"/>
              <a:t>find the hosts file on your computer and open it, what conclusions do you draw from what you read in it?</a:t>
            </a:r>
          </a:p>
        </p:txBody>
      </p:sp>
    </p:spTree>
    <p:extLst>
      <p:ext uri="{BB962C8B-B14F-4D97-AF65-F5344CB8AC3E}">
        <p14:creationId xmlns:p14="http://schemas.microsoft.com/office/powerpoint/2010/main" val="3266547332"/>
      </p:ext>
    </p:extLst>
  </p:cSld>
  <p:clrMapOvr>
    <a:masterClrMapping/>
  </p:clrMapOvr>
</p:sld>
</file>

<file path=ppt/theme/theme1.xml><?xml version="1.0" encoding="utf-8"?>
<a:theme xmlns:a="http://schemas.openxmlformats.org/drawingml/2006/main" name="PresentacionesCamin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esCamino" id="{E63878D8-00C8-4362-81CD-983B7E66C390}" vid="{533ADA2C-32DE-4471-8051-9A69F6710A9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EC14382900AB34E869E568EC6D53E4B" ma:contentTypeVersion="4" ma:contentTypeDescription="Crear nuevo documento." ma:contentTypeScope="" ma:versionID="e6804bda003c1f02ac5f0fa5c6c7d76e">
  <xsd:schema xmlns:xsd="http://www.w3.org/2001/XMLSchema" xmlns:xs="http://www.w3.org/2001/XMLSchema" xmlns:p="http://schemas.microsoft.com/office/2006/metadata/properties" xmlns:ns2="6ca0988a-3b5c-40da-ad3b-b968fd346226" targetNamespace="http://schemas.microsoft.com/office/2006/metadata/properties" ma:root="true" ma:fieldsID="be03b8f3db390ff6f608d442589c109b" ns2:_="">
    <xsd:import namespace="6ca0988a-3b5c-40da-ad3b-b968fd34622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a0988a-3b5c-40da-ad3b-b968fd3462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0B131A-FDE3-4FD7-A5CA-EF539336044A}">
  <ds:schemaRefs>
    <ds:schemaRef ds:uri="http://schemas.microsoft.com/sharepoint/v3/contenttype/forms"/>
  </ds:schemaRefs>
</ds:datastoreItem>
</file>

<file path=customXml/itemProps2.xml><?xml version="1.0" encoding="utf-8"?>
<ds:datastoreItem xmlns:ds="http://schemas.openxmlformats.org/officeDocument/2006/customXml" ds:itemID="{8369FBD3-0BC2-4BE2-8C2B-846499B39A0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E125E42-576C-4436-B4CF-75EC0A994F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a0988a-3b5c-40da-ad3b-b968fd3462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PresentacionesCamino</Template>
  <TotalTime>536</TotalTime>
  <Words>4190</Words>
  <Application>Microsoft Office PowerPoint</Application>
  <PresentationFormat>Panorámica</PresentationFormat>
  <Paragraphs>217</Paragraphs>
  <Slides>51</Slides>
  <Notes>0</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51</vt:i4>
      </vt:variant>
    </vt:vector>
  </HeadingPairs>
  <TitlesOfParts>
    <vt:vector size="59" baseType="lpstr">
      <vt:lpstr>Arial</vt:lpstr>
      <vt:lpstr>Bauhaus 93</vt:lpstr>
      <vt:lpstr>Calibri</vt:lpstr>
      <vt:lpstr>Calibri Light</vt:lpstr>
      <vt:lpstr>inherit</vt:lpstr>
      <vt:lpstr>Montserrat</vt:lpstr>
      <vt:lpstr>Wingdings</vt:lpstr>
      <vt:lpstr>PresentacionesCamino</vt:lpstr>
      <vt:lpstr>Domain Name Servers Installation</vt:lpstr>
      <vt:lpstr>Index</vt:lpstr>
      <vt:lpstr>Introduction</vt:lpstr>
      <vt:lpstr>2. Flat and hierarchical name systems.</vt:lpstr>
      <vt:lpstr>2. Flat and hierarchical name systems.</vt:lpstr>
      <vt:lpstr>2. Flat and hierarchical name systems.</vt:lpstr>
      <vt:lpstr>2. Flat and hierarchical name systems.</vt:lpstr>
      <vt:lpstr>2. Flat and hierarchical name systems.</vt:lpstr>
      <vt:lpstr>2. Flat and hierarchical name systems.</vt:lpstr>
      <vt:lpstr>Presentación de PowerPoint</vt:lpstr>
      <vt:lpstr>Domain name spaces</vt:lpstr>
      <vt:lpstr>3. Domain name spaces</vt:lpstr>
      <vt:lpstr>3. Domain name spaces</vt:lpstr>
      <vt:lpstr>3. Domain name spaces</vt:lpstr>
      <vt:lpstr>3. Domain name spaces</vt:lpstr>
      <vt:lpstr>3. Domain name spaces</vt:lpstr>
      <vt:lpstr>3. Domain name spaces</vt:lpstr>
      <vt:lpstr>3. Domain name spaces</vt:lpstr>
      <vt:lpstr>3. Domain name spaces</vt:lpstr>
      <vt:lpstr>3. Domain name spaces</vt:lpstr>
      <vt:lpstr>3. Domain name spaces</vt:lpstr>
      <vt:lpstr>4. Generic and geographic top-level domains</vt:lpstr>
      <vt:lpstr>4. Generic and geographic top-level domains</vt:lpstr>
      <vt:lpstr>4. Generic and geographic top-level domains</vt:lpstr>
      <vt:lpstr>4. Generic and geographic top-level domains</vt:lpstr>
      <vt:lpstr>4. Generic and geographic top-level domains</vt:lpstr>
      <vt:lpstr>4. Generic and geographic top-level domains</vt:lpstr>
      <vt:lpstr>4. Generic and geographic top-level domains</vt:lpstr>
      <vt:lpstr>4. Generic and geographic top-level domains</vt:lpstr>
      <vt:lpstr>4. Generic and geographic top-level domains</vt:lpstr>
      <vt:lpstr>4. Generic and geographic top-level domains</vt:lpstr>
      <vt:lpstr>4. Generic and geographic top-level domains</vt:lpstr>
      <vt:lpstr>4. Generic and geographic top-level domains</vt:lpstr>
      <vt:lpstr>Presentación de PowerPoint</vt:lpstr>
      <vt:lpstr>Presentación de PowerPoint</vt:lpstr>
      <vt:lpstr>4. Dominios de primer nivel genéricos y geográficos</vt:lpstr>
      <vt:lpstr>5 DNS Delegation</vt:lpstr>
      <vt:lpstr>Presentación de PowerPoint</vt:lpstr>
      <vt:lpstr>6 Primary and Secondary Zones</vt:lpstr>
      <vt:lpstr>6 Primary and Secondary Zones</vt:lpstr>
      <vt:lpstr>7. DNS databases: structure and type of records. </vt:lpstr>
      <vt:lpstr>7. DNS databases: structure and type of records.</vt:lpstr>
      <vt:lpstr>7. DNS databases: structure and type of records.</vt:lpstr>
      <vt:lpstr>7. DNS databases: structure and type of records.</vt:lpstr>
      <vt:lpstr>7. DNS databases: structure and type of records.</vt:lpstr>
      <vt:lpstr>7. DNS databases: structure and type of records.</vt:lpstr>
      <vt:lpstr>7. DNS databases: structure and type of records.</vt:lpstr>
      <vt:lpstr>7. DNS databases: structure and type of records.</vt:lpstr>
      <vt:lpstr>7. DNS databases: structure and type of records.</vt:lpstr>
      <vt:lpstr>7. DNS databases: structure and type of records.</vt:lpstr>
      <vt:lpstr>7. DNS databases: structure and type of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WU 3: Domain Name Servers Installation</dc:title>
  <dc:creator>ABRAHAM PEREZ BARRERA</dc:creator>
  <cp:lastModifiedBy>IVAN BASCONES CUBILLO</cp:lastModifiedBy>
  <cp:revision>17</cp:revision>
  <dcterms:created xsi:type="dcterms:W3CDTF">2022-10-26T04:25:13Z</dcterms:created>
  <dcterms:modified xsi:type="dcterms:W3CDTF">2025-01-17T11:09:20Z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0x0101009EC14382900AB34E869E568EC6D53E4B</vt:lpwstr>
  </property>
</Properties>
</file>