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48" r:id="rId2"/>
  </p:sldMasterIdLst>
  <p:sldIdLst>
    <p:sldId id="269" r:id="rId3"/>
    <p:sldId id="271" r:id="rId4"/>
    <p:sldId id="266" r:id="rId5"/>
    <p:sldId id="270" r:id="rId6"/>
    <p:sldId id="272" r:id="rId7"/>
    <p:sldId id="273" r:id="rId8"/>
    <p:sldId id="282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BE78C-D900-9A0A-813F-45652957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12C6B5-2754-FD23-6E4C-A613970E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43C86C-F7F1-C169-2B0C-C2F06A05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A2504F-573B-9ED7-59F4-3FAEBF67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0B379A-7A98-31AD-0AD8-EB3E769E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4827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CF197F-9A39-DD4E-E567-CEBF38E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DF83F4-2EA2-97E1-3413-FA1E15D2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3C941F-EC3D-7FE1-5729-368FD00F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867FD3-AC3A-DA3E-55B2-AF061C56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6F915E-A397-9C06-B134-63ED1A40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788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1D7C58-5737-5F49-53CC-877065843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4214488-0205-EE8A-3557-F86A3757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D4E0D-F452-3B3E-6EBB-E07AF9C7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85C77F-3281-F2B3-BC60-848F65EB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7CD758-DCC0-1E2D-7EAA-8013AD21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4316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0464733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371" y="4278154"/>
            <a:ext cx="3360373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431371" y="4012535"/>
            <a:ext cx="10465163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431371" y="4062130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431371" y="5331837"/>
            <a:ext cx="3360373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431371" y="5066218"/>
            <a:ext cx="10465163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431371" y="5115813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3983766" y="5115813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3983766" y="5331837"/>
            <a:ext cx="3360373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3983766" y="4062130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3983766" y="4278154"/>
            <a:ext cx="3360373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431371" y="6381328"/>
            <a:ext cx="3360373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431371" y="6115709"/>
            <a:ext cx="10465163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431371" y="6165304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7536160" y="5115813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7536160" y="5331837"/>
            <a:ext cx="3360373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7536160" y="4062130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7536160" y="4278154"/>
            <a:ext cx="3360373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5084" y="179388"/>
            <a:ext cx="5433483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3983766" y="6381328"/>
            <a:ext cx="3360373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3983766" y="6165304"/>
            <a:ext cx="3360373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5498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838C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15/11/2019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1371" y="2314972"/>
            <a:ext cx="5088565" cy="236988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431371" y="1203808"/>
            <a:ext cx="10465163" cy="41549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9200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431371" y="1247552"/>
            <a:ext cx="5088565" cy="435196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099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9B9BB-E1FF-5E3E-D31B-9B825685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21FE93-C9FB-ACE3-3BB0-8D7086E79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85AE14-904D-7A2C-680F-D95EF1FF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1E6E05-D65C-620E-561D-FEB974F6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6F9B11-DA3B-3D60-F593-809956F9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6971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B72D9D-4DD1-0C90-0E8F-C7C6C34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941DB-F3C4-1CD0-2080-E4AB22F2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D2DA23-61A0-0414-3D71-6590A6B2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157AC-5F50-40AC-7C1C-A6B8A6E4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3DD813-BA67-5B73-9BF5-08478787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8088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0C1D0-394C-3DA0-AC6B-5A6D66C7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E34D65-FAB9-5714-A479-7FD0EC759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2497FB9-7447-B83F-39C6-63E0C7C99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E5C6BF-30D4-5AF1-72D9-659698CA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3E9A09-13B4-D0CE-3EA1-24214A2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6E9882-F9D9-AF5F-14B1-870592AA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7692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1E7B6-A0B6-6B6C-B56F-3344A94E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D19245-CCDE-88EA-B4B0-321C7949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FC5FD9-257C-63B4-D482-640FD5EE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E0EE05-CD50-B36A-C64B-EEE82FCCA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C8395F-BC65-76D0-CE01-F32C9DC7E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48E6432-68C6-06B2-F8E6-C5D58197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8A4FB8-7A33-4BBD-60E8-CFC512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249B20C-B0C9-AF9A-D49E-038BC127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054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D2F11-C8C3-E9FC-DFCB-D1E8E31EC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44E5CA8-C87D-D04C-5F1A-2DAA957F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8D584E-EBAD-242C-7643-89F4E277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D7398B-2ED4-D795-5204-920DE9D4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195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B2E529-F236-1561-2C87-3B197567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AB2712F-A392-CC8E-B4FD-7DA9C023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C94D5D-C385-D424-9216-D6394E52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892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5BD902-B42A-517B-F945-A0864104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D124F1-DFE7-D5A2-8033-24306C8E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83DA0FB-64AB-3DD9-13BC-0817A764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4B2547-3E70-DC6E-5127-93DE3648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3205E7-6339-354D-3F5B-8FC37D84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E836C9-A31F-2B2E-90C1-C6772392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595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963C3F-907A-C42C-A651-458A714D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A5A7837-9A10-3FCF-C519-46F67ADA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D501DA-63AF-7CA8-E87B-89D9B3F9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353FB-04B1-561A-E08B-3D664FDC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D9343B7-E5AC-F90D-439F-7F195BE2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C06F34-1496-C33C-AEB2-AE1DEE91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8280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8D2A24-D2A0-670A-E861-ADB48B5B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8FBB3DB-3451-46F3-F79A-AE337F44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C66F56-6C56-70AD-FF66-2748BDBBA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5E140-5C30-4415-B78B-AB99B9040E62}" type="datetimeFigureOut">
              <a:rPr lang="it-CH" smtClean="0"/>
              <a:t>17.03.2025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1F859-7F3F-C42C-0890-98DF3EB4E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414A73-DE3A-60E7-7A1C-E740F0A0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DD4B6-749E-44EB-B24F-88F0FF2A3C2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98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263" y="219673"/>
            <a:ext cx="601312" cy="1217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069" y="707897"/>
            <a:ext cx="10840720" cy="81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838C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7448" y="2420240"/>
            <a:ext cx="5181600" cy="1507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5070" y="6450983"/>
            <a:ext cx="87545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15/11/2019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82B9-BD2C-09EE-705C-3D7518EEF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6EF6F-A3E1-1EA8-7DD9-369127F05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dirty="0"/>
              <a:t>Educational Project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F8EACC-D94C-5031-5E05-5037F992E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1" dirty="0">
                <a:solidFill>
                  <a:srgbClr val="1D2125"/>
                </a:solidFill>
                <a:latin typeface="-apple-system"/>
              </a:rPr>
              <a:t>Ivan Martinetti / Simone </a:t>
            </a:r>
            <a:r>
              <a:rPr lang="it-IT" b="1" dirty="0" err="1">
                <a:solidFill>
                  <a:srgbClr val="1D2125"/>
                </a:solidFill>
                <a:latin typeface="-apple-system"/>
              </a:rPr>
              <a:t>Coggio</a:t>
            </a:r>
            <a:r>
              <a:rPr lang="it-IT" dirty="0"/>
              <a:t>			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1A94F4-C82A-2E09-C686-A0A58223C8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229B6C-6063-73F8-AC90-DF3A3BBBC2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b="1" dirty="0">
                <a:solidFill>
                  <a:srgbClr val="1D2125"/>
                </a:solidFill>
                <a:latin typeface="-apple-system"/>
              </a:rPr>
              <a:t>Ingegneria informatica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AFBBF37-DB9E-BB87-8E3B-CF0A452DFF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68C7FE16-92DF-D853-C001-4FA962E269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282AED1-05E1-92F6-D9D4-20CE477EA1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CH" b="1" i="0" dirty="0">
                <a:solidFill>
                  <a:srgbClr val="1D2125"/>
                </a:solidFill>
                <a:effectLst/>
                <a:latin typeface="-apple-system"/>
              </a:rPr>
              <a:t>M-I4201 - Software Engineering I 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AC954D1E-B488-7459-B868-8258356D3F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32FB4EF-BDAC-9E25-6396-A09D1904AA3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b="1" dirty="0">
                <a:solidFill>
                  <a:srgbClr val="1D2125"/>
                </a:solidFill>
                <a:latin typeface="-apple-system"/>
              </a:rPr>
              <a:t>Martinetti Ivan</a:t>
            </a:r>
            <a:r>
              <a:rPr lang="it-IT" dirty="0"/>
              <a:t>	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7E81ED1B-7F90-835C-28A5-3A2E23CDFE8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marL="342900" indent="-342900" defTabSz="4572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it-IT" b="1" dirty="0">
                <a:solidFill>
                  <a:srgbClr val="1D2125"/>
                </a:solidFill>
                <a:latin typeface="-apple-system"/>
              </a:rPr>
              <a:t>Giancarlo Corti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EDA8985-FF3A-2513-0671-42C00E09104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FFB98264-3A86-0605-E769-61704D0B287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A881E946-8E0B-FE2E-4D25-7E22CF7B775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CH" b="1" i="0" dirty="0">
                <a:solidFill>
                  <a:srgbClr val="1D2125"/>
                </a:solidFill>
                <a:effectLst/>
                <a:latin typeface="-apple-system"/>
              </a:rPr>
              <a:t>2024-2025</a:t>
            </a:r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9301991-ED08-1414-5854-1B981EFE363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DCF912E4-D600-A5C9-3DC3-6A025F153CD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96A853A-8E3D-7CBB-133C-4119A0C3CF1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pPr marL="342900" indent="-342900" defTabSz="4572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it-IT" b="1" dirty="0">
                <a:solidFill>
                  <a:srgbClr val="1D2125"/>
                </a:solidFill>
                <a:latin typeface="-apple-system"/>
              </a:rPr>
              <a:t>12.03.2025</a:t>
            </a:r>
          </a:p>
        </p:txBody>
      </p:sp>
      <p:sp>
        <p:nvSpPr>
          <p:cNvPr id="18" name="Segnaposto testo 17">
            <a:extLst>
              <a:ext uri="{FF2B5EF4-FFF2-40B4-BE49-F238E27FC236}">
                <a16:creationId xmlns:a16="http://schemas.microsoft.com/office/drawing/2014/main" id="{1FC42260-33B4-4821-4C25-45FAD1818D2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451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84A88-5971-C21C-39C7-A573474F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F0633EF-2362-6614-6F85-016AA0F44C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855" y="1395035"/>
            <a:ext cx="5088565" cy="4050340"/>
          </a:xfrm>
        </p:spPr>
        <p:txBody>
          <a:bodyPr/>
          <a:lstStyle/>
          <a:p>
            <a:r>
              <a:rPr lang="it-CH" b="1" u="sng" dirty="0"/>
              <a:t>Struttura del </a:t>
            </a:r>
            <a:r>
              <a:rPr lang="it-CH" b="1" u="sng" dirty="0" err="1"/>
              <a:t>Frontend</a:t>
            </a:r>
            <a:endParaRPr lang="it-CH" b="1" u="sng" dirty="0"/>
          </a:p>
          <a:p>
            <a:endParaRPr lang="it-CH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it-CH" b="1" dirty="0" err="1"/>
              <a:t>Main</a:t>
            </a:r>
            <a:r>
              <a:rPr lang="it-CH" b="1" dirty="0"/>
              <a:t> (</a:t>
            </a:r>
            <a:r>
              <a:rPr lang="it-CH" b="1" dirty="0" err="1"/>
              <a:t>Frontend</a:t>
            </a:r>
            <a:r>
              <a:rPr lang="it-CH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Fornisce una semplice interfaccia a riga di comando.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Legge l’input dell’utente per il percorso del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Chiama i metodi del </a:t>
            </a:r>
            <a:r>
              <a:rPr lang="it-IT" sz="1400" dirty="0" err="1">
                <a:solidFill>
                  <a:schemeClr val="tx1"/>
                </a:solidFill>
                <a:latin typeface="Arial MT"/>
              </a:rPr>
              <a:t>backend</a:t>
            </a:r>
            <a:r>
              <a:rPr lang="it-IT" sz="1400" dirty="0">
                <a:solidFill>
                  <a:schemeClr val="tx1"/>
                </a:solidFill>
                <a:latin typeface="Arial MT"/>
              </a:rPr>
              <a:t> per generare report statistici.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Salva i risultati nel file specificato e li stampa nella console</a:t>
            </a:r>
            <a:r>
              <a:rPr lang="it-IT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CH" b="1" u="sng" dirty="0"/>
          </a:p>
          <a:p>
            <a:endParaRPr lang="it-CH" b="1" u="sng" dirty="0"/>
          </a:p>
          <a:p>
            <a:br>
              <a:rPr lang="en-US" b="1" u="sng" dirty="0"/>
            </a:b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pic>
        <p:nvPicPr>
          <p:cNvPr id="3076" name="Picture 4" descr="Five things to look for in choosing a Frontend solution">
            <a:extLst>
              <a:ext uri="{FF2B5EF4-FFF2-40B4-BE49-F238E27FC236}">
                <a16:creationId xmlns:a16="http://schemas.microsoft.com/office/drawing/2014/main" id="{6534DB39-EC6C-D8F6-6A3E-95EC18815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918" y="1632156"/>
            <a:ext cx="4727675" cy="28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06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3166-47A1-E1F0-5CC1-F379CCA5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A69FFD0-6DB9-716E-9E01-0CC81BA593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2371293"/>
            <a:ext cx="5088565" cy="473976"/>
          </a:xfrm>
        </p:spPr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E4691D-7E8E-0FF6-4D5C-7377B601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418" y="2780190"/>
            <a:ext cx="10465163" cy="415498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Risultati</a:t>
            </a:r>
          </a:p>
        </p:txBody>
      </p:sp>
    </p:spTree>
    <p:extLst>
      <p:ext uri="{BB962C8B-B14F-4D97-AF65-F5344CB8AC3E}">
        <p14:creationId xmlns:p14="http://schemas.microsoft.com/office/powerpoint/2010/main" val="322942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507E6-FFB2-23D5-06B4-83361BDE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5520C03-8FAD-BD65-F5CC-B66788BB1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1877961"/>
            <a:ext cx="5088565" cy="38348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Sviluppo con successo di un software per l’analisi statistica dei metadati dei film </a:t>
            </a:r>
            <a:r>
              <a:rPr lang="it-IT" dirty="0" err="1"/>
              <a:t>IMDb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Adozione di un approccio modulare all’avanguardia con </a:t>
            </a:r>
            <a:r>
              <a:rPr lang="it-IT" dirty="0" err="1"/>
              <a:t>backend</a:t>
            </a:r>
            <a:r>
              <a:rPr lang="it-IT" dirty="0"/>
              <a:t> e </a:t>
            </a:r>
            <a:r>
              <a:rPr lang="it-IT" dirty="0" err="1"/>
              <a:t>frontend</a:t>
            </a:r>
            <a:r>
              <a:rPr lang="it-IT" dirty="0"/>
              <a:t> chiaramente separati.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Rispetto dei requisiti chiave, inclusa la compatibilità multipiattaforma e l’interazione con l’utente.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Calcoli statistici completi, anche se con alcune limitazioni nella gestione degli errori e nella scalabilità.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Miglioramenti futuri: gestione avanzata degli errori, interfaccia utente migliorata, ottimizzazione delle prestazioni e integrazione di ulteriori fonti di dati.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5B418B-77A3-E260-B066-C65511300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192694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E81A-9356-6F7D-8646-7DB3844D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7D43014-EC2D-D3D8-E13F-96AD2F2A4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2371293"/>
            <a:ext cx="5088565" cy="473976"/>
          </a:xfrm>
        </p:spPr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783F4E-E926-3236-B524-0B63C1FE3E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418" y="2845269"/>
            <a:ext cx="10465163" cy="415498"/>
          </a:xfrm>
        </p:spPr>
        <p:txBody>
          <a:bodyPr/>
          <a:lstStyle/>
          <a:p>
            <a:pPr algn="ctr"/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4033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796" y="1692145"/>
            <a:ext cx="5507990" cy="230575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Contesto e motivazione</a:t>
            </a: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Char char="•"/>
              <a:tabLst>
                <a:tab pos="354965" algn="l"/>
              </a:tabLst>
            </a:pPr>
            <a:r>
              <a:rPr lang="en-US" sz="2000" dirty="0" err="1"/>
              <a:t>Problema</a:t>
            </a: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Char char="•"/>
              <a:tabLst>
                <a:tab pos="354965" algn="l"/>
              </a:tabLst>
            </a:pPr>
            <a:r>
              <a:rPr lang="en-US" sz="2000" dirty="0" err="1"/>
              <a:t>Approccio</a:t>
            </a: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Char char="•"/>
              <a:tabLst>
                <a:tab pos="354965" algn="l"/>
              </a:tabLst>
            </a:pPr>
            <a:r>
              <a:rPr lang="en-US" sz="2000" dirty="0"/>
              <a:t>Results </a:t>
            </a: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Char char="•"/>
              <a:tabLst>
                <a:tab pos="354965" algn="l"/>
              </a:tabLst>
            </a:pPr>
            <a:r>
              <a:rPr lang="en-US" sz="2000" dirty="0"/>
              <a:t>Conclusions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15/11/2019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8393" y="171705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069" y="707897"/>
            <a:ext cx="1084072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 rtl="0">
              <a:spcBef>
                <a:spcPct val="0"/>
              </a:spcBef>
            </a:pPr>
            <a:r>
              <a:rPr lang="it-IT" sz="4200" kern="1200" dirty="0">
                <a:solidFill>
                  <a:schemeClr val="accent3">
                    <a:lumMod val="75000"/>
                  </a:schemeClr>
                </a:solidFill>
                <a:latin typeface="+mj-lt"/>
                <a:cs typeface="+mj-cs"/>
              </a:rPr>
              <a:t>Sommario</a:t>
            </a:r>
            <a:endParaRPr sz="4200" kern="1200" dirty="0">
              <a:solidFill>
                <a:schemeClr val="accent3">
                  <a:lumMod val="75000"/>
                </a:schemeClr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180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431371" y="1877961"/>
            <a:ext cx="5088565" cy="3748719"/>
          </a:xfrm>
        </p:spPr>
        <p:txBody>
          <a:bodyPr/>
          <a:lstStyle/>
          <a:p>
            <a:r>
              <a:rPr lang="it-IT" dirty="0"/>
              <a:t>Il nostro progetto fa parte del corso di </a:t>
            </a:r>
            <a:r>
              <a:rPr lang="it-IT" b="1" dirty="0"/>
              <a:t>Ingegneria del Software I</a:t>
            </a:r>
            <a:r>
              <a:rPr lang="it-IT" dirty="0"/>
              <a:t> (2024-2025) e si concentra sullo sviluppo di un prodotto software che elabora i metadati dei film da </a:t>
            </a:r>
            <a:r>
              <a:rPr lang="it-IT" dirty="0" err="1"/>
              <a:t>IMDb</a:t>
            </a:r>
            <a:r>
              <a:rPr lang="it-IT" dirty="0"/>
              <a:t>. In queste diapositive, spiegheremo: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Gli argomenti generali del nostro progetto, inclusa l’</a:t>
            </a:r>
            <a:r>
              <a:rPr lang="it-IT" b="1" dirty="0" err="1"/>
              <a:t>elicitazione</a:t>
            </a:r>
            <a:r>
              <a:rPr lang="it-IT" b="1" dirty="0"/>
              <a:t> dei requisiti software, la progettazione, lo sviluppo, il </a:t>
            </a:r>
            <a:r>
              <a:rPr lang="it-IT" b="1" dirty="0" err="1"/>
              <a:t>versionamento</a:t>
            </a:r>
            <a:r>
              <a:rPr lang="it-IT" b="1" dirty="0"/>
              <a:t> e la collaborazione in team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Le motivazioni dietro questo progetto, che mirano a fornirci </a:t>
            </a:r>
            <a:r>
              <a:rPr lang="it-IT" b="1" dirty="0"/>
              <a:t>esperienza pratica nell’ingegneria del software, nella risoluzione di problemi e nel lavoro di squadra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 risultati attesi, tra cui il prodotto finale, le sfide affrontate e le lezioni apprese.</a:t>
            </a:r>
          </a:p>
          <a:p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Contesto e motivazione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46E0-0937-A917-0E18-453AC5CF3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A552165-557C-5B8D-CB69-AEF4494B7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2371293"/>
            <a:ext cx="5088565" cy="3964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L’obiettivo del nostro progetto è sviluppare un prodotto software che elabori i metadati dei film da </a:t>
            </a:r>
            <a:r>
              <a:rPr lang="it-IT" dirty="0" err="1"/>
              <a:t>IMDb</a:t>
            </a:r>
            <a:r>
              <a:rPr lang="it-IT" dirty="0"/>
              <a:t>.</a:t>
            </a:r>
          </a:p>
          <a:p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Il software deve leggere un file CSV, calcolare valori statistici e scrivere l’output in un altro file CSV.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Deve funzionare come applicazione </a:t>
            </a:r>
            <a:r>
              <a:rPr lang="it-IT" b="1" dirty="0"/>
              <a:t>stand-alone da riga di comando</a:t>
            </a:r>
            <a:r>
              <a:rPr lang="it-IT" dirty="0"/>
              <a:t>, senza interfaccia grafica (GUI).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3B6AB5-4C73-7D8A-0BA1-D44FE6374A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Problema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B431E00-94C4-75F4-C1D0-E3100311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43" y="2371293"/>
            <a:ext cx="4587022" cy="25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5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20BB-DC7E-063C-8F5D-0F6BDA87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3ED413-B7DA-80F0-39E9-6B7C281A1C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371" y="1247552"/>
            <a:ext cx="5088565" cy="5515356"/>
          </a:xfrm>
        </p:spPr>
        <p:txBody>
          <a:bodyPr/>
          <a:lstStyle/>
          <a:p>
            <a:r>
              <a:rPr lang="en-US" b="1" u="sng" dirty="0"/>
              <a:t>Software Requirements</a:t>
            </a:r>
          </a:p>
          <a:p>
            <a:br>
              <a:rPr lang="en-US" dirty="0"/>
            </a:br>
            <a:r>
              <a:rPr lang="en-US" b="1" dirty="0"/>
              <a:t>Input</a:t>
            </a:r>
            <a:r>
              <a:rPr lang="en-US" dirty="0"/>
              <a:t>: </a:t>
            </a:r>
            <a:r>
              <a:rPr lang="it-IT" dirty="0"/>
              <a:t>Lettura dei metadati dei film da un file CSV di </a:t>
            </a:r>
            <a:r>
              <a:rPr lang="it-IT" dirty="0" err="1"/>
              <a:t>IMDb</a:t>
            </a:r>
            <a:r>
              <a:rPr lang="it-IT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Elaborazione</a:t>
            </a:r>
            <a:r>
              <a:rPr lang="it-IT" dirty="0"/>
              <a:t>: Calcolo di statistiche chiave, tra cui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Numero totale di film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Durata media dei film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Miglior regista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Attore/attrice più presente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Anno più produttivo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 MT"/>
            </a:endParaRPr>
          </a:p>
          <a:p>
            <a:r>
              <a:rPr lang="en-US" b="1" dirty="0"/>
              <a:t>Output</a:t>
            </a:r>
            <a:r>
              <a:rPr lang="en-US" dirty="0"/>
              <a:t>: </a:t>
            </a:r>
            <a:r>
              <a:rPr lang="it-IT" dirty="0"/>
              <a:t>Memorizzazione dei risultati in un file CSV.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Preferenze utente</a:t>
            </a:r>
            <a:r>
              <a:rPr lang="it-IT" dirty="0"/>
              <a:t>: Lettura dei percorsi dei file di input e output da un file di configurazione.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Compatibilità con le piattaforme</a:t>
            </a:r>
            <a:r>
              <a:rPr lang="it-IT" dirty="0"/>
              <a:t>: Deve funzionare su Windows, </a:t>
            </a:r>
            <a:r>
              <a:rPr lang="it-IT" dirty="0" err="1"/>
              <a:t>macOS</a:t>
            </a:r>
            <a:r>
              <a:rPr lang="it-IT" dirty="0"/>
              <a:t> e Linux.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3ACA572-0F15-88C6-DC60-73FA2128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59" y="2161224"/>
            <a:ext cx="4567434" cy="30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29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ECCC3-D338-EB60-41A8-8FE6675C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0FB45EE-DBC2-68B1-CC61-671E14DF79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371" y="1247552"/>
            <a:ext cx="5088565" cy="4653582"/>
          </a:xfrm>
        </p:spPr>
        <p:txBody>
          <a:bodyPr/>
          <a:lstStyle/>
          <a:p>
            <a:r>
              <a:rPr lang="en-US" b="1" u="sng" dirty="0"/>
              <a:t>Project Constraints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Nessuna GUI</a:t>
            </a:r>
            <a:r>
              <a:rPr lang="it-IT" dirty="0"/>
              <a:t>: Il programma deve funzionare esclusivamente da riga di comando.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Compatibilità cross-</a:t>
            </a:r>
            <a:r>
              <a:rPr lang="it-IT" b="1" dirty="0" err="1"/>
              <a:t>platform</a:t>
            </a:r>
            <a:r>
              <a:rPr lang="it-IT" dirty="0"/>
              <a:t>: Deve operare su Windows, </a:t>
            </a:r>
            <a:r>
              <a:rPr lang="it-IT" dirty="0" err="1"/>
              <a:t>macOS</a:t>
            </a:r>
            <a:r>
              <a:rPr lang="it-IT" dirty="0"/>
              <a:t> e Linux.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Efficienza</a:t>
            </a:r>
            <a:r>
              <a:rPr lang="it-IT" dirty="0"/>
              <a:t>: Elaborazione rapida di file CSV di grandi dimensioni.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Tempo limitato</a:t>
            </a:r>
            <a:r>
              <a:rPr lang="it-IT" dirty="0"/>
              <a:t>: Il progetto deve essere completato entro la scadenza stabilita.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Dipendenza dai dati </a:t>
            </a:r>
            <a:r>
              <a:rPr lang="it-IT" b="1" dirty="0" err="1"/>
              <a:t>IMDb</a:t>
            </a:r>
            <a:r>
              <a:rPr lang="it-IT" dirty="0"/>
              <a:t>: La struttura del software dipende dal formato dei metadati di </a:t>
            </a:r>
            <a:r>
              <a:rPr lang="it-IT" dirty="0" err="1"/>
              <a:t>IMDb</a:t>
            </a:r>
            <a:r>
              <a:rPr lang="it-IT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pic>
        <p:nvPicPr>
          <p:cNvPr id="5122" name="Picture 2" descr="Theory of Constraints: A Guide for Project Managers">
            <a:extLst>
              <a:ext uri="{FF2B5EF4-FFF2-40B4-BE49-F238E27FC236}">
                <a16:creationId xmlns:a16="http://schemas.microsoft.com/office/drawing/2014/main" id="{132971CA-858B-CCC9-23B0-E3CF3920D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6499"/>
            <a:ext cx="5161935" cy="21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27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5EC-2957-96B5-75FC-BC008180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1E3E007-9B8E-5D44-E34B-0A5C77DE8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1877961"/>
            <a:ext cx="5088565" cy="473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F0BAB-98F4-1F6D-B3C1-65A3B92D38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Versioni e dipendenze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E21EE23-3427-0A3D-C3C8-A7D689A2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13FB89D-F436-8E3F-2ADA-3336A665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  <p:pic>
        <p:nvPicPr>
          <p:cNvPr id="1026" name="Picture 2" descr="Git · GitHub">
            <a:extLst>
              <a:ext uri="{FF2B5EF4-FFF2-40B4-BE49-F238E27FC236}">
                <a16:creationId xmlns:a16="http://schemas.microsoft.com/office/drawing/2014/main" id="{FE90D620-395F-4442-11B6-D881AB06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53" y="223266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ven Version Refactor Plugin for JetBrains IDEs | JetBrains Marketplace">
            <a:extLst>
              <a:ext uri="{FF2B5EF4-FFF2-40B4-BE49-F238E27FC236}">
                <a16:creationId xmlns:a16="http://schemas.microsoft.com/office/drawing/2014/main" id="{F0A50683-C64F-BC29-0FF9-0EB46433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04" y="1851638"/>
            <a:ext cx="3429043" cy="342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963359-A5F8-A2FA-42AA-1B98D95980C3}"/>
              </a:ext>
            </a:extLst>
          </p:cNvPr>
          <p:cNvSpPr txBox="1"/>
          <p:nvPr/>
        </p:nvSpPr>
        <p:spPr>
          <a:xfrm>
            <a:off x="1508760" y="5086350"/>
            <a:ext cx="323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Version Control system:</a:t>
            </a:r>
          </a:p>
          <a:p>
            <a:pPr algn="ctr"/>
            <a:endParaRPr lang="it-IT" b="1" dirty="0"/>
          </a:p>
          <a:p>
            <a:pPr algn="ctr"/>
            <a:r>
              <a:rPr lang="it-IT" b="1" dirty="0"/>
              <a:t>GIT</a:t>
            </a:r>
            <a:endParaRPr lang="it-CH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09415BF-714C-892A-B2AC-C35AF5A72D8F}"/>
              </a:ext>
            </a:extLst>
          </p:cNvPr>
          <p:cNvSpPr txBox="1"/>
          <p:nvPr/>
        </p:nvSpPr>
        <p:spPr>
          <a:xfrm>
            <a:off x="7120804" y="5086350"/>
            <a:ext cx="3234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System </a:t>
            </a:r>
            <a:r>
              <a:rPr lang="it-IT" dirty="0" err="1"/>
              <a:t>Dipendencies</a:t>
            </a:r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b="1" dirty="0" err="1"/>
              <a:t>Maven</a:t>
            </a:r>
            <a:endParaRPr lang="it-CH" b="1" dirty="0"/>
          </a:p>
        </p:txBody>
      </p:sp>
    </p:spTree>
    <p:extLst>
      <p:ext uri="{BB962C8B-B14F-4D97-AF65-F5344CB8AC3E}">
        <p14:creationId xmlns:p14="http://schemas.microsoft.com/office/powerpoint/2010/main" val="402434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F682B-4CD4-0BB5-54AB-01D99370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72D884F-D993-694E-B128-758F9199A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371" y="1877961"/>
            <a:ext cx="5088565" cy="38718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risolvere il problema, abbiamo suddiviso il progetto in due moduli distinti: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b="1" dirty="0" err="1">
                <a:solidFill>
                  <a:schemeClr val="tx1"/>
                </a:solidFill>
                <a:latin typeface="Arial MT"/>
              </a:rPr>
              <a:t>Backend</a:t>
            </a:r>
            <a:r>
              <a:rPr lang="it-IT" sz="1400" dirty="0">
                <a:solidFill>
                  <a:schemeClr val="tx1"/>
                </a:solidFill>
                <a:latin typeface="Arial MT"/>
              </a:rPr>
              <a:t>: Responsabile dell’elaborazione dei dati e della logica aziendale.</a:t>
            </a:r>
          </a:p>
          <a:p>
            <a:pPr lvl="1"/>
            <a:endParaRPr lang="en-US" b="1" dirty="0">
              <a:latin typeface="Arial 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 MT"/>
              </a:rPr>
              <a:t>Frontend</a:t>
            </a:r>
            <a:r>
              <a:rPr lang="en-US" sz="1400" dirty="0">
                <a:solidFill>
                  <a:schemeClr val="tx1"/>
                </a:solidFill>
                <a:latin typeface="Arial MT"/>
              </a:rPr>
              <a:t>: </a:t>
            </a:r>
            <a:r>
              <a:rPr lang="it-IT" sz="1400" dirty="0">
                <a:solidFill>
                  <a:schemeClr val="tx1"/>
                </a:solidFill>
                <a:latin typeface="Arial MT"/>
              </a:rPr>
              <a:t>Gestisce l’interazione con l’utente e l’input/output dei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Abbiamo utilizzato </a:t>
            </a:r>
            <a:r>
              <a:rPr lang="it-IT" b="1" dirty="0"/>
              <a:t>Java</a:t>
            </a:r>
            <a:r>
              <a:rPr lang="it-IT" dirty="0"/>
              <a:t> per implementare una soluzione software strutturata e modulare.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91F06D-C24B-AEDD-7E11-21EE015C32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>
                <a:solidFill>
                  <a:schemeClr val="accent3">
                    <a:lumMod val="75000"/>
                  </a:schemeClr>
                </a:solidFill>
              </a:rPr>
              <a:t>Approccio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2D95941-1D7E-102A-719C-E682BC53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BC51770-0D13-A3D8-BE06-C75986194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CH"/>
          </a:p>
        </p:txBody>
      </p:sp>
      <p:pic>
        <p:nvPicPr>
          <p:cNvPr id="2062" name="Picture 14" descr="Image of man looking at different arrows">
            <a:extLst>
              <a:ext uri="{FF2B5EF4-FFF2-40B4-BE49-F238E27FC236}">
                <a16:creationId xmlns:a16="http://schemas.microsoft.com/office/drawing/2014/main" id="{A6C3D19B-5CF8-0046-1466-7A9642C6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16" y="2450600"/>
            <a:ext cx="4088055" cy="24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973B-D5AB-E677-9FEE-7DA18233A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2AC88A9-A65D-D836-F72A-4FDE084467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8855" y="1395035"/>
            <a:ext cx="5088565" cy="5386090"/>
          </a:xfrm>
        </p:spPr>
        <p:txBody>
          <a:bodyPr/>
          <a:lstStyle/>
          <a:p>
            <a:r>
              <a:rPr lang="it-CH" b="1" u="sng" dirty="0">
                <a:cs typeface="+mn-cs"/>
              </a:rPr>
              <a:t>Struttura del </a:t>
            </a:r>
            <a:r>
              <a:rPr lang="it-CH" b="1" u="sng" dirty="0" err="1">
                <a:cs typeface="+mn-cs"/>
              </a:rPr>
              <a:t>Backend</a:t>
            </a:r>
            <a:endParaRPr lang="it-CH" b="1" u="sng" dirty="0">
              <a:cs typeface="+mn-cs"/>
            </a:endParaRPr>
          </a:p>
          <a:p>
            <a:endParaRPr lang="it-CH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cs typeface="+mn-cs"/>
              </a:rPr>
              <a:t>IMDBManager</a:t>
            </a:r>
            <a:r>
              <a:rPr lang="en-US" dirty="0">
                <a:cs typeface="+mn-cs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Legge i metadati dei film da un file CSV.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Scrive i risultati dell’analisi statistica in un file CSV.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Utilizzato </a:t>
            </a:r>
            <a:r>
              <a:rPr lang="it-IT" sz="1400" dirty="0" err="1">
                <a:solidFill>
                  <a:schemeClr val="tx1"/>
                </a:solidFill>
                <a:latin typeface="Arial MT"/>
              </a:rPr>
              <a:t>openCSV</a:t>
            </a:r>
            <a:r>
              <a:rPr lang="it-IT" sz="1400" dirty="0">
                <a:solidFill>
                  <a:schemeClr val="tx1"/>
                </a:solidFill>
                <a:latin typeface="Arial MT"/>
              </a:rPr>
              <a:t> per lettura </a:t>
            </a:r>
            <a:r>
              <a:rPr lang="it-IT" sz="1400">
                <a:solidFill>
                  <a:schemeClr val="tx1"/>
                </a:solidFill>
                <a:latin typeface="Arial MT"/>
              </a:rPr>
              <a:t>e scrittura file</a:t>
            </a:r>
            <a:endParaRPr lang="it-IT" sz="1400" dirty="0">
              <a:solidFill>
                <a:schemeClr val="tx1"/>
              </a:solidFill>
              <a:latin typeface="Arial 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cs typeface="+mn-cs"/>
              </a:rPr>
              <a:t>DataLogic</a:t>
            </a:r>
            <a:r>
              <a:rPr lang="en-US" dirty="0">
                <a:cs typeface="+mn-cs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Contiene metodi per calcolare valori statistici come durata media, numero di film, miglior regista, attore più frequente e anno più produttivo.</a:t>
            </a:r>
            <a:endParaRPr lang="en-US" sz="1400" dirty="0">
              <a:solidFill>
                <a:schemeClr val="tx1"/>
              </a:solidFill>
              <a:latin typeface="Arial 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cs typeface="+mn-cs"/>
              </a:rPr>
              <a:t>Film</a:t>
            </a:r>
            <a:r>
              <a:rPr lang="en-US" dirty="0">
                <a:cs typeface="+mn-cs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Arial MT"/>
              </a:rPr>
              <a:t>Una semplice struttura dati per memorizzare informazioni sui singoli film (titolo, durata, attori, anno di uscita, valutazione).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 MT"/>
            </a:endParaRPr>
          </a:p>
          <a:p>
            <a:r>
              <a:rPr lang="en-US" b="1" dirty="0">
                <a:cs typeface="+mn-cs"/>
              </a:rPr>
              <a:t>Main (Backend): </a:t>
            </a:r>
            <a:r>
              <a:rPr lang="it-IT" dirty="0">
                <a:cs typeface="+mn-cs"/>
              </a:rPr>
              <a:t>Punto di ingresso per l’inizializzazione dei processi </a:t>
            </a:r>
            <a:r>
              <a:rPr lang="it-IT" dirty="0" err="1">
                <a:cs typeface="+mn-cs"/>
              </a:rPr>
              <a:t>backend</a:t>
            </a:r>
            <a:r>
              <a:rPr lang="it-IT" dirty="0">
                <a:cs typeface="+mn-cs"/>
              </a:rPr>
              <a:t>.</a:t>
            </a:r>
          </a:p>
          <a:p>
            <a:endParaRPr lang="it-CH" b="1" u="sng" dirty="0"/>
          </a:p>
          <a:p>
            <a:endParaRPr lang="it-CH" b="1" u="sng" dirty="0"/>
          </a:p>
          <a:p>
            <a:br>
              <a:rPr lang="en-US" b="1" u="sng" dirty="0"/>
            </a:b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it-IT" dirty="0"/>
          </a:p>
        </p:txBody>
      </p:sp>
      <p:pic>
        <p:nvPicPr>
          <p:cNvPr id="6148" name="Picture 4" descr="Backend Development: A Deep Dive into Server-Side Development | Kvadrat">
            <a:extLst>
              <a:ext uri="{FF2B5EF4-FFF2-40B4-BE49-F238E27FC236}">
                <a16:creationId xmlns:a16="http://schemas.microsoft.com/office/drawing/2014/main" id="{32785948-C67A-8777-483E-F2FDBB05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62599"/>
            <a:ext cx="5058968" cy="268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543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131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Arial MT</vt:lpstr>
      <vt:lpstr>Calibri</vt:lpstr>
      <vt:lpstr>Tema di Office</vt:lpstr>
      <vt:lpstr>Office Theme</vt:lpstr>
      <vt:lpstr>Educational Project</vt:lpstr>
      <vt:lpstr>Sommario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Martinetti Ivan</dc:creator>
  <cp:lastModifiedBy>Martinetti Ivan</cp:lastModifiedBy>
  <cp:revision>5</cp:revision>
  <dcterms:created xsi:type="dcterms:W3CDTF">2025-03-12T10:53:12Z</dcterms:created>
  <dcterms:modified xsi:type="dcterms:W3CDTF">2025-03-17T09:41:30Z</dcterms:modified>
</cp:coreProperties>
</file>