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
  </p:notesMasterIdLst>
  <p:sldIdLst>
    <p:sldId id="256" r:id="rId2"/>
    <p:sldId id="257" r:id="rId3"/>
    <p:sldId id="259" r:id="rId4"/>
  </p:sldIdLst>
  <p:sldSz cx="9144000" cy="5143500" type="screen16x9"/>
  <p:notesSz cx="6858000" cy="9144000"/>
  <p:embeddedFontLst>
    <p:embeddedFont>
      <p:font typeface="Open Sans" panose="020B0606030504020204" pitchFamily="34" charset="0"/>
      <p:regular r:id="rId6"/>
      <p:bold r:id="rId7"/>
      <p:italic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98" d="100"/>
          <a:sy n="98" d="100"/>
        </p:scale>
        <p:origin x="3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viewProps" Target="viewProps.xml"/><Relationship Id="rId5" Type="http://schemas.openxmlformats.org/officeDocument/2006/relationships/notesMaster" Target="notesMasters/notesMaster1.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4.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ASUS\Downloads\Analyse_NYSE_Data_Ivana_Chipej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SUS\Downloads\Analyse_NYSE_Data_Ivana_Chipej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SUS\Downloads\Analyse_NYSE_Data_Ivana_Chipeja.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[Analyse_NYSE_Data_Ivana_Chipeja.xlsx]Charts!PivotTable100</c:name>
    <c:fmtId val="12"/>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r>
              <a:rPr lang="en-GB" sz="1600">
                <a:latin typeface="Times New Roman" panose="02020603050405020304" pitchFamily="18" charset="0"/>
                <a:cs typeface="Times New Roman" panose="02020603050405020304" pitchFamily="18" charset="0"/>
              </a:rPr>
              <a:t>Mean Revenue of Heath Care Sectors by Years</a:t>
            </a:r>
          </a:p>
        </c:rich>
      </c:tx>
      <c:layout>
        <c:manualLayout>
          <c:xMode val="edge"/>
          <c:yMode val="edge"/>
          <c:x val="0.13523744168308979"/>
          <c:y val="2.9627054647403287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endParaRPr lang="zh-CN"/>
        </a:p>
      </c:txPr>
    </c:title>
    <c:autoTitleDeleted val="0"/>
    <c:pivotFmts>
      <c:pivotFmt>
        <c:idx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zh-CN"/>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zh-CN"/>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Charts!$B$3</c:f>
              <c:strCache>
                <c:ptCount val="1"/>
                <c:pt idx="0">
                  <c:v>Total</c:v>
                </c:pt>
              </c:strCache>
            </c:strRef>
          </c:tx>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Pt>
            <c:idx val="0"/>
            <c:invertIfNegative val="0"/>
            <c:bubble3D val="0"/>
            <c:spPr>
              <a:solidFill>
                <a:schemeClr val="accent1">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2-4032-4CF9-9EA5-841F7A1D5C11}"/>
              </c:ext>
            </c:extLst>
          </c:dPt>
          <c:dPt>
            <c:idx val="1"/>
            <c:invertIfNegative val="0"/>
            <c:bubble3D val="0"/>
            <c:spPr>
              <a:solidFill>
                <a:schemeClr val="accent1">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4032-4CF9-9EA5-841F7A1D5C11}"/>
              </c:ext>
            </c:extLst>
          </c:dPt>
          <c:dPt>
            <c:idx val="2"/>
            <c:invertIfNegative val="0"/>
            <c:bubble3D val="0"/>
            <c:spPr>
              <a:solidFill>
                <a:schemeClr val="accent1">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4032-4CF9-9EA5-841F7A1D5C11}"/>
              </c:ext>
            </c:extLst>
          </c:dPt>
          <c:dPt>
            <c:idx val="3"/>
            <c:invertIfNegative val="0"/>
            <c:bubble3D val="0"/>
            <c:spPr>
              <a:solidFill>
                <a:schemeClr val="accent1">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4-4032-4CF9-9EA5-841F7A1D5C11}"/>
              </c:ext>
            </c:extLst>
          </c:dPt>
          <c:dLbls>
            <c:delete val="1"/>
          </c:dLbls>
          <c:cat>
            <c:strRef>
              <c:f>Charts!$A$4:$A$7</c:f>
              <c:strCache>
                <c:ptCount val="4"/>
                <c:pt idx="0">
                  <c:v>Year 1</c:v>
                </c:pt>
                <c:pt idx="1">
                  <c:v>Year 2</c:v>
                </c:pt>
                <c:pt idx="2">
                  <c:v>Year 3</c:v>
                </c:pt>
                <c:pt idx="3">
                  <c:v>Year 4</c:v>
                </c:pt>
              </c:strCache>
            </c:strRef>
          </c:cat>
          <c:val>
            <c:numRef>
              <c:f>Charts!$B$4:$B$7</c:f>
              <c:numCache>
                <c:formatCode>_-[$$-409]* #,##0.00_ ;_-[$$-409]* \-#,##0.00\ ;_-[$$-409]* "-"??_ ;_-@_ </c:formatCode>
                <c:ptCount val="4"/>
                <c:pt idx="0">
                  <c:v>20079451562.5</c:v>
                </c:pt>
                <c:pt idx="1">
                  <c:v>21655039145.833332</c:v>
                </c:pt>
                <c:pt idx="2">
                  <c:v>24918770489.361702</c:v>
                </c:pt>
                <c:pt idx="3">
                  <c:v>27312225702.127659</c:v>
                </c:pt>
              </c:numCache>
            </c:numRef>
          </c:val>
          <c:extLst>
            <c:ext xmlns:c16="http://schemas.microsoft.com/office/drawing/2014/chart" uri="{C3380CC4-5D6E-409C-BE32-E72D297353CC}">
              <c16:uniqueId val="{00000000-4032-4CF9-9EA5-841F7A1D5C11}"/>
            </c:ext>
          </c:extLst>
        </c:ser>
        <c:dLbls>
          <c:dLblPos val="outEnd"/>
          <c:showLegendKey val="0"/>
          <c:showVal val="1"/>
          <c:showCatName val="0"/>
          <c:showSerName val="0"/>
          <c:showPercent val="0"/>
          <c:showBubbleSize val="0"/>
        </c:dLbls>
        <c:gapWidth val="100"/>
        <c:overlap val="-24"/>
        <c:axId val="1904464160"/>
        <c:axId val="1904462240"/>
      </c:barChart>
      <c:catAx>
        <c:axId val="1904464160"/>
        <c:scaling>
          <c:orientation val="minMax"/>
        </c:scaling>
        <c:delete val="0"/>
        <c:axPos val="b"/>
        <c:title>
          <c:tx>
            <c:rich>
              <a:bodyPr rot="0" spcFirstLastPara="1" vertOverflow="ellipsis" vert="horz" wrap="square" anchor="ctr" anchorCtr="1"/>
              <a:lstStyle/>
              <a:p>
                <a:pPr>
                  <a:defRPr sz="1000" b="0" i="0" u="none" strike="noStrike" kern="1200" cap="all" baseline="0">
                    <a:solidFill>
                      <a:schemeClr val="lt1">
                        <a:lumMod val="85000"/>
                      </a:schemeClr>
                    </a:solidFill>
                    <a:latin typeface="Times New Roman" panose="02020603050405020304" pitchFamily="18" charset="0"/>
                    <a:ea typeface="+mn-ea"/>
                    <a:cs typeface="Times New Roman" panose="02020603050405020304" pitchFamily="18" charset="0"/>
                  </a:defRPr>
                </a:pPr>
                <a:r>
                  <a:rPr lang="en-GB" altLang="zh-CN" sz="1000" b="0">
                    <a:latin typeface="Times New Roman" panose="02020603050405020304" pitchFamily="18" charset="0"/>
                    <a:cs typeface="Times New Roman" panose="02020603050405020304" pitchFamily="18" charset="0"/>
                  </a:rPr>
                  <a:t>Years</a:t>
                </a:r>
              </a:p>
            </c:rich>
          </c:tx>
          <c:layout>
            <c:manualLayout>
              <c:xMode val="edge"/>
              <c:yMode val="edge"/>
              <c:x val="0.57004370871612875"/>
              <c:y val="0.87760787605417256"/>
            </c:manualLayout>
          </c:layout>
          <c:overlay val="0"/>
          <c:spPr>
            <a:noFill/>
            <a:ln>
              <a:noFill/>
            </a:ln>
            <a:effectLst/>
          </c:spPr>
          <c:txPr>
            <a:bodyPr rot="0" spcFirstLastPara="1" vertOverflow="ellipsis" vert="horz" wrap="square" anchor="ctr" anchorCtr="1"/>
            <a:lstStyle/>
            <a:p>
              <a:pPr>
                <a:defRPr sz="1000" b="0" i="0" u="none" strike="noStrike" kern="1200" cap="all"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zh-CN"/>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1904462240"/>
        <c:crosses val="autoZero"/>
        <c:auto val="1"/>
        <c:lblAlgn val="ctr"/>
        <c:lblOffset val="100"/>
        <c:noMultiLvlLbl val="0"/>
      </c:catAx>
      <c:valAx>
        <c:axId val="190446224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000" b="0" i="0" u="none" strike="noStrike" kern="1200" cap="all" baseline="0">
                    <a:solidFill>
                      <a:schemeClr val="lt1">
                        <a:lumMod val="85000"/>
                      </a:schemeClr>
                    </a:solidFill>
                    <a:latin typeface="Times New Roman" panose="02020603050405020304" pitchFamily="18" charset="0"/>
                    <a:ea typeface="+mn-ea"/>
                    <a:cs typeface="Times New Roman" panose="02020603050405020304" pitchFamily="18" charset="0"/>
                  </a:defRPr>
                </a:pPr>
                <a:r>
                  <a:rPr lang="en-GB" altLang="zh-CN" sz="1000" b="0">
                    <a:latin typeface="Times New Roman" panose="02020603050405020304" pitchFamily="18" charset="0"/>
                    <a:cs typeface="Times New Roman" panose="02020603050405020304" pitchFamily="18" charset="0"/>
                  </a:rPr>
                  <a:t>Mean Revenue</a:t>
                </a:r>
              </a:p>
            </c:rich>
          </c:tx>
          <c:layout>
            <c:manualLayout>
              <c:xMode val="edge"/>
              <c:yMode val="edge"/>
              <c:x val="2.6664677564650591E-2"/>
              <c:y val="0.28828475016974764"/>
            </c:manualLayout>
          </c:layout>
          <c:overlay val="0"/>
          <c:spPr>
            <a:noFill/>
            <a:ln>
              <a:noFill/>
            </a:ln>
            <a:effectLst/>
          </c:spPr>
          <c:txPr>
            <a:bodyPr rot="-5400000" spcFirstLastPara="1" vertOverflow="ellipsis" vert="horz" wrap="square" anchor="ctr" anchorCtr="1"/>
            <a:lstStyle/>
            <a:p>
              <a:pPr>
                <a:defRPr sz="1000" b="0" i="0" u="none" strike="noStrike" kern="1200" cap="all"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zh-CN"/>
            </a:p>
          </c:txPr>
        </c:title>
        <c:numFmt formatCode="_-[$$-409]* #,##0.00_ ;_-[$$-409]* \-#,##0.00\ ;_-[$$-409]* &quot;-&quot;??_ ;_-@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190446416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[Analyse_NYSE_Data_Ivana_Chipeja.xlsx]Charts!PivotTable101</c:name>
    <c:fmtId val="17"/>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r>
              <a:rPr lang="en-GB" altLang="zh-CN" sz="14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Times New Roman" panose="02020603050405020304" pitchFamily="18" charset="0"/>
                <a:cs typeface="Times New Roman" panose="02020603050405020304" pitchFamily="18" charset="0"/>
              </a:rPr>
              <a:t>Mean Revenue of Heath Care Distributors Industry by Years</a:t>
            </a:r>
          </a:p>
        </c:rich>
      </c:tx>
      <c:layout>
        <c:manualLayout>
          <c:xMode val="edge"/>
          <c:yMode val="edge"/>
          <c:x val="0.11951024009544167"/>
          <c:y val="3.5364691897017832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endParaRPr lang="zh-CN"/>
        </a:p>
      </c:txPr>
    </c:title>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zh-CN"/>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zh-CN"/>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Charts!$B$23</c:f>
              <c:strCache>
                <c:ptCount val="1"/>
                <c:pt idx="0">
                  <c:v>Total</c:v>
                </c:pt>
              </c:strCache>
            </c:strRef>
          </c:tx>
          <c:spPr>
            <a:solidFill>
              <a:srgbClr val="00B05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delete val="1"/>
          </c:dLbls>
          <c:cat>
            <c:strRef>
              <c:f>Charts!$A$24:$A$27</c:f>
              <c:strCache>
                <c:ptCount val="4"/>
                <c:pt idx="0">
                  <c:v>Year 1</c:v>
                </c:pt>
                <c:pt idx="1">
                  <c:v>Year 2</c:v>
                </c:pt>
                <c:pt idx="2">
                  <c:v>Year 3</c:v>
                </c:pt>
                <c:pt idx="3">
                  <c:v>Year 4</c:v>
                </c:pt>
              </c:strCache>
            </c:strRef>
          </c:cat>
          <c:val>
            <c:numRef>
              <c:f>Charts!$B$24:$B$27</c:f>
              <c:numCache>
                <c:formatCode>_-[$$-409]* #,##0.00_ ;_-[$$-409]* \-#,##0.00\ ;_-[$$-409]* "-"??_ ;_-@_ </c:formatCode>
                <c:ptCount val="4"/>
                <c:pt idx="0">
                  <c:v>56608795833.333336</c:v>
                </c:pt>
                <c:pt idx="1">
                  <c:v>62649165333.333336</c:v>
                </c:pt>
                <c:pt idx="2">
                  <c:v>74296256166.666672</c:v>
                </c:pt>
                <c:pt idx="3">
                  <c:v>81418622833.333328</c:v>
                </c:pt>
              </c:numCache>
            </c:numRef>
          </c:val>
          <c:extLst>
            <c:ext xmlns:c16="http://schemas.microsoft.com/office/drawing/2014/chart" uri="{C3380CC4-5D6E-409C-BE32-E72D297353CC}">
              <c16:uniqueId val="{00000000-B223-473D-8067-E7E3A57F4F5B}"/>
            </c:ext>
          </c:extLst>
        </c:ser>
        <c:dLbls>
          <c:dLblPos val="outEnd"/>
          <c:showLegendKey val="0"/>
          <c:showVal val="1"/>
          <c:showCatName val="0"/>
          <c:showSerName val="0"/>
          <c:showPercent val="0"/>
          <c:showBubbleSize val="0"/>
        </c:dLbls>
        <c:gapWidth val="100"/>
        <c:overlap val="-24"/>
        <c:axId val="1028711744"/>
        <c:axId val="1028712704"/>
      </c:barChart>
      <c:catAx>
        <c:axId val="1028711744"/>
        <c:scaling>
          <c:orientation val="minMax"/>
        </c:scaling>
        <c:delete val="0"/>
        <c:axPos val="b"/>
        <c:title>
          <c:tx>
            <c:rich>
              <a:bodyPr rot="0" spcFirstLastPara="1" vertOverflow="ellipsis" vert="horz" wrap="square" anchor="ctr" anchorCtr="1"/>
              <a:lstStyle/>
              <a:p>
                <a:pPr>
                  <a:defRPr sz="1000" b="0" i="0" u="none" strike="noStrike" kern="1200" cap="all" baseline="0">
                    <a:solidFill>
                      <a:schemeClr val="lt1">
                        <a:lumMod val="85000"/>
                      </a:schemeClr>
                    </a:solidFill>
                    <a:latin typeface="Times New Roman" panose="02020603050405020304" pitchFamily="18" charset="0"/>
                    <a:ea typeface="+mn-ea"/>
                    <a:cs typeface="Times New Roman" panose="02020603050405020304" pitchFamily="18" charset="0"/>
                  </a:defRPr>
                </a:pPr>
                <a:r>
                  <a:rPr lang="en-GB" altLang="zh-CN" sz="1000" b="0">
                    <a:latin typeface="Times New Roman" panose="02020603050405020304" pitchFamily="18" charset="0"/>
                    <a:cs typeface="Times New Roman" panose="02020603050405020304" pitchFamily="18" charset="0"/>
                  </a:rPr>
                  <a:t>Years</a:t>
                </a:r>
              </a:p>
            </c:rich>
          </c:tx>
          <c:overlay val="0"/>
          <c:spPr>
            <a:noFill/>
            <a:ln>
              <a:noFill/>
            </a:ln>
            <a:effectLst/>
          </c:spPr>
          <c:txPr>
            <a:bodyPr rot="0" spcFirstLastPara="1" vertOverflow="ellipsis" vert="horz" wrap="square" anchor="ctr" anchorCtr="1"/>
            <a:lstStyle/>
            <a:p>
              <a:pPr>
                <a:defRPr sz="1000" b="0" i="0" u="none" strike="noStrike" kern="1200" cap="all"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zh-CN"/>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1028712704"/>
        <c:crossesAt val="2"/>
        <c:auto val="1"/>
        <c:lblAlgn val="ctr"/>
        <c:lblOffset val="100"/>
        <c:noMultiLvlLbl val="0"/>
      </c:catAx>
      <c:valAx>
        <c:axId val="102871270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000" b="0" i="0" u="none" strike="noStrike" kern="1200" cap="all" baseline="0">
                    <a:solidFill>
                      <a:schemeClr val="lt1">
                        <a:lumMod val="85000"/>
                      </a:schemeClr>
                    </a:solidFill>
                    <a:latin typeface="Times New Roman" panose="02020603050405020304" pitchFamily="18" charset="0"/>
                    <a:ea typeface="+mn-ea"/>
                    <a:cs typeface="Times New Roman" panose="02020603050405020304" pitchFamily="18" charset="0"/>
                  </a:defRPr>
                </a:pPr>
                <a:r>
                  <a:rPr lang="en-GB" altLang="zh-CN" sz="1000" b="0">
                    <a:latin typeface="Times New Roman" panose="02020603050405020304" pitchFamily="18" charset="0"/>
                    <a:cs typeface="Times New Roman" panose="02020603050405020304" pitchFamily="18" charset="0"/>
                  </a:rPr>
                  <a:t>Mean</a:t>
                </a:r>
                <a:r>
                  <a:rPr lang="en-GB" altLang="zh-CN" sz="1000" b="0" baseline="0">
                    <a:latin typeface="Times New Roman" panose="02020603050405020304" pitchFamily="18" charset="0"/>
                    <a:cs typeface="Times New Roman" panose="02020603050405020304" pitchFamily="18" charset="0"/>
                  </a:rPr>
                  <a:t> Revenue</a:t>
                </a:r>
                <a:endParaRPr lang="en-GB" altLang="zh-CN" sz="1000" b="0">
                  <a:latin typeface="Times New Roman" panose="02020603050405020304" pitchFamily="18" charset="0"/>
                  <a:cs typeface="Times New Roman" panose="02020603050405020304" pitchFamily="18" charset="0"/>
                </a:endParaRPr>
              </a:p>
            </c:rich>
          </c:tx>
          <c:layout>
            <c:manualLayout>
              <c:xMode val="edge"/>
              <c:yMode val="edge"/>
              <c:x val="4.0078493025711058E-2"/>
              <c:y val="0.26554900360608619"/>
            </c:manualLayout>
          </c:layout>
          <c:overlay val="0"/>
          <c:spPr>
            <a:noFill/>
            <a:ln>
              <a:noFill/>
            </a:ln>
            <a:effectLst/>
          </c:spPr>
          <c:txPr>
            <a:bodyPr rot="-5400000" spcFirstLastPara="1" vertOverflow="ellipsis" vert="horz" wrap="square" anchor="ctr" anchorCtr="1"/>
            <a:lstStyle/>
            <a:p>
              <a:pPr>
                <a:defRPr sz="1000" b="0" i="0" u="none" strike="noStrike" kern="1200" cap="all"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zh-CN"/>
            </a:p>
          </c:txPr>
        </c:title>
        <c:numFmt formatCode="_-[$$-409]* #,##0.00_ ;_-[$$-409]* \-#,##0.00\ ;_-[$$-409]* &quot;-&quot;??_ ;_-@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1028711744"/>
        <c:crosses val="autoZero"/>
        <c:crossBetween val="between"/>
        <c:majorUnit val="20000000000"/>
        <c:minorUnit val="400000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[Analyse_NYSE_Data_Ivana_Chipeja.xlsx]Charts!PivotTable1</c:name>
    <c:fmtId val="32"/>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ltLang="zh-CN" sz="1400" dirty="0"/>
              <a:t>Standard Deviation of Total Revenue in</a:t>
            </a:r>
            <a:r>
              <a:rPr lang="en-US" altLang="zh-CN" sz="1400" baseline="0" dirty="0"/>
              <a:t> Health Care Industries</a:t>
            </a:r>
            <a:endParaRPr lang="en-US" altLang="zh-CN" sz="1400"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ivotFmts>
      <c:pivotFmt>
        <c:idx val="0"/>
        <c:spPr>
          <a:gradFill rotWithShape="1">
            <a:gsLst>
              <a:gs pos="0">
                <a:schemeClr val="accent5">
                  <a:tint val="100000"/>
                  <a:shade val="100000"/>
                  <a:satMod val="130000"/>
                </a:schemeClr>
              </a:gs>
              <a:gs pos="100000">
                <a:schemeClr val="accent5">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5">
                    <a:tint val="100000"/>
                    <a:shade val="100000"/>
                    <a:satMod val="130000"/>
                  </a:schemeClr>
                </a:gs>
                <a:gs pos="100000">
                  <a:schemeClr val="accent5">
                    <a:tint val="50000"/>
                    <a:shade val="100000"/>
                    <a:satMod val="350000"/>
                  </a:schemeClr>
                </a:gs>
              </a:gsLst>
              <a:lin ang="16200000" scaled="0"/>
            </a:gradFill>
            <a:ln w="9525">
              <a:solidFill>
                <a:schemeClr val="accent5"/>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5">
                  <a:tint val="100000"/>
                  <a:shade val="100000"/>
                  <a:satMod val="130000"/>
                </a:schemeClr>
              </a:gs>
              <a:gs pos="100000">
                <a:schemeClr val="accent5">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5">
                  <a:tint val="100000"/>
                  <a:shade val="100000"/>
                  <a:satMod val="130000"/>
                </a:schemeClr>
              </a:gs>
              <a:gs pos="100000">
                <a:schemeClr val="accent5">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Charts!$B$66</c:f>
              <c:strCache>
                <c:ptCount val="1"/>
                <c:pt idx="0">
                  <c:v>Total</c:v>
                </c:pt>
              </c:strCache>
            </c:strRef>
          </c:tx>
          <c:spPr>
            <a:gradFill rotWithShape="1">
              <a:gsLst>
                <a:gs pos="0">
                  <a:schemeClr val="accent5">
                    <a:tint val="100000"/>
                    <a:shade val="100000"/>
                    <a:satMod val="130000"/>
                  </a:schemeClr>
                </a:gs>
                <a:gs pos="100000">
                  <a:schemeClr val="accent5">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Charts!$A$67:$A$75</c:f>
              <c:strCache>
                <c:ptCount val="9"/>
                <c:pt idx="0">
                  <c:v>Biotechnology</c:v>
                </c:pt>
                <c:pt idx="1">
                  <c:v>Health Care Distributors</c:v>
                </c:pt>
                <c:pt idx="2">
                  <c:v>Health Care Equipment</c:v>
                </c:pt>
                <c:pt idx="3">
                  <c:v>Health Care Facilities</c:v>
                </c:pt>
                <c:pt idx="4">
                  <c:v>Health Care Supplies</c:v>
                </c:pt>
                <c:pt idx="5">
                  <c:v>Health Care Technology</c:v>
                </c:pt>
                <c:pt idx="6">
                  <c:v>Life Sciences Tools &amp; Services</c:v>
                </c:pt>
                <c:pt idx="7">
                  <c:v>Managed Health Care</c:v>
                </c:pt>
                <c:pt idx="8">
                  <c:v>Pharmaceuticals</c:v>
                </c:pt>
              </c:strCache>
            </c:strRef>
          </c:cat>
          <c:val>
            <c:numRef>
              <c:f>Charts!$B$67:$B$75</c:f>
              <c:numCache>
                <c:formatCode>_-[$$-409]* #,##0.00_ ;_-[$$-409]* \-#,##0.00\ ;_-[$$-409]* "-"??_ ;_-@_ </c:formatCode>
                <c:ptCount val="9"/>
                <c:pt idx="0">
                  <c:v>8538307252.4332619</c:v>
                </c:pt>
                <c:pt idx="1">
                  <c:v>64701886893.945244</c:v>
                </c:pt>
                <c:pt idx="2">
                  <c:v>5536921164.8136206</c:v>
                </c:pt>
                <c:pt idx="3">
                  <c:v>12565519026.874422</c:v>
                </c:pt>
                <c:pt idx="4">
                  <c:v>1106774216.3635335</c:v>
                </c:pt>
                <c:pt idx="5">
                  <c:v>876440345.01513612</c:v>
                </c:pt>
                <c:pt idx="6">
                  <c:v>379364661.62698585</c:v>
                </c:pt>
                <c:pt idx="7">
                  <c:v>49244557491.22541</c:v>
                </c:pt>
                <c:pt idx="8">
                  <c:v>17518349826.604515</c:v>
                </c:pt>
              </c:numCache>
            </c:numRef>
          </c:val>
          <c:extLst>
            <c:ext xmlns:c16="http://schemas.microsoft.com/office/drawing/2014/chart" uri="{C3380CC4-5D6E-409C-BE32-E72D297353CC}">
              <c16:uniqueId val="{00000000-01E5-4AC1-9EF7-270A47B6219C}"/>
            </c:ext>
          </c:extLst>
        </c:ser>
        <c:dLbls>
          <c:showLegendKey val="0"/>
          <c:showVal val="0"/>
          <c:showCatName val="0"/>
          <c:showSerName val="0"/>
          <c:showPercent val="0"/>
          <c:showBubbleSize val="0"/>
        </c:dLbls>
        <c:gapWidth val="100"/>
        <c:overlap val="-24"/>
        <c:axId val="854476271"/>
        <c:axId val="854476751"/>
      </c:barChart>
      <c:catAx>
        <c:axId val="854476271"/>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GB" altLang="zh-CN" sz="1000" b="0" dirty="0">
                    <a:latin typeface="Times New Roman" panose="02020603050405020304" pitchFamily="18" charset="0"/>
                    <a:cs typeface="Times New Roman" panose="02020603050405020304" pitchFamily="18" charset="0"/>
                  </a:rPr>
                  <a:t>Health Care Industries</a:t>
                </a:r>
              </a:p>
            </c:rich>
          </c:tx>
          <c:layout>
            <c:manualLayout>
              <c:xMode val="edge"/>
              <c:yMode val="edge"/>
              <c:x val="0.36186770755485531"/>
              <c:y val="0.91769581069957107"/>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zh-CN"/>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854476751"/>
        <c:crosses val="autoZero"/>
        <c:auto val="1"/>
        <c:lblAlgn val="ctr"/>
        <c:lblOffset val="100"/>
        <c:noMultiLvlLbl val="0"/>
      </c:catAx>
      <c:valAx>
        <c:axId val="854476751"/>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lt1">
                        <a:lumMod val="85000"/>
                      </a:schemeClr>
                    </a:solidFill>
                    <a:latin typeface="Times New Roman" panose="02020603050405020304" pitchFamily="18" charset="0"/>
                    <a:ea typeface="+mn-ea"/>
                    <a:cs typeface="Times New Roman" panose="02020603050405020304" pitchFamily="18" charset="0"/>
                  </a:defRPr>
                </a:pPr>
                <a:r>
                  <a:rPr lang="en-GB" altLang="zh-CN" b="0">
                    <a:latin typeface="Times New Roman" panose="02020603050405020304" pitchFamily="18" charset="0"/>
                    <a:cs typeface="Times New Roman" panose="02020603050405020304" pitchFamily="18" charset="0"/>
                  </a:rPr>
                  <a:t>St. Dev. </a:t>
                </a:r>
                <a:r>
                  <a:rPr lang="en-GB" altLang="zh-CN" b="0" baseline="0">
                    <a:latin typeface="Times New Roman" panose="02020603050405020304" pitchFamily="18" charset="0"/>
                    <a:cs typeface="Times New Roman" panose="02020603050405020304" pitchFamily="18" charset="0"/>
                  </a:rPr>
                  <a:t>of Total Revenue</a:t>
                </a:r>
                <a:endParaRPr lang="en-GB" altLang="zh-CN" b="0">
                  <a:latin typeface="Times New Roman" panose="02020603050405020304" pitchFamily="18" charset="0"/>
                  <a:cs typeface="Times New Roman" panose="02020603050405020304" pitchFamily="18" charset="0"/>
                </a:endParaRPr>
              </a:p>
            </c:rich>
          </c:tx>
          <c:layout>
            <c:manualLayout>
              <c:xMode val="edge"/>
              <c:yMode val="edge"/>
              <c:x val="2.5121063846977321E-2"/>
              <c:y val="0.13380468341653248"/>
            </c:manualLayout>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zh-CN"/>
            </a:p>
          </c:txPr>
        </c:title>
        <c:numFmt formatCode="_-[$$-409]* #,##0.00_ ;_-[$$-409]* \-#,##0.00\ ;_-[$$-409]* &quot;-&quot;??_ ;_-@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8544762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4">
  <a:schemeClr val="accent4"/>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c0c13f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c0c13f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1408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2471100" y="971550"/>
            <a:ext cx="4201800" cy="1600200"/>
          </a:xfrm>
          <a:prstGeom prst="rect">
            <a:avLst/>
          </a:prstGeom>
        </p:spPr>
        <p:txBody>
          <a:bodyPr spcFirstLastPara="1" wrap="square" lIns="91425" tIns="91425" rIns="91425" bIns="91425" anchor="t" anchorCtr="0">
            <a:noAutofit/>
          </a:bodyPr>
          <a:lstStyle/>
          <a:p>
            <a:pPr marL="0" lvl="0" indent="0" algn="ctr" rtl="0">
              <a:spcBef>
                <a:spcPts val="1600"/>
              </a:spcBef>
              <a:spcAft>
                <a:spcPts val="1600"/>
              </a:spcAft>
              <a:buNone/>
            </a:pPr>
            <a:r>
              <a:rPr lang="en-US" sz="1800" dirty="0">
                <a:solidFill>
                  <a:schemeClr val="tx1"/>
                </a:solidFill>
                <a:latin typeface="Times New Roman" panose="02020603050405020304" pitchFamily="18" charset="0"/>
                <a:ea typeface="Open Sans"/>
                <a:cs typeface="Times New Roman" panose="02020603050405020304" pitchFamily="18" charset="0"/>
                <a:sym typeface="Open Sans"/>
              </a:rPr>
              <a:t>Analyze NYSE Data</a:t>
            </a:r>
          </a:p>
          <a:p>
            <a:pPr marL="0" lvl="0" indent="0" algn="ctr" rtl="0">
              <a:spcBef>
                <a:spcPts val="1600"/>
              </a:spcBef>
              <a:spcAft>
                <a:spcPts val="1600"/>
              </a:spcAft>
              <a:buNone/>
            </a:pPr>
            <a:r>
              <a:rPr lang="en-US" sz="1800" dirty="0">
                <a:solidFill>
                  <a:schemeClr val="tx1"/>
                </a:solidFill>
                <a:latin typeface="Times New Roman" panose="02020603050405020304" pitchFamily="18" charset="0"/>
                <a:ea typeface="Open Sans"/>
                <a:cs typeface="Times New Roman" panose="02020603050405020304" pitchFamily="18" charset="0"/>
                <a:sym typeface="Open Sans"/>
              </a:rPr>
              <a:t>Ivana Chipeja</a:t>
            </a:r>
            <a:endParaRPr sz="1800" dirty="0">
              <a:solidFill>
                <a:schemeClr val="tx1"/>
              </a:solidFill>
              <a:latin typeface="Times New Roman" panose="02020603050405020304" pitchFamily="18" charset="0"/>
              <a:ea typeface="Open Sans"/>
              <a:cs typeface="Times New Roman" panose="02020603050405020304" pitchFamily="18" charset="0"/>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5517664" y="890953"/>
            <a:ext cx="3548180" cy="4165599"/>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US" altLang="zh-CN" sz="1000" dirty="0">
                <a:solidFill>
                  <a:schemeClr val="tx1"/>
                </a:solidFill>
                <a:latin typeface="Times New Roman" panose="02020603050405020304" pitchFamily="18" charset="0"/>
                <a:cs typeface="Times New Roman" panose="02020603050405020304" pitchFamily="18" charset="0"/>
              </a:rPr>
              <a:t>The mean total revenue for companies categorized under the Health Care Distributors industry ($68,743,210,041.67) was higher compared to mean total revenue for all healthcare industries ($23,463,749,342.11). It looks like companies in the Pharmaceutical industry have a higher total revenue on average than all industries categorized under Health Care Sector.</a:t>
            </a:r>
          </a:p>
          <a:p>
            <a:pPr marL="0" lvl="0" indent="0" rtl="0">
              <a:spcBef>
                <a:spcPts val="0"/>
              </a:spcBef>
              <a:spcAft>
                <a:spcPts val="1600"/>
              </a:spcAft>
              <a:buNone/>
            </a:pPr>
            <a:endParaRPr lang="en-US" altLang="zh-CN" sz="1000" dirty="0">
              <a:solidFill>
                <a:schemeClr val="tx1"/>
              </a:solidFill>
              <a:latin typeface="Times New Roman" panose="02020603050405020304" pitchFamily="18" charset="0"/>
              <a:cs typeface="Times New Roman" panose="02020603050405020304" pitchFamily="18" charset="0"/>
            </a:endParaRPr>
          </a:p>
          <a:p>
            <a:pPr marL="0" lvl="0" indent="0" rtl="0">
              <a:spcBef>
                <a:spcPts val="0"/>
              </a:spcBef>
              <a:spcAft>
                <a:spcPts val="1600"/>
              </a:spcAft>
              <a:buNone/>
            </a:pPr>
            <a:r>
              <a:rPr lang="en-US" altLang="zh-CN" sz="1000" dirty="0">
                <a:solidFill>
                  <a:schemeClr val="tx1"/>
                </a:solidFill>
                <a:latin typeface="Times New Roman" panose="02020603050405020304" pitchFamily="18" charset="0"/>
                <a:cs typeface="Times New Roman" panose="02020603050405020304" pitchFamily="18" charset="0"/>
              </a:rPr>
              <a:t>The Median total revenue for companies categorized under the Health Care Distributors industry ($52,790,083,500) was higher compared to median total revenue for all healthcare industries ($8,563,050,000). It looks like that 50% of the companies in the Pharmaceutical industry have a higher total revenue on average than 50% of the companies categorized under Health Care Sector.</a:t>
            </a:r>
          </a:p>
        </p:txBody>
      </p:sp>
      <p:sp>
        <p:nvSpPr>
          <p:cNvPr id="60" name="Google Shape;60;p14"/>
          <p:cNvSpPr/>
          <p:nvPr/>
        </p:nvSpPr>
        <p:spPr>
          <a:xfrm>
            <a:off x="78155" y="890954"/>
            <a:ext cx="5298830" cy="416559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1" name="Google Shape;61;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solidFill>
                  <a:srgbClr val="FFFFFF"/>
                </a:solidFill>
                <a:latin typeface="Open Sans"/>
                <a:ea typeface="Open Sans"/>
                <a:cs typeface="Open Sans"/>
                <a:sym typeface="Open Sans"/>
              </a:rPr>
              <a:t>Difference in revenue between Health Care Sector and Health Care Distributors Industry in four years</a:t>
            </a:r>
            <a:endParaRPr sz="2000" dirty="0">
              <a:solidFill>
                <a:srgbClr val="FFFFFF"/>
              </a:solidFill>
              <a:latin typeface="Open Sans"/>
              <a:ea typeface="Open Sans"/>
              <a:cs typeface="Open Sans"/>
              <a:sym typeface="Open Sans"/>
            </a:endParaRPr>
          </a:p>
        </p:txBody>
      </p:sp>
      <p:graphicFrame>
        <p:nvGraphicFramePr>
          <p:cNvPr id="4" name="Chart 3">
            <a:extLst>
              <a:ext uri="{FF2B5EF4-FFF2-40B4-BE49-F238E27FC236}">
                <a16:creationId xmlns:a16="http://schemas.microsoft.com/office/drawing/2014/main" id="{009C2381-786A-A384-26E8-214FD31AE63B}"/>
              </a:ext>
            </a:extLst>
          </p:cNvPr>
          <p:cNvGraphicFramePr>
            <a:graphicFrameLocks/>
          </p:cNvGraphicFramePr>
          <p:nvPr>
            <p:extLst>
              <p:ext uri="{D42A27DB-BD31-4B8C-83A1-F6EECF244321}">
                <p14:modId xmlns:p14="http://schemas.microsoft.com/office/powerpoint/2010/main" val="2434729510"/>
              </p:ext>
            </p:extLst>
          </p:nvPr>
        </p:nvGraphicFramePr>
        <p:xfrm>
          <a:off x="140677" y="917916"/>
          <a:ext cx="3485660" cy="21414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887E83BF-3859-FD04-1E9D-5469888CFDAD}"/>
              </a:ext>
            </a:extLst>
          </p:cNvPr>
          <p:cNvGraphicFramePr>
            <a:graphicFrameLocks/>
          </p:cNvGraphicFramePr>
          <p:nvPr>
            <p:extLst>
              <p:ext uri="{D42A27DB-BD31-4B8C-83A1-F6EECF244321}">
                <p14:modId xmlns:p14="http://schemas.microsoft.com/office/powerpoint/2010/main" val="1194233875"/>
              </p:ext>
            </p:extLst>
          </p:nvPr>
        </p:nvGraphicFramePr>
        <p:xfrm>
          <a:off x="1800211" y="3086292"/>
          <a:ext cx="3485660" cy="1922583"/>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5306646" y="890953"/>
            <a:ext cx="3759198" cy="4165599"/>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US" altLang="zh-CN" sz="1000" dirty="0">
                <a:solidFill>
                  <a:schemeClr val="tx1"/>
                </a:solidFill>
                <a:latin typeface="Times New Roman" panose="02020603050405020304" pitchFamily="18" charset="0"/>
                <a:cs typeface="Times New Roman" panose="02020603050405020304" pitchFamily="18" charset="0"/>
              </a:rPr>
              <a:t>The standard deviation of total revenue for companies categorized under the Health Care Distributors industry ($63,339,589,336.52) was significantly higher compared to the standard deviation of total revenue for all Health Care industries ($37,611,529,886.71). There's a higher variability of Total Revenues in the Health Care Distributors industry compared to Healthcare industries. It appears that companies in the Health Care Distributors industry have fewer stable revenues as they change on average more than the average change (Standard Deviation) of Health Care industries. </a:t>
            </a:r>
          </a:p>
          <a:p>
            <a:pPr marL="0" lvl="0" indent="0" rtl="0">
              <a:spcBef>
                <a:spcPts val="0"/>
              </a:spcBef>
              <a:spcAft>
                <a:spcPts val="1600"/>
              </a:spcAft>
              <a:buNone/>
            </a:pPr>
            <a:endParaRPr lang="en-US" altLang="zh-CN" sz="1000" dirty="0">
              <a:solidFill>
                <a:schemeClr val="tx1"/>
              </a:solidFill>
              <a:latin typeface="Times New Roman" panose="02020603050405020304" pitchFamily="18" charset="0"/>
              <a:cs typeface="Times New Roman" panose="02020603050405020304" pitchFamily="18" charset="0"/>
            </a:endParaRPr>
          </a:p>
          <a:p>
            <a:pPr marL="0" lvl="0" indent="0" rtl="0">
              <a:spcBef>
                <a:spcPts val="0"/>
              </a:spcBef>
              <a:spcAft>
                <a:spcPts val="1600"/>
              </a:spcAft>
              <a:buNone/>
            </a:pPr>
            <a:r>
              <a:rPr lang="en-US" altLang="zh-CN" sz="1000" dirty="0">
                <a:solidFill>
                  <a:schemeClr val="tx1"/>
                </a:solidFill>
                <a:latin typeface="Times New Roman" panose="02020603050405020304" pitchFamily="18" charset="0"/>
                <a:cs typeface="Times New Roman" panose="02020603050405020304" pitchFamily="18" charset="0"/>
              </a:rPr>
              <a:t>The Range for Health Care sector Total Revenue at $190,303,585,000  is slightly higher compared with The Range of Total Revenue for the Health Distributors industry at $189,040,359,000. It looks like companies in the Health Care sector have greater variability in the total revenues they receive because their range is more spread out.</a:t>
            </a:r>
          </a:p>
        </p:txBody>
      </p:sp>
      <p:sp>
        <p:nvSpPr>
          <p:cNvPr id="60" name="Google Shape;60;p14"/>
          <p:cNvSpPr/>
          <p:nvPr/>
        </p:nvSpPr>
        <p:spPr>
          <a:xfrm>
            <a:off x="78155" y="890954"/>
            <a:ext cx="5095630" cy="416559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1" name="Google Shape;61;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solidFill>
                  <a:srgbClr val="FFFFFF"/>
                </a:solidFill>
                <a:latin typeface="Open Sans"/>
                <a:ea typeface="Open Sans"/>
                <a:cs typeface="Open Sans"/>
                <a:sym typeface="Open Sans"/>
              </a:rPr>
              <a:t>Difference in revenue between Health Care Sector and Health Care Distributors Industry in four years</a:t>
            </a:r>
            <a:endParaRPr sz="2000" dirty="0">
              <a:solidFill>
                <a:srgbClr val="FFFFFF"/>
              </a:solidFill>
              <a:latin typeface="Open Sans"/>
              <a:ea typeface="Open Sans"/>
              <a:cs typeface="Open Sans"/>
              <a:sym typeface="Open Sans"/>
            </a:endParaRPr>
          </a:p>
        </p:txBody>
      </p:sp>
      <p:graphicFrame>
        <p:nvGraphicFramePr>
          <p:cNvPr id="2" name="Chart 1">
            <a:extLst>
              <a:ext uri="{FF2B5EF4-FFF2-40B4-BE49-F238E27FC236}">
                <a16:creationId xmlns:a16="http://schemas.microsoft.com/office/drawing/2014/main" id="{035AB26A-8D13-EAD7-4252-0F7062AE83D5}"/>
              </a:ext>
            </a:extLst>
          </p:cNvPr>
          <p:cNvGraphicFramePr>
            <a:graphicFrameLocks/>
          </p:cNvGraphicFramePr>
          <p:nvPr>
            <p:extLst>
              <p:ext uri="{D42A27DB-BD31-4B8C-83A1-F6EECF244321}">
                <p14:modId xmlns:p14="http://schemas.microsoft.com/office/powerpoint/2010/main" val="2775920567"/>
              </p:ext>
            </p:extLst>
          </p:nvPr>
        </p:nvGraphicFramePr>
        <p:xfrm>
          <a:off x="233352" y="1143204"/>
          <a:ext cx="4752864" cy="37804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1057787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337</Words>
  <Application>Microsoft Office PowerPoint</Application>
  <PresentationFormat>On-screen Show (16:9)</PresentationFormat>
  <Paragraphs>19</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Times New Roman</vt:lpstr>
      <vt:lpstr>Open Sans</vt:lpstr>
      <vt:lpstr>Arial</vt:lpstr>
      <vt:lpstr>Simple Light</vt:lpstr>
      <vt:lpstr>PowerPoint Presentation</vt:lpstr>
      <vt:lpstr>Difference in revenue between Health Care Sector and Health Care Distributors Industry in four years</vt:lpstr>
      <vt:lpstr>Difference in revenue between Health Care Sector and Health Care Distributors Industry in four years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Ivana Chipeja</cp:lastModifiedBy>
  <cp:revision>9</cp:revision>
  <dcterms:modified xsi:type="dcterms:W3CDTF">2024-09-02T07:07:27Z</dcterms:modified>
</cp:coreProperties>
</file>