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5" r:id="rId5"/>
    <p:sldId id="259" r:id="rId6"/>
    <p:sldId id="258" r:id="rId7"/>
    <p:sldId id="261" r:id="rId8"/>
    <p:sldId id="272" r:id="rId9"/>
    <p:sldId id="273" r:id="rId10"/>
    <p:sldId id="264" r:id="rId11"/>
    <p:sldId id="274" r:id="rId12"/>
    <p:sldId id="275" r:id="rId13"/>
    <p:sldId id="276" r:id="rId14"/>
    <p:sldId id="266" r:id="rId15"/>
    <p:sldId id="270" r:id="rId16"/>
    <p:sldId id="278" r:id="rId17"/>
    <p:sldId id="277" r:id="rId18"/>
    <p:sldId id="279" r:id="rId19"/>
    <p:sldId id="280" r:id="rId20"/>
    <p:sldId id="281" r:id="rId21"/>
    <p:sldId id="286" r:id="rId22"/>
    <p:sldId id="260" r:id="rId23"/>
    <p:sldId id="287" r:id="rId24"/>
    <p:sldId id="285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84" r:id="rId35"/>
    <p:sldId id="27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724" y="2809875"/>
            <a:ext cx="6696075" cy="1909763"/>
          </a:xfrm>
        </p:spPr>
        <p:txBody>
          <a:bodyPr/>
          <a:lstStyle/>
          <a:p>
            <a:r>
              <a:rPr lang="en-US" dirty="0"/>
              <a:t>Online </a:t>
            </a:r>
            <a:r>
              <a:rPr lang="en-US" dirty="0" err="1"/>
              <a:t>butik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70697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Ivana </a:t>
            </a:r>
            <a:r>
              <a:rPr lang="en-US" dirty="0" err="1"/>
              <a:t>Jevti</a:t>
            </a:r>
            <a:r>
              <a:rPr lang="sr-Latn-RS" dirty="0"/>
              <a:t>ć</a:t>
            </a:r>
            <a:r>
              <a:rPr lang="en-US" dirty="0"/>
              <a:t> </a:t>
            </a:r>
          </a:p>
          <a:p>
            <a:pPr algn="r"/>
            <a:r>
              <a:rPr lang="en-US" dirty="0"/>
              <a:t>2018240628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D834-F1E2-4848-8093-D412A7B0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/>
          <a:p>
            <a:r>
              <a:rPr lang="sr-Latn-RS" dirty="0"/>
              <a:t>202</a:t>
            </a:r>
            <a:r>
              <a:rPr lang="en-GB" dirty="0"/>
              <a:t>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71" y="2328344"/>
            <a:ext cx="5111750" cy="1204912"/>
          </a:xfrm>
        </p:spPr>
        <p:txBody>
          <a:bodyPr/>
          <a:lstStyle/>
          <a:p>
            <a:r>
              <a:rPr lang="sr-Latn-RS" dirty="0"/>
              <a:t>Detalji implementacije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764964"/>
          </a:xfrm>
        </p:spPr>
        <p:txBody>
          <a:bodyPr>
            <a:normAutofit/>
          </a:bodyPr>
          <a:lstStyle/>
          <a:p>
            <a:pPr lvl="1"/>
            <a:endParaRPr lang="sr-Latn-RS" dirty="0"/>
          </a:p>
          <a:p>
            <a:pPr lvl="1"/>
            <a:r>
              <a:rPr lang="en-GB" dirty="0"/>
              <a:t>Backend</a:t>
            </a:r>
            <a:endParaRPr lang="sr-Latn-RS" dirty="0"/>
          </a:p>
          <a:p>
            <a:pPr lvl="1"/>
            <a:endParaRPr lang="en-GB" dirty="0"/>
          </a:p>
          <a:p>
            <a:pPr lvl="1"/>
            <a:r>
              <a:rPr lang="en-GB" dirty="0"/>
              <a:t>Frontend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</a:t>
            </a:r>
            <a:r>
              <a:rPr kumimoji="0" lang="sr-Latn-R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ONLINE BUTIK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98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sr-Latn-RS" dirty="0"/>
              <a:t>BACKEND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Latn-RS" dirty="0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D1E5E7-779E-41D2-A124-2D182695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3"/>
            <a:ext cx="5111750" cy="2382579"/>
          </a:xfrm>
        </p:spPr>
        <p:txBody>
          <a:bodyPr>
            <a:normAutofit/>
          </a:bodyPr>
          <a:lstStyle/>
          <a:p>
            <a:pPr lvl="1"/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en-GB" dirty="0"/>
          </a:p>
          <a:p>
            <a:pPr lvl="1"/>
            <a:r>
              <a:rPr lang="en-GB" dirty="0"/>
              <a:t>Spring </a:t>
            </a:r>
            <a:r>
              <a:rPr lang="en-GB" dirty="0" err="1"/>
              <a:t>aplikacija</a:t>
            </a:r>
            <a:endParaRPr lang="en-GB" dirty="0"/>
          </a:p>
          <a:p>
            <a:pPr lvl="1"/>
            <a:r>
              <a:rPr lang="en-GB" dirty="0" err="1"/>
              <a:t>Šema</a:t>
            </a:r>
            <a:r>
              <a:rPr lang="en-GB" dirty="0"/>
              <a:t> </a:t>
            </a:r>
            <a:r>
              <a:rPr lang="en-GB" dirty="0" err="1"/>
              <a:t>baze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  <a:p>
            <a:pPr lvl="1"/>
            <a:r>
              <a:rPr lang="en-GB" dirty="0" err="1"/>
              <a:t>Bezbednost</a:t>
            </a:r>
            <a:endParaRPr lang="en-GB" dirty="0"/>
          </a:p>
          <a:p>
            <a:pPr lvl="1"/>
            <a:r>
              <a:rPr lang="en-GB" dirty="0" err="1"/>
              <a:t>Zavisnosti</a:t>
            </a:r>
            <a:endParaRPr lang="en-GB" dirty="0"/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1AE9B5-8CE0-48A5-BCED-6B6F338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93" y="2981204"/>
            <a:ext cx="1868307" cy="547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516F7-387C-416B-AF2F-2A83C15A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12" y="3728290"/>
            <a:ext cx="1783195" cy="9893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618BBD-59CA-4DB1-8A6B-962CDF04A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782" y="959218"/>
            <a:ext cx="2867025" cy="737790"/>
          </a:xfrm>
          <a:prstGeom prst="rect">
            <a:avLst/>
          </a:prstGeom>
        </p:spPr>
      </p:pic>
      <p:pic>
        <p:nvPicPr>
          <p:cNvPr id="1026" name="Picture 2" descr="MongoDB | Databases">
            <a:extLst>
              <a:ext uri="{FF2B5EF4-FFF2-40B4-BE49-F238E27FC236}">
                <a16:creationId xmlns:a16="http://schemas.microsoft.com/office/drawing/2014/main" id="{5EBFF878-CBCC-4F1B-BD45-8BEE43363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7360" y="1872917"/>
            <a:ext cx="2262447" cy="8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Struktura Aplikacije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5CBB-548A-4169-A689-D689D9D8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75" y="2191404"/>
            <a:ext cx="2591025" cy="24751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4445154" y="2967334"/>
            <a:ext cx="5737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	</a:t>
            </a:r>
            <a:r>
              <a:rPr lang="en-GB" dirty="0"/>
              <a:t>Na </a:t>
            </a:r>
            <a:r>
              <a:rPr lang="en-GB" dirty="0" err="1"/>
              <a:t>slici</a:t>
            </a:r>
            <a:r>
              <a:rPr lang="en-GB" dirty="0"/>
              <a:t> je </a:t>
            </a:r>
            <a:r>
              <a:rPr lang="en-GB" dirty="0" err="1"/>
              <a:t>prikazana</a:t>
            </a:r>
            <a:r>
              <a:rPr lang="en-GB" dirty="0"/>
              <a:t> </a:t>
            </a:r>
            <a:r>
              <a:rPr lang="en-GB" dirty="0" err="1"/>
              <a:t>struktura</a:t>
            </a:r>
            <a:r>
              <a:rPr lang="en-GB" dirty="0"/>
              <a:t> Java </a:t>
            </a:r>
            <a:r>
              <a:rPr lang="en-GB" dirty="0" err="1"/>
              <a:t>paketa</a:t>
            </a:r>
            <a:r>
              <a:rPr lang="en-GB" dirty="0"/>
              <a:t>. </a:t>
            </a:r>
            <a:r>
              <a:rPr lang="en-GB" dirty="0" err="1"/>
              <a:t>Aplikacija</a:t>
            </a:r>
            <a:r>
              <a:rPr lang="en-GB" dirty="0"/>
              <a:t> je </a:t>
            </a:r>
            <a:r>
              <a:rPr lang="en-GB" dirty="0" err="1"/>
              <a:t>funkcionalno</a:t>
            </a:r>
            <a:r>
              <a:rPr lang="en-GB" dirty="0"/>
              <a:t> </a:t>
            </a:r>
            <a:r>
              <a:rPr lang="en-GB" dirty="0" err="1"/>
              <a:t>podeljena</a:t>
            </a:r>
            <a:r>
              <a:rPr lang="en-GB" dirty="0"/>
              <a:t> u module – configuration, entity, model, controller, repository </a:t>
            </a:r>
            <a:r>
              <a:rPr lang="en-GB" dirty="0" err="1"/>
              <a:t>i</a:t>
            </a:r>
            <a:r>
              <a:rPr lang="en-GB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SPRING APLIKACIJA - ENTITETI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6781799" y="1997839"/>
            <a:ext cx="2743201" cy="3760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sadrži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entita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Users, 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Orders,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OrdersItem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Items, 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Size, 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Cart, 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CartItem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sr-Latn-RS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Comment. </a:t>
            </a: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upravljanje</a:t>
            </a:r>
            <a:r>
              <a:rPr kumimoji="0" lang="en-US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5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nalogom</a:t>
            </a:r>
            <a:r>
              <a:rPr kumimoji="0" lang="en-US" sz="1400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Prikaz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entita</a:t>
            </a:r>
            <a:r>
              <a:rPr lang="en-GB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Items.</a:t>
            </a:r>
            <a:endParaRPr lang="en-GB" dirty="0">
              <a:latin typeface="+mj-lt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6D33C0D-7E99-4539-BEC9-60881629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767" y="1303655"/>
            <a:ext cx="4025265" cy="54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9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SPRING APLIKACIJA - repozitorijumi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4175283" y="1936868"/>
            <a:ext cx="384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repozitorijuma:</a:t>
            </a:r>
          </a:p>
          <a:p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ICommentRepository</a:t>
            </a: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Prikaz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repozitorijuma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Repository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FBC0DB6-C91E-4CC4-9BC5-6380FC2C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562" y="4991474"/>
            <a:ext cx="5730875" cy="1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67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SPRING APLIKACIJA - servisi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6598920" y="1997838"/>
            <a:ext cx="3841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servisa:</a:t>
            </a:r>
          </a:p>
          <a:p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AutoMapperService</a:t>
            </a: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Prikaz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servisa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ItemService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ABFCE578-2A48-4869-8B28-B154D4196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632" y="2442527"/>
            <a:ext cx="4362450" cy="197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98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SPRING APLIKACIJA - servisi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966D8EFB-1703-4CEF-B6EA-2FE1B5FB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93" y="1542357"/>
            <a:ext cx="5457825" cy="467106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3A7FEE1-A247-4220-A879-B37E245AD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32" y="1542357"/>
            <a:ext cx="5730875" cy="421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21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SPRING APLIKACIJA - kontroleri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6598920" y="1997838"/>
            <a:ext cx="3841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sadrži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kontrolera:</a:t>
            </a:r>
          </a:p>
          <a:p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CommentController</a:t>
            </a:r>
            <a:endParaRPr lang="sr-Latn-R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Prikaz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kontorlera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sr-Latn-R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r-Latn-R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E38047C6-0091-4D77-9A1F-4FAA5A552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1388745"/>
            <a:ext cx="5730875" cy="496760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5B4A6468-BA55-4ECF-BCCD-EA2BB145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391" y="5030123"/>
            <a:ext cx="5731510" cy="72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ŠEMA BAZE PODATAKA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2209800" y="2551837"/>
            <a:ext cx="82619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+mj-lt"/>
              </a:rPr>
              <a:t>Šema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baze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podataka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sadrži</a:t>
            </a:r>
            <a:r>
              <a:rPr lang="en-US" sz="1800" dirty="0">
                <a:latin typeface="+mj-lt"/>
              </a:rPr>
              <a:t> 5 </a:t>
            </a:r>
            <a:r>
              <a:rPr lang="en-US" sz="1800" dirty="0" err="1">
                <a:latin typeface="+mj-lt"/>
              </a:rPr>
              <a:t>tabela</a:t>
            </a:r>
            <a:r>
              <a:rPr lang="en-US" sz="18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	cart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	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	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	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	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sr-Latn-RS" dirty="0"/>
              <a:t>BEZBEDNOST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76450" y="2427316"/>
            <a:ext cx="3924300" cy="1729048"/>
          </a:xfrm>
        </p:spPr>
        <p:txBody>
          <a:bodyPr>
            <a:normAutofit/>
          </a:bodyPr>
          <a:lstStyle/>
          <a:p>
            <a:r>
              <a:rPr lang="sr-Latn-RS" dirty="0"/>
              <a:t>	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Json Web Token za 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autorizaciju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 Auth0. </a:t>
            </a:r>
            <a:endParaRPr lang="sr-Latn-RS" dirty="0"/>
          </a:p>
          <a:p>
            <a:r>
              <a:rPr lang="sr-Latn-RS" dirty="0"/>
              <a:t>	</a:t>
            </a:r>
            <a:r>
              <a:rPr lang="en-US" dirty="0" err="1"/>
              <a:t>Implementacija</a:t>
            </a:r>
            <a:r>
              <a:rPr lang="en-US" dirty="0"/>
              <a:t> </a:t>
            </a:r>
            <a:r>
              <a:rPr lang="en-US" dirty="0" err="1"/>
              <a:t>nekih</a:t>
            </a:r>
            <a:r>
              <a:rPr lang="en-US" dirty="0"/>
              <a:t> od </a:t>
            </a:r>
            <a:r>
              <a:rPr lang="en-US" dirty="0" err="1"/>
              <a:t>komponenti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vezane</a:t>
            </a:r>
            <a:r>
              <a:rPr lang="en-US" dirty="0"/>
              <a:t> za </a:t>
            </a:r>
            <a:r>
              <a:rPr lang="en-US" dirty="0" err="1"/>
              <a:t>bezbednost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je </a:t>
            </a:r>
            <a:r>
              <a:rPr lang="en-US" dirty="0" err="1"/>
              <a:t>prikazana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sledećim</a:t>
            </a:r>
            <a:r>
              <a:rPr lang="en-US" dirty="0"/>
              <a:t> </a:t>
            </a:r>
            <a:r>
              <a:rPr lang="en-US" dirty="0" err="1"/>
              <a:t>slikama</a:t>
            </a:r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5DE2243-A7D8-4FFB-97C9-DBFC296B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5" y="4241309"/>
            <a:ext cx="5730875" cy="2030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F80497-010A-4859-8025-781CDEEEB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818" y="249312"/>
            <a:ext cx="5731200" cy="2945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3FF757-361C-4D3F-B798-C70D683C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18" y="3116512"/>
            <a:ext cx="5731200" cy="193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1C09C3-315D-4871-AA3B-37E354920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818" y="5016325"/>
            <a:ext cx="5731200" cy="17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sr-Latn-RS" dirty="0"/>
              <a:t>sadržaj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/>
          </a:bodyPr>
          <a:lstStyle/>
          <a:p>
            <a:r>
              <a:rPr lang="sr-Latn-RS" sz="2000" dirty="0"/>
              <a:t>Informacije o projektu</a:t>
            </a:r>
            <a:endParaRPr lang="en-US" sz="20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sz="2000" dirty="0" err="1"/>
              <a:t>Prikaz</a:t>
            </a:r>
            <a:r>
              <a:rPr lang="en-US" sz="2000" dirty="0"/>
              <a:t> </a:t>
            </a:r>
            <a:r>
              <a:rPr lang="en-US" sz="2000" dirty="0" err="1"/>
              <a:t>korišćenih</a:t>
            </a:r>
            <a:r>
              <a:rPr lang="en-US" sz="2000" dirty="0"/>
              <a:t> </a:t>
            </a:r>
            <a:r>
              <a:rPr lang="en-US" sz="2000" dirty="0" err="1"/>
              <a:t>tehnologija</a:t>
            </a:r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sr-Latn-RS" sz="2000" dirty="0"/>
              <a:t>Detalji implementacije</a:t>
            </a:r>
            <a:endParaRPr lang="en-US" sz="2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sr-Latn-RS" sz="2000" dirty="0"/>
              <a:t>Zaključak</a:t>
            </a:r>
            <a:endParaRPr lang="en-US" sz="2000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4238BD7-9B10-4E64-B1B4-FDE6DD70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Latn-RS" dirty="0"/>
              <a:t>2021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zavisnosti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6598920" y="1997838"/>
            <a:ext cx="384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zavisnosti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nalaze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pom.xml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fajlu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koji se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nalazi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korenom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direktorijumu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aplikacije</a:t>
            </a:r>
            <a:endParaRPr lang="en-GB" dirty="0"/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72FB420-1185-4AE7-AC0E-55052886C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84" y="1371600"/>
            <a:ext cx="4776297" cy="4984750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5D2FB99-8F4B-45E1-BC12-BCF8FC67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016" y="3661533"/>
            <a:ext cx="4777200" cy="269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2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sr-Latn-RS" dirty="0" err="1"/>
              <a:t>frontend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Latn-RS" dirty="0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D1E5E7-779E-41D2-A124-2D1826954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GB" dirty="0" err="1"/>
              <a:t>Struktura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en-GB" dirty="0"/>
          </a:p>
          <a:p>
            <a:pPr lvl="1"/>
            <a:r>
              <a:rPr lang="sr-Latn-RS" dirty="0"/>
              <a:t>Korisnički interfejs</a:t>
            </a:r>
            <a:endParaRPr lang="en-GB" dirty="0"/>
          </a:p>
          <a:p>
            <a:pPr lvl="1"/>
            <a:r>
              <a:rPr lang="en-GB" dirty="0" err="1"/>
              <a:t>Bezbednost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1AE9B5-8CE0-48A5-BCED-6B6F33859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493" y="2981204"/>
            <a:ext cx="1868307" cy="547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516F7-387C-416B-AF2F-2A83C15A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612" y="3728290"/>
            <a:ext cx="1783195" cy="9893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EEF47-3059-4953-8B55-3CF9E5D4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857" y="1289363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sr-Latn-RS" dirty="0"/>
              <a:t>Struktura Aplikacije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27CC26-34EF-4BB9-B289-9EC56B07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5B6CE-5718-483E-B32C-FEB88B0D7AE1}"/>
              </a:ext>
            </a:extLst>
          </p:cNvPr>
          <p:cNvSpPr txBox="1"/>
          <p:nvPr/>
        </p:nvSpPr>
        <p:spPr>
          <a:xfrm>
            <a:off x="4445154" y="2967334"/>
            <a:ext cx="5737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	Aplikacija je logički podeljena na sledeći način - </a:t>
            </a:r>
            <a:r>
              <a:rPr lang="sr-Latn-RS" dirty="0" err="1"/>
              <a:t>auth</a:t>
            </a:r>
            <a:r>
              <a:rPr lang="sr-Latn-RS" dirty="0"/>
              <a:t>, </a:t>
            </a:r>
            <a:r>
              <a:rPr lang="sr-Latn-RS" dirty="0" err="1"/>
              <a:t>home</a:t>
            </a:r>
            <a:r>
              <a:rPr lang="sr-Latn-RS" dirty="0"/>
              <a:t>, </a:t>
            </a:r>
            <a:r>
              <a:rPr lang="sr-Latn-RS" dirty="0" err="1"/>
              <a:t>product</a:t>
            </a:r>
            <a:r>
              <a:rPr lang="sr-Latn-RS" dirty="0"/>
              <a:t> i  </a:t>
            </a:r>
            <a:r>
              <a:rPr lang="sr-Latn-RS" dirty="0" err="1"/>
              <a:t>services</a:t>
            </a:r>
            <a:r>
              <a:rPr lang="sr-Latn-RS" dirty="0"/>
              <a:t>. Na slici je prikazana opšta struktura aplikacije.</a:t>
            </a:r>
            <a:endParaRPr lang="en-GB" dirty="0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83ED2B68-12D8-427F-9C48-050FE538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617836"/>
            <a:ext cx="2143125" cy="42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56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– početna </a:t>
            </a:r>
            <a:r>
              <a:rPr lang="sr-Latn-RS" dirty="0" err="1"/>
              <a:t>sztrana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1039091" y="2365958"/>
            <a:ext cx="3929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US" dirty="0" err="1"/>
              <a:t>anonimnog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pic>
        <p:nvPicPr>
          <p:cNvPr id="7" name="Picture 6" descr="Graphical user interface, website, timeline&#10;&#10;Description automatically generated">
            <a:extLst>
              <a:ext uri="{FF2B5EF4-FFF2-40B4-BE49-F238E27FC236}">
                <a16:creationId xmlns:a16="http://schemas.microsoft.com/office/drawing/2014/main" id="{B41CD1DE-40C8-484D-9B4F-2DB16CA00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02" y="2923080"/>
            <a:ext cx="2916537" cy="1622740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CE9C0-40D9-4C79-A2D0-5476BE1CF5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"/>
          <a:stretch/>
        </p:blipFill>
        <p:spPr bwMode="auto">
          <a:xfrm>
            <a:off x="1483302" y="4531026"/>
            <a:ext cx="2916537" cy="134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15C82-4152-41B9-91EC-B31107124B00}"/>
              </a:ext>
            </a:extLst>
          </p:cNvPr>
          <p:cNvSpPr txBox="1"/>
          <p:nvPr/>
        </p:nvSpPr>
        <p:spPr>
          <a:xfrm>
            <a:off x="6766559" y="2343621"/>
            <a:ext cx="4386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autentifikovanog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pic>
        <p:nvPicPr>
          <p:cNvPr id="10" name="Picture 9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41988C1F-EE05-472E-929B-5752777E73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/>
          <a:stretch/>
        </p:blipFill>
        <p:spPr bwMode="auto">
          <a:xfrm>
            <a:off x="7495049" y="2937874"/>
            <a:ext cx="2929370" cy="16227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1E0C7A7-C42A-4B56-B046-4778A0980F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9"/>
          <a:stretch/>
        </p:blipFill>
        <p:spPr bwMode="auto">
          <a:xfrm>
            <a:off x="7507882" y="4560614"/>
            <a:ext cx="2916537" cy="13458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24132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- prijavljivanje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82232D-D582-4960-8ACD-A9887F0E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2" y="1993900"/>
            <a:ext cx="5730875" cy="4150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B94C1-B2F5-4441-97A3-4798DC47235C}"/>
              </a:ext>
            </a:extLst>
          </p:cNvPr>
          <p:cNvSpPr txBox="1"/>
          <p:nvPr/>
        </p:nvSpPr>
        <p:spPr>
          <a:xfrm>
            <a:off x="7489768" y="3317548"/>
            <a:ext cx="2984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Podrazumevana strana za prijavljivanje Auth0-a.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1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- registracija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8DE79-6098-4D07-B68A-4C832EEAF2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68" t="23719" r="33361" b="8274"/>
          <a:stretch/>
        </p:blipFill>
        <p:spPr>
          <a:xfrm>
            <a:off x="3671244" y="1882300"/>
            <a:ext cx="1895302" cy="2801389"/>
          </a:xfrm>
          <a:prstGeom prst="rect">
            <a:avLst/>
          </a:prstGeom>
        </p:spPr>
      </p:pic>
      <p:pic>
        <p:nvPicPr>
          <p:cNvPr id="9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D338C39-F6DE-4C69-A6A7-ADAAE65FD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75" t="28841" r="33657" b="6859"/>
          <a:stretch/>
        </p:blipFill>
        <p:spPr>
          <a:xfrm>
            <a:off x="5717823" y="1854430"/>
            <a:ext cx="1860666" cy="2493818"/>
          </a:xfrm>
          <a:prstGeom prst="rect">
            <a:avLst/>
          </a:prstGeom>
        </p:spPr>
      </p:pic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ABE46E4E-B635-4C2A-9EF5-301B2A7A7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12" y="1854430"/>
            <a:ext cx="3147884" cy="2471992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B45E31-E686-4D53-ABE4-99722F5073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6"/>
          <a:stretch/>
        </p:blipFill>
        <p:spPr bwMode="auto">
          <a:xfrm>
            <a:off x="8082612" y="4326422"/>
            <a:ext cx="3147884" cy="9323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E57F3-E465-43B3-B48C-F50C394EFA94}"/>
              </a:ext>
            </a:extLst>
          </p:cNvPr>
          <p:cNvSpPr txBox="1"/>
          <p:nvPr/>
        </p:nvSpPr>
        <p:spPr>
          <a:xfrm>
            <a:off x="535726" y="2967335"/>
            <a:ext cx="2984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Registracija</a:t>
            </a:r>
            <a:r>
              <a:rPr lang="en-GB" dirty="0"/>
              <a:t> se </a:t>
            </a:r>
            <a:r>
              <a:rPr lang="en-GB" dirty="0" err="1"/>
              <a:t>sastoji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dva</a:t>
            </a:r>
            <a:r>
              <a:rPr lang="en-GB" dirty="0"/>
              <a:t> dela. </a:t>
            </a:r>
            <a:r>
              <a:rPr lang="en-GB" dirty="0" err="1"/>
              <a:t>Prvi</a:t>
            </a:r>
            <a:r>
              <a:rPr lang="en-GB" dirty="0"/>
              <a:t> </a:t>
            </a:r>
            <a:r>
              <a:rPr lang="en-GB" dirty="0" err="1"/>
              <a:t>preko</a:t>
            </a:r>
            <a:r>
              <a:rPr lang="en-GB" dirty="0"/>
              <a:t> Auth0-a,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aplikaciji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498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– profil korisnika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75408A92-5983-409A-88E1-CAB46990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7" y="2161538"/>
            <a:ext cx="3225808" cy="2494944"/>
          </a:xfrm>
          <a:prstGeom prst="rect">
            <a:avLst/>
          </a:prstGeom>
        </p:spPr>
      </p:pic>
      <p:pic>
        <p:nvPicPr>
          <p:cNvPr id="9" name="Picture 8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4E2F442-195D-4BE7-8751-706791380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7" y="4600279"/>
            <a:ext cx="3225808" cy="1732987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AD54790-190E-4CCB-8A22-56E9FD1FF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83" y="3866573"/>
            <a:ext cx="3544311" cy="2462363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4D66799-EEB9-4934-B190-A7636DC65C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9"/>
          <a:stretch/>
        </p:blipFill>
        <p:spPr bwMode="auto">
          <a:xfrm>
            <a:off x="8824912" y="2266373"/>
            <a:ext cx="2390140" cy="3200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A1AB0D-44E3-4A80-9F80-D9B602FB10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1"/>
          <a:stretch/>
        </p:blipFill>
        <p:spPr bwMode="auto">
          <a:xfrm>
            <a:off x="8787130" y="5515407"/>
            <a:ext cx="2465705" cy="9944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C0176-5E1E-488C-8589-AC7289CFCEB5}"/>
              </a:ext>
            </a:extLst>
          </p:cNvPr>
          <p:cNvSpPr txBox="1"/>
          <p:nvPr/>
        </p:nvSpPr>
        <p:spPr>
          <a:xfrm>
            <a:off x="4347555" y="3497241"/>
            <a:ext cx="3988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M</a:t>
            </a:r>
            <a:r>
              <a:rPr lang="en-GB" dirty="0" err="1"/>
              <a:t>enjanje</a:t>
            </a:r>
            <a:r>
              <a:rPr lang="en-GB" dirty="0"/>
              <a:t> </a:t>
            </a:r>
            <a:r>
              <a:rPr lang="en-GB" dirty="0" err="1"/>
              <a:t>stanja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brisanje</a:t>
            </a:r>
            <a:r>
              <a:rPr lang="en-GB" dirty="0"/>
              <a:t> </a:t>
            </a:r>
            <a:r>
              <a:rPr lang="en-GB" dirty="0" err="1"/>
              <a:t>porudžbina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E686B-CBD8-4B3A-B6D7-C94391D65B04}"/>
              </a:ext>
            </a:extLst>
          </p:cNvPr>
          <p:cNvSpPr txBox="1"/>
          <p:nvPr/>
        </p:nvSpPr>
        <p:spPr>
          <a:xfrm>
            <a:off x="6129687" y="2217740"/>
            <a:ext cx="269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M</a:t>
            </a:r>
            <a:r>
              <a:rPr lang="en-GB" dirty="0" err="1"/>
              <a:t>enja</a:t>
            </a:r>
            <a:r>
              <a:rPr lang="sr-Latn-RS" dirty="0"/>
              <a:t>nje </a:t>
            </a:r>
            <a:r>
              <a:rPr lang="en-GB" dirty="0" err="1"/>
              <a:t>ličn</a:t>
            </a:r>
            <a:r>
              <a:rPr lang="sr-Latn-RS" dirty="0"/>
              <a:t>ih</a:t>
            </a:r>
            <a:r>
              <a:rPr lang="en-GB" dirty="0"/>
              <a:t> </a:t>
            </a:r>
            <a:r>
              <a:rPr lang="en-GB" dirty="0" err="1"/>
              <a:t>podat</a:t>
            </a:r>
            <a:r>
              <a:rPr lang="sr-Latn-RS" dirty="0"/>
              <a:t>aka</a:t>
            </a:r>
          </a:p>
        </p:txBody>
      </p:sp>
    </p:spTree>
    <p:extLst>
      <p:ext uri="{BB962C8B-B14F-4D97-AF65-F5344CB8AC3E}">
        <p14:creationId xmlns:p14="http://schemas.microsoft.com/office/powerpoint/2010/main" val="1455832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822" y="892177"/>
            <a:ext cx="5394022" cy="1325563"/>
          </a:xfrm>
        </p:spPr>
        <p:txBody>
          <a:bodyPr/>
          <a:lstStyle/>
          <a:p>
            <a:r>
              <a:rPr lang="sr-Latn-RS" dirty="0"/>
              <a:t>Korisnički interfejs – detalji o proizvodu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E686B-CBD8-4B3A-B6D7-C94391D65B04}"/>
              </a:ext>
            </a:extLst>
          </p:cNvPr>
          <p:cNvSpPr txBox="1"/>
          <p:nvPr/>
        </p:nvSpPr>
        <p:spPr>
          <a:xfrm>
            <a:off x="5887459" y="3368736"/>
            <a:ext cx="5466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Mogućnost dodavanja proizvoda u omiljene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Komentarisanje proizvoda (samo korisnici koji su kupili proizvod)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Ocenjivanje proizvoda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Pregled sličnih proizvoda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Pregled proizvoda koje su drugi kupili uz ovaj </a:t>
            </a:r>
          </a:p>
        </p:txBody>
      </p:sp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A0209D3D-7D89-47C3-900B-0130070519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"/>
          <a:stretch/>
        </p:blipFill>
        <p:spPr bwMode="auto">
          <a:xfrm>
            <a:off x="531033" y="299282"/>
            <a:ext cx="4614545" cy="31297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E20AE6-2E26-48F5-9C07-15A56650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2" y="3368736"/>
            <a:ext cx="4614545" cy="326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20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– korpa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1398300" y="2343621"/>
            <a:ext cx="2892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Korpa </a:t>
            </a:r>
            <a:r>
              <a:rPr lang="en-US" dirty="0" err="1"/>
              <a:t>anonimnog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15C82-4152-41B9-91EC-B31107124B00}"/>
              </a:ext>
            </a:extLst>
          </p:cNvPr>
          <p:cNvSpPr txBox="1"/>
          <p:nvPr/>
        </p:nvSpPr>
        <p:spPr>
          <a:xfrm>
            <a:off x="6877396" y="2324532"/>
            <a:ext cx="34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Korpa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autentifikovanog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  <a:r>
              <a:rPr lang="en-US" dirty="0" err="1"/>
              <a:t>korisnika</a:t>
            </a:r>
            <a:endParaRPr lang="en-US" dirty="0"/>
          </a:p>
        </p:txBody>
      </p:sp>
      <p:pic>
        <p:nvPicPr>
          <p:cNvPr id="12" name="Picture 1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A5B4CA7-C99D-48A8-9E64-159D32BF4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65" y="2894379"/>
            <a:ext cx="4013030" cy="2785332"/>
          </a:xfrm>
          <a:prstGeom prst="rect">
            <a:avLst/>
          </a:prstGeom>
        </p:spPr>
      </p:pic>
      <p:pic>
        <p:nvPicPr>
          <p:cNvPr id="13" name="Picture 1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45C47D8-D1F4-4E09-A169-EA94C22DE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660" y="2894378"/>
            <a:ext cx="3965365" cy="278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47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Korisnički interfejs - naručivanje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E57F3-E465-43B3-B48C-F50C394EFA94}"/>
              </a:ext>
            </a:extLst>
          </p:cNvPr>
          <p:cNvSpPr txBox="1"/>
          <p:nvPr/>
        </p:nvSpPr>
        <p:spPr>
          <a:xfrm>
            <a:off x="535727" y="2967335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Klikom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dugme</a:t>
            </a:r>
            <a:r>
              <a:rPr lang="en-GB" dirty="0"/>
              <a:t> </a:t>
            </a:r>
            <a:r>
              <a:rPr lang="en-GB" dirty="0" err="1"/>
              <a:t>Naruči</a:t>
            </a:r>
            <a:r>
              <a:rPr lang="sr-Latn-RS" dirty="0"/>
              <a:t>(iz korpe)</a:t>
            </a:r>
            <a:r>
              <a:rPr lang="en-GB" dirty="0"/>
              <a:t> </a:t>
            </a:r>
            <a:r>
              <a:rPr lang="en-GB" dirty="0" err="1"/>
              <a:t>otvara</a:t>
            </a:r>
            <a:r>
              <a:rPr lang="en-GB" dirty="0"/>
              <a:t> se </a:t>
            </a:r>
            <a:r>
              <a:rPr lang="en-GB" dirty="0" err="1"/>
              <a:t>dijalog</a:t>
            </a:r>
            <a:r>
              <a:rPr lang="en-GB" dirty="0"/>
              <a:t> koji </a:t>
            </a:r>
            <a:r>
              <a:rPr lang="en-GB" dirty="0" err="1"/>
              <a:t>omogućava</a:t>
            </a:r>
            <a:r>
              <a:rPr lang="en-GB" dirty="0"/>
              <a:t> </a:t>
            </a:r>
            <a:r>
              <a:rPr lang="en-GB" dirty="0" err="1"/>
              <a:t>kreiranje</a:t>
            </a:r>
            <a:r>
              <a:rPr lang="en-GB" dirty="0"/>
              <a:t> </a:t>
            </a:r>
            <a:r>
              <a:rPr lang="en-GB" dirty="0" err="1"/>
              <a:t>narudžbin</a:t>
            </a:r>
            <a:r>
              <a:rPr lang="sr-Latn-RS" dirty="0"/>
              <a:t>a</a:t>
            </a:r>
            <a:endParaRPr lang="en-GB" dirty="0"/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B474A8-E0F8-401C-9F62-767BF8DD50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1"/>
          <a:stretch/>
        </p:blipFill>
        <p:spPr bwMode="auto">
          <a:xfrm>
            <a:off x="4143707" y="1792174"/>
            <a:ext cx="3391526" cy="235032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A30FDE-F5F5-4011-82C5-BB9768EAE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833" y="1818708"/>
            <a:ext cx="3391526" cy="2375120"/>
          </a:xfrm>
          <a:prstGeom prst="rect">
            <a:avLst/>
          </a:prstGeom>
        </p:spPr>
      </p:pic>
      <p:pic>
        <p:nvPicPr>
          <p:cNvPr id="15" name="Picture 14" descr="Graphical user interface&#10;&#10;Description automatically generated">
            <a:extLst>
              <a:ext uri="{FF2B5EF4-FFF2-40B4-BE49-F238E27FC236}">
                <a16:creationId xmlns:a16="http://schemas.microsoft.com/office/drawing/2014/main" id="{3E1C362C-A7F8-42FE-BDAC-95F8728CE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707" y="4167664"/>
            <a:ext cx="3391526" cy="2381772"/>
          </a:xfrm>
          <a:prstGeom prst="rect">
            <a:avLst/>
          </a:prstGeom>
        </p:spPr>
      </p:pic>
      <p:pic>
        <p:nvPicPr>
          <p:cNvPr id="16" name="Picture 1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80AC4BE-72A6-41C4-B9E3-59FF804D4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3833" y="4167664"/>
            <a:ext cx="3391526" cy="23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77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71" y="2328344"/>
            <a:ext cx="5111750" cy="1204912"/>
          </a:xfrm>
        </p:spPr>
        <p:txBody>
          <a:bodyPr/>
          <a:lstStyle/>
          <a:p>
            <a:r>
              <a:rPr lang="sr-Latn-RS" dirty="0"/>
              <a:t>Informacije o projektu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‚‚Online </a:t>
            </a:r>
            <a:r>
              <a:rPr lang="en-US" dirty="0" err="1"/>
              <a:t>butik</a:t>
            </a:r>
            <a:r>
              <a:rPr lang="en-US" dirty="0"/>
              <a:t>”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online </a:t>
            </a:r>
            <a:r>
              <a:rPr lang="en-US" dirty="0" err="1"/>
              <a:t>kupovinu</a:t>
            </a:r>
            <a:r>
              <a:rPr lang="en-US" dirty="0"/>
              <a:t>. </a:t>
            </a:r>
            <a:r>
              <a:rPr lang="en-US" dirty="0" err="1"/>
              <a:t>Projekat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: </a:t>
            </a:r>
          </a:p>
          <a:p>
            <a:r>
              <a:rPr lang="en-US" dirty="0" err="1"/>
              <a:t>Klijentska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kreirana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Angular </a:t>
            </a:r>
            <a:r>
              <a:rPr lang="en-US" dirty="0" err="1"/>
              <a:t>okvira</a:t>
            </a:r>
            <a:r>
              <a:rPr lang="en-US" dirty="0"/>
              <a:t>.</a:t>
            </a:r>
          </a:p>
          <a:p>
            <a:r>
              <a:rPr lang="en-US" dirty="0" err="1"/>
              <a:t>Serverska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kreirana</a:t>
            </a:r>
            <a:r>
              <a:rPr lang="en-US" dirty="0"/>
              <a:t> </a:t>
            </a:r>
            <a:r>
              <a:rPr lang="en-US" dirty="0" err="1"/>
              <a:t>korišćenjem</a:t>
            </a:r>
            <a:r>
              <a:rPr lang="en-US" dirty="0"/>
              <a:t> Spring </a:t>
            </a:r>
            <a:r>
              <a:rPr lang="en-US" dirty="0" err="1"/>
              <a:t>okvira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ONLINE BUTIK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sr-Latn-RS" dirty="0"/>
              <a:t>BEZBEDNOST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2474" y="3447604"/>
            <a:ext cx="4221826" cy="529391"/>
          </a:xfrm>
        </p:spPr>
        <p:txBody>
          <a:bodyPr>
            <a:normAutofit/>
          </a:bodyPr>
          <a:lstStyle/>
          <a:p>
            <a:r>
              <a:rPr lang="sr-Latn-RS" dirty="0"/>
              <a:t>Podešavanja za Auth0 servis na klijentskoj strani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6C4A-D036-4440-BB64-6754F4FF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9E296926-686A-4EF2-95D3-2083A8129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76" y="1437620"/>
            <a:ext cx="5731510" cy="35306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6B9224AD-8370-4D49-A658-69DD9E95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64" y="4319057"/>
            <a:ext cx="5124046" cy="12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88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 err="1"/>
              <a:t>Zakljucak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 </a:t>
            </a:r>
            <a:r>
              <a:rPr lang="en-US" dirty="0" err="1"/>
              <a:t>bazirani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REST </a:t>
            </a:r>
            <a:r>
              <a:rPr lang="en-US" dirty="0" err="1"/>
              <a:t>arhitekturi</a:t>
            </a:r>
            <a:r>
              <a:rPr lang="en-US" dirty="0"/>
              <a:t> </a:t>
            </a:r>
            <a:r>
              <a:rPr lang="en-US" dirty="0" err="1"/>
              <a:t>jesu</a:t>
            </a:r>
            <a:r>
              <a:rPr lang="en-US" dirty="0"/>
              <a:t> </a:t>
            </a:r>
            <a:r>
              <a:rPr lang="en-US" dirty="0" err="1"/>
              <a:t>najpopularniji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kreiranja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. </a:t>
            </a:r>
            <a:r>
              <a:rPr lang="en-US" dirty="0" err="1"/>
              <a:t>Prednost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SOAP </a:t>
            </a:r>
            <a:r>
              <a:rPr lang="en-US" dirty="0" err="1"/>
              <a:t>jeste</a:t>
            </a:r>
            <a:r>
              <a:rPr lang="en-US" dirty="0"/>
              <a:t> </a:t>
            </a:r>
            <a:r>
              <a:rPr lang="en-US" dirty="0" err="1"/>
              <a:t>veća</a:t>
            </a:r>
            <a:r>
              <a:rPr lang="en-US" dirty="0"/>
              <a:t> </a:t>
            </a:r>
            <a:r>
              <a:rPr lang="en-US" dirty="0" err="1"/>
              <a:t>fleksibilnost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jednostavnost</a:t>
            </a:r>
            <a:r>
              <a:rPr lang="en-US" dirty="0"/>
              <a:t>. </a:t>
            </a:r>
            <a:r>
              <a:rPr lang="en-US" dirty="0" err="1"/>
              <a:t>Iako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servisi</a:t>
            </a:r>
            <a:r>
              <a:rPr lang="en-US" dirty="0"/>
              <a:t> koji </a:t>
            </a:r>
            <a:r>
              <a:rPr lang="en-US" dirty="0" err="1"/>
              <a:t>koriste</a:t>
            </a:r>
            <a:r>
              <a:rPr lang="en-US" dirty="0"/>
              <a:t> </a:t>
            </a:r>
            <a:r>
              <a:rPr lang="en-US" dirty="0" err="1"/>
              <a:t>GraphQL</a:t>
            </a:r>
            <a:r>
              <a:rPr lang="en-US" dirty="0"/>
              <a:t> </a:t>
            </a:r>
            <a:r>
              <a:rPr lang="en-US" dirty="0" err="1"/>
              <a:t>rapidno</a:t>
            </a:r>
            <a:r>
              <a:rPr lang="en-US" dirty="0"/>
              <a:t> </a:t>
            </a:r>
            <a:r>
              <a:rPr lang="en-US" dirty="0" err="1"/>
              <a:t>dobijaju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popularnosti</a:t>
            </a:r>
            <a:r>
              <a:rPr lang="en-US" dirty="0"/>
              <a:t>, u </a:t>
            </a:r>
            <a:r>
              <a:rPr lang="en-US" dirty="0" err="1"/>
              <a:t>bliskoj</a:t>
            </a:r>
            <a:r>
              <a:rPr lang="en-US" dirty="0"/>
              <a:t> </a:t>
            </a:r>
            <a:r>
              <a:rPr lang="en-US" dirty="0" err="1"/>
              <a:t>budućnosti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premašiti</a:t>
            </a:r>
            <a:r>
              <a:rPr lang="en-US" dirty="0"/>
              <a:t> </a:t>
            </a:r>
            <a:r>
              <a:rPr lang="en-US" dirty="0" err="1"/>
              <a:t>popularnost</a:t>
            </a:r>
            <a:r>
              <a:rPr lang="en-US" dirty="0"/>
              <a:t> RESTful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servisa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sr-Latn-RS" dirty="0"/>
              <a:t>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77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/>
          <a:p>
            <a:r>
              <a:rPr lang="sr-Latn-RS" dirty="0"/>
              <a:t>Ivana Jevtić</a:t>
            </a:r>
          </a:p>
          <a:p>
            <a:r>
              <a:rPr lang="sr-Latn-RS" dirty="0"/>
              <a:t>2018240628</a:t>
            </a:r>
            <a:endParaRPr lang="en-US" dirty="0"/>
          </a:p>
          <a:p>
            <a:r>
              <a:rPr lang="sr-Latn-RS" dirty="0"/>
              <a:t>ivana.ivanovic.18</a:t>
            </a:r>
            <a:r>
              <a:rPr lang="en-US" dirty="0"/>
              <a:t>@</a:t>
            </a:r>
            <a:r>
              <a:rPr lang="sr-Latn-RS" dirty="0"/>
              <a:t>singimail.com</a:t>
            </a:r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7382-18E7-4821-8C61-461D6BB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/>
              <a:t>Mogućnosti projekta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2217740"/>
            <a:ext cx="10110696" cy="3941991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naloga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naloga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Google Account-a,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autentifikaciju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nalogom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filtriranje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po </a:t>
            </a:r>
            <a:r>
              <a:rPr lang="en-US" dirty="0" err="1"/>
              <a:t>određenim</a:t>
            </a:r>
            <a:r>
              <a:rPr lang="en-US" dirty="0"/>
              <a:t> </a:t>
            </a:r>
            <a:r>
              <a:rPr lang="en-US" dirty="0" err="1"/>
              <a:t>parametrima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detaljan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korpe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kupovinu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korisničke</a:t>
            </a:r>
            <a:r>
              <a:rPr lang="en-US" dirty="0"/>
              <a:t> </a:t>
            </a:r>
            <a:r>
              <a:rPr lang="en-US" dirty="0" err="1"/>
              <a:t>korpe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omiljenim</a:t>
            </a:r>
            <a:r>
              <a:rPr lang="en-US" dirty="0"/>
              <a:t> </a:t>
            </a:r>
            <a:r>
              <a:rPr lang="en-US" dirty="0" err="1"/>
              <a:t>proizvodima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komentara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ocenjivanje</a:t>
            </a:r>
            <a:r>
              <a:rPr lang="en-US" dirty="0"/>
              <a:t> </a:t>
            </a:r>
            <a:r>
              <a:rPr lang="en-US" dirty="0" err="1"/>
              <a:t>proizvoda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upravljanje</a:t>
            </a:r>
            <a:r>
              <a:rPr lang="en-US" dirty="0"/>
              <a:t> </a:t>
            </a:r>
            <a:r>
              <a:rPr lang="en-US" dirty="0" err="1"/>
              <a:t>istorijom</a:t>
            </a:r>
            <a:r>
              <a:rPr lang="en-US" dirty="0"/>
              <a:t> </a:t>
            </a:r>
            <a:r>
              <a:rPr lang="en-US" dirty="0" err="1"/>
              <a:t>porudžbina</a:t>
            </a:r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71" y="2328344"/>
            <a:ext cx="5111750" cy="1204912"/>
          </a:xfrm>
        </p:spPr>
        <p:txBody>
          <a:bodyPr/>
          <a:lstStyle/>
          <a:p>
            <a:r>
              <a:rPr lang="sr-Latn-RS" dirty="0"/>
              <a:t>Prikaz korišćenih tehnologija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MongoDB</a:t>
            </a:r>
          </a:p>
          <a:p>
            <a:pPr lvl="1"/>
            <a:r>
              <a:rPr lang="en-GB" dirty="0"/>
              <a:t>Angular</a:t>
            </a:r>
          </a:p>
          <a:p>
            <a:pPr lvl="1"/>
            <a:r>
              <a:rPr lang="en-GB" dirty="0"/>
              <a:t>Spring</a:t>
            </a:r>
          </a:p>
          <a:p>
            <a:pPr lvl="1"/>
            <a:r>
              <a:rPr lang="en-GB" dirty="0"/>
              <a:t>Maven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20</a:t>
            </a:r>
            <a:r>
              <a:rPr kumimoji="0" lang="sr-Latn-R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ONLINE BUTIK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9DFD55-3C28-40EF-9E31-A92D2E4017FF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5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 err="1"/>
              <a:t>MongoDB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2209800" y="2551837"/>
            <a:ext cx="82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	Ne koriste SQL za povezivanje, </a:t>
            </a:r>
            <a:r>
              <a:rPr lang="sr-Latn-RS" dirty="0" err="1"/>
              <a:t>nerelacione</a:t>
            </a:r>
            <a:r>
              <a:rPr lang="sr-Latn-RS" dirty="0"/>
              <a:t> su, distribuirane, otvorenog koda i horizontalno skalabilne. Napisana je u C++ jeziku i otvorenog je koda, izdata pod kombinacijom GNU </a:t>
            </a:r>
            <a:r>
              <a:rPr lang="sr-Latn-RS" dirty="0" err="1"/>
              <a:t>Affero</a:t>
            </a:r>
            <a:r>
              <a:rPr lang="sr-Latn-RS" dirty="0"/>
              <a:t> General </a:t>
            </a:r>
            <a:r>
              <a:rPr lang="sr-Latn-RS" dirty="0" err="1"/>
              <a:t>Public</a:t>
            </a:r>
            <a:r>
              <a:rPr lang="sr-Latn-RS" dirty="0"/>
              <a:t> </a:t>
            </a:r>
            <a:r>
              <a:rPr lang="sr-Latn-RS" dirty="0" err="1"/>
              <a:t>License</a:t>
            </a:r>
            <a:r>
              <a:rPr lang="sr-Latn-RS" dirty="0"/>
              <a:t> i </a:t>
            </a:r>
            <a:r>
              <a:rPr lang="sr-Latn-RS" dirty="0" err="1"/>
              <a:t>Apache</a:t>
            </a:r>
            <a:r>
              <a:rPr lang="sr-Latn-RS" dirty="0"/>
              <a:t> </a:t>
            </a:r>
            <a:r>
              <a:rPr lang="sr-Latn-RS" dirty="0" err="1"/>
              <a:t>License</a:t>
            </a:r>
            <a:r>
              <a:rPr lang="sr-Latn-RS" dirty="0"/>
              <a:t>. </a:t>
            </a:r>
            <a:r>
              <a:rPr lang="sr-Latn-RS" dirty="0" err="1"/>
              <a:t>MongoDB</a:t>
            </a:r>
            <a:r>
              <a:rPr lang="sr-Latn-RS" dirty="0"/>
              <a:t> čuva podatke kao JSON dokumente sa dinamičkim šemama.</a:t>
            </a:r>
          </a:p>
          <a:p>
            <a:r>
              <a:rPr lang="sr-Latn-RS" dirty="0"/>
              <a:t>	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čini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integraciju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mnogim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aplikacijama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jednostavnijom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brzom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MongoDB je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stvoren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podržan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kompanije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10gen.</a:t>
            </a:r>
          </a:p>
        </p:txBody>
      </p:sp>
    </p:spTree>
    <p:extLst>
      <p:ext uri="{BB962C8B-B14F-4D97-AF65-F5344CB8AC3E}">
        <p14:creationId xmlns:p14="http://schemas.microsoft.com/office/powerpoint/2010/main" val="20825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 err="1"/>
              <a:t>Angular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2209800" y="2551837"/>
            <a:ext cx="82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/>
              <a:t>	</a:t>
            </a:r>
            <a:r>
              <a:rPr lang="en-GB" dirty="0"/>
              <a:t>Angular je </a:t>
            </a:r>
            <a:r>
              <a:rPr lang="en-GB" dirty="0" err="1"/>
              <a:t>okvir</a:t>
            </a:r>
            <a:r>
              <a:rPr lang="en-GB" dirty="0"/>
              <a:t> </a:t>
            </a:r>
            <a:r>
              <a:rPr lang="en-GB" dirty="0" err="1"/>
              <a:t>otvorenog</a:t>
            </a:r>
            <a:r>
              <a:rPr lang="en-GB" dirty="0"/>
              <a:t> </a:t>
            </a:r>
            <a:r>
              <a:rPr lang="en-GB" dirty="0" err="1"/>
              <a:t>koda</a:t>
            </a:r>
            <a:r>
              <a:rPr lang="en-GB" dirty="0"/>
              <a:t> koji </a:t>
            </a:r>
            <a:r>
              <a:rPr lang="en-GB" dirty="0" err="1"/>
              <a:t>održava</a:t>
            </a:r>
            <a:r>
              <a:rPr lang="en-GB" dirty="0"/>
              <a:t> Google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zajednica</a:t>
            </a:r>
            <a:r>
              <a:rPr lang="en-GB" dirty="0"/>
              <a:t> </a:t>
            </a:r>
            <a:r>
              <a:rPr lang="en-GB" dirty="0" err="1"/>
              <a:t>pojedinačnih</a:t>
            </a:r>
            <a:r>
              <a:rPr lang="en-GB" dirty="0"/>
              <a:t> </a:t>
            </a:r>
            <a:r>
              <a:rPr lang="en-GB" dirty="0" err="1"/>
              <a:t>programera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korporacija</a:t>
            </a:r>
            <a:r>
              <a:rPr lang="en-GB" dirty="0"/>
              <a:t> za </a:t>
            </a:r>
            <a:r>
              <a:rPr lang="en-GB" dirty="0" err="1"/>
              <a:t>rešavanje</a:t>
            </a:r>
            <a:r>
              <a:rPr lang="en-GB" dirty="0"/>
              <a:t> </a:t>
            </a:r>
            <a:r>
              <a:rPr lang="en-GB" dirty="0" err="1"/>
              <a:t>mnogih</a:t>
            </a:r>
            <a:r>
              <a:rPr lang="en-GB" dirty="0"/>
              <a:t> </a:t>
            </a:r>
            <a:r>
              <a:rPr lang="en-GB" dirty="0" err="1"/>
              <a:t>izazova</a:t>
            </a:r>
            <a:r>
              <a:rPr lang="en-GB" dirty="0"/>
              <a:t> </a:t>
            </a:r>
            <a:r>
              <a:rPr lang="en-GB" dirty="0" err="1"/>
              <a:t>prilikom</a:t>
            </a:r>
            <a:r>
              <a:rPr lang="en-GB" dirty="0"/>
              <a:t> </a:t>
            </a:r>
            <a:r>
              <a:rPr lang="en-GB" dirty="0" err="1"/>
              <a:t>kreiranja</a:t>
            </a:r>
            <a:r>
              <a:rPr lang="en-GB" dirty="0"/>
              <a:t> </a:t>
            </a:r>
            <a:r>
              <a:rPr lang="en-GB" dirty="0" err="1"/>
              <a:t>jednostraničnih</a:t>
            </a:r>
            <a:r>
              <a:rPr lang="en-GB" dirty="0"/>
              <a:t> </a:t>
            </a:r>
            <a:r>
              <a:rPr lang="en-GB" dirty="0" err="1"/>
              <a:t>aplikacija</a:t>
            </a:r>
            <a:r>
              <a:rPr lang="en-GB" dirty="0"/>
              <a:t>. </a:t>
            </a:r>
            <a:r>
              <a:rPr lang="en-GB" dirty="0" err="1"/>
              <a:t>Okvir</a:t>
            </a:r>
            <a:r>
              <a:rPr lang="en-GB" dirty="0"/>
              <a:t> je </a:t>
            </a:r>
            <a:r>
              <a:rPr lang="en-GB" dirty="0" err="1"/>
              <a:t>napisan</a:t>
            </a:r>
            <a:r>
              <a:rPr lang="en-GB" dirty="0"/>
              <a:t> u TypeScript-u.</a:t>
            </a:r>
            <a:endParaRPr lang="sr-Latn-RS" dirty="0"/>
          </a:p>
          <a:p>
            <a:endParaRPr lang="sr-Latn-RS" dirty="0"/>
          </a:p>
          <a:p>
            <a:r>
              <a:rPr lang="sr-Latn-RS" dirty="0"/>
              <a:t>	</a:t>
            </a:r>
            <a:r>
              <a:rPr lang="en-GB" dirty="0"/>
              <a:t>Angular je </a:t>
            </a:r>
            <a:r>
              <a:rPr lang="en-GB" dirty="0" err="1"/>
              <a:t>jedan</a:t>
            </a:r>
            <a:r>
              <a:rPr lang="en-GB" dirty="0"/>
              <a:t> od </a:t>
            </a:r>
            <a:r>
              <a:rPr lang="en-GB" dirty="0" err="1"/>
              <a:t>najkorišćenijih</a:t>
            </a:r>
            <a:r>
              <a:rPr lang="en-GB" dirty="0"/>
              <a:t> </a:t>
            </a:r>
            <a:r>
              <a:rPr lang="en-GB" dirty="0" err="1"/>
              <a:t>okvira</a:t>
            </a:r>
            <a:r>
              <a:rPr lang="en-GB" dirty="0"/>
              <a:t> za </a:t>
            </a:r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klijentskih</a:t>
            </a:r>
            <a:r>
              <a:rPr lang="en-GB" dirty="0"/>
              <a:t> </a:t>
            </a:r>
            <a:r>
              <a:rPr lang="en-GB" dirty="0" err="1"/>
              <a:t>veb</a:t>
            </a:r>
            <a:r>
              <a:rPr lang="en-GB" dirty="0"/>
              <a:t> </a:t>
            </a:r>
            <a:r>
              <a:rPr lang="en-GB" dirty="0" err="1"/>
              <a:t>aplikacija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često</a:t>
            </a:r>
            <a:r>
              <a:rPr lang="en-GB" dirty="0"/>
              <a:t> se </a:t>
            </a:r>
            <a:r>
              <a:rPr lang="en-GB" dirty="0" err="1"/>
              <a:t>kombinuje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Spring </a:t>
            </a:r>
            <a:r>
              <a:rPr lang="en-GB" dirty="0" err="1"/>
              <a:t>okvirom</a:t>
            </a:r>
            <a:r>
              <a:rPr lang="en-GB" dirty="0"/>
              <a:t> za </a:t>
            </a:r>
            <a:r>
              <a:rPr lang="en-GB" dirty="0" err="1"/>
              <a:t>razvoj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 err="1"/>
              <a:t>spring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1030780" y="2217740"/>
            <a:ext cx="4572000" cy="3544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 je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okvir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koji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predstavlja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kontejner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injekciju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zavisnosti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Java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Glavne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karakteristike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okvira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mogu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koristiti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kojoj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postoje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dodaci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koji se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namenski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koriste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Jedne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najvećih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prednosti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ovog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okvira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jeste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činjenica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je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otvorenog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 ga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razvija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zajednica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koja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veliki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programera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71A9F-BA68-4A12-A236-F6237BAFF057}"/>
              </a:ext>
            </a:extLst>
          </p:cNvPr>
          <p:cNvSpPr txBox="1"/>
          <p:nvPr/>
        </p:nvSpPr>
        <p:spPr>
          <a:xfrm>
            <a:off x="5938060" y="2217740"/>
            <a:ext cx="4572000" cy="316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Glavni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moduli Spring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okvira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razvoj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Spring Core Container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AOP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Authentication and Authorization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Convention over configuration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Testing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Transaction management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Inversion of control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1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sr-Latn-RS" dirty="0" err="1"/>
              <a:t>Maven</a:t>
            </a:r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37DEDF5-3FCD-4BC2-86A5-7BE2BF0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</a:t>
            </a:r>
            <a:r>
              <a:rPr lang="sr-Latn-RS" dirty="0"/>
              <a:t>21</a:t>
            </a:r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sr-Latn-RS" dirty="0"/>
              <a:t>ONLINE BUTIK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9D1F56-E899-4775-8CA2-6D5AB985A886}"/>
              </a:ext>
            </a:extLst>
          </p:cNvPr>
          <p:cNvSpPr txBox="1"/>
          <p:nvPr/>
        </p:nvSpPr>
        <p:spPr>
          <a:xfrm>
            <a:off x="2209800" y="2551837"/>
            <a:ext cx="8261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err="1"/>
              <a:t>Maven</a:t>
            </a:r>
            <a:r>
              <a:rPr lang="sr-Latn-RS" dirty="0"/>
              <a:t> je alat koji se koristi za </a:t>
            </a:r>
            <a:r>
              <a:rPr lang="sr-Latn-RS" dirty="0" err="1"/>
              <a:t>build</a:t>
            </a:r>
            <a:r>
              <a:rPr lang="sr-Latn-RS" dirty="0"/>
              <a:t> i rukovođenje bilo kojim Java projektom. Glavne funkcionalnosti:</a:t>
            </a:r>
          </a:p>
          <a:p>
            <a:r>
              <a:rPr lang="sr-Latn-RS" dirty="0"/>
              <a:t>	Olakšava proces </a:t>
            </a:r>
            <a:r>
              <a:rPr lang="sr-Latn-RS" dirty="0" err="1"/>
              <a:t>build</a:t>
            </a:r>
            <a:r>
              <a:rPr lang="sr-Latn-RS" dirty="0"/>
              <a:t>-a aplikacije.</a:t>
            </a:r>
          </a:p>
          <a:p>
            <a:r>
              <a:rPr lang="sr-Latn-RS" dirty="0"/>
              <a:t>	Pruža kvalitetne informacije o projektu.</a:t>
            </a:r>
          </a:p>
          <a:p>
            <a:r>
              <a:rPr lang="sr-Latn-RS" dirty="0"/>
              <a:t>	Pruža smernice za razvoj uz primenu najboljih praksi.</a:t>
            </a:r>
          </a:p>
          <a:p>
            <a:r>
              <a:rPr lang="sr-Latn-RS" dirty="0"/>
              <a:t>	Dozvoljava lako dodavanje novih biblioteka.</a:t>
            </a:r>
          </a:p>
        </p:txBody>
      </p:sp>
    </p:spTree>
    <p:extLst>
      <p:ext uri="{BB962C8B-B14F-4D97-AF65-F5344CB8AC3E}">
        <p14:creationId xmlns:p14="http://schemas.microsoft.com/office/powerpoint/2010/main" val="182131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158</TotalTime>
  <Words>1032</Words>
  <Application>Microsoft Office PowerPoint</Application>
  <PresentationFormat>Widescreen</PresentationFormat>
  <Paragraphs>257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Tenorite</vt:lpstr>
      <vt:lpstr>Office Theme</vt:lpstr>
      <vt:lpstr>Online butik</vt:lpstr>
      <vt:lpstr>sadržaj</vt:lpstr>
      <vt:lpstr>Informacije o projektu</vt:lpstr>
      <vt:lpstr>Mogućnosti projekta</vt:lpstr>
      <vt:lpstr>Prikaz korišćenih tehnologija</vt:lpstr>
      <vt:lpstr>MongoDB</vt:lpstr>
      <vt:lpstr>Angular</vt:lpstr>
      <vt:lpstr>spring</vt:lpstr>
      <vt:lpstr>Maven</vt:lpstr>
      <vt:lpstr>Detalji implementacije</vt:lpstr>
      <vt:lpstr>BACKEND</vt:lpstr>
      <vt:lpstr>Struktura Aplikacije</vt:lpstr>
      <vt:lpstr>SPRING APLIKACIJA - ENTITETI</vt:lpstr>
      <vt:lpstr>SPRING APLIKACIJA - repozitorijumi</vt:lpstr>
      <vt:lpstr>SPRING APLIKACIJA - servisi</vt:lpstr>
      <vt:lpstr>SPRING APLIKACIJA - servisi</vt:lpstr>
      <vt:lpstr>SPRING APLIKACIJA - kontroleri</vt:lpstr>
      <vt:lpstr>ŠEMA BAZE PODATAKA</vt:lpstr>
      <vt:lpstr>BEZBEDNOST</vt:lpstr>
      <vt:lpstr>zavisnosti</vt:lpstr>
      <vt:lpstr>frontend</vt:lpstr>
      <vt:lpstr>Struktura Aplikacije</vt:lpstr>
      <vt:lpstr>Korisnički interfejs – početna sztrana</vt:lpstr>
      <vt:lpstr>Korisnički interfejs - prijavljivanje</vt:lpstr>
      <vt:lpstr>Korisnički interfejs - registracija</vt:lpstr>
      <vt:lpstr>Korisnički interfejs – profil korisnika</vt:lpstr>
      <vt:lpstr>Korisnički interfejs – detalji o proizvodu</vt:lpstr>
      <vt:lpstr>Korisnički interfejs – korpa</vt:lpstr>
      <vt:lpstr>Korisnički interfejs - naručivanje</vt:lpstr>
      <vt:lpstr>BEZBEDNOST</vt:lpstr>
      <vt:lpstr>Zakljucak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butik</dc:title>
  <dc:creator>Ivana Jevtić - 2018240628</dc:creator>
  <cp:lastModifiedBy>Ivana Jevtić - 2018240628</cp:lastModifiedBy>
  <cp:revision>3</cp:revision>
  <dcterms:created xsi:type="dcterms:W3CDTF">2021-10-25T08:36:56Z</dcterms:created>
  <dcterms:modified xsi:type="dcterms:W3CDTF">2021-10-26T13:13:09Z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