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5119350" cy="21383625"/>
  <p:notesSz cx="6858000" cy="9144000"/>
  <p:embeddedFontLst>
    <p:embeddedFont>
      <p:font typeface="Ericsson Hilda" panose="020B0604020202020204" charset="0"/>
      <p:regular r:id="rId8"/>
      <p:bold r:id="rId9"/>
    </p:embeddedFont>
    <p:embeddedFont>
      <p:font typeface="Ericsson Hilda Light" panose="020B0604020202020204" charset="0"/>
      <p:regular r:id="rId10"/>
    </p:embeddedFont>
    <p:embeddedFont>
      <p:font typeface="Ericsson Technical Icons" panose="020B0604020202020204" charset="0"/>
      <p:regular r:id="rId11"/>
    </p:embeddedFont>
  </p:embeddedFontLst>
  <p:defaultTextStyle>
    <a:defPPr>
      <a:defRPr lang="en-US"/>
    </a:defPPr>
    <a:lvl1pPr marL="0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1pPr>
    <a:lvl2pPr marL="744769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2pPr>
    <a:lvl3pPr marL="1489539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3pPr>
    <a:lvl4pPr marL="2234308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4pPr>
    <a:lvl5pPr marL="2979077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5pPr>
    <a:lvl6pPr marL="3723847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6pPr>
    <a:lvl7pPr marL="4468616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7pPr>
    <a:lvl8pPr marL="5213384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8pPr>
    <a:lvl9pPr marL="5958153" algn="l" defTabSz="1489539" rtl="0" eaLnBrk="1" latinLnBrk="0" hangingPunct="1">
      <a:defRPr sz="29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37" d="100"/>
          <a:sy n="37" d="100"/>
        </p:scale>
        <p:origin x="30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41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489539" rtl="0" eaLnBrk="1" latinLnBrk="0" hangingPunct="1">
      <a:defRPr sz="19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744769" algn="l" defTabSz="1489539" rtl="0" eaLnBrk="1" latinLnBrk="0" hangingPunct="1">
      <a:defRPr sz="19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1489539" algn="l" defTabSz="1489539" rtl="0" eaLnBrk="1" latinLnBrk="0" hangingPunct="1">
      <a:defRPr sz="19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2234308" algn="l" defTabSz="1489539" rtl="0" eaLnBrk="1" latinLnBrk="0" hangingPunct="1">
      <a:defRPr sz="19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2979077" algn="l" defTabSz="1489539" rtl="0" eaLnBrk="1" latinLnBrk="0" hangingPunct="1">
      <a:defRPr sz="19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3723847" algn="l" defTabSz="148953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6pPr>
    <a:lvl7pPr marL="4468616" algn="l" defTabSz="148953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7pPr>
    <a:lvl8pPr marL="5213384" algn="l" defTabSz="148953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8pPr>
    <a:lvl9pPr marL="5958153" algn="l" defTabSz="148953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9" y="1484982"/>
            <a:ext cx="10359118" cy="1078091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744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36" y="12939076"/>
            <a:ext cx="6785989" cy="6509134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5726EB-C209-4492-BA43-0E786BBC3FAB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F4793D-2727-4466-8AFD-94799F9C211A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14A2A3-E0E3-4787-81A2-D15940E5B313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0446F1-6DD1-4825-98C3-02F9FD90C7AE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294DA2-955D-47BB-A7FD-D314793185E0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71F232-CB77-4A90-87DF-BAE031AB077E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5A256F-380D-4C7F-A735-279452BE8F40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594545" y="445567"/>
            <a:ext cx="13930275" cy="83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288" tIns="4464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737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737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737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737" dirty="0" err="1">
                <a:solidFill>
                  <a:schemeClr val="tx1"/>
                </a:solidFill>
              </a:rPr>
              <a:t>abcdefghijklmnopqrstuvwxyz</a:t>
            </a:r>
            <a:r>
              <a:rPr lang="en-US" sz="1737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737" dirty="0" err="1">
                <a:solidFill>
                  <a:schemeClr val="tx1"/>
                </a:solidFill>
              </a:rPr>
              <a:t>ẀẁẃẄẅỲỳ</a:t>
            </a:r>
            <a:r>
              <a:rPr lang="en-US" sz="1737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737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737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737" dirty="0">
              <a:solidFill>
                <a:schemeClr val="tx1"/>
              </a:solidFill>
            </a:endParaRP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737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737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737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737" b="1" dirty="0" err="1">
                <a:solidFill>
                  <a:schemeClr val="tx1"/>
                </a:solidFill>
              </a:rPr>
              <a:t>ẀẁẃẄẅỲỳ</a:t>
            </a:r>
            <a:r>
              <a:rPr lang="en-US" sz="1737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737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737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737" dirty="0">
              <a:solidFill>
                <a:schemeClr val="tx1"/>
              </a:solidFill>
            </a:endParaRP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737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737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737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73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737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737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737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737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737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737" dirty="0">
              <a:solidFill>
                <a:schemeClr val="tx1"/>
              </a:solidFill>
            </a:endParaRP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737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737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737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737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737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737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737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737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737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737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113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737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737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8" y="1484982"/>
            <a:ext cx="10359117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42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288" rIns="89288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80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9" y="1484982"/>
            <a:ext cx="10359118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42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D452BA-7B3E-4B6B-B619-3A867D3A0A0B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288" rIns="89288"/>
          <a:lstStyle/>
          <a:p>
            <a:pPr>
              <a:spcBef>
                <a:spcPct val="50000"/>
              </a:spcBef>
              <a:defRPr/>
            </a:pPr>
            <a:endParaRPr lang="en-US" sz="2233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9" y="1484982"/>
            <a:ext cx="10359118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42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6B25187-4F73-4FA1-8A4F-B85AAF12C2B9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89288" rIns="89288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80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9" y="1484982"/>
            <a:ext cx="10359118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5526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96D0E4B-2A91-466A-9305-43EC26771708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89288" rIns="89288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80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8" y="1484982"/>
            <a:ext cx="10359117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42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B4F838-D9A6-42A6-AF1C-F8794BB34D9F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5119350" cy="2138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89288" rIns="89288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80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8" y="1484982"/>
            <a:ext cx="10359117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42" y="12939074"/>
            <a:ext cx="6785990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936F7F-B9E7-4FA2-BE78-B6396687B7D2}"/>
              </a:ext>
            </a:extLst>
          </p:cNvPr>
          <p:cNvPicPr>
            <a:picLocks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65592" y="9449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9" y="1484982"/>
            <a:ext cx="10359118" cy="1078091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4537" y="12939074"/>
            <a:ext cx="6785992" cy="6509137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48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4538" y="1484977"/>
            <a:ext cx="10359117" cy="107809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744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538" y="5751800"/>
            <a:ext cx="13930277" cy="1369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94538" y="1484978"/>
            <a:ext cx="10359117" cy="337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653597" y="20344147"/>
            <a:ext cx="12234598" cy="67318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992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9C4F30B-737C-4149-868D-78A08CB83C8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3444812" y="855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91" r:id="rId10"/>
    <p:sldLayoutId id="2147483673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5" r:id="rId19"/>
  </p:sldLayoutIdLst>
  <p:txStyles>
    <p:titleStyle>
      <a:lvl1pPr algn="l" rtl="0" eaLnBrk="1" fontAlgn="base" hangingPunct="1">
        <a:lnSpc>
          <a:spcPct val="85000"/>
        </a:lnSpc>
        <a:spcBef>
          <a:spcPts val="372"/>
        </a:spcBef>
        <a:spcAft>
          <a:spcPct val="0"/>
        </a:spcAft>
        <a:defRPr sz="4960" kern="1400" spc="-198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96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96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96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960">
          <a:solidFill>
            <a:schemeClr val="tx1"/>
          </a:solidFill>
          <a:latin typeface="Ericsson Hilda" pitchFamily="2" charset="0"/>
        </a:defRPr>
      </a:lvl5pPr>
      <a:lvl6pPr marL="566939" algn="l" rtl="0" eaLnBrk="1" fontAlgn="base" hangingPunct="1">
        <a:spcBef>
          <a:spcPct val="0"/>
        </a:spcBef>
        <a:spcAft>
          <a:spcPct val="0"/>
        </a:spcAft>
        <a:defRPr sz="3968">
          <a:solidFill>
            <a:schemeClr val="tx1"/>
          </a:solidFill>
          <a:latin typeface="Ericsson Hilda" pitchFamily="2" charset="0"/>
        </a:defRPr>
      </a:lvl6pPr>
      <a:lvl7pPr marL="1133878" algn="l" rtl="0" eaLnBrk="1" fontAlgn="base" hangingPunct="1">
        <a:spcBef>
          <a:spcPct val="0"/>
        </a:spcBef>
        <a:spcAft>
          <a:spcPct val="0"/>
        </a:spcAft>
        <a:defRPr sz="3968">
          <a:solidFill>
            <a:schemeClr val="tx1"/>
          </a:solidFill>
          <a:latin typeface="Ericsson Hilda" pitchFamily="2" charset="0"/>
        </a:defRPr>
      </a:lvl7pPr>
      <a:lvl8pPr marL="1700818" algn="l" rtl="0" eaLnBrk="1" fontAlgn="base" hangingPunct="1">
        <a:spcBef>
          <a:spcPct val="0"/>
        </a:spcBef>
        <a:spcAft>
          <a:spcPct val="0"/>
        </a:spcAft>
        <a:defRPr sz="3968">
          <a:solidFill>
            <a:schemeClr val="tx1"/>
          </a:solidFill>
          <a:latin typeface="Ericsson Hilda" pitchFamily="2" charset="0"/>
        </a:defRPr>
      </a:lvl8pPr>
      <a:lvl9pPr marL="2267759" algn="l" rtl="0" eaLnBrk="1" fontAlgn="base" hangingPunct="1">
        <a:spcBef>
          <a:spcPct val="0"/>
        </a:spcBef>
        <a:spcAft>
          <a:spcPct val="0"/>
        </a:spcAft>
        <a:defRPr sz="3968">
          <a:solidFill>
            <a:schemeClr val="tx1"/>
          </a:solidFill>
          <a:latin typeface="Ericsson Hilda" pitchFamily="2" charset="0"/>
        </a:defRPr>
      </a:lvl9pPr>
    </p:titleStyle>
    <p:bodyStyle>
      <a:lvl1pPr marL="425205" indent="-425205" algn="l" rtl="0" eaLnBrk="1" fontAlgn="base" hangingPunct="1">
        <a:spcBef>
          <a:spcPts val="372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480" kern="1000" spc="-38">
          <a:solidFill>
            <a:schemeClr val="tx1"/>
          </a:solidFill>
          <a:latin typeface="+mn-lt"/>
          <a:ea typeface="+mn-ea"/>
          <a:cs typeface="+mn-cs"/>
        </a:defRPr>
      </a:lvl1pPr>
      <a:lvl2pPr marL="883874" indent="-425205" algn="l" rtl="0" eaLnBrk="1" fontAlgn="base" hangingPunct="1">
        <a:spcBef>
          <a:spcPts val="372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480" kern="1000" spc="-38">
          <a:solidFill>
            <a:schemeClr val="tx1"/>
          </a:solidFill>
          <a:latin typeface="+mn-lt"/>
        </a:defRPr>
      </a:lvl2pPr>
      <a:lvl3pPr marL="1338607" indent="-425205" algn="l" rtl="0" eaLnBrk="1" fontAlgn="base" hangingPunct="1">
        <a:spcBef>
          <a:spcPts val="372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480" kern="1000" spc="-38">
          <a:solidFill>
            <a:schemeClr val="tx1"/>
          </a:solidFill>
          <a:latin typeface="+mn-lt"/>
        </a:defRPr>
      </a:lvl3pPr>
      <a:lvl4pPr marL="1779559" indent="-425205" algn="l" rtl="0" eaLnBrk="1" fontAlgn="base" hangingPunct="1">
        <a:spcBef>
          <a:spcPts val="372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480" kern="1000" spc="-38">
          <a:solidFill>
            <a:schemeClr val="tx1"/>
          </a:solidFill>
          <a:latin typeface="+mn-lt"/>
        </a:defRPr>
      </a:lvl4pPr>
      <a:lvl5pPr marL="2194922" indent="-425205" algn="l" rtl="0" eaLnBrk="1" fontAlgn="base" hangingPunct="1">
        <a:spcBef>
          <a:spcPts val="372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480" kern="1000" spc="-38">
          <a:solidFill>
            <a:schemeClr val="tx1"/>
          </a:solidFill>
          <a:latin typeface="+mn-lt"/>
        </a:defRPr>
      </a:lvl5pPr>
      <a:lvl6pPr marL="2568945" indent="-22441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480">
          <a:solidFill>
            <a:schemeClr val="tx1"/>
          </a:solidFill>
          <a:latin typeface="+mn-lt"/>
        </a:defRPr>
      </a:lvl6pPr>
      <a:lvl7pPr marL="3135884" indent="-22441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480">
          <a:solidFill>
            <a:schemeClr val="tx1"/>
          </a:solidFill>
          <a:latin typeface="+mn-lt"/>
        </a:defRPr>
      </a:lvl7pPr>
      <a:lvl8pPr marL="3702824" indent="-22441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480">
          <a:solidFill>
            <a:schemeClr val="tx1"/>
          </a:solidFill>
          <a:latin typeface="+mn-lt"/>
        </a:defRPr>
      </a:lvl8pPr>
      <a:lvl9pPr marL="4269763" indent="-22441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48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6939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3878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0818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7759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4698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1637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68576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5516" algn="l" defTabSz="1133878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75" userDrawn="1">
          <p15:clr>
            <a:srgbClr val="A4A3A4"/>
          </p15:clr>
        </p15:guide>
        <p15:guide id="3" pos="2400" userDrawn="1">
          <p15:clr>
            <a:srgbClr val="A4A3A4"/>
          </p15:clr>
        </p15:guide>
        <p15:guide id="4" orient="horz" pos="3058" userDrawn="1">
          <p15:clr>
            <a:srgbClr val="A4A3A4"/>
          </p15:clr>
        </p15:guide>
        <p15:guide id="6" pos="2624" userDrawn="1">
          <p15:clr>
            <a:srgbClr val="A4A3A4"/>
          </p15:clr>
        </p15:guide>
        <p15:guide id="7" pos="4875" userDrawn="1">
          <p15:clr>
            <a:srgbClr val="A4A3A4"/>
          </p15:clr>
        </p15:guide>
        <p15:guide id="9" pos="4649" userDrawn="1">
          <p15:clr>
            <a:srgbClr val="A4A3A4"/>
          </p15:clr>
        </p15:guide>
        <p15:guide id="10" pos="6900" userDrawn="1">
          <p15:clr>
            <a:srgbClr val="A4A3A4"/>
          </p15:clr>
        </p15:guide>
        <p15:guide id="12" pos="7124" userDrawn="1">
          <p15:clr>
            <a:srgbClr val="A4A3A4"/>
          </p15:clr>
        </p15:guide>
        <p15:guide id="13" pos="9149" userDrawn="1">
          <p15:clr>
            <a:srgbClr val="A4A3A4"/>
          </p15:clr>
        </p15:guide>
        <p15:guide id="16" orient="horz" pos="7727" userDrawn="1">
          <p15:clr>
            <a:srgbClr val="A4A3A4"/>
          </p15:clr>
        </p15:guide>
        <p15:guide id="17" orient="horz" pos="8150" userDrawn="1">
          <p15:clr>
            <a:srgbClr val="A4A3A4"/>
          </p15:clr>
        </p15:guide>
        <p15:guide id="18" orient="horz" pos="12251" userDrawn="1">
          <p15:clr>
            <a:srgbClr val="A4A3A4"/>
          </p15:clr>
        </p15:guide>
        <p15:guide id="19" orient="horz" pos="12815" userDrawn="1">
          <p15:clr>
            <a:srgbClr val="A4A3A4"/>
          </p15:clr>
        </p15:guide>
        <p15:guide id="20" orient="horz" pos="362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537" y="2062385"/>
            <a:ext cx="12118573" cy="3071440"/>
          </a:xfrm>
        </p:spPr>
        <p:txBody>
          <a:bodyPr/>
          <a:lstStyle/>
          <a:p>
            <a:r>
              <a:rPr lang="en-US" sz="11000" b="1" dirty="0"/>
              <a:t>Ericsson Nikola Tesla</a:t>
            </a:r>
            <a:br>
              <a:rPr lang="en-US" sz="11000" b="1" dirty="0"/>
            </a:br>
            <a:r>
              <a:rPr lang="en-US" sz="11000" b="1" dirty="0"/>
              <a:t>Text – To – Speech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9F4A082-63DF-442F-B182-A4326FA8E09B}"/>
              </a:ext>
            </a:extLst>
          </p:cNvPr>
          <p:cNvSpPr txBox="1">
            <a:spLocks/>
          </p:cNvSpPr>
          <p:nvPr/>
        </p:nvSpPr>
        <p:spPr>
          <a:xfrm>
            <a:off x="594537" y="5538232"/>
            <a:ext cx="13930277" cy="216657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t"/>
          <a:lstStyle>
            <a:lvl1pPr marL="270023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29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2pPr>
            <a:lvl3pPr marL="850071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3pPr>
            <a:lvl4pPr marL="1130094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4pPr>
            <a:lvl5pPr marL="139386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5pPr>
            <a:lvl6pPr marL="163138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6pPr>
            <a:lvl7pPr marL="199141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7pPr>
            <a:lvl8pPr marL="235144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8pPr>
            <a:lvl9pPr marL="271147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hr-HR" sz="3600" b="1" dirty="0">
                <a:solidFill>
                  <a:schemeClr val="bg1"/>
                </a:solidFill>
              </a:rPr>
              <a:t>Our goal</a:t>
            </a:r>
          </a:p>
          <a:p>
            <a:pPr lvl="1">
              <a:buClr>
                <a:schemeClr val="bg1"/>
              </a:buClr>
            </a:pPr>
            <a:r>
              <a:rPr lang="hr-HR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Making </a:t>
            </a:r>
            <a:r>
              <a:rPr lang="en-US" sz="3200" dirty="0">
                <a:solidFill>
                  <a:schemeClr val="bg1"/>
                </a:solidFill>
              </a:rPr>
              <a:t>the first steps towards </a:t>
            </a:r>
            <a:r>
              <a:rPr lang="en-US" sz="3200" dirty="0" smtClean="0">
                <a:solidFill>
                  <a:schemeClr val="bg1"/>
                </a:solidFill>
              </a:rPr>
              <a:t>Croatian </a:t>
            </a:r>
            <a:r>
              <a:rPr lang="en-US" sz="3200" dirty="0">
                <a:solidFill>
                  <a:schemeClr val="bg1"/>
                </a:solidFill>
              </a:rPr>
              <a:t>TTS</a:t>
            </a:r>
            <a:endParaRPr lang="hr-HR" sz="32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r-HR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Creating </a:t>
            </a:r>
            <a:r>
              <a:rPr lang="en-US" sz="3200" dirty="0">
                <a:solidFill>
                  <a:schemeClr val="bg1"/>
                </a:solidFill>
              </a:rPr>
              <a:t>a prototype app with basic </a:t>
            </a:r>
            <a:r>
              <a:rPr lang="en-US" sz="3200" dirty="0" smtClean="0">
                <a:solidFill>
                  <a:schemeClr val="bg1"/>
                </a:solidFill>
              </a:rPr>
              <a:t>capabilities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hr-HR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Record </a:t>
            </a:r>
            <a:r>
              <a:rPr lang="en-US" sz="3200" dirty="0">
                <a:solidFill>
                  <a:schemeClr val="bg1"/>
                </a:solidFill>
              </a:rPr>
              <a:t>small dataset for training the model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DA49435-CEA8-4737-BB1C-36057922392C}"/>
              </a:ext>
            </a:extLst>
          </p:cNvPr>
          <p:cNvSpPr txBox="1">
            <a:spLocks/>
          </p:cNvSpPr>
          <p:nvPr/>
        </p:nvSpPr>
        <p:spPr>
          <a:xfrm>
            <a:off x="594537" y="15016578"/>
            <a:ext cx="13930277" cy="2166570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70023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29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2pPr>
            <a:lvl3pPr marL="850071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3pPr>
            <a:lvl4pPr marL="1130094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4pPr>
            <a:lvl5pPr marL="139386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5pPr>
            <a:lvl6pPr marL="163138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6pPr>
            <a:lvl7pPr marL="199141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7pPr>
            <a:lvl8pPr marL="235144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8pPr>
            <a:lvl9pPr marL="271147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3600" b="1" dirty="0"/>
              <a:t>Motivation</a:t>
            </a:r>
          </a:p>
          <a:p>
            <a:pPr marL="0" indent="0" algn="just">
              <a:buNone/>
            </a:pPr>
            <a:r>
              <a:rPr lang="en-US" sz="2800" dirty="0"/>
              <a:t>For the Croatian-speaking area, there are several solutions for text-to-speech, all of which </a:t>
            </a:r>
            <a:r>
              <a:rPr lang="en-US" sz="2800" dirty="0" smtClean="0"/>
              <a:t>are</a:t>
            </a:r>
            <a:r>
              <a:rPr lang="hr-HR" sz="2800" dirty="0" smtClean="0"/>
              <a:t> </a:t>
            </a:r>
            <a:r>
              <a:rPr lang="en-US" sz="2800" dirty="0" smtClean="0"/>
              <a:t>owned </a:t>
            </a:r>
            <a:r>
              <a:rPr lang="en-US" sz="2800" dirty="0"/>
              <a:t>by foreign companies. The need for such a tool has long been recognized, </a:t>
            </a:r>
            <a:r>
              <a:rPr lang="en-US" sz="2800" dirty="0" smtClean="0"/>
              <a:t>and</a:t>
            </a:r>
            <a:r>
              <a:rPr lang="hr-HR" sz="2800" dirty="0" smtClean="0"/>
              <a:t> </a:t>
            </a:r>
            <a:r>
              <a:rPr lang="en-US" sz="2800" dirty="0" smtClean="0"/>
              <a:t>the benefits</a:t>
            </a:r>
            <a:r>
              <a:rPr lang="hr-HR" sz="2800" dirty="0" smtClean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the TTS application are diverse and applicable in a wide variety of fields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2" name="Content Placeholder 41">
            <a:extLst>
              <a:ext uri="{FF2B5EF4-FFF2-40B4-BE49-F238E27FC236}">
                <a16:creationId xmlns:a16="http://schemas.microsoft.com/office/drawing/2014/main" id="{4DADA1C7-BC9C-4188-8375-9E110ECC2A1E}"/>
              </a:ext>
            </a:extLst>
          </p:cNvPr>
          <p:cNvSpPr txBox="1">
            <a:spLocks/>
          </p:cNvSpPr>
          <p:nvPr/>
        </p:nvSpPr>
        <p:spPr>
          <a:xfrm>
            <a:off x="7738834" y="17654484"/>
            <a:ext cx="5806253" cy="2166571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70023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29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2pPr>
            <a:lvl3pPr marL="850071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3pPr>
            <a:lvl4pPr marL="1130094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4pPr>
            <a:lvl5pPr marL="139386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5pPr>
            <a:lvl6pPr marL="163138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6pPr>
            <a:lvl7pPr marL="199141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7pPr>
            <a:lvl8pPr marL="235144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8pPr>
            <a:lvl9pPr marL="271147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800" b="1" dirty="0"/>
              <a:t>Mentor(s)</a:t>
            </a:r>
          </a:p>
          <a:p>
            <a:pPr marL="0" indent="0">
              <a:buNone/>
            </a:pPr>
            <a:r>
              <a:rPr lang="hr-HR" sz="2800" dirty="0"/>
              <a:t>Snježana Draženović </a:t>
            </a:r>
            <a:r>
              <a:rPr lang="hr-HR" sz="2800" dirty="0" smtClean="0"/>
              <a:t>Đoja</a:t>
            </a:r>
            <a:endParaRPr lang="hr-HR" sz="2800" dirty="0"/>
          </a:p>
          <a:p>
            <a:pPr marL="0" indent="0">
              <a:buNone/>
            </a:pPr>
            <a:r>
              <a:rPr lang="hr-HR" sz="2800" dirty="0" smtClean="0"/>
              <a:t>Mateo Majstorović</a:t>
            </a:r>
            <a:endParaRPr lang="hr-HR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C6C1F71-3111-40F1-85DA-3ED5F4581838}"/>
              </a:ext>
            </a:extLst>
          </p:cNvPr>
          <p:cNvSpPr txBox="1">
            <a:spLocks/>
          </p:cNvSpPr>
          <p:nvPr/>
        </p:nvSpPr>
        <p:spPr>
          <a:xfrm>
            <a:off x="594547" y="17656464"/>
            <a:ext cx="5806253" cy="2166570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70023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29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2pPr>
            <a:lvl3pPr marL="850071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3pPr>
            <a:lvl4pPr marL="1130094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4pPr>
            <a:lvl5pPr marL="1393867" indent="-270023" algn="l" rtl="0" eaLnBrk="1" fontAlgn="base" hangingPunct="1">
              <a:spcBef>
                <a:spcPts val="236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1575" kern="1000" spc="-24">
                <a:solidFill>
                  <a:schemeClr val="tx1"/>
                </a:solidFill>
                <a:latin typeface="+mn-lt"/>
              </a:defRPr>
            </a:lvl5pPr>
            <a:lvl6pPr marL="163138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6pPr>
            <a:lvl7pPr marL="199141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7pPr>
            <a:lvl8pPr marL="235144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8pPr>
            <a:lvl9pPr marL="2711477" indent="-142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1575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800" b="1" dirty="0"/>
              <a:t>Project team</a:t>
            </a:r>
          </a:p>
          <a:p>
            <a:pPr marL="0" indent="0">
              <a:buNone/>
            </a:pPr>
            <a:r>
              <a:rPr lang="hr-HR" sz="2800" dirty="0" smtClean="0"/>
              <a:t>Matija Šantek</a:t>
            </a:r>
          </a:p>
          <a:p>
            <a:pPr marL="0" indent="0">
              <a:buNone/>
            </a:pPr>
            <a:r>
              <a:rPr lang="hr-HR" sz="2800" dirty="0" smtClean="0"/>
              <a:t>Vjeko Glibota</a:t>
            </a:r>
          </a:p>
          <a:p>
            <a:pPr marL="0" indent="0">
              <a:buNone/>
            </a:pPr>
            <a:r>
              <a:rPr lang="hr-HR" sz="2800" dirty="0" smtClean="0"/>
              <a:t>Andre Garašić</a:t>
            </a:r>
          </a:p>
          <a:p>
            <a:pPr marL="0" indent="0">
              <a:buNone/>
            </a:pPr>
            <a:r>
              <a:rPr lang="hr-HR" sz="2800" dirty="0" smtClean="0"/>
              <a:t>Ivana Galić</a:t>
            </a:r>
            <a:endParaRPr lang="hr-H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B610D-C982-43C7-B8EC-7FDCCAB986C6}"/>
              </a:ext>
            </a:extLst>
          </p:cNvPr>
          <p:cNvSpPr txBox="1"/>
          <p:nvPr/>
        </p:nvSpPr>
        <p:spPr bwMode="auto">
          <a:xfrm>
            <a:off x="5318505" y="11326375"/>
            <a:ext cx="4840642" cy="70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113381" tIns="56690" rIns="115195" bIns="575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endParaRPr lang="en-US" sz="3600" dirty="0" err="1"/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9CD180B6-E99E-4280-9959-C4351FEC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547" y="20364056"/>
            <a:ext cx="7683479" cy="704652"/>
          </a:xfrm>
        </p:spPr>
        <p:txBody>
          <a:bodyPr anchor="ctr"/>
          <a:lstStyle/>
          <a:p>
            <a:r>
              <a:rPr lang="hr-HR" sz="2400" b="1" spc="0" dirty="0"/>
              <a:t>Ericsson Nikola Tesla Summer </a:t>
            </a:r>
            <a:r>
              <a:rPr lang="hr-HR" sz="2400" b="1" spc="0"/>
              <a:t>Camp 2021</a:t>
            </a:r>
            <a:endParaRPr lang="hr-HR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9" y="8105879"/>
            <a:ext cx="9077788" cy="63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1CA720992B7499970E85862BE2010" ma:contentTypeVersion="11" ma:contentTypeDescription="Create a new document." ma:contentTypeScope="" ma:versionID="eee56afac5f661a36d1e28ae40a4be38">
  <xsd:schema xmlns:xsd="http://www.w3.org/2001/XMLSchema" xmlns:xs="http://www.w3.org/2001/XMLSchema" xmlns:p="http://schemas.microsoft.com/office/2006/metadata/properties" xmlns:ns2="1af93da6-db9d-4f78-b080-28814967c4e5" xmlns:ns3="82d04aff-a5bf-455e-823f-18b59be3ff8f" targetNamespace="http://schemas.microsoft.com/office/2006/metadata/properties" ma:root="true" ma:fieldsID="a839ba24d600efa969df2cd29a173f2e" ns2:_="" ns3:_="">
    <xsd:import namespace="1af93da6-db9d-4f78-b080-28814967c4e5"/>
    <xsd:import namespace="82d04aff-a5bf-455e-823f-18b59be3f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f93da6-db9d-4f78-b080-28814967c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4aff-a5bf-455e-823f-18b59be3ff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01CE5-7352-4B4C-8B75-E4B905E3F3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CAE070-63C6-448B-A186-99BE0B406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f93da6-db9d-4f78-b080-28814967c4e5"/>
    <ds:schemaRef ds:uri="82d04aff-a5bf-455e-823f-18b59be3f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EE4A1-AA8C-4478-91E9-DB0BA17DD1AB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82d04aff-a5bf-455e-823f-18b59be3ff8f"/>
    <ds:schemaRef ds:uri="94800939-cca5-4df7-b1d9-81ababf609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0</TotalTime>
  <Words>107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Ericsson Hilda</vt:lpstr>
      <vt:lpstr>Ericsson Hilda Light</vt:lpstr>
      <vt:lpstr>Ericsson Technical Icons</vt:lpstr>
      <vt:lpstr>PresentationTemplate2017</vt:lpstr>
      <vt:lpstr>Ericsson Nikola Tesla Text – To –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2018-07-11T05:34:15Z</dcterms:created>
  <dcterms:modified xsi:type="dcterms:W3CDTF">2021-09-09T12:12:14Z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0x010100BF91CA720992B7499970E85862BE2010</vt:lpwstr>
  </property>
  <property fmtid="{D5CDD505-2E9C-101B-9397-08002B2CF9AE}" pid="3" name="Order">
    <vt:r8>117800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