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1" r:id="rId2"/>
    <p:sldId id="2565" r:id="rId3"/>
    <p:sldId id="2586" r:id="rId4"/>
    <p:sldId id="2570" r:id="rId5"/>
    <p:sldId id="2569" r:id="rId6"/>
    <p:sldId id="2587" r:id="rId7"/>
    <p:sldId id="2590" r:id="rId8"/>
    <p:sldId id="2591" r:id="rId9"/>
    <p:sldId id="2564" r:id="rId10"/>
    <p:sldId id="2592" r:id="rId11"/>
    <p:sldId id="2588" r:id="rId12"/>
    <p:sldId id="2580" r:id="rId13"/>
    <p:sldId id="2589" r:id="rId14"/>
    <p:sldId id="258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reer Development Workshop Series: Part 1 - Building Self-Awareness" id="{0E9FD8DB-11D0-40F0-9011-87D24B430AC7}">
          <p14:sldIdLst>
            <p14:sldId id="2561"/>
          </p14:sldIdLst>
        </p14:section>
        <p14:section name="Icebreaker Activity" id="{22E941FF-F43D-4CAC-A100-524D71C25EE8}">
          <p14:sldIdLst>
            <p14:sldId id="2565"/>
            <p14:sldId id="2586"/>
            <p14:sldId id="2570"/>
            <p14:sldId id="2569"/>
            <p14:sldId id="2587"/>
            <p14:sldId id="2590"/>
            <p14:sldId id="2591"/>
            <p14:sldId id="2564"/>
            <p14:sldId id="2592"/>
            <p14:sldId id="2588"/>
            <p14:sldId id="2580"/>
            <p14:sldId id="2589"/>
            <p14:sldId id="258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94660"/>
  </p:normalViewPr>
  <p:slideViewPr>
    <p:cSldViewPr snapToGrid="0">
      <p:cViewPr varScale="1">
        <p:scale>
          <a:sx n="91" d="100"/>
          <a:sy n="91" d="100"/>
        </p:scale>
        <p:origin x="326" y="307"/>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D166C5-E4BB-4575-984B-1086DDD20EF3}" type="datetimeFigureOut">
              <a:rPr lang="en-US" smtClean="0"/>
              <a:t>11/25/2024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2F4B4A-65B7-435C-BD3D-98E7A5E2996B}" type="slidenum">
              <a:rPr lang="en-US" smtClean="0"/>
              <a:t>‹#›</a:t>
            </a:fld>
            <a:endParaRPr lang="en-US"/>
          </a:p>
        </p:txBody>
      </p:sp>
    </p:spTree>
    <p:extLst>
      <p:ext uri="{BB962C8B-B14F-4D97-AF65-F5344CB8AC3E}">
        <p14:creationId xmlns:p14="http://schemas.microsoft.com/office/powerpoint/2010/main" val="1552978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AI-generated content may be incorrect.
Welcome to Part 1 of our Career Development Workshop Series! In this session, we will focus on how to build self-awareness, a crucial skill in career development.</a:t>
            </a:r>
          </a:p>
        </p:txBody>
      </p:sp>
      <p:sp>
        <p:nvSpPr>
          <p:cNvPr id="4" name="Slide Number Placeholder 3"/>
          <p:cNvSpPr>
            <a:spLocks noGrp="1"/>
          </p:cNvSpPr>
          <p:nvPr>
            <p:ph type="sldNum" sz="quarter" idx="5"/>
          </p:nvPr>
        </p:nvSpPr>
        <p:spPr/>
        <p:txBody>
          <a:bodyPr/>
          <a:lstStyle/>
          <a:p>
            <a:fld id="{8A14321A-AE0D-41A6-836C-F35580611755}" type="slidenum">
              <a:rPr lang="en-US" smtClean="0"/>
              <a:t>1</a:t>
            </a:fld>
            <a:endParaRPr lang="en-US"/>
          </a:p>
        </p:txBody>
      </p:sp>
    </p:spTree>
    <p:extLst>
      <p:ext uri="{BB962C8B-B14F-4D97-AF65-F5344CB8AC3E}">
        <p14:creationId xmlns:p14="http://schemas.microsoft.com/office/powerpoint/2010/main" val="12427782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Boundaries are limits that we set for ourselves and others to define what is acceptable behavior and what is not. They are crucial for maintaining healthy relationships, promoting self-care, and protecting our emotional and physical well-being.</a:t>
            </a:r>
          </a:p>
        </p:txBody>
      </p:sp>
      <p:sp>
        <p:nvSpPr>
          <p:cNvPr id="4" name="Slide Number Placeholder 3"/>
          <p:cNvSpPr>
            <a:spLocks noGrp="1"/>
          </p:cNvSpPr>
          <p:nvPr>
            <p:ph type="sldNum" sz="quarter" idx="5"/>
          </p:nvPr>
        </p:nvSpPr>
        <p:spPr/>
        <p:txBody>
          <a:bodyPr/>
          <a:lstStyle/>
          <a:p>
            <a:fld id="{6FD4852C-B0CE-4A55-825C-07D89198281A}" type="slidenum">
              <a:rPr lang="en-US" smtClean="0"/>
              <a:t>10</a:t>
            </a:fld>
            <a:endParaRPr lang="en-US"/>
          </a:p>
        </p:txBody>
      </p:sp>
    </p:spTree>
    <p:extLst>
      <p:ext uri="{BB962C8B-B14F-4D97-AF65-F5344CB8AC3E}">
        <p14:creationId xmlns:p14="http://schemas.microsoft.com/office/powerpoint/2010/main" val="26146671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Having self-awareness allows you to identify your values and motivations, which in turn can help you choose a career in alignment with those values. When you are working in a job that aligns with your values, you are more likely to enjoy your work and feel fulfilled. Research has shown that job satisfaction is linked to greater happiness and overall life satisfaction. By taking the time to develop self-awareness, you can improve your chances of finding a fulfilling career.</a:t>
            </a:r>
          </a:p>
        </p:txBody>
      </p:sp>
      <p:sp>
        <p:nvSpPr>
          <p:cNvPr id="4" name="Slide Number Placeholder 3"/>
          <p:cNvSpPr>
            <a:spLocks noGrp="1"/>
          </p:cNvSpPr>
          <p:nvPr>
            <p:ph type="sldNum" sz="quarter" idx="5"/>
          </p:nvPr>
        </p:nvSpPr>
        <p:spPr/>
        <p:txBody>
          <a:bodyPr/>
          <a:lstStyle/>
          <a:p>
            <a:fld id="{942F4B4A-65B7-435C-BD3D-98E7A5E2996B}" type="slidenum">
              <a:rPr lang="en-US" smtClean="0"/>
              <a:t>11</a:t>
            </a:fld>
            <a:endParaRPr lang="en-US"/>
          </a:p>
        </p:txBody>
      </p:sp>
    </p:spTree>
    <p:extLst>
      <p:ext uri="{BB962C8B-B14F-4D97-AF65-F5344CB8AC3E}">
        <p14:creationId xmlns:p14="http://schemas.microsoft.com/office/powerpoint/2010/main" val="24945783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Journaling is a powerful tool for self-reflection, as it helps you identify your feelings, thoughts, and experiences. By reflecting on your journal entries, you can gain insight into your values and motivations.</a:t>
            </a:r>
          </a:p>
        </p:txBody>
      </p:sp>
      <p:sp>
        <p:nvSpPr>
          <p:cNvPr id="4" name="Slide Number Placeholder 3"/>
          <p:cNvSpPr>
            <a:spLocks noGrp="1"/>
          </p:cNvSpPr>
          <p:nvPr>
            <p:ph type="sldNum" sz="quarter" idx="5"/>
          </p:nvPr>
        </p:nvSpPr>
        <p:spPr/>
        <p:txBody>
          <a:bodyPr/>
          <a:lstStyle/>
          <a:p>
            <a:fld id="{8A14321A-AE0D-41A6-836C-F35580611755}" type="slidenum">
              <a:rPr lang="en-US" smtClean="0"/>
              <a:t>12</a:t>
            </a:fld>
            <a:endParaRPr lang="en-US"/>
          </a:p>
        </p:txBody>
      </p:sp>
    </p:spTree>
    <p:extLst>
      <p:ext uri="{BB962C8B-B14F-4D97-AF65-F5344CB8AC3E}">
        <p14:creationId xmlns:p14="http://schemas.microsoft.com/office/powerpoint/2010/main" val="21459494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Journaling is a powerful tool for self-reflection, as it helps you identify your feelings, thoughts, and experiences. By reflecting on your journal entries, you can gain insight into your values and motivations.</a:t>
            </a:r>
          </a:p>
        </p:txBody>
      </p:sp>
      <p:sp>
        <p:nvSpPr>
          <p:cNvPr id="4" name="Slide Number Placeholder 3"/>
          <p:cNvSpPr>
            <a:spLocks noGrp="1"/>
          </p:cNvSpPr>
          <p:nvPr>
            <p:ph type="sldNum" sz="quarter" idx="5"/>
          </p:nvPr>
        </p:nvSpPr>
        <p:spPr/>
        <p:txBody>
          <a:bodyPr/>
          <a:lstStyle/>
          <a:p>
            <a:fld id="{8A14321A-AE0D-41A6-836C-F35580611755}" type="slidenum">
              <a:rPr lang="en-US" smtClean="0"/>
              <a:t>13</a:t>
            </a:fld>
            <a:endParaRPr lang="en-US"/>
          </a:p>
        </p:txBody>
      </p:sp>
    </p:spTree>
    <p:extLst>
      <p:ext uri="{BB962C8B-B14F-4D97-AF65-F5344CB8AC3E}">
        <p14:creationId xmlns:p14="http://schemas.microsoft.com/office/powerpoint/2010/main" val="9690060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this step, we will guide you through identifying your personal values and how they relate to your career goals.</a:t>
            </a:r>
          </a:p>
        </p:txBody>
      </p:sp>
      <p:sp>
        <p:nvSpPr>
          <p:cNvPr id="4" name="Slide Number Placeholder 3"/>
          <p:cNvSpPr>
            <a:spLocks noGrp="1"/>
          </p:cNvSpPr>
          <p:nvPr>
            <p:ph type="sldNum" sz="quarter" idx="5"/>
          </p:nvPr>
        </p:nvSpPr>
        <p:spPr/>
        <p:txBody>
          <a:bodyPr/>
          <a:lstStyle/>
          <a:p>
            <a:fld id="{8A14321A-AE0D-41A6-836C-F35580611755}" type="slidenum">
              <a:rPr lang="en-US" smtClean="0"/>
              <a:t>14</a:t>
            </a:fld>
            <a:endParaRPr lang="en-US"/>
          </a:p>
        </p:txBody>
      </p:sp>
    </p:spTree>
    <p:extLst>
      <p:ext uri="{BB962C8B-B14F-4D97-AF65-F5344CB8AC3E}">
        <p14:creationId xmlns:p14="http://schemas.microsoft.com/office/powerpoint/2010/main" val="4180657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 icebreaker activity is a great way to get started and build a positive and collaborative atmosphere. In this exercise, we will auction off $75 among our personal values.</a:t>
            </a:r>
          </a:p>
        </p:txBody>
      </p:sp>
      <p:sp>
        <p:nvSpPr>
          <p:cNvPr id="4" name="Slide Number Placeholder 3"/>
          <p:cNvSpPr>
            <a:spLocks noGrp="1"/>
          </p:cNvSpPr>
          <p:nvPr>
            <p:ph type="sldNum" sz="quarter" idx="5"/>
          </p:nvPr>
        </p:nvSpPr>
        <p:spPr/>
        <p:txBody>
          <a:bodyPr/>
          <a:lstStyle/>
          <a:p>
            <a:fld id="{8A14321A-AE0D-41A6-836C-F35580611755}" type="slidenum">
              <a:rPr lang="en-US" smtClean="0"/>
              <a:t>2</a:t>
            </a:fld>
            <a:endParaRPr lang="en-US"/>
          </a:p>
        </p:txBody>
      </p:sp>
    </p:spTree>
    <p:extLst>
      <p:ext uri="{BB962C8B-B14F-4D97-AF65-F5344CB8AC3E}">
        <p14:creationId xmlns:p14="http://schemas.microsoft.com/office/powerpoint/2010/main" val="2511855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 icebreaker activity is a great way to get started and build a positive and collaborative atmosphere. In this exercise, we will auction off $75 among our personal values.</a:t>
            </a:r>
          </a:p>
        </p:txBody>
      </p:sp>
      <p:sp>
        <p:nvSpPr>
          <p:cNvPr id="4" name="Slide Number Placeholder 3"/>
          <p:cNvSpPr>
            <a:spLocks noGrp="1"/>
          </p:cNvSpPr>
          <p:nvPr>
            <p:ph type="sldNum" sz="quarter" idx="5"/>
          </p:nvPr>
        </p:nvSpPr>
        <p:spPr/>
        <p:txBody>
          <a:bodyPr/>
          <a:lstStyle/>
          <a:p>
            <a:fld id="{8A14321A-AE0D-41A6-836C-F35580611755}" type="slidenum">
              <a:rPr lang="en-US" smtClean="0"/>
              <a:t>3</a:t>
            </a:fld>
            <a:endParaRPr lang="en-US"/>
          </a:p>
        </p:txBody>
      </p:sp>
    </p:spTree>
    <p:extLst>
      <p:ext uri="{BB962C8B-B14F-4D97-AF65-F5344CB8AC3E}">
        <p14:creationId xmlns:p14="http://schemas.microsoft.com/office/powerpoint/2010/main" val="886272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Self-awareness is crucial in career development, as it helps us make informed decisions about our professional and personal lives. Understanding our strengths and values can lead to job satisfaction, higher productivity, and a sense of fulfillment.</a:t>
            </a:r>
          </a:p>
        </p:txBody>
      </p:sp>
      <p:sp>
        <p:nvSpPr>
          <p:cNvPr id="4" name="Slide Number Placeholder 3"/>
          <p:cNvSpPr>
            <a:spLocks noGrp="1"/>
          </p:cNvSpPr>
          <p:nvPr>
            <p:ph type="sldNum" sz="quarter" idx="5"/>
          </p:nvPr>
        </p:nvSpPr>
        <p:spPr/>
        <p:txBody>
          <a:bodyPr/>
          <a:lstStyle/>
          <a:p>
            <a:fld id="{8A14321A-AE0D-41A6-836C-F35580611755}" type="slidenum">
              <a:rPr lang="en-US" smtClean="0"/>
              <a:t>4</a:t>
            </a:fld>
            <a:endParaRPr lang="en-US"/>
          </a:p>
        </p:txBody>
      </p:sp>
    </p:spTree>
    <p:extLst>
      <p:ext uri="{BB962C8B-B14F-4D97-AF65-F5344CB8AC3E}">
        <p14:creationId xmlns:p14="http://schemas.microsoft.com/office/powerpoint/2010/main" val="2358343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Self-awareness can bring several benefits in personal and professional life. It can lead to better decision-making, improved communication, and enhanced relationships. It can also improve emotional intelligence, increase resilience, and promote personal growth.</a:t>
            </a:r>
          </a:p>
        </p:txBody>
      </p:sp>
      <p:sp>
        <p:nvSpPr>
          <p:cNvPr id="4" name="Slide Number Placeholder 3"/>
          <p:cNvSpPr>
            <a:spLocks noGrp="1"/>
          </p:cNvSpPr>
          <p:nvPr>
            <p:ph type="sldNum" sz="quarter" idx="5"/>
          </p:nvPr>
        </p:nvSpPr>
        <p:spPr/>
        <p:txBody>
          <a:bodyPr/>
          <a:lstStyle/>
          <a:p>
            <a:fld id="{2978265C-1746-4E72-8BED-B8D685F7AF1A}" type="slidenum">
              <a:rPr lang="en-US" smtClean="0"/>
              <a:t>5</a:t>
            </a:fld>
            <a:endParaRPr lang="en-US"/>
          </a:p>
        </p:txBody>
      </p:sp>
    </p:spTree>
    <p:extLst>
      <p:ext uri="{BB962C8B-B14F-4D97-AF65-F5344CB8AC3E}">
        <p14:creationId xmlns:p14="http://schemas.microsoft.com/office/powerpoint/2010/main" val="28640373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Self-awareness is crucial in career development, as it helps us make informed decisions about our professional and personal lives. Understanding our strengths and values can lead to job satisfaction, higher productivity, and a sense of fulfillment.</a:t>
            </a:r>
          </a:p>
        </p:txBody>
      </p:sp>
      <p:sp>
        <p:nvSpPr>
          <p:cNvPr id="4" name="Slide Number Placeholder 3"/>
          <p:cNvSpPr>
            <a:spLocks noGrp="1"/>
          </p:cNvSpPr>
          <p:nvPr>
            <p:ph type="sldNum" sz="quarter" idx="5"/>
          </p:nvPr>
        </p:nvSpPr>
        <p:spPr/>
        <p:txBody>
          <a:bodyPr/>
          <a:lstStyle/>
          <a:p>
            <a:fld id="{8A14321A-AE0D-41A6-836C-F35580611755}" type="slidenum">
              <a:rPr lang="en-US" smtClean="0"/>
              <a:t>6</a:t>
            </a:fld>
            <a:endParaRPr lang="en-US"/>
          </a:p>
        </p:txBody>
      </p:sp>
    </p:spTree>
    <p:extLst>
      <p:ext uri="{BB962C8B-B14F-4D97-AF65-F5344CB8AC3E}">
        <p14:creationId xmlns:p14="http://schemas.microsoft.com/office/powerpoint/2010/main" val="793035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Tools for uncovering subconscious beliefs include therapy, hypnosis, or guided meditations. These tools can help you access and challenge deeply ingrained beliefs.</a:t>
            </a:r>
          </a:p>
        </p:txBody>
      </p:sp>
      <p:sp>
        <p:nvSpPr>
          <p:cNvPr id="4" name="Slide Number Placeholder 3"/>
          <p:cNvSpPr>
            <a:spLocks noGrp="1"/>
          </p:cNvSpPr>
          <p:nvPr>
            <p:ph type="sldNum" sz="quarter" idx="5"/>
          </p:nvPr>
        </p:nvSpPr>
        <p:spPr/>
        <p:txBody>
          <a:bodyPr/>
          <a:lstStyle/>
          <a:p>
            <a:fld id="{BBD67FB1-F54E-4197-AB91-D829A2D66031}" type="slidenum">
              <a:rPr lang="en-US" smtClean="0"/>
              <a:t>7</a:t>
            </a:fld>
            <a:endParaRPr lang="en-US"/>
          </a:p>
        </p:txBody>
      </p:sp>
    </p:spTree>
    <p:extLst>
      <p:ext uri="{BB962C8B-B14F-4D97-AF65-F5344CB8AC3E}">
        <p14:creationId xmlns:p14="http://schemas.microsoft.com/office/powerpoint/2010/main" val="836314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Several factors impact self-esteem, including upbringing, experiences, and culture. Examining these factors can help us understand our self-esteem and how to improve it.</a:t>
            </a:r>
          </a:p>
        </p:txBody>
      </p:sp>
      <p:sp>
        <p:nvSpPr>
          <p:cNvPr id="4" name="Slide Number Placeholder 3"/>
          <p:cNvSpPr>
            <a:spLocks noGrp="1"/>
          </p:cNvSpPr>
          <p:nvPr>
            <p:ph type="sldNum" sz="quarter" idx="5"/>
          </p:nvPr>
        </p:nvSpPr>
        <p:spPr/>
        <p:txBody>
          <a:bodyPr/>
          <a:lstStyle/>
          <a:p>
            <a:fld id="{CDC28828-0685-4C94-84A9-2FAD0D9B9004}" type="slidenum">
              <a:rPr lang="en-US" smtClean="0"/>
              <a:t>8</a:t>
            </a:fld>
            <a:endParaRPr lang="en-US"/>
          </a:p>
        </p:txBody>
      </p:sp>
    </p:spTree>
    <p:extLst>
      <p:ext uri="{BB962C8B-B14F-4D97-AF65-F5344CB8AC3E}">
        <p14:creationId xmlns:p14="http://schemas.microsoft.com/office/powerpoint/2010/main" val="13963772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Boundaries are limits that we set for ourselves and others to define what is acceptable behavior and what is not. They are crucial for maintaining healthy relationships, promoting self-care, and protecting our emotional and physical well-being.</a:t>
            </a:r>
          </a:p>
        </p:txBody>
      </p:sp>
      <p:sp>
        <p:nvSpPr>
          <p:cNvPr id="4" name="Slide Number Placeholder 3"/>
          <p:cNvSpPr>
            <a:spLocks noGrp="1"/>
          </p:cNvSpPr>
          <p:nvPr>
            <p:ph type="sldNum" sz="quarter" idx="5"/>
          </p:nvPr>
        </p:nvSpPr>
        <p:spPr/>
        <p:txBody>
          <a:bodyPr/>
          <a:lstStyle/>
          <a:p>
            <a:fld id="{6FD4852C-B0CE-4A55-825C-07D89198281A}" type="slidenum">
              <a:rPr lang="en-US" smtClean="0"/>
              <a:t>9</a:t>
            </a:fld>
            <a:endParaRPr lang="en-US"/>
          </a:p>
        </p:txBody>
      </p:sp>
    </p:spTree>
    <p:extLst>
      <p:ext uri="{BB962C8B-B14F-4D97-AF65-F5344CB8AC3E}">
        <p14:creationId xmlns:p14="http://schemas.microsoft.com/office/powerpoint/2010/main" val="777125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11/25/2024</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287609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11/25/2024</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976151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11/25/2024</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338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11/25/2024</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794673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11/25/2024</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3103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11/25/2024</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620810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11/25/2024</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127585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11/25/2024</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191790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11/25/2024</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965325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11/25/2024</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660994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11/25/2024</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564797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11/25/2024</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14330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hyperlink" Target="https://www.mynextmove.org/explore/ip" TargetMode="External"/><Relationship Id="rId3" Type="http://schemas.openxmlformats.org/officeDocument/2006/relationships/image" Target="../media/image9.jpeg"/><Relationship Id="rId7" Type="http://schemas.openxmlformats.org/officeDocument/2006/relationships/hyperlink" Target="https://www.princetonreview.com/quiz/career-quiz"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hyperlink" Target="https://www.viacharacter.org/" TargetMode="External"/><Relationship Id="rId5" Type="http://schemas.openxmlformats.org/officeDocument/2006/relationships/hyperlink" Target="https://www.truity.com/test/disc-personality-test" TargetMode="External"/><Relationship Id="rId4" Type="http://schemas.openxmlformats.org/officeDocument/2006/relationships/hyperlink" Target="https://www.16personalities.com/" TargetMode="External"/><Relationship Id="rId9" Type="http://schemas.openxmlformats.org/officeDocument/2006/relationships/hyperlink" Target="https://www.careerexplorer.com/"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FD1D2CD-954D-4C4D-B505-05EAD159B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pic>
        <p:nvPicPr>
          <p:cNvPr id="5" name="Content Placeholder 4" descr="Business report desk">
            <a:extLst>
              <a:ext uri="{FF2B5EF4-FFF2-40B4-BE49-F238E27FC236}">
                <a16:creationId xmlns:a16="http://schemas.microsoft.com/office/drawing/2014/main" id="{C1583285-9CDB-9117-441C-532439930C61}"/>
              </a:ext>
            </a:extLst>
          </p:cNvPr>
          <p:cNvPicPr>
            <a:picLocks noChangeAspect="1"/>
          </p:cNvPicPr>
          <p:nvPr/>
        </p:nvPicPr>
        <p:blipFill>
          <a:blip r:embed="rId3"/>
          <a:srcRect r="24212"/>
          <a:stretch/>
        </p:blipFill>
        <p:spPr>
          <a:xfrm>
            <a:off x="5679347" y="10"/>
            <a:ext cx="6512652" cy="6857990"/>
          </a:xfrm>
          <a:prstGeom prst="rect">
            <a:avLst/>
          </a:prstGeom>
        </p:spPr>
      </p:pic>
      <p:sp>
        <p:nvSpPr>
          <p:cNvPr id="2" name="Title 1">
            <a:extLst>
              <a:ext uri="{FF2B5EF4-FFF2-40B4-BE49-F238E27FC236}">
                <a16:creationId xmlns:a16="http://schemas.microsoft.com/office/drawing/2014/main" id="{5C6BA72D-33CC-64C5-CE1F-4FBCABFE3AAE}"/>
              </a:ext>
            </a:extLst>
          </p:cNvPr>
          <p:cNvSpPr>
            <a:spLocks noGrp="1"/>
          </p:cNvSpPr>
          <p:nvPr>
            <p:ph type="ctrTitle"/>
          </p:nvPr>
        </p:nvSpPr>
        <p:spPr>
          <a:xfrm>
            <a:off x="208291" y="679236"/>
            <a:ext cx="5393457" cy="3524250"/>
          </a:xfrm>
        </p:spPr>
        <p:txBody>
          <a:bodyPr>
            <a:normAutofit fontScale="90000"/>
          </a:bodyPr>
          <a:lstStyle/>
          <a:p>
            <a:pPr>
              <a:lnSpc>
                <a:spcPct val="90000"/>
              </a:lnSpc>
            </a:pPr>
            <a:r>
              <a:rPr lang="en-US" sz="4900" dirty="0"/>
              <a:t>Career Development Workshop Series </a:t>
            </a:r>
            <a:br>
              <a:rPr lang="en-US" sz="4900" dirty="0"/>
            </a:br>
            <a:br>
              <a:rPr lang="en-US" sz="4900" dirty="0"/>
            </a:br>
            <a:r>
              <a:rPr lang="en-US" sz="4900" dirty="0"/>
              <a:t>Part 1:</a:t>
            </a:r>
            <a:br>
              <a:rPr lang="en-US" sz="4900" dirty="0"/>
            </a:br>
            <a:r>
              <a:rPr lang="en-US" sz="4900" dirty="0"/>
              <a:t>Self-awareness in Career Development</a:t>
            </a:r>
          </a:p>
        </p:txBody>
      </p:sp>
      <p:cxnSp>
        <p:nvCxnSpPr>
          <p:cNvPr id="18" name="Straight Connector 17">
            <a:extLst>
              <a:ext uri="{FF2B5EF4-FFF2-40B4-BE49-F238E27FC236}">
                <a16:creationId xmlns:a16="http://schemas.microsoft.com/office/drawing/2014/main" id="{A2D508B3-A66C-833E-D929-8DC2116356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2088" y="4882722"/>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F0394376-B24C-84BD-41F3-4D2A4F6065EC}"/>
              </a:ext>
            </a:extLst>
          </p:cNvPr>
          <p:cNvSpPr txBox="1"/>
          <p:nvPr/>
        </p:nvSpPr>
        <p:spPr>
          <a:xfrm>
            <a:off x="592088" y="6343182"/>
            <a:ext cx="6112764" cy="389209"/>
          </a:xfrm>
          <a:prstGeom prst="rect">
            <a:avLst/>
          </a:prstGeom>
          <a:noFill/>
        </p:spPr>
        <p:txBody>
          <a:bodyPr wrap="square">
            <a:spAutoFit/>
          </a:bodyPr>
          <a:lstStyle/>
          <a:p>
            <a:pPr>
              <a:lnSpc>
                <a:spcPct val="120000"/>
              </a:lnSpc>
            </a:pPr>
            <a:r>
              <a:rPr lang="en-US" sz="1800" dirty="0"/>
              <a:t>Author &amp; Presenter: Ivana Jones</a:t>
            </a:r>
          </a:p>
        </p:txBody>
      </p:sp>
    </p:spTree>
    <p:extLst>
      <p:ext uri="{BB962C8B-B14F-4D97-AF65-F5344CB8AC3E}">
        <p14:creationId xmlns:p14="http://schemas.microsoft.com/office/powerpoint/2010/main" val="683391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Barbed wire on wall.">
            <a:extLst>
              <a:ext uri="{FF2B5EF4-FFF2-40B4-BE49-F238E27FC236}">
                <a16:creationId xmlns:a16="http://schemas.microsoft.com/office/drawing/2014/main" id="{9DD4BD25-3645-49AA-832F-4AFE58207A69}"/>
              </a:ext>
            </a:extLst>
          </p:cNvPr>
          <p:cNvPicPr>
            <a:picLocks noGrp="1" noChangeAspect="1"/>
          </p:cNvPicPr>
          <p:nvPr>
            <p:ph sz="half" idx="1"/>
          </p:nvPr>
        </p:nvPicPr>
        <p:blipFill>
          <a:blip r:embed="rId3"/>
          <a:srcRect l="5431" r="6046" b="-3"/>
          <a:stretch/>
        </p:blipFill>
        <p:spPr>
          <a:xfrm>
            <a:off x="804672" y="1690382"/>
            <a:ext cx="3941064" cy="4326370"/>
          </a:xfrm>
          <a:prstGeom prst="rect">
            <a:avLst/>
          </a:prstGeom>
        </p:spPr>
      </p:pic>
      <p:sp>
        <p:nvSpPr>
          <p:cNvPr id="2" name="Title 1">
            <a:extLst>
              <a:ext uri="{FF2B5EF4-FFF2-40B4-BE49-F238E27FC236}">
                <a16:creationId xmlns:a16="http://schemas.microsoft.com/office/drawing/2014/main" id="{DCA25481-E9D2-419D-7839-9ED1F524B130}"/>
              </a:ext>
            </a:extLst>
          </p:cNvPr>
          <p:cNvSpPr>
            <a:spLocks noGrp="1"/>
          </p:cNvSpPr>
          <p:nvPr>
            <p:ph type="title"/>
          </p:nvPr>
        </p:nvSpPr>
        <p:spPr>
          <a:xfrm>
            <a:off x="704087" y="914400"/>
            <a:ext cx="4041648" cy="1928741"/>
          </a:xfrm>
        </p:spPr>
        <p:txBody>
          <a:bodyPr vert="horz" lIns="91440" tIns="45720" rIns="91440" bIns="45720" rtlCol="0" anchor="t">
            <a:normAutofit/>
          </a:bodyPr>
          <a:lstStyle/>
          <a:p>
            <a:r>
              <a:rPr lang="en-US" dirty="0"/>
              <a:t>Boundaries</a:t>
            </a:r>
          </a:p>
        </p:txBody>
      </p:sp>
      <p:sp>
        <p:nvSpPr>
          <p:cNvPr id="4" name="Content Placeholder 3">
            <a:extLst>
              <a:ext uri="{FF2B5EF4-FFF2-40B4-BE49-F238E27FC236}">
                <a16:creationId xmlns:a16="http://schemas.microsoft.com/office/drawing/2014/main" id="{02BABF23-D0F5-2FFE-CF44-5FBC754AD830}"/>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104700" y="1321266"/>
            <a:ext cx="6673441" cy="5536734"/>
          </a:xfrm>
        </p:spPr>
        <p:txBody>
          <a:bodyPr>
            <a:normAutofit/>
          </a:bodyPr>
          <a:lstStyle/>
          <a:p>
            <a:pPr marL="0" indent="0">
              <a:spcBef>
                <a:spcPts val="2500"/>
              </a:spcBef>
              <a:spcAft>
                <a:spcPts val="600"/>
              </a:spcAft>
              <a:buNone/>
            </a:pPr>
            <a:r>
              <a:rPr lang="en-US" sz="1400" b="1" dirty="0"/>
              <a:t>Response Scripts to Practice:</a:t>
            </a:r>
          </a:p>
          <a:p>
            <a:pPr marL="285750" lvl="1" indent="-285750">
              <a:spcAft>
                <a:spcPts val="600"/>
              </a:spcAft>
            </a:pPr>
            <a:r>
              <a:rPr lang="en-US" sz="1400" dirty="0"/>
              <a:t>“I’ve mentioned before that I feel drained when you do this. Can you please stop? If this continues, we won’t be interacting as frequently.”</a:t>
            </a:r>
          </a:p>
          <a:p>
            <a:pPr marL="285750" lvl="1" indent="-285750">
              <a:spcAft>
                <a:spcPts val="600"/>
              </a:spcAft>
            </a:pPr>
            <a:r>
              <a:rPr lang="en-US" sz="1400" dirty="0"/>
              <a:t>“I’m sorry to hear you feel that way, but that doesn’t change where I stand. Arguing is not going to be productive because I’ve already made up my mind about what I need to do.”</a:t>
            </a:r>
          </a:p>
          <a:p>
            <a:pPr marL="285750" lvl="1" indent="-285750">
              <a:spcAft>
                <a:spcPts val="600"/>
              </a:spcAft>
            </a:pPr>
            <a:r>
              <a:rPr lang="en-US" sz="1400" dirty="0"/>
              <a:t>“I’m not happy with how things are going. This isn’t meeting my needs or expectations, and it feels like you don’t care about that. If that doesn’t change, we won’t be able to continue as things are.”</a:t>
            </a:r>
          </a:p>
          <a:p>
            <a:pPr marL="285750" lvl="1" indent="-285750">
              <a:spcAft>
                <a:spcPts val="600"/>
              </a:spcAft>
            </a:pPr>
            <a:r>
              <a:rPr lang="en-US" sz="1400" dirty="0"/>
              <a:t>“I’ve noticed that the workload feels uneven, and I’m taking on most of the heavy lifting. To avoid resentment and burnout, we need to distribute the labor and contributions more fairly so I can feel supported as well.”</a:t>
            </a:r>
          </a:p>
          <a:p>
            <a:pPr marL="285750" lvl="1" indent="-285750">
              <a:spcAft>
                <a:spcPts val="600"/>
              </a:spcAft>
            </a:pPr>
            <a:r>
              <a:rPr lang="en-US" sz="1400" dirty="0"/>
              <a:t>“This is something that is not my responsibility, and I feel like you’re placing the burden on me. I need to focus on myself first so I can’t support you with this. We can revisit how I can offer support in a different way.”</a:t>
            </a:r>
          </a:p>
          <a:p>
            <a:pPr marL="0" lvl="1" indent="0">
              <a:buNone/>
            </a:pPr>
            <a:endParaRPr lang="en-US" sz="1400" dirty="0"/>
          </a:p>
        </p:txBody>
      </p:sp>
    </p:spTree>
    <p:extLst>
      <p:ext uri="{BB962C8B-B14F-4D97-AF65-F5344CB8AC3E}">
        <p14:creationId xmlns:p14="http://schemas.microsoft.com/office/powerpoint/2010/main" val="1760645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B421DF3-B9DD-71B8-1A2B-B16B91FADE6D}"/>
              </a:ext>
            </a:extLst>
          </p:cNvPr>
          <p:cNvSpPr>
            <a:spLocks noGrp="1"/>
          </p:cNvSpPr>
          <p:nvPr>
            <p:ph type="title"/>
          </p:nvPr>
        </p:nvSpPr>
        <p:spPr>
          <a:xfrm>
            <a:off x="640080" y="914399"/>
            <a:ext cx="10847494" cy="1171069"/>
          </a:xfrm>
        </p:spPr>
        <p:txBody>
          <a:bodyPr vert="horz" lIns="91440" tIns="45720" rIns="91440" bIns="45720" rtlCol="0" anchor="t">
            <a:normAutofit/>
          </a:bodyPr>
          <a:lstStyle/>
          <a:p>
            <a:pPr>
              <a:lnSpc>
                <a:spcPct val="90000"/>
              </a:lnSpc>
            </a:pPr>
            <a:r>
              <a:rPr lang="en-US" sz="3700" dirty="0"/>
              <a:t>Self-Awareness in Choosing a Fulfilling Career</a:t>
            </a:r>
          </a:p>
        </p:txBody>
      </p:sp>
      <p:sp>
        <p:nvSpPr>
          <p:cNvPr id="4" name="Content Placeholder 3">
            <a:extLst>
              <a:ext uri="{FF2B5EF4-FFF2-40B4-BE49-F238E27FC236}">
                <a16:creationId xmlns:a16="http://schemas.microsoft.com/office/drawing/2014/main" id="{5A8FF0FD-650C-BE79-AC6A-1C3DFB3095C5}"/>
              </a:ext>
            </a:extLst>
          </p:cNvPr>
          <p:cNvSpPr>
            <a:spLocks noGrp="1"/>
          </p:cNvSpPr>
          <p:nvPr>
            <p:ph sz="half" idx="2"/>
          </p:nvPr>
        </p:nvSpPr>
        <p:spPr>
          <a:xfrm>
            <a:off x="4450360" y="1698772"/>
            <a:ext cx="7306811" cy="4458748"/>
          </a:xfrm>
        </p:spPr>
        <p:txBody>
          <a:bodyPr vert="horz" lIns="91440" tIns="45720" rIns="91440" bIns="45720" rtlCol="0" anchor="t">
            <a:normAutofit lnSpcReduction="10000"/>
          </a:bodyPr>
          <a:lstStyle/>
          <a:p>
            <a:pPr marL="0" indent="0">
              <a:spcBef>
                <a:spcPts val="2500"/>
              </a:spcBef>
              <a:buNone/>
            </a:pPr>
            <a:r>
              <a:rPr lang="en-US" sz="1400" b="1" dirty="0"/>
              <a:t>Analyze Job Responsibilities</a:t>
            </a:r>
          </a:p>
          <a:p>
            <a:pPr marL="0" lvl="1" indent="0">
              <a:buNone/>
            </a:pPr>
            <a:r>
              <a:rPr lang="en-US" sz="1400" dirty="0"/>
              <a:t>Analyze job responsibilities to determine if they align with your career goals. Do you want to work in a team or individually? Do you want to travel or work remotely? These factors impact your job satisfaction.</a:t>
            </a:r>
          </a:p>
          <a:p>
            <a:pPr marL="0" indent="0">
              <a:spcBef>
                <a:spcPts val="2500"/>
              </a:spcBef>
              <a:buNone/>
            </a:pPr>
            <a:r>
              <a:rPr lang="en-US" sz="1400" b="1" dirty="0"/>
              <a:t>Intrinsic Motivation</a:t>
            </a:r>
          </a:p>
          <a:p>
            <a:pPr marL="0" lvl="1" indent="0">
              <a:buNone/>
            </a:pPr>
            <a:r>
              <a:rPr lang="en-US" sz="1400" dirty="0"/>
              <a:t>Self-awareness helps you identify what excites and energizes you—whether it’s solving problems, leading teams, or making a </a:t>
            </a:r>
            <a:r>
              <a:rPr lang="en-US" sz="1400" dirty="0" err="1"/>
              <a:t>difference.Intrinsic</a:t>
            </a:r>
            <a:r>
              <a:rPr lang="en-US" sz="1400" dirty="0"/>
              <a:t> motivations come from an individual's internal desires and values, and are more likely to lead to personal satisfaction and long-term success in a career.</a:t>
            </a:r>
          </a:p>
          <a:p>
            <a:pPr marL="0" indent="0">
              <a:spcBef>
                <a:spcPts val="2500"/>
              </a:spcBef>
              <a:buNone/>
            </a:pPr>
            <a:r>
              <a:rPr lang="en-US" sz="1400" b="1" dirty="0"/>
              <a:t>Avoiding Career Burnout</a:t>
            </a:r>
          </a:p>
          <a:p>
            <a:pPr marL="0" lvl="1" indent="0">
              <a:buNone/>
            </a:pPr>
            <a:r>
              <a:rPr lang="en-US" sz="1400" dirty="0"/>
              <a:t>A mismatch between your career and your values often leads to frustration, dissatisfaction, and burnout. By ensuring your career is in sync with your values, you’re less likely to experience these negative outcomes. Choosing a career that complements your passions and values supports overall life fulfillment.</a:t>
            </a:r>
          </a:p>
          <a:p>
            <a:pPr marL="0" lvl="1" indent="0">
              <a:buNone/>
            </a:pPr>
            <a:endParaRPr lang="en-US" sz="1400" dirty="0"/>
          </a:p>
        </p:txBody>
      </p:sp>
      <p:pic>
        <p:nvPicPr>
          <p:cNvPr id="5" name="Content Placeholder 4" descr="Businessman writing career on white wall.">
            <a:extLst>
              <a:ext uri="{FF2B5EF4-FFF2-40B4-BE49-F238E27FC236}">
                <a16:creationId xmlns:a16="http://schemas.microsoft.com/office/drawing/2014/main" id="{B465DB99-46E6-4513-97C0-A1FAC32194AD}"/>
              </a:ext>
            </a:extLst>
          </p:cNvPr>
          <p:cNvPicPr>
            <a:picLocks noGrp="1" noChangeAspect="1"/>
          </p:cNvPicPr>
          <p:nvPr>
            <p:ph sz="half" idx="1"/>
          </p:nvPr>
        </p:nvPicPr>
        <p:blipFill>
          <a:blip r:embed="rId3"/>
          <a:srcRect l="35718"/>
          <a:stretch/>
        </p:blipFill>
        <p:spPr>
          <a:xfrm>
            <a:off x="713232" y="2170877"/>
            <a:ext cx="3630808" cy="3931277"/>
          </a:xfrm>
          <a:prstGeom prst="rect">
            <a:avLst/>
          </a:prstGeom>
        </p:spPr>
      </p:pic>
      <p:cxnSp>
        <p:nvCxnSpPr>
          <p:cNvPr id="14" name="Straight Connector 13">
            <a:extLst>
              <a:ext uri="{FF2B5EF4-FFF2-40B4-BE49-F238E27FC236}">
                <a16:creationId xmlns:a16="http://schemas.microsoft.com/office/drawing/2014/main" id="{2EA0F4A6-3CC9-C9E2-BA02-58FA29F7DD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2253" y="6272784"/>
            <a:ext cx="10847495"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5031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Person writing in notebook">
            <a:extLst>
              <a:ext uri="{FF2B5EF4-FFF2-40B4-BE49-F238E27FC236}">
                <a16:creationId xmlns:a16="http://schemas.microsoft.com/office/drawing/2014/main" id="{93483EFF-AC50-474D-9ACC-2B2EC64173DF}"/>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rcRect l="27706" r="9354"/>
          <a:stretch/>
        </p:blipFill>
        <p:spPr>
          <a:xfrm>
            <a:off x="7143226" y="914399"/>
            <a:ext cx="5048774" cy="5353521"/>
          </a:xfrm>
          <a:prstGeom prst="rect">
            <a:avLst/>
          </a:prstGeom>
        </p:spPr>
      </p:pic>
      <p:cxnSp>
        <p:nvCxnSpPr>
          <p:cNvPr id="14" name="Straight Connector 13">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672328" y="6267921"/>
            <a:ext cx="6519672" cy="2"/>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D39960C-377A-59BF-9A87-12681653EFEB}"/>
              </a:ext>
            </a:extLst>
          </p:cNvPr>
          <p:cNvSpPr>
            <a:spLocks noGrp="1"/>
          </p:cNvSpPr>
          <p:nvPr>
            <p:ph type="title"/>
          </p:nvPr>
        </p:nvSpPr>
        <p:spPr>
          <a:xfrm>
            <a:off x="640078" y="914400"/>
            <a:ext cx="5911724" cy="734037"/>
          </a:xfrm>
        </p:spPr>
        <p:txBody>
          <a:bodyPr vert="horz" lIns="91440" tIns="45720" rIns="91440" bIns="45720" rtlCol="0" anchor="t">
            <a:normAutofit/>
          </a:bodyPr>
          <a:lstStyle/>
          <a:p>
            <a:pPr>
              <a:lnSpc>
                <a:spcPct val="90000"/>
              </a:lnSpc>
            </a:pPr>
            <a:r>
              <a:rPr lang="en-US" sz="3600" dirty="0"/>
              <a:t>Self-Reflection &amp; Tools</a:t>
            </a:r>
          </a:p>
        </p:txBody>
      </p:sp>
      <p:sp>
        <p:nvSpPr>
          <p:cNvPr id="4" name="Content Placeholder 3">
            <a:extLst>
              <a:ext uri="{FF2B5EF4-FFF2-40B4-BE49-F238E27FC236}">
                <a16:creationId xmlns:a16="http://schemas.microsoft.com/office/drawing/2014/main" id="{F6DEFADE-8E70-B162-867E-7E7E46EFB387}"/>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0078" y="1589714"/>
            <a:ext cx="6448618" cy="4882392"/>
          </a:xfrm>
        </p:spPr>
        <p:txBody>
          <a:bodyPr>
            <a:normAutofit lnSpcReduction="10000"/>
          </a:bodyPr>
          <a:lstStyle/>
          <a:p>
            <a:pPr marL="0" indent="0">
              <a:spcBef>
                <a:spcPts val="2500"/>
              </a:spcBef>
              <a:buNone/>
            </a:pPr>
            <a:r>
              <a:rPr lang="en-US" sz="1400" b="1" dirty="0"/>
              <a:t>Self-Reflection</a:t>
            </a:r>
          </a:p>
          <a:p>
            <a:pPr marL="0" lvl="1" indent="0">
              <a:buNone/>
            </a:pPr>
            <a:r>
              <a:rPr lang="en-US" sz="1400" dirty="0"/>
              <a:t>Self-reflection is a practice to build self-awareness. It involves taking time to thoughtfully examine your own thoughts, feelings, behaviors, and experiences in order to gain deeper insights into who you are. Practicing regularly will uncover insights you may not have noticed.</a:t>
            </a:r>
          </a:p>
          <a:p>
            <a:pPr marL="0" lvl="1" indent="0">
              <a:buNone/>
            </a:pPr>
            <a:endParaRPr lang="en-US" sz="1400" b="1" dirty="0"/>
          </a:p>
          <a:p>
            <a:pPr marL="0" lvl="1" indent="0">
              <a:buNone/>
            </a:pPr>
            <a:r>
              <a:rPr lang="en-US" sz="1400" b="1" dirty="0"/>
              <a:t>Journaling</a:t>
            </a:r>
          </a:p>
          <a:p>
            <a:pPr marL="0" lvl="1" indent="0">
              <a:buNone/>
            </a:pPr>
            <a:r>
              <a:rPr lang="en-US" sz="1400" dirty="0"/>
              <a:t>Keeping a reflective journal can help track your thoughts and experiences over time. It’s a powerful way to gain insights into your feelings and behaviors.. </a:t>
            </a:r>
          </a:p>
          <a:p>
            <a:pPr marL="0" indent="0">
              <a:spcBef>
                <a:spcPts val="2500"/>
              </a:spcBef>
              <a:buNone/>
            </a:pPr>
            <a:r>
              <a:rPr lang="en-US" sz="1400" b="1" dirty="0"/>
              <a:t>Assessments</a:t>
            </a:r>
          </a:p>
          <a:p>
            <a:pPr marL="0" lvl="1" indent="0">
              <a:buNone/>
            </a:pPr>
            <a:r>
              <a:rPr lang="en-US" sz="1400" dirty="0"/>
              <a:t>Tools like Myers-Briggs or DISC can provide valuable insights into your personality traits and how they impact your work style and which careers work well with it.</a:t>
            </a:r>
          </a:p>
          <a:p>
            <a:pPr marL="0" indent="0">
              <a:spcBef>
                <a:spcPts val="2500"/>
              </a:spcBef>
              <a:buNone/>
            </a:pPr>
            <a:r>
              <a:rPr lang="en-US" sz="1400" b="1" dirty="0"/>
              <a:t>Seeking Feedback</a:t>
            </a:r>
          </a:p>
          <a:p>
            <a:pPr marL="0" lvl="1" indent="0">
              <a:buNone/>
            </a:pPr>
            <a:r>
              <a:rPr lang="en-US" sz="1400" dirty="0"/>
              <a:t>Constructive feedback from peers and mentors is crucial. It helps you identify blind spots and gain perspective on your strengths and areas for growth.</a:t>
            </a:r>
          </a:p>
        </p:txBody>
      </p:sp>
    </p:spTree>
    <p:extLst>
      <p:ext uri="{BB962C8B-B14F-4D97-AF65-F5344CB8AC3E}">
        <p14:creationId xmlns:p14="http://schemas.microsoft.com/office/powerpoint/2010/main" val="2422270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Person writing in notebook">
            <a:extLst>
              <a:ext uri="{FF2B5EF4-FFF2-40B4-BE49-F238E27FC236}">
                <a16:creationId xmlns:a16="http://schemas.microsoft.com/office/drawing/2014/main" id="{93483EFF-AC50-474D-9ACC-2B2EC64173DF}"/>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rcRect l="9354" r="9354"/>
          <a:stretch/>
        </p:blipFill>
        <p:spPr>
          <a:xfrm>
            <a:off x="5671128" y="914399"/>
            <a:ext cx="6520872" cy="5353521"/>
          </a:xfrm>
          <a:prstGeom prst="rect">
            <a:avLst/>
          </a:prstGeom>
        </p:spPr>
      </p:pic>
      <p:sp>
        <p:nvSpPr>
          <p:cNvPr id="2" name="Title 1">
            <a:extLst>
              <a:ext uri="{FF2B5EF4-FFF2-40B4-BE49-F238E27FC236}">
                <a16:creationId xmlns:a16="http://schemas.microsoft.com/office/drawing/2014/main" id="{9D39960C-377A-59BF-9A87-12681653EFEB}"/>
              </a:ext>
            </a:extLst>
          </p:cNvPr>
          <p:cNvSpPr>
            <a:spLocks noGrp="1"/>
          </p:cNvSpPr>
          <p:nvPr>
            <p:ph type="title"/>
          </p:nvPr>
        </p:nvSpPr>
        <p:spPr>
          <a:xfrm>
            <a:off x="640078" y="914400"/>
            <a:ext cx="4566483" cy="1097280"/>
          </a:xfrm>
        </p:spPr>
        <p:txBody>
          <a:bodyPr vert="horz" lIns="91440" tIns="45720" rIns="91440" bIns="45720" rtlCol="0" anchor="t">
            <a:normAutofit/>
          </a:bodyPr>
          <a:lstStyle/>
          <a:p>
            <a:pPr>
              <a:lnSpc>
                <a:spcPct val="90000"/>
              </a:lnSpc>
            </a:pPr>
            <a:r>
              <a:rPr lang="en-US" sz="3600" dirty="0"/>
              <a:t>Tools for </a:t>
            </a:r>
            <a:br>
              <a:rPr lang="en-US" sz="3600" dirty="0"/>
            </a:br>
            <a:r>
              <a:rPr lang="en-US" sz="3600" dirty="0"/>
              <a:t>Self-Reflection</a:t>
            </a:r>
          </a:p>
        </p:txBody>
      </p:sp>
      <p:sp>
        <p:nvSpPr>
          <p:cNvPr id="4" name="Content Placeholder 3">
            <a:extLst>
              <a:ext uri="{FF2B5EF4-FFF2-40B4-BE49-F238E27FC236}">
                <a16:creationId xmlns:a16="http://schemas.microsoft.com/office/drawing/2014/main" id="{F6DEFADE-8E70-B162-867E-7E7E46EFB387}"/>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0078" y="2176036"/>
            <a:ext cx="5111497" cy="4334492"/>
          </a:xfrm>
        </p:spPr>
        <p:txBody>
          <a:bodyPr>
            <a:normAutofit fontScale="92500" lnSpcReduction="20000"/>
          </a:bodyPr>
          <a:lstStyle/>
          <a:p>
            <a:pPr marL="0" indent="0">
              <a:spcBef>
                <a:spcPts val="2500"/>
              </a:spcBef>
              <a:buNone/>
            </a:pPr>
            <a:r>
              <a:rPr lang="en-US" sz="1400" b="1" dirty="0"/>
              <a:t>Benefits of Personality Assessments</a:t>
            </a:r>
          </a:p>
          <a:p>
            <a:pPr marL="0" lvl="1" indent="0">
              <a:buNone/>
            </a:pPr>
            <a:r>
              <a:rPr lang="en-US" sz="1400" dirty="0"/>
              <a:t>Personality assessments can help individuals gain insight into their strengths, weaknesses, and interests. This can be helpful in identifying career paths that are in line with their personality traits and interests.</a:t>
            </a:r>
          </a:p>
          <a:p>
            <a:pPr marL="0" lvl="1" indent="0">
              <a:buNone/>
            </a:pPr>
            <a:r>
              <a:rPr lang="en-US" sz="1400" dirty="0"/>
              <a:t>Free ones: </a:t>
            </a:r>
            <a:r>
              <a:rPr lang="en-US" sz="1400" dirty="0">
                <a:hlinkClick r:id="rId4"/>
              </a:rPr>
              <a:t>https://www.16personalities.com/</a:t>
            </a:r>
            <a:r>
              <a:rPr lang="en-US" sz="1400" dirty="0"/>
              <a:t>, </a:t>
            </a:r>
            <a:r>
              <a:rPr lang="en-US" sz="1400" dirty="0">
                <a:hlinkClick r:id="rId5"/>
              </a:rPr>
              <a:t>https://www.truity.com/test/disc-personality-test</a:t>
            </a:r>
            <a:r>
              <a:rPr lang="en-US" sz="1400" dirty="0"/>
              <a:t>, </a:t>
            </a:r>
            <a:r>
              <a:rPr lang="en-US" sz="1400" dirty="0">
                <a:hlinkClick r:id="rId6"/>
              </a:rPr>
              <a:t>https://www.viacharacter.org/</a:t>
            </a:r>
            <a:r>
              <a:rPr lang="en-US" sz="1400" dirty="0"/>
              <a:t>, https://www.truity.com/test/big-five-personality-test</a:t>
            </a:r>
          </a:p>
          <a:p>
            <a:pPr marL="0" indent="0">
              <a:spcBef>
                <a:spcPts val="2500"/>
              </a:spcBef>
              <a:buNone/>
            </a:pPr>
            <a:r>
              <a:rPr lang="en-US" sz="1400" b="1" dirty="0"/>
              <a:t>Benefits of Career Tests</a:t>
            </a:r>
          </a:p>
          <a:p>
            <a:pPr marL="0" lvl="1" indent="0">
              <a:buNone/>
            </a:pPr>
            <a:r>
              <a:rPr lang="en-US" sz="1400" dirty="0"/>
              <a:t>Career tests can help individuals identify their strengths and interests. This can help them make informed decisions about their future career paths and find the career that is most suitable for them.</a:t>
            </a:r>
          </a:p>
          <a:p>
            <a:pPr marL="0" lvl="1" indent="0">
              <a:buNone/>
            </a:pPr>
            <a:r>
              <a:rPr lang="en-US" sz="1400" dirty="0"/>
              <a:t>Free ones: </a:t>
            </a:r>
            <a:r>
              <a:rPr lang="en-US" sz="1400" dirty="0">
                <a:hlinkClick r:id="rId7"/>
              </a:rPr>
              <a:t>https://www.princetonreview.com/quiz/career-quiz</a:t>
            </a:r>
            <a:r>
              <a:rPr lang="en-US" sz="1400" dirty="0"/>
              <a:t>, </a:t>
            </a:r>
            <a:r>
              <a:rPr lang="en-US" sz="1400" dirty="0">
                <a:hlinkClick r:id="rId8"/>
              </a:rPr>
              <a:t>https://www.mynextmove.org/explore/ip</a:t>
            </a:r>
            <a:r>
              <a:rPr lang="en-US" sz="1400" dirty="0"/>
              <a:t>, </a:t>
            </a:r>
            <a:r>
              <a:rPr lang="en-US" sz="1400" dirty="0">
                <a:hlinkClick r:id="rId9"/>
              </a:rPr>
              <a:t>https://www.careerexplorer.com/</a:t>
            </a:r>
            <a:r>
              <a:rPr lang="en-US" sz="1400" dirty="0"/>
              <a:t>, https://www.truity.com/test/career-personality-profiler-test</a:t>
            </a:r>
          </a:p>
        </p:txBody>
      </p:sp>
    </p:spTree>
    <p:extLst>
      <p:ext uri="{BB962C8B-B14F-4D97-AF65-F5344CB8AC3E}">
        <p14:creationId xmlns:p14="http://schemas.microsoft.com/office/powerpoint/2010/main" val="11001097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human resources puzzle concept">
            <a:extLst>
              <a:ext uri="{FF2B5EF4-FFF2-40B4-BE49-F238E27FC236}">
                <a16:creationId xmlns:a16="http://schemas.microsoft.com/office/drawing/2014/main" id="{02DBFD01-18BF-4C72-A4D4-7D08FC05FB6B}"/>
              </a:ext>
            </a:extLst>
          </p:cNvPr>
          <p:cNvPicPr>
            <a:picLocks noGrp="1" noChangeAspect="1"/>
          </p:cNvPicPr>
          <p:nvPr>
            <p:ph sz="half" idx="1"/>
          </p:nvPr>
        </p:nvPicPr>
        <p:blipFill>
          <a:blip r:embed="rId3"/>
          <a:srcRect l="7919" r="10777" b="2"/>
          <a:stretch/>
        </p:blipFill>
        <p:spPr>
          <a:xfrm>
            <a:off x="5671128" y="914399"/>
            <a:ext cx="6520872" cy="5353521"/>
          </a:xfrm>
          <a:prstGeom prst="rect">
            <a:avLst/>
          </a:prstGeom>
        </p:spPr>
      </p:pic>
      <p:cxnSp>
        <p:nvCxnSpPr>
          <p:cNvPr id="14" name="Straight Connector 13">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672328" y="6267921"/>
            <a:ext cx="6519672" cy="2"/>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FA6C5EA-FE6A-7241-AE63-6CCA63B8C08B}"/>
              </a:ext>
            </a:extLst>
          </p:cNvPr>
          <p:cNvSpPr>
            <a:spLocks noGrp="1"/>
          </p:cNvSpPr>
          <p:nvPr>
            <p:ph type="title"/>
          </p:nvPr>
        </p:nvSpPr>
        <p:spPr>
          <a:xfrm>
            <a:off x="640079" y="914400"/>
            <a:ext cx="4261104" cy="1097280"/>
          </a:xfrm>
        </p:spPr>
        <p:txBody>
          <a:bodyPr vert="horz" lIns="91440" tIns="45720" rIns="91440" bIns="45720" rtlCol="0" anchor="t">
            <a:normAutofit fontScale="90000"/>
          </a:bodyPr>
          <a:lstStyle/>
          <a:p>
            <a:pPr>
              <a:lnSpc>
                <a:spcPct val="90000"/>
              </a:lnSpc>
            </a:pPr>
            <a:r>
              <a:rPr lang="en-US" sz="3600" dirty="0"/>
              <a:t>Activity: Self-Assessment Exercise</a:t>
            </a:r>
          </a:p>
        </p:txBody>
      </p:sp>
      <p:sp>
        <p:nvSpPr>
          <p:cNvPr id="4" name="Content Placeholder 3">
            <a:extLst>
              <a:ext uri="{FF2B5EF4-FFF2-40B4-BE49-F238E27FC236}">
                <a16:creationId xmlns:a16="http://schemas.microsoft.com/office/drawing/2014/main" id="{3601E39D-E59A-5852-C1D1-6740A9BDD3F4}"/>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0079" y="1894588"/>
            <a:ext cx="4261104" cy="3068824"/>
          </a:xfrm>
        </p:spPr>
        <p:txBody>
          <a:bodyPr>
            <a:normAutofit/>
          </a:bodyPr>
          <a:lstStyle/>
          <a:p>
            <a:pPr marL="0" indent="0">
              <a:spcBef>
                <a:spcPts val="2500"/>
              </a:spcBef>
              <a:buNone/>
            </a:pPr>
            <a:r>
              <a:rPr lang="en-US" sz="1600" b="1" dirty="0"/>
              <a:t>Core Values </a:t>
            </a:r>
          </a:p>
          <a:p>
            <a:pPr marL="0" indent="0">
              <a:spcBef>
                <a:spcPts val="2500"/>
              </a:spcBef>
              <a:buNone/>
            </a:pPr>
            <a:r>
              <a:rPr lang="en-US" sz="1600" b="1" dirty="0"/>
              <a:t>Strengths &amp; Weaknesses </a:t>
            </a:r>
          </a:p>
          <a:p>
            <a:pPr marL="0" indent="0">
              <a:spcBef>
                <a:spcPts val="2500"/>
              </a:spcBef>
              <a:buNone/>
            </a:pPr>
            <a:r>
              <a:rPr lang="en-US" sz="1600" b="1" dirty="0"/>
              <a:t>Energizers</a:t>
            </a:r>
          </a:p>
          <a:p>
            <a:pPr marL="0" indent="0">
              <a:spcBef>
                <a:spcPts val="2500"/>
              </a:spcBef>
              <a:buNone/>
            </a:pPr>
            <a:r>
              <a:rPr lang="en-US" sz="1600" b="1" dirty="0"/>
              <a:t>Key Experiences and Lessons Learned </a:t>
            </a:r>
          </a:p>
          <a:p>
            <a:pPr marL="0" indent="0">
              <a:spcBef>
                <a:spcPts val="2500"/>
              </a:spcBef>
              <a:buNone/>
            </a:pPr>
            <a:r>
              <a:rPr lang="en-US" sz="1600" b="1" dirty="0"/>
              <a:t>Reflection</a:t>
            </a:r>
          </a:p>
        </p:txBody>
      </p:sp>
      <p:sp>
        <p:nvSpPr>
          <p:cNvPr id="6" name="TextBox 5">
            <a:extLst>
              <a:ext uri="{FF2B5EF4-FFF2-40B4-BE49-F238E27FC236}">
                <a16:creationId xmlns:a16="http://schemas.microsoft.com/office/drawing/2014/main" id="{DFEC1740-D9DC-925C-4F8B-FE96BAF236B5}"/>
              </a:ext>
            </a:extLst>
          </p:cNvPr>
          <p:cNvSpPr txBox="1"/>
          <p:nvPr/>
        </p:nvSpPr>
        <p:spPr>
          <a:xfrm>
            <a:off x="484803" y="5190702"/>
            <a:ext cx="5031049" cy="1077218"/>
          </a:xfrm>
          <a:prstGeom prst="rect">
            <a:avLst/>
          </a:prstGeom>
          <a:noFill/>
        </p:spPr>
        <p:txBody>
          <a:bodyPr wrap="square">
            <a:spAutoFit/>
          </a:bodyPr>
          <a:lstStyle/>
          <a:p>
            <a:r>
              <a:rPr lang="en-US" sz="3200" b="1" dirty="0">
                <a:latin typeface="+mj-lt"/>
                <a:ea typeface="+mj-ea"/>
                <a:cs typeface="+mj-cs"/>
              </a:rPr>
              <a:t>Next Part: Part 2 - Exploring Career Options</a:t>
            </a:r>
          </a:p>
        </p:txBody>
      </p:sp>
    </p:spTree>
    <p:extLst>
      <p:ext uri="{BB962C8B-B14F-4D97-AF65-F5344CB8AC3E}">
        <p14:creationId xmlns:p14="http://schemas.microsoft.com/office/powerpoint/2010/main" val="42714456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9" name="Rectangle 8">
            <a:extLst>
              <a:ext uri="{FF2B5EF4-FFF2-40B4-BE49-F238E27FC236}">
                <a16:creationId xmlns:a16="http://schemas.microsoft.com/office/drawing/2014/main" id="{46B9231A-B34B-4A29-A6AC-532E1EE81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useBgFill="1">
        <p:nvSpPr>
          <p:cNvPr id="11" name="Rectangle 10">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0FA12501-865B-6B5F-383E-51B17FF98B60}"/>
              </a:ext>
            </a:extLst>
          </p:cNvPr>
          <p:cNvSpPr>
            <a:spLocks noGrp="1"/>
          </p:cNvSpPr>
          <p:nvPr>
            <p:ph type="title"/>
          </p:nvPr>
        </p:nvSpPr>
        <p:spPr>
          <a:xfrm>
            <a:off x="559219" y="4786314"/>
            <a:ext cx="7680960" cy="961441"/>
          </a:xfrm>
        </p:spPr>
        <p:txBody>
          <a:bodyPr vert="horz" lIns="91440" tIns="45720" rIns="91440" bIns="45720" rtlCol="0" anchor="b">
            <a:noAutofit/>
          </a:bodyPr>
          <a:lstStyle/>
          <a:p>
            <a:r>
              <a:rPr lang="en-US" sz="6500" dirty="0"/>
              <a:t>Icebreaker Activity</a:t>
            </a:r>
          </a:p>
        </p:txBody>
      </p:sp>
      <p:cxnSp>
        <p:nvCxnSpPr>
          <p:cNvPr id="13" name="Straight Connector 12">
            <a:extLst>
              <a:ext uri="{FF2B5EF4-FFF2-40B4-BE49-F238E27FC236}">
                <a16:creationId xmlns:a16="http://schemas.microsoft.com/office/drawing/2014/main" id="{53C0BBAA-A5EC-5D5D-32E6-9F7EA60484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131" y="6268313"/>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26" name="Table 25">
            <a:extLst>
              <a:ext uri="{FF2B5EF4-FFF2-40B4-BE49-F238E27FC236}">
                <a16:creationId xmlns:a16="http://schemas.microsoft.com/office/drawing/2014/main" id="{A4227570-54E1-41C7-6DDA-4193BB1F9BB5}"/>
              </a:ext>
            </a:extLst>
          </p:cNvPr>
          <p:cNvGraphicFramePr>
            <a:graphicFrameLocks noGrp="1"/>
          </p:cNvGraphicFramePr>
          <p:nvPr>
            <p:extLst>
              <p:ext uri="{D42A27DB-BD31-4B8C-83A1-F6EECF244321}">
                <p14:modId xmlns:p14="http://schemas.microsoft.com/office/powerpoint/2010/main" val="2290921942"/>
              </p:ext>
            </p:extLst>
          </p:nvPr>
        </p:nvGraphicFramePr>
        <p:xfrm>
          <a:off x="1677520" y="589686"/>
          <a:ext cx="8836958" cy="4080510"/>
        </p:xfrm>
        <a:graphic>
          <a:graphicData uri="http://schemas.openxmlformats.org/drawingml/2006/table">
            <a:tbl>
              <a:tblPr firstRow="1" bandRow="1">
                <a:tableStyleId>{6E25E649-3F16-4E02-A733-19D2CDBF48F0}</a:tableStyleId>
              </a:tblPr>
              <a:tblGrid>
                <a:gridCol w="2133794">
                  <a:extLst>
                    <a:ext uri="{9D8B030D-6E8A-4147-A177-3AD203B41FA5}">
                      <a16:colId xmlns:a16="http://schemas.microsoft.com/office/drawing/2014/main" val="702607085"/>
                    </a:ext>
                  </a:extLst>
                </a:gridCol>
                <a:gridCol w="6703164">
                  <a:extLst>
                    <a:ext uri="{9D8B030D-6E8A-4147-A177-3AD203B41FA5}">
                      <a16:colId xmlns:a16="http://schemas.microsoft.com/office/drawing/2014/main" val="629540191"/>
                    </a:ext>
                  </a:extLst>
                </a:gridCol>
              </a:tblGrid>
              <a:tr h="0">
                <a:tc>
                  <a:txBody>
                    <a:bodyPr/>
                    <a:lstStyle/>
                    <a:p>
                      <a:r>
                        <a:rPr lang="en-US" dirty="0"/>
                        <a:t>Value</a:t>
                      </a:r>
                    </a:p>
                  </a:txBody>
                  <a:tcPr/>
                </a:tc>
                <a:tc>
                  <a:txBody>
                    <a:bodyPr/>
                    <a:lstStyle/>
                    <a:p>
                      <a:r>
                        <a:rPr lang="en-US" dirty="0"/>
                        <a:t>Description</a:t>
                      </a:r>
                    </a:p>
                  </a:txBody>
                  <a:tcPr/>
                </a:tc>
                <a:extLst>
                  <a:ext uri="{0D108BD9-81ED-4DB2-BD59-A6C34878D82A}">
                    <a16:rowId xmlns:a16="http://schemas.microsoft.com/office/drawing/2014/main" val="91081206"/>
                  </a:ext>
                </a:extLst>
              </a:tr>
              <a:tr h="232735">
                <a:tc>
                  <a:txBody>
                    <a:bodyPr/>
                    <a:lstStyle/>
                    <a:p>
                      <a:pPr algn="l" fontAlgn="b"/>
                      <a:r>
                        <a:rPr lang="en-US" sz="1600" b="1" u="none" strike="noStrike" dirty="0">
                          <a:solidFill>
                            <a:srgbClr val="000000"/>
                          </a:solidFill>
                          <a:effectLst/>
                        </a:rPr>
                        <a:t>$75 Friendship</a:t>
                      </a:r>
                      <a:endParaRPr lang="en-US" sz="1600" b="1" i="0" u="none" strike="noStrike" dirty="0">
                        <a:solidFill>
                          <a:srgbClr val="000000"/>
                        </a:solidFill>
                        <a:effectLst/>
                        <a:latin typeface="Aptos Narrow" panose="020B0004020202020204" pitchFamily="34" charset="0"/>
                      </a:endParaRPr>
                    </a:p>
                  </a:txBody>
                  <a:tcPr marL="3810" marR="3810" marT="3810" marB="0" anchor="b"/>
                </a:tc>
                <a:tc>
                  <a:txBody>
                    <a:bodyPr/>
                    <a:lstStyle/>
                    <a:p>
                      <a:pPr algn="l" fontAlgn="b"/>
                      <a:r>
                        <a:rPr lang="en-US" sz="1600" b="1" u="none" strike="noStrike" dirty="0">
                          <a:solidFill>
                            <a:srgbClr val="000000"/>
                          </a:solidFill>
                          <a:effectLst/>
                        </a:rPr>
                        <a:t>Having strong connections, loyalty, and support from friends.</a:t>
                      </a:r>
                      <a:endParaRPr lang="en-US" sz="1600" b="1" i="0" u="none" strike="noStrike" dirty="0">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2680619379"/>
                  </a:ext>
                </a:extLst>
              </a:tr>
              <a:tr h="232735">
                <a:tc>
                  <a:txBody>
                    <a:bodyPr/>
                    <a:lstStyle/>
                    <a:p>
                      <a:pPr algn="l" fontAlgn="b"/>
                      <a:r>
                        <a:rPr lang="en-US" sz="1600" b="1" u="none" strike="noStrike">
                          <a:solidFill>
                            <a:srgbClr val="000000"/>
                          </a:solidFill>
                          <a:effectLst/>
                        </a:rPr>
                        <a:t>$75 Adventure</a:t>
                      </a:r>
                      <a:endParaRPr lang="en-US" sz="1600" b="1" i="0" u="none" strike="noStrike">
                        <a:solidFill>
                          <a:srgbClr val="000000"/>
                        </a:solidFill>
                        <a:effectLst/>
                        <a:latin typeface="Aptos Narrow" panose="020B0004020202020204" pitchFamily="34" charset="0"/>
                      </a:endParaRPr>
                    </a:p>
                  </a:txBody>
                  <a:tcPr marL="3810" marR="3810" marT="3810" marB="0" anchor="b"/>
                </a:tc>
                <a:tc>
                  <a:txBody>
                    <a:bodyPr/>
                    <a:lstStyle/>
                    <a:p>
                      <a:pPr algn="l" fontAlgn="b"/>
                      <a:r>
                        <a:rPr lang="en-US" sz="1600" b="1" u="none" strike="noStrike">
                          <a:solidFill>
                            <a:srgbClr val="000000"/>
                          </a:solidFill>
                          <a:effectLst/>
                        </a:rPr>
                        <a:t>Having new experiences and fun activities.</a:t>
                      </a:r>
                      <a:endParaRPr lang="en-US" sz="1600" b="1" i="0" u="none" strike="noStrike">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2376146087"/>
                  </a:ext>
                </a:extLst>
              </a:tr>
              <a:tr h="232735">
                <a:tc>
                  <a:txBody>
                    <a:bodyPr/>
                    <a:lstStyle/>
                    <a:p>
                      <a:pPr algn="l" fontAlgn="b"/>
                      <a:r>
                        <a:rPr lang="en-US" sz="1600" b="1" u="none" strike="noStrike">
                          <a:solidFill>
                            <a:srgbClr val="000000"/>
                          </a:solidFill>
                          <a:effectLst/>
                        </a:rPr>
                        <a:t>$75 Creativity</a:t>
                      </a:r>
                      <a:endParaRPr lang="en-US" sz="1600" b="1" i="0" u="none" strike="noStrike">
                        <a:solidFill>
                          <a:srgbClr val="000000"/>
                        </a:solidFill>
                        <a:effectLst/>
                        <a:latin typeface="Aptos Narrow" panose="020B0004020202020204" pitchFamily="34" charset="0"/>
                      </a:endParaRPr>
                    </a:p>
                  </a:txBody>
                  <a:tcPr marL="3810" marR="3810" marT="3810" marB="0" anchor="b"/>
                </a:tc>
                <a:tc>
                  <a:txBody>
                    <a:bodyPr/>
                    <a:lstStyle/>
                    <a:p>
                      <a:pPr algn="l" fontAlgn="b"/>
                      <a:r>
                        <a:rPr lang="en-US" sz="1600" b="1" u="none" strike="noStrike" dirty="0">
                          <a:solidFill>
                            <a:srgbClr val="000000"/>
                          </a:solidFill>
                          <a:effectLst/>
                        </a:rPr>
                        <a:t>Having opportunities for self-expression and artistic ideas.</a:t>
                      </a:r>
                      <a:endParaRPr lang="en-US" sz="1600" b="1" i="0" u="none" strike="noStrike" dirty="0">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1954013783"/>
                  </a:ext>
                </a:extLst>
              </a:tr>
              <a:tr h="232735">
                <a:tc>
                  <a:txBody>
                    <a:bodyPr/>
                    <a:lstStyle/>
                    <a:p>
                      <a:pPr algn="l" fontAlgn="b"/>
                      <a:r>
                        <a:rPr lang="en-US" sz="1600" b="1" u="none" strike="noStrike">
                          <a:solidFill>
                            <a:srgbClr val="000000"/>
                          </a:solidFill>
                          <a:effectLst/>
                        </a:rPr>
                        <a:t>$75 Family</a:t>
                      </a:r>
                      <a:endParaRPr lang="en-US" sz="1600" b="1" i="0" u="none" strike="noStrike">
                        <a:solidFill>
                          <a:srgbClr val="000000"/>
                        </a:solidFill>
                        <a:effectLst/>
                        <a:latin typeface="Aptos Narrow" panose="020B0004020202020204" pitchFamily="34" charset="0"/>
                      </a:endParaRPr>
                    </a:p>
                  </a:txBody>
                  <a:tcPr marL="3810" marR="3810" marT="3810" marB="0" anchor="b"/>
                </a:tc>
                <a:tc>
                  <a:txBody>
                    <a:bodyPr/>
                    <a:lstStyle/>
                    <a:p>
                      <a:pPr algn="l" fontAlgn="b"/>
                      <a:r>
                        <a:rPr lang="en-US" sz="1600" b="1" u="none" strike="noStrike" dirty="0">
                          <a:solidFill>
                            <a:srgbClr val="000000"/>
                          </a:solidFill>
                          <a:effectLst/>
                        </a:rPr>
                        <a:t>Having supportive family relationships.</a:t>
                      </a:r>
                      <a:endParaRPr lang="en-US" sz="1600" b="1" i="0" u="none" strike="noStrike" dirty="0">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930534690"/>
                  </a:ext>
                </a:extLst>
              </a:tr>
              <a:tr h="232735">
                <a:tc>
                  <a:txBody>
                    <a:bodyPr/>
                    <a:lstStyle/>
                    <a:p>
                      <a:pPr algn="l" fontAlgn="b"/>
                      <a:r>
                        <a:rPr lang="en-US" sz="1600" b="1" u="none" strike="noStrike">
                          <a:solidFill>
                            <a:srgbClr val="000000"/>
                          </a:solidFill>
                          <a:effectLst/>
                        </a:rPr>
                        <a:t>$75 Freedom</a:t>
                      </a:r>
                      <a:endParaRPr lang="en-US" sz="1600" b="1" i="0" u="none" strike="noStrike">
                        <a:solidFill>
                          <a:srgbClr val="000000"/>
                        </a:solidFill>
                        <a:effectLst/>
                        <a:latin typeface="Aptos Narrow" panose="020B0004020202020204" pitchFamily="34" charset="0"/>
                      </a:endParaRPr>
                    </a:p>
                  </a:txBody>
                  <a:tcPr marL="3810" marR="3810" marT="3810" marB="0" anchor="b"/>
                </a:tc>
                <a:tc>
                  <a:txBody>
                    <a:bodyPr/>
                    <a:lstStyle/>
                    <a:p>
                      <a:pPr algn="l" fontAlgn="b"/>
                      <a:r>
                        <a:rPr lang="en-US" sz="1600" b="1" u="none" strike="noStrike" dirty="0">
                          <a:solidFill>
                            <a:srgbClr val="000000"/>
                          </a:solidFill>
                          <a:effectLst/>
                        </a:rPr>
                        <a:t>Having independence and the ability to make choices.</a:t>
                      </a:r>
                      <a:endParaRPr lang="en-US" sz="1600" b="1" i="0" u="none" strike="noStrike" dirty="0">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4075752514"/>
                  </a:ext>
                </a:extLst>
              </a:tr>
              <a:tr h="232735">
                <a:tc>
                  <a:txBody>
                    <a:bodyPr/>
                    <a:lstStyle/>
                    <a:p>
                      <a:pPr algn="l" fontAlgn="b"/>
                      <a:r>
                        <a:rPr lang="en-US" sz="1600" b="1" u="none" strike="noStrike">
                          <a:solidFill>
                            <a:srgbClr val="000000"/>
                          </a:solidFill>
                          <a:effectLst/>
                        </a:rPr>
                        <a:t>$75 Knowledge</a:t>
                      </a:r>
                      <a:endParaRPr lang="en-US" sz="1600" b="1" i="0" u="none" strike="noStrike">
                        <a:solidFill>
                          <a:srgbClr val="000000"/>
                        </a:solidFill>
                        <a:effectLst/>
                        <a:latin typeface="Aptos Narrow" panose="020B0004020202020204" pitchFamily="34" charset="0"/>
                      </a:endParaRPr>
                    </a:p>
                  </a:txBody>
                  <a:tcPr marL="3810" marR="3810" marT="3810" marB="0" anchor="b"/>
                </a:tc>
                <a:tc>
                  <a:txBody>
                    <a:bodyPr/>
                    <a:lstStyle/>
                    <a:p>
                      <a:pPr algn="l" fontAlgn="b"/>
                      <a:r>
                        <a:rPr lang="en-US" sz="1600" b="1" u="none" strike="noStrike">
                          <a:solidFill>
                            <a:srgbClr val="000000"/>
                          </a:solidFill>
                          <a:effectLst/>
                        </a:rPr>
                        <a:t>Having a focus on education and understanding the world.</a:t>
                      </a:r>
                      <a:endParaRPr lang="en-US" sz="1600" b="1" i="0" u="none" strike="noStrike">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166532352"/>
                  </a:ext>
                </a:extLst>
              </a:tr>
              <a:tr h="232735">
                <a:tc>
                  <a:txBody>
                    <a:bodyPr/>
                    <a:lstStyle/>
                    <a:p>
                      <a:pPr algn="l" fontAlgn="b"/>
                      <a:r>
                        <a:rPr lang="en-US" sz="1600" b="1" u="none" strike="noStrike">
                          <a:solidFill>
                            <a:srgbClr val="000000"/>
                          </a:solidFill>
                          <a:effectLst/>
                        </a:rPr>
                        <a:t>$75 Health</a:t>
                      </a:r>
                      <a:endParaRPr lang="en-US" sz="1600" b="1" i="0" u="none" strike="noStrike">
                        <a:solidFill>
                          <a:srgbClr val="000000"/>
                        </a:solidFill>
                        <a:effectLst/>
                        <a:latin typeface="Aptos Narrow" panose="020B0004020202020204" pitchFamily="34" charset="0"/>
                      </a:endParaRPr>
                    </a:p>
                  </a:txBody>
                  <a:tcPr marL="3810" marR="3810" marT="3810" marB="0" anchor="b"/>
                </a:tc>
                <a:tc>
                  <a:txBody>
                    <a:bodyPr/>
                    <a:lstStyle/>
                    <a:p>
                      <a:pPr algn="l" fontAlgn="b"/>
                      <a:r>
                        <a:rPr lang="en-US" sz="1600" b="1" u="none" strike="noStrike" dirty="0">
                          <a:solidFill>
                            <a:srgbClr val="000000"/>
                          </a:solidFill>
                          <a:effectLst/>
                        </a:rPr>
                        <a:t>Having a priority on physical fitness and mental well-being.</a:t>
                      </a:r>
                      <a:endParaRPr lang="en-US" sz="1600" b="1" i="0" u="none" strike="noStrike" dirty="0">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3649138354"/>
                  </a:ext>
                </a:extLst>
              </a:tr>
              <a:tr h="232735">
                <a:tc>
                  <a:txBody>
                    <a:bodyPr/>
                    <a:lstStyle/>
                    <a:p>
                      <a:pPr algn="l" fontAlgn="b"/>
                      <a:r>
                        <a:rPr lang="en-US" sz="1600" b="1" u="none" strike="noStrike">
                          <a:solidFill>
                            <a:srgbClr val="000000"/>
                          </a:solidFill>
                          <a:effectLst/>
                        </a:rPr>
                        <a:t>$75  Success</a:t>
                      </a:r>
                      <a:endParaRPr lang="en-US" sz="1600" b="1" i="0" u="none" strike="noStrike">
                        <a:solidFill>
                          <a:srgbClr val="000000"/>
                        </a:solidFill>
                        <a:effectLst/>
                        <a:latin typeface="Aptos Narrow" panose="020B0004020202020204" pitchFamily="34" charset="0"/>
                      </a:endParaRPr>
                    </a:p>
                  </a:txBody>
                  <a:tcPr marL="3810" marR="3810" marT="3810" marB="0" anchor="b"/>
                </a:tc>
                <a:tc>
                  <a:txBody>
                    <a:bodyPr/>
                    <a:lstStyle/>
                    <a:p>
                      <a:pPr algn="l" fontAlgn="b"/>
                      <a:r>
                        <a:rPr lang="en-US" sz="1600" b="1" u="none" strike="noStrike">
                          <a:solidFill>
                            <a:srgbClr val="000000"/>
                          </a:solidFill>
                          <a:effectLst/>
                        </a:rPr>
                        <a:t>Having a focus on achievement in school and personal goals.</a:t>
                      </a:r>
                      <a:endParaRPr lang="en-US" sz="1600" b="1" i="0" u="none" strike="noStrike">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150420591"/>
                  </a:ext>
                </a:extLst>
              </a:tr>
              <a:tr h="232735">
                <a:tc>
                  <a:txBody>
                    <a:bodyPr/>
                    <a:lstStyle/>
                    <a:p>
                      <a:pPr algn="l" fontAlgn="b"/>
                      <a:r>
                        <a:rPr lang="en-US" sz="1600" b="1" u="none" strike="noStrike">
                          <a:solidFill>
                            <a:srgbClr val="000000"/>
                          </a:solidFill>
                          <a:effectLst/>
                        </a:rPr>
                        <a:t>$75 Balance</a:t>
                      </a:r>
                      <a:endParaRPr lang="en-US" sz="1600" b="1" i="0" u="none" strike="noStrike">
                        <a:solidFill>
                          <a:srgbClr val="000000"/>
                        </a:solidFill>
                        <a:effectLst/>
                        <a:latin typeface="Aptos Narrow" panose="020B0004020202020204" pitchFamily="34" charset="0"/>
                      </a:endParaRPr>
                    </a:p>
                  </a:txBody>
                  <a:tcPr marL="3810" marR="3810" marT="3810" marB="0" anchor="b"/>
                </a:tc>
                <a:tc>
                  <a:txBody>
                    <a:bodyPr/>
                    <a:lstStyle/>
                    <a:p>
                      <a:pPr algn="l" fontAlgn="b"/>
                      <a:r>
                        <a:rPr lang="en-US" sz="1600" b="1" u="none" strike="noStrike">
                          <a:solidFill>
                            <a:srgbClr val="000000"/>
                          </a:solidFill>
                          <a:effectLst/>
                        </a:rPr>
                        <a:t>Having harmony between school, hobbies, and fun.</a:t>
                      </a:r>
                      <a:endParaRPr lang="en-US" sz="1600" b="1" i="0" u="none" strike="noStrike">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1505440665"/>
                  </a:ext>
                </a:extLst>
              </a:tr>
              <a:tr h="232735">
                <a:tc>
                  <a:txBody>
                    <a:bodyPr/>
                    <a:lstStyle/>
                    <a:p>
                      <a:pPr algn="l" fontAlgn="b"/>
                      <a:r>
                        <a:rPr lang="en-US" sz="1600" b="1" u="none" strike="noStrike">
                          <a:solidFill>
                            <a:srgbClr val="000000"/>
                          </a:solidFill>
                          <a:effectLst/>
                        </a:rPr>
                        <a:t>$75 Confidence</a:t>
                      </a:r>
                      <a:endParaRPr lang="en-US" sz="1600" b="1" i="0" u="none" strike="noStrike">
                        <a:solidFill>
                          <a:srgbClr val="000000"/>
                        </a:solidFill>
                        <a:effectLst/>
                        <a:latin typeface="Aptos Narrow" panose="020B0004020202020204" pitchFamily="34" charset="0"/>
                      </a:endParaRPr>
                    </a:p>
                  </a:txBody>
                  <a:tcPr marL="3810" marR="3810" marT="3810" marB="0" anchor="b"/>
                </a:tc>
                <a:tc>
                  <a:txBody>
                    <a:bodyPr/>
                    <a:lstStyle/>
                    <a:p>
                      <a:pPr algn="l" fontAlgn="b"/>
                      <a:r>
                        <a:rPr lang="en-US" sz="1600" b="1" u="none" strike="noStrike">
                          <a:solidFill>
                            <a:srgbClr val="000000"/>
                          </a:solidFill>
                          <a:effectLst/>
                        </a:rPr>
                        <a:t>Having belief in oneself and embracing individuality.</a:t>
                      </a:r>
                      <a:endParaRPr lang="en-US" sz="1600" b="1" i="0" u="none" strike="noStrike">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1398954321"/>
                  </a:ext>
                </a:extLst>
              </a:tr>
              <a:tr h="232735">
                <a:tc>
                  <a:txBody>
                    <a:bodyPr/>
                    <a:lstStyle/>
                    <a:p>
                      <a:pPr algn="l" fontAlgn="b"/>
                      <a:r>
                        <a:rPr lang="en-US" sz="1600" b="1" u="none" strike="noStrike">
                          <a:solidFill>
                            <a:srgbClr val="000000"/>
                          </a:solidFill>
                          <a:effectLst/>
                        </a:rPr>
                        <a:t>$75 Change</a:t>
                      </a:r>
                      <a:endParaRPr lang="en-US" sz="1600" b="1" i="0" u="none" strike="noStrike">
                        <a:solidFill>
                          <a:srgbClr val="000000"/>
                        </a:solidFill>
                        <a:effectLst/>
                        <a:latin typeface="Aptos Narrow" panose="020B0004020202020204" pitchFamily="34" charset="0"/>
                      </a:endParaRPr>
                    </a:p>
                  </a:txBody>
                  <a:tcPr marL="3810" marR="3810" marT="3810" marB="0" anchor="b"/>
                </a:tc>
                <a:tc>
                  <a:txBody>
                    <a:bodyPr/>
                    <a:lstStyle/>
                    <a:p>
                      <a:pPr algn="l" fontAlgn="b"/>
                      <a:r>
                        <a:rPr lang="en-US" sz="1600" b="1" u="none" strike="noStrike" dirty="0">
                          <a:solidFill>
                            <a:srgbClr val="000000"/>
                          </a:solidFill>
                          <a:effectLst/>
                        </a:rPr>
                        <a:t>Having novel experiences, sharing new ideas, and adapting to challenges.</a:t>
                      </a:r>
                      <a:endParaRPr lang="en-US" sz="1600" b="1" i="0" u="none" strike="noStrike" dirty="0">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1165513403"/>
                  </a:ext>
                </a:extLst>
              </a:tr>
              <a:tr h="232735">
                <a:tc>
                  <a:txBody>
                    <a:bodyPr/>
                    <a:lstStyle/>
                    <a:p>
                      <a:pPr algn="l" fontAlgn="b"/>
                      <a:r>
                        <a:rPr lang="en-US" sz="1600" b="1" u="none" strike="noStrike">
                          <a:solidFill>
                            <a:srgbClr val="000000"/>
                          </a:solidFill>
                          <a:effectLst/>
                        </a:rPr>
                        <a:t>$75 Justice</a:t>
                      </a:r>
                      <a:endParaRPr lang="en-US" sz="1600" b="1" i="0" u="none" strike="noStrike">
                        <a:solidFill>
                          <a:srgbClr val="000000"/>
                        </a:solidFill>
                        <a:effectLst/>
                        <a:latin typeface="Aptos Narrow" panose="020B0004020202020204" pitchFamily="34" charset="0"/>
                      </a:endParaRPr>
                    </a:p>
                  </a:txBody>
                  <a:tcPr marL="3810" marR="3810" marT="3810" marB="0" anchor="b"/>
                </a:tc>
                <a:tc>
                  <a:txBody>
                    <a:bodyPr/>
                    <a:lstStyle/>
                    <a:p>
                      <a:pPr algn="l" fontAlgn="b"/>
                      <a:r>
                        <a:rPr lang="en-US" sz="1600" b="1" u="none" strike="noStrike">
                          <a:solidFill>
                            <a:srgbClr val="000000"/>
                          </a:solidFill>
                          <a:effectLst/>
                        </a:rPr>
                        <a:t>Having a commitment to fairness and equality.</a:t>
                      </a:r>
                      <a:endParaRPr lang="en-US" sz="1600" b="1" i="0" u="none" strike="noStrike">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1420350972"/>
                  </a:ext>
                </a:extLst>
              </a:tr>
              <a:tr h="232735">
                <a:tc>
                  <a:txBody>
                    <a:bodyPr/>
                    <a:lstStyle/>
                    <a:p>
                      <a:pPr algn="l" fontAlgn="b"/>
                      <a:r>
                        <a:rPr lang="en-US" sz="1600" b="1" u="none" strike="noStrike">
                          <a:solidFill>
                            <a:srgbClr val="000000"/>
                          </a:solidFill>
                          <a:effectLst/>
                        </a:rPr>
                        <a:t>$75 Perseverance</a:t>
                      </a:r>
                      <a:endParaRPr lang="en-US" sz="1600" b="1" i="0" u="none" strike="noStrike">
                        <a:solidFill>
                          <a:srgbClr val="000000"/>
                        </a:solidFill>
                        <a:effectLst/>
                        <a:latin typeface="Aptos Narrow" panose="020B0004020202020204" pitchFamily="34" charset="0"/>
                      </a:endParaRPr>
                    </a:p>
                  </a:txBody>
                  <a:tcPr marL="3810" marR="3810" marT="3810" marB="0" anchor="b"/>
                </a:tc>
                <a:tc>
                  <a:txBody>
                    <a:bodyPr/>
                    <a:lstStyle/>
                    <a:p>
                      <a:pPr algn="l" fontAlgn="b"/>
                      <a:r>
                        <a:rPr lang="en-US" sz="1600" b="1" u="none" strike="noStrike">
                          <a:solidFill>
                            <a:srgbClr val="000000"/>
                          </a:solidFill>
                          <a:effectLst/>
                        </a:rPr>
                        <a:t>Having determination to overcome obstacles and keep going.</a:t>
                      </a:r>
                      <a:endParaRPr lang="en-US" sz="1600" b="1" i="0" u="none" strike="noStrike">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3517236343"/>
                  </a:ext>
                </a:extLst>
              </a:tr>
              <a:tr h="232735">
                <a:tc>
                  <a:txBody>
                    <a:bodyPr/>
                    <a:lstStyle/>
                    <a:p>
                      <a:pPr algn="l" fontAlgn="ctr"/>
                      <a:r>
                        <a:rPr lang="en-US" sz="1600" b="1" u="none" strike="noStrike">
                          <a:solidFill>
                            <a:srgbClr val="000000"/>
                          </a:solidFill>
                          <a:effectLst/>
                        </a:rPr>
                        <a:t>$75 Empathy</a:t>
                      </a:r>
                      <a:endParaRPr lang="en-US" sz="1600" b="1" i="0" u="none" strike="noStrike">
                        <a:solidFill>
                          <a:srgbClr val="000000"/>
                        </a:solidFill>
                        <a:effectLst/>
                        <a:latin typeface="Aptos Narrow" panose="020B0004020202020204" pitchFamily="34" charset="0"/>
                      </a:endParaRPr>
                    </a:p>
                  </a:txBody>
                  <a:tcPr marL="3810" marR="3810" marT="3810" marB="0" anchor="ctr"/>
                </a:tc>
                <a:tc>
                  <a:txBody>
                    <a:bodyPr/>
                    <a:lstStyle/>
                    <a:p>
                      <a:pPr algn="l" fontAlgn="ctr"/>
                      <a:r>
                        <a:rPr lang="en-US" sz="1600" b="1" u="none" strike="noStrike">
                          <a:solidFill>
                            <a:srgbClr val="000000"/>
                          </a:solidFill>
                          <a:effectLst/>
                        </a:rPr>
                        <a:t>Having the ability to understand and share others’ feelings.</a:t>
                      </a:r>
                      <a:endParaRPr lang="en-US" sz="1600" b="1" i="0" u="none" strike="noStrike">
                        <a:solidFill>
                          <a:srgbClr val="000000"/>
                        </a:solidFill>
                        <a:effectLst/>
                        <a:latin typeface="Aptos Narrow" panose="020B0004020202020204" pitchFamily="34" charset="0"/>
                      </a:endParaRPr>
                    </a:p>
                  </a:txBody>
                  <a:tcPr marL="3810" marR="3810" marT="3810" marB="0" anchor="ctr"/>
                </a:tc>
                <a:extLst>
                  <a:ext uri="{0D108BD9-81ED-4DB2-BD59-A6C34878D82A}">
                    <a16:rowId xmlns:a16="http://schemas.microsoft.com/office/drawing/2014/main" val="1102994509"/>
                  </a:ext>
                </a:extLst>
              </a:tr>
              <a:tr h="232735">
                <a:tc>
                  <a:txBody>
                    <a:bodyPr/>
                    <a:lstStyle/>
                    <a:p>
                      <a:pPr algn="l" fontAlgn="ctr"/>
                      <a:r>
                        <a:rPr lang="en-US" sz="1600" b="1" u="none" strike="noStrike">
                          <a:solidFill>
                            <a:srgbClr val="000000"/>
                          </a:solidFill>
                          <a:effectLst/>
                        </a:rPr>
                        <a:t>$75 Gratitude</a:t>
                      </a:r>
                      <a:endParaRPr lang="en-US" sz="1600" b="1" i="0" u="none" strike="noStrike">
                        <a:solidFill>
                          <a:srgbClr val="000000"/>
                        </a:solidFill>
                        <a:effectLst/>
                        <a:latin typeface="Aptos Narrow" panose="020B0004020202020204" pitchFamily="34" charset="0"/>
                      </a:endParaRPr>
                    </a:p>
                  </a:txBody>
                  <a:tcPr marL="3810" marR="3810" marT="3810" marB="0" anchor="ctr"/>
                </a:tc>
                <a:tc>
                  <a:txBody>
                    <a:bodyPr/>
                    <a:lstStyle/>
                    <a:p>
                      <a:pPr algn="l" fontAlgn="ctr"/>
                      <a:r>
                        <a:rPr lang="en-US" sz="1600" b="1" u="none" strike="noStrike" dirty="0">
                          <a:solidFill>
                            <a:srgbClr val="000000"/>
                          </a:solidFill>
                          <a:effectLst/>
                        </a:rPr>
                        <a:t>Having appreciation for what you have and those around you.</a:t>
                      </a:r>
                      <a:endParaRPr lang="en-US" sz="1600" b="1" i="0" u="none" strike="noStrike" dirty="0">
                        <a:solidFill>
                          <a:srgbClr val="000000"/>
                        </a:solidFill>
                        <a:effectLst/>
                        <a:latin typeface="Aptos Narrow" panose="020B0004020202020204" pitchFamily="34" charset="0"/>
                      </a:endParaRPr>
                    </a:p>
                  </a:txBody>
                  <a:tcPr marL="3810" marR="3810" marT="3810" marB="0" anchor="ctr"/>
                </a:tc>
                <a:extLst>
                  <a:ext uri="{0D108BD9-81ED-4DB2-BD59-A6C34878D82A}">
                    <a16:rowId xmlns:a16="http://schemas.microsoft.com/office/drawing/2014/main" val="2487950601"/>
                  </a:ext>
                </a:extLst>
              </a:tr>
            </a:tbl>
          </a:graphicData>
        </a:graphic>
      </p:graphicFrame>
    </p:spTree>
    <p:extLst>
      <p:ext uri="{BB962C8B-B14F-4D97-AF65-F5344CB8AC3E}">
        <p14:creationId xmlns:p14="http://schemas.microsoft.com/office/powerpoint/2010/main" val="34252827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12501-865B-6B5F-383E-51B17FF98B60}"/>
              </a:ext>
            </a:extLst>
          </p:cNvPr>
          <p:cNvSpPr>
            <a:spLocks noGrp="1"/>
          </p:cNvSpPr>
          <p:nvPr>
            <p:ph type="title"/>
          </p:nvPr>
        </p:nvSpPr>
        <p:spPr>
          <a:xfrm>
            <a:off x="535305" y="2581004"/>
            <a:ext cx="9214884" cy="3159974"/>
          </a:xfrm>
        </p:spPr>
        <p:txBody>
          <a:bodyPr vert="horz" lIns="91440" tIns="45720" rIns="91440" bIns="45720" rtlCol="0" anchor="b">
            <a:normAutofit/>
          </a:bodyPr>
          <a:lstStyle/>
          <a:p>
            <a:r>
              <a:rPr lang="en-US" sz="6500" dirty="0"/>
              <a:t>Icebreaker Activity</a:t>
            </a:r>
          </a:p>
        </p:txBody>
      </p:sp>
      <p:graphicFrame>
        <p:nvGraphicFramePr>
          <p:cNvPr id="26" name="Table 25">
            <a:extLst>
              <a:ext uri="{FF2B5EF4-FFF2-40B4-BE49-F238E27FC236}">
                <a16:creationId xmlns:a16="http://schemas.microsoft.com/office/drawing/2014/main" id="{A4227570-54E1-41C7-6DDA-4193BB1F9BB5}"/>
              </a:ext>
            </a:extLst>
          </p:cNvPr>
          <p:cNvGraphicFramePr>
            <a:graphicFrameLocks noGrp="1"/>
          </p:cNvGraphicFramePr>
          <p:nvPr>
            <p:extLst>
              <p:ext uri="{D42A27DB-BD31-4B8C-83A1-F6EECF244321}">
                <p14:modId xmlns:p14="http://schemas.microsoft.com/office/powerpoint/2010/main" val="1458144223"/>
              </p:ext>
            </p:extLst>
          </p:nvPr>
        </p:nvGraphicFramePr>
        <p:xfrm>
          <a:off x="1677521" y="584105"/>
          <a:ext cx="8836958" cy="4080510"/>
        </p:xfrm>
        <a:graphic>
          <a:graphicData uri="http://schemas.openxmlformats.org/drawingml/2006/table">
            <a:tbl>
              <a:tblPr firstRow="1" bandRow="1">
                <a:tableStyleId>{6E25E649-3F16-4E02-A733-19D2CDBF48F0}</a:tableStyleId>
              </a:tblPr>
              <a:tblGrid>
                <a:gridCol w="2133794">
                  <a:extLst>
                    <a:ext uri="{9D8B030D-6E8A-4147-A177-3AD203B41FA5}">
                      <a16:colId xmlns:a16="http://schemas.microsoft.com/office/drawing/2014/main" val="702607085"/>
                    </a:ext>
                  </a:extLst>
                </a:gridCol>
                <a:gridCol w="6703164">
                  <a:extLst>
                    <a:ext uri="{9D8B030D-6E8A-4147-A177-3AD203B41FA5}">
                      <a16:colId xmlns:a16="http://schemas.microsoft.com/office/drawing/2014/main" val="629540191"/>
                    </a:ext>
                  </a:extLst>
                </a:gridCol>
              </a:tblGrid>
              <a:tr h="0">
                <a:tc>
                  <a:txBody>
                    <a:bodyPr/>
                    <a:lstStyle/>
                    <a:p>
                      <a:r>
                        <a:rPr lang="en-US" dirty="0"/>
                        <a:t>Value</a:t>
                      </a:r>
                    </a:p>
                  </a:txBody>
                  <a:tcPr/>
                </a:tc>
                <a:tc>
                  <a:txBody>
                    <a:bodyPr/>
                    <a:lstStyle/>
                    <a:p>
                      <a:r>
                        <a:rPr lang="en-US" dirty="0"/>
                        <a:t>Description</a:t>
                      </a:r>
                    </a:p>
                  </a:txBody>
                  <a:tcPr/>
                </a:tc>
                <a:extLst>
                  <a:ext uri="{0D108BD9-81ED-4DB2-BD59-A6C34878D82A}">
                    <a16:rowId xmlns:a16="http://schemas.microsoft.com/office/drawing/2014/main" val="91081206"/>
                  </a:ext>
                </a:extLst>
              </a:tr>
              <a:tr h="232735">
                <a:tc>
                  <a:txBody>
                    <a:bodyPr/>
                    <a:lstStyle/>
                    <a:p>
                      <a:pPr algn="l" fontAlgn="b"/>
                      <a:r>
                        <a:rPr lang="en-US" sz="1600" b="1" u="none" strike="noStrike" dirty="0">
                          <a:solidFill>
                            <a:srgbClr val="000000"/>
                          </a:solidFill>
                          <a:effectLst/>
                        </a:rPr>
                        <a:t>$25 Friendship</a:t>
                      </a:r>
                      <a:endParaRPr lang="en-US" sz="1600" b="1" i="0" u="none" strike="noStrike" dirty="0">
                        <a:solidFill>
                          <a:srgbClr val="000000"/>
                        </a:solidFill>
                        <a:effectLst/>
                        <a:latin typeface="Aptos Narrow" panose="020B0004020202020204" pitchFamily="34" charset="0"/>
                      </a:endParaRPr>
                    </a:p>
                  </a:txBody>
                  <a:tcPr marL="3810" marR="3810" marT="3810" marB="0" anchor="b"/>
                </a:tc>
                <a:tc>
                  <a:txBody>
                    <a:bodyPr/>
                    <a:lstStyle/>
                    <a:p>
                      <a:pPr algn="l" fontAlgn="b"/>
                      <a:r>
                        <a:rPr lang="en-US" sz="1600" b="1" u="none" strike="noStrike" dirty="0">
                          <a:solidFill>
                            <a:srgbClr val="000000"/>
                          </a:solidFill>
                          <a:effectLst/>
                        </a:rPr>
                        <a:t>Having strong connections, loyalty, and support from friends.</a:t>
                      </a:r>
                      <a:endParaRPr lang="en-US" sz="1600" b="1" i="0" u="none" strike="noStrike" dirty="0">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2680619379"/>
                  </a:ext>
                </a:extLst>
              </a:tr>
              <a:tr h="232735">
                <a:tc>
                  <a:txBody>
                    <a:bodyPr/>
                    <a:lstStyle/>
                    <a:p>
                      <a:pPr algn="l" fontAlgn="b"/>
                      <a:r>
                        <a:rPr lang="en-US" sz="1600" b="1" u="none" strike="noStrike" dirty="0">
                          <a:solidFill>
                            <a:srgbClr val="000000"/>
                          </a:solidFill>
                          <a:effectLst/>
                        </a:rPr>
                        <a:t>$25 Adventure</a:t>
                      </a:r>
                      <a:endParaRPr lang="en-US" sz="1600" b="1" i="0" u="none" strike="noStrike" dirty="0">
                        <a:solidFill>
                          <a:srgbClr val="000000"/>
                        </a:solidFill>
                        <a:effectLst/>
                        <a:latin typeface="Aptos Narrow" panose="020B0004020202020204" pitchFamily="34" charset="0"/>
                      </a:endParaRPr>
                    </a:p>
                  </a:txBody>
                  <a:tcPr marL="3810" marR="3810" marT="3810" marB="0" anchor="b"/>
                </a:tc>
                <a:tc>
                  <a:txBody>
                    <a:bodyPr/>
                    <a:lstStyle/>
                    <a:p>
                      <a:pPr algn="l" fontAlgn="b"/>
                      <a:r>
                        <a:rPr lang="en-US" sz="1600" b="1" u="none" strike="noStrike">
                          <a:solidFill>
                            <a:srgbClr val="000000"/>
                          </a:solidFill>
                          <a:effectLst/>
                        </a:rPr>
                        <a:t>Having new experiences and fun activities.</a:t>
                      </a:r>
                      <a:endParaRPr lang="en-US" sz="1600" b="1" i="0" u="none" strike="noStrike">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2376146087"/>
                  </a:ext>
                </a:extLst>
              </a:tr>
              <a:tr h="232735">
                <a:tc>
                  <a:txBody>
                    <a:bodyPr/>
                    <a:lstStyle/>
                    <a:p>
                      <a:pPr algn="l" fontAlgn="b"/>
                      <a:r>
                        <a:rPr lang="en-US" sz="1600" b="1" u="none" strike="noStrike" dirty="0">
                          <a:solidFill>
                            <a:srgbClr val="000000"/>
                          </a:solidFill>
                          <a:effectLst/>
                        </a:rPr>
                        <a:t>$25 Creativity</a:t>
                      </a:r>
                      <a:endParaRPr lang="en-US" sz="1600" b="1" i="0" u="none" strike="noStrike" dirty="0">
                        <a:solidFill>
                          <a:srgbClr val="000000"/>
                        </a:solidFill>
                        <a:effectLst/>
                        <a:latin typeface="Aptos Narrow" panose="020B0004020202020204" pitchFamily="34" charset="0"/>
                      </a:endParaRPr>
                    </a:p>
                  </a:txBody>
                  <a:tcPr marL="3810" marR="3810" marT="3810" marB="0" anchor="b"/>
                </a:tc>
                <a:tc>
                  <a:txBody>
                    <a:bodyPr/>
                    <a:lstStyle/>
                    <a:p>
                      <a:pPr algn="l" fontAlgn="b"/>
                      <a:r>
                        <a:rPr lang="en-US" sz="1600" b="1" u="none" strike="noStrike" dirty="0">
                          <a:solidFill>
                            <a:srgbClr val="000000"/>
                          </a:solidFill>
                          <a:effectLst/>
                        </a:rPr>
                        <a:t>Having opportunities for self-expression and artistic ideas.</a:t>
                      </a:r>
                      <a:endParaRPr lang="en-US" sz="1600" b="1" i="0" u="none" strike="noStrike" dirty="0">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1954013783"/>
                  </a:ext>
                </a:extLst>
              </a:tr>
              <a:tr h="232735">
                <a:tc>
                  <a:txBody>
                    <a:bodyPr/>
                    <a:lstStyle/>
                    <a:p>
                      <a:pPr algn="l" fontAlgn="b"/>
                      <a:r>
                        <a:rPr lang="en-US" sz="1600" b="1" u="none" strike="noStrike" dirty="0">
                          <a:solidFill>
                            <a:srgbClr val="000000"/>
                          </a:solidFill>
                          <a:effectLst/>
                        </a:rPr>
                        <a:t>$25 Family</a:t>
                      </a:r>
                      <a:endParaRPr lang="en-US" sz="1600" b="1" i="0" u="none" strike="noStrike" dirty="0">
                        <a:solidFill>
                          <a:srgbClr val="000000"/>
                        </a:solidFill>
                        <a:effectLst/>
                        <a:latin typeface="Aptos Narrow" panose="020B0004020202020204" pitchFamily="34" charset="0"/>
                      </a:endParaRPr>
                    </a:p>
                  </a:txBody>
                  <a:tcPr marL="3810" marR="3810" marT="3810" marB="0" anchor="b"/>
                </a:tc>
                <a:tc>
                  <a:txBody>
                    <a:bodyPr/>
                    <a:lstStyle/>
                    <a:p>
                      <a:pPr algn="l" fontAlgn="b"/>
                      <a:r>
                        <a:rPr lang="en-US" sz="1600" b="1" u="none" strike="noStrike" dirty="0">
                          <a:solidFill>
                            <a:srgbClr val="000000"/>
                          </a:solidFill>
                          <a:effectLst/>
                        </a:rPr>
                        <a:t>Having supportive family relationships.</a:t>
                      </a:r>
                      <a:endParaRPr lang="en-US" sz="1600" b="1" i="0" u="none" strike="noStrike" dirty="0">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930534690"/>
                  </a:ext>
                </a:extLst>
              </a:tr>
              <a:tr h="232735">
                <a:tc>
                  <a:txBody>
                    <a:bodyPr/>
                    <a:lstStyle/>
                    <a:p>
                      <a:pPr algn="l" fontAlgn="b"/>
                      <a:r>
                        <a:rPr lang="en-US" sz="1600" b="1" u="none" strike="noStrike" dirty="0">
                          <a:solidFill>
                            <a:srgbClr val="000000"/>
                          </a:solidFill>
                          <a:effectLst/>
                        </a:rPr>
                        <a:t>$25 Freedom</a:t>
                      </a:r>
                      <a:endParaRPr lang="en-US" sz="1600" b="1" i="0" u="none" strike="noStrike" dirty="0">
                        <a:solidFill>
                          <a:srgbClr val="000000"/>
                        </a:solidFill>
                        <a:effectLst/>
                        <a:latin typeface="Aptos Narrow" panose="020B0004020202020204" pitchFamily="34" charset="0"/>
                      </a:endParaRPr>
                    </a:p>
                  </a:txBody>
                  <a:tcPr marL="3810" marR="3810" marT="3810" marB="0" anchor="b"/>
                </a:tc>
                <a:tc>
                  <a:txBody>
                    <a:bodyPr/>
                    <a:lstStyle/>
                    <a:p>
                      <a:pPr algn="l" fontAlgn="b"/>
                      <a:r>
                        <a:rPr lang="en-US" sz="1600" b="1" u="none" strike="noStrike" dirty="0">
                          <a:solidFill>
                            <a:srgbClr val="000000"/>
                          </a:solidFill>
                          <a:effectLst/>
                        </a:rPr>
                        <a:t>Having independence and the ability to make choices.</a:t>
                      </a:r>
                      <a:endParaRPr lang="en-US" sz="1600" b="1" i="0" u="none" strike="noStrike" dirty="0">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4075752514"/>
                  </a:ext>
                </a:extLst>
              </a:tr>
              <a:tr h="232735">
                <a:tc>
                  <a:txBody>
                    <a:bodyPr/>
                    <a:lstStyle/>
                    <a:p>
                      <a:pPr algn="l" fontAlgn="b"/>
                      <a:r>
                        <a:rPr lang="en-US" sz="1600" b="1" u="none" strike="noStrike" dirty="0">
                          <a:solidFill>
                            <a:srgbClr val="000000"/>
                          </a:solidFill>
                          <a:effectLst/>
                        </a:rPr>
                        <a:t>$25 Knowledge</a:t>
                      </a:r>
                      <a:endParaRPr lang="en-US" sz="1600" b="1" i="0" u="none" strike="noStrike" dirty="0">
                        <a:solidFill>
                          <a:srgbClr val="000000"/>
                        </a:solidFill>
                        <a:effectLst/>
                        <a:latin typeface="Aptos Narrow" panose="020B0004020202020204" pitchFamily="34" charset="0"/>
                      </a:endParaRPr>
                    </a:p>
                  </a:txBody>
                  <a:tcPr marL="3810" marR="3810" marT="3810" marB="0" anchor="b"/>
                </a:tc>
                <a:tc>
                  <a:txBody>
                    <a:bodyPr/>
                    <a:lstStyle/>
                    <a:p>
                      <a:pPr algn="l" fontAlgn="b"/>
                      <a:r>
                        <a:rPr lang="en-US" sz="1600" b="1" u="none" strike="noStrike">
                          <a:solidFill>
                            <a:srgbClr val="000000"/>
                          </a:solidFill>
                          <a:effectLst/>
                        </a:rPr>
                        <a:t>Having a focus on education and understanding the world.</a:t>
                      </a:r>
                      <a:endParaRPr lang="en-US" sz="1600" b="1" i="0" u="none" strike="noStrike">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166532352"/>
                  </a:ext>
                </a:extLst>
              </a:tr>
              <a:tr h="232735">
                <a:tc>
                  <a:txBody>
                    <a:bodyPr/>
                    <a:lstStyle/>
                    <a:p>
                      <a:pPr algn="l" fontAlgn="b"/>
                      <a:r>
                        <a:rPr lang="en-US" sz="1600" b="1" u="none" strike="noStrike" dirty="0">
                          <a:solidFill>
                            <a:srgbClr val="000000"/>
                          </a:solidFill>
                          <a:effectLst/>
                        </a:rPr>
                        <a:t>$25 Health</a:t>
                      </a:r>
                      <a:endParaRPr lang="en-US" sz="1600" b="1" i="0" u="none" strike="noStrike" dirty="0">
                        <a:solidFill>
                          <a:srgbClr val="000000"/>
                        </a:solidFill>
                        <a:effectLst/>
                        <a:latin typeface="Aptos Narrow" panose="020B0004020202020204" pitchFamily="34" charset="0"/>
                      </a:endParaRPr>
                    </a:p>
                  </a:txBody>
                  <a:tcPr marL="3810" marR="3810" marT="3810" marB="0" anchor="b"/>
                </a:tc>
                <a:tc>
                  <a:txBody>
                    <a:bodyPr/>
                    <a:lstStyle/>
                    <a:p>
                      <a:pPr algn="l" fontAlgn="b"/>
                      <a:r>
                        <a:rPr lang="en-US" sz="1600" b="1" u="none" strike="noStrike" dirty="0">
                          <a:solidFill>
                            <a:srgbClr val="000000"/>
                          </a:solidFill>
                          <a:effectLst/>
                        </a:rPr>
                        <a:t>Having a priority on physical fitness and mental well-being.</a:t>
                      </a:r>
                      <a:endParaRPr lang="en-US" sz="1600" b="1" i="0" u="none" strike="noStrike" dirty="0">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3649138354"/>
                  </a:ext>
                </a:extLst>
              </a:tr>
              <a:tr h="232735">
                <a:tc>
                  <a:txBody>
                    <a:bodyPr/>
                    <a:lstStyle/>
                    <a:p>
                      <a:pPr algn="l" fontAlgn="b"/>
                      <a:r>
                        <a:rPr lang="en-US" sz="1600" b="1" u="none" strike="noStrike" dirty="0">
                          <a:solidFill>
                            <a:srgbClr val="000000"/>
                          </a:solidFill>
                          <a:effectLst/>
                        </a:rPr>
                        <a:t>$25  Success</a:t>
                      </a:r>
                      <a:endParaRPr lang="en-US" sz="1600" b="1" i="0" u="none" strike="noStrike" dirty="0">
                        <a:solidFill>
                          <a:srgbClr val="000000"/>
                        </a:solidFill>
                        <a:effectLst/>
                        <a:latin typeface="Aptos Narrow" panose="020B0004020202020204" pitchFamily="34" charset="0"/>
                      </a:endParaRPr>
                    </a:p>
                  </a:txBody>
                  <a:tcPr marL="3810" marR="3810" marT="3810" marB="0" anchor="b"/>
                </a:tc>
                <a:tc>
                  <a:txBody>
                    <a:bodyPr/>
                    <a:lstStyle/>
                    <a:p>
                      <a:pPr algn="l" fontAlgn="b"/>
                      <a:r>
                        <a:rPr lang="en-US" sz="1600" b="1" u="none" strike="noStrike">
                          <a:solidFill>
                            <a:srgbClr val="000000"/>
                          </a:solidFill>
                          <a:effectLst/>
                        </a:rPr>
                        <a:t>Having a focus on achievement in school and personal goals.</a:t>
                      </a:r>
                      <a:endParaRPr lang="en-US" sz="1600" b="1" i="0" u="none" strike="noStrike">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150420591"/>
                  </a:ext>
                </a:extLst>
              </a:tr>
              <a:tr h="232735">
                <a:tc>
                  <a:txBody>
                    <a:bodyPr/>
                    <a:lstStyle/>
                    <a:p>
                      <a:pPr algn="l" fontAlgn="b"/>
                      <a:r>
                        <a:rPr lang="en-US" sz="1600" b="1" u="none" strike="noStrike" dirty="0">
                          <a:solidFill>
                            <a:srgbClr val="000000"/>
                          </a:solidFill>
                          <a:effectLst/>
                        </a:rPr>
                        <a:t>$25 Balance</a:t>
                      </a:r>
                      <a:endParaRPr lang="en-US" sz="1600" b="1" i="0" u="none" strike="noStrike" dirty="0">
                        <a:solidFill>
                          <a:srgbClr val="000000"/>
                        </a:solidFill>
                        <a:effectLst/>
                        <a:latin typeface="Aptos Narrow" panose="020B0004020202020204" pitchFamily="34" charset="0"/>
                      </a:endParaRPr>
                    </a:p>
                  </a:txBody>
                  <a:tcPr marL="3810" marR="3810" marT="3810" marB="0" anchor="b"/>
                </a:tc>
                <a:tc>
                  <a:txBody>
                    <a:bodyPr/>
                    <a:lstStyle/>
                    <a:p>
                      <a:pPr algn="l" fontAlgn="b"/>
                      <a:r>
                        <a:rPr lang="en-US" sz="1600" b="1" u="none" strike="noStrike">
                          <a:solidFill>
                            <a:srgbClr val="000000"/>
                          </a:solidFill>
                          <a:effectLst/>
                        </a:rPr>
                        <a:t>Having harmony between school, hobbies, and fun.</a:t>
                      </a:r>
                      <a:endParaRPr lang="en-US" sz="1600" b="1" i="0" u="none" strike="noStrike">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1505440665"/>
                  </a:ext>
                </a:extLst>
              </a:tr>
              <a:tr h="232735">
                <a:tc>
                  <a:txBody>
                    <a:bodyPr/>
                    <a:lstStyle/>
                    <a:p>
                      <a:pPr algn="l" fontAlgn="b"/>
                      <a:r>
                        <a:rPr lang="en-US" sz="1600" b="1" u="none" strike="noStrike" dirty="0">
                          <a:solidFill>
                            <a:srgbClr val="000000"/>
                          </a:solidFill>
                          <a:effectLst/>
                        </a:rPr>
                        <a:t>$25 Confidence</a:t>
                      </a:r>
                      <a:endParaRPr lang="en-US" sz="1600" b="1" i="0" u="none" strike="noStrike" dirty="0">
                        <a:solidFill>
                          <a:srgbClr val="000000"/>
                        </a:solidFill>
                        <a:effectLst/>
                        <a:latin typeface="Aptos Narrow" panose="020B0004020202020204" pitchFamily="34" charset="0"/>
                      </a:endParaRPr>
                    </a:p>
                  </a:txBody>
                  <a:tcPr marL="3810" marR="3810" marT="3810" marB="0" anchor="b"/>
                </a:tc>
                <a:tc>
                  <a:txBody>
                    <a:bodyPr/>
                    <a:lstStyle/>
                    <a:p>
                      <a:pPr algn="l" fontAlgn="b"/>
                      <a:r>
                        <a:rPr lang="en-US" sz="1600" b="1" u="none" strike="noStrike">
                          <a:solidFill>
                            <a:srgbClr val="000000"/>
                          </a:solidFill>
                          <a:effectLst/>
                        </a:rPr>
                        <a:t>Having belief in oneself and embracing individuality.</a:t>
                      </a:r>
                      <a:endParaRPr lang="en-US" sz="1600" b="1" i="0" u="none" strike="noStrike">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1398954321"/>
                  </a:ext>
                </a:extLst>
              </a:tr>
              <a:tr h="232735">
                <a:tc>
                  <a:txBody>
                    <a:bodyPr/>
                    <a:lstStyle/>
                    <a:p>
                      <a:pPr algn="l" fontAlgn="b"/>
                      <a:r>
                        <a:rPr lang="en-US" sz="1600" b="1" u="none" strike="noStrike" dirty="0">
                          <a:solidFill>
                            <a:srgbClr val="000000"/>
                          </a:solidFill>
                          <a:effectLst/>
                        </a:rPr>
                        <a:t>$25 Change</a:t>
                      </a:r>
                      <a:endParaRPr lang="en-US" sz="1600" b="1" i="0" u="none" strike="noStrike" dirty="0">
                        <a:solidFill>
                          <a:srgbClr val="000000"/>
                        </a:solidFill>
                        <a:effectLst/>
                        <a:latin typeface="Aptos Narrow" panose="020B0004020202020204" pitchFamily="34" charset="0"/>
                      </a:endParaRPr>
                    </a:p>
                  </a:txBody>
                  <a:tcPr marL="3810" marR="3810" marT="3810" marB="0" anchor="b"/>
                </a:tc>
                <a:tc>
                  <a:txBody>
                    <a:bodyPr/>
                    <a:lstStyle/>
                    <a:p>
                      <a:pPr algn="l" fontAlgn="b"/>
                      <a:r>
                        <a:rPr lang="en-US" sz="1600" b="1" u="none" strike="noStrike" dirty="0">
                          <a:solidFill>
                            <a:srgbClr val="000000"/>
                          </a:solidFill>
                          <a:effectLst/>
                        </a:rPr>
                        <a:t>Having novel experiences, sharing new ideas, and adapting to challenges.</a:t>
                      </a:r>
                      <a:endParaRPr lang="en-US" sz="1600" b="1" i="0" u="none" strike="noStrike" dirty="0">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1165513403"/>
                  </a:ext>
                </a:extLst>
              </a:tr>
              <a:tr h="232735">
                <a:tc>
                  <a:txBody>
                    <a:bodyPr/>
                    <a:lstStyle/>
                    <a:p>
                      <a:pPr algn="l" fontAlgn="b"/>
                      <a:r>
                        <a:rPr lang="en-US" sz="1600" b="1" u="none" strike="noStrike" dirty="0">
                          <a:solidFill>
                            <a:srgbClr val="000000"/>
                          </a:solidFill>
                          <a:effectLst/>
                        </a:rPr>
                        <a:t>$25 Justice</a:t>
                      </a:r>
                      <a:endParaRPr lang="en-US" sz="1600" b="1" i="0" u="none" strike="noStrike" dirty="0">
                        <a:solidFill>
                          <a:srgbClr val="000000"/>
                        </a:solidFill>
                        <a:effectLst/>
                        <a:latin typeface="Aptos Narrow" panose="020B0004020202020204" pitchFamily="34" charset="0"/>
                      </a:endParaRPr>
                    </a:p>
                  </a:txBody>
                  <a:tcPr marL="3810" marR="3810" marT="3810" marB="0" anchor="b"/>
                </a:tc>
                <a:tc>
                  <a:txBody>
                    <a:bodyPr/>
                    <a:lstStyle/>
                    <a:p>
                      <a:pPr algn="l" fontAlgn="b"/>
                      <a:r>
                        <a:rPr lang="en-US" sz="1600" b="1" u="none" strike="noStrike">
                          <a:solidFill>
                            <a:srgbClr val="000000"/>
                          </a:solidFill>
                          <a:effectLst/>
                        </a:rPr>
                        <a:t>Having a commitment to fairness and equality.</a:t>
                      </a:r>
                      <a:endParaRPr lang="en-US" sz="1600" b="1" i="0" u="none" strike="noStrike">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1420350972"/>
                  </a:ext>
                </a:extLst>
              </a:tr>
              <a:tr h="232735">
                <a:tc>
                  <a:txBody>
                    <a:bodyPr/>
                    <a:lstStyle/>
                    <a:p>
                      <a:pPr algn="l" fontAlgn="b"/>
                      <a:r>
                        <a:rPr lang="en-US" sz="1600" b="1" u="none" strike="noStrike" dirty="0">
                          <a:solidFill>
                            <a:srgbClr val="000000"/>
                          </a:solidFill>
                          <a:effectLst/>
                        </a:rPr>
                        <a:t>$25 Perseverance</a:t>
                      </a:r>
                      <a:endParaRPr lang="en-US" sz="1600" b="1" i="0" u="none" strike="noStrike" dirty="0">
                        <a:solidFill>
                          <a:srgbClr val="000000"/>
                        </a:solidFill>
                        <a:effectLst/>
                        <a:latin typeface="Aptos Narrow" panose="020B0004020202020204" pitchFamily="34" charset="0"/>
                      </a:endParaRPr>
                    </a:p>
                  </a:txBody>
                  <a:tcPr marL="3810" marR="3810" marT="3810" marB="0" anchor="b"/>
                </a:tc>
                <a:tc>
                  <a:txBody>
                    <a:bodyPr/>
                    <a:lstStyle/>
                    <a:p>
                      <a:pPr algn="l" fontAlgn="b"/>
                      <a:r>
                        <a:rPr lang="en-US" sz="1600" b="1" u="none" strike="noStrike">
                          <a:solidFill>
                            <a:srgbClr val="000000"/>
                          </a:solidFill>
                          <a:effectLst/>
                        </a:rPr>
                        <a:t>Having determination to overcome obstacles and keep going.</a:t>
                      </a:r>
                      <a:endParaRPr lang="en-US" sz="1600" b="1" i="0" u="none" strike="noStrike">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3517236343"/>
                  </a:ext>
                </a:extLst>
              </a:tr>
              <a:tr h="232735">
                <a:tc>
                  <a:txBody>
                    <a:bodyPr/>
                    <a:lstStyle/>
                    <a:p>
                      <a:pPr algn="l" fontAlgn="ctr"/>
                      <a:r>
                        <a:rPr lang="en-US" sz="1600" b="1" u="none" strike="noStrike" dirty="0">
                          <a:solidFill>
                            <a:srgbClr val="000000"/>
                          </a:solidFill>
                          <a:effectLst/>
                        </a:rPr>
                        <a:t>$25 Empathy</a:t>
                      </a:r>
                      <a:endParaRPr lang="en-US" sz="1600" b="1" i="0" u="none" strike="noStrike" dirty="0">
                        <a:solidFill>
                          <a:srgbClr val="000000"/>
                        </a:solidFill>
                        <a:effectLst/>
                        <a:latin typeface="Aptos Narrow" panose="020B0004020202020204" pitchFamily="34" charset="0"/>
                      </a:endParaRPr>
                    </a:p>
                  </a:txBody>
                  <a:tcPr marL="3810" marR="3810" marT="3810" marB="0" anchor="ctr"/>
                </a:tc>
                <a:tc>
                  <a:txBody>
                    <a:bodyPr/>
                    <a:lstStyle/>
                    <a:p>
                      <a:pPr algn="l" fontAlgn="ctr"/>
                      <a:r>
                        <a:rPr lang="en-US" sz="1600" b="1" u="none" strike="noStrike">
                          <a:solidFill>
                            <a:srgbClr val="000000"/>
                          </a:solidFill>
                          <a:effectLst/>
                        </a:rPr>
                        <a:t>Having the ability to understand and share others’ feelings.</a:t>
                      </a:r>
                      <a:endParaRPr lang="en-US" sz="1600" b="1" i="0" u="none" strike="noStrike">
                        <a:solidFill>
                          <a:srgbClr val="000000"/>
                        </a:solidFill>
                        <a:effectLst/>
                        <a:latin typeface="Aptos Narrow" panose="020B0004020202020204" pitchFamily="34" charset="0"/>
                      </a:endParaRPr>
                    </a:p>
                  </a:txBody>
                  <a:tcPr marL="3810" marR="3810" marT="3810" marB="0" anchor="ctr"/>
                </a:tc>
                <a:extLst>
                  <a:ext uri="{0D108BD9-81ED-4DB2-BD59-A6C34878D82A}">
                    <a16:rowId xmlns:a16="http://schemas.microsoft.com/office/drawing/2014/main" val="1102994509"/>
                  </a:ext>
                </a:extLst>
              </a:tr>
              <a:tr h="232735">
                <a:tc>
                  <a:txBody>
                    <a:bodyPr/>
                    <a:lstStyle/>
                    <a:p>
                      <a:pPr algn="l" fontAlgn="ctr"/>
                      <a:r>
                        <a:rPr lang="en-US" sz="1600" b="1" u="none" strike="noStrike">
                          <a:solidFill>
                            <a:srgbClr val="000000"/>
                          </a:solidFill>
                          <a:effectLst/>
                        </a:rPr>
                        <a:t>$25 Gratitude</a:t>
                      </a:r>
                      <a:endParaRPr lang="en-US" sz="1600" b="1" i="0" u="none" strike="noStrike">
                        <a:solidFill>
                          <a:srgbClr val="000000"/>
                        </a:solidFill>
                        <a:effectLst/>
                        <a:latin typeface="Aptos Narrow" panose="020B0004020202020204" pitchFamily="34" charset="0"/>
                      </a:endParaRPr>
                    </a:p>
                  </a:txBody>
                  <a:tcPr marL="3810" marR="3810" marT="3810" marB="0" anchor="ctr"/>
                </a:tc>
                <a:tc>
                  <a:txBody>
                    <a:bodyPr/>
                    <a:lstStyle/>
                    <a:p>
                      <a:pPr algn="l" fontAlgn="ctr"/>
                      <a:r>
                        <a:rPr lang="en-US" sz="1600" b="1" u="none" strike="noStrike" dirty="0">
                          <a:solidFill>
                            <a:srgbClr val="000000"/>
                          </a:solidFill>
                          <a:effectLst/>
                        </a:rPr>
                        <a:t>Having appreciation for what you have and those around you.</a:t>
                      </a:r>
                      <a:endParaRPr lang="en-US" sz="1600" b="1" i="0" u="none" strike="noStrike" dirty="0">
                        <a:solidFill>
                          <a:srgbClr val="000000"/>
                        </a:solidFill>
                        <a:effectLst/>
                        <a:latin typeface="Aptos Narrow" panose="020B0004020202020204" pitchFamily="34" charset="0"/>
                      </a:endParaRPr>
                    </a:p>
                  </a:txBody>
                  <a:tcPr marL="3810" marR="3810" marT="3810" marB="0" anchor="ctr"/>
                </a:tc>
                <a:extLst>
                  <a:ext uri="{0D108BD9-81ED-4DB2-BD59-A6C34878D82A}">
                    <a16:rowId xmlns:a16="http://schemas.microsoft.com/office/drawing/2014/main" val="2487950601"/>
                  </a:ext>
                </a:extLst>
              </a:tr>
            </a:tbl>
          </a:graphicData>
        </a:graphic>
      </p:graphicFrame>
    </p:spTree>
    <p:extLst>
      <p:ext uri="{BB962C8B-B14F-4D97-AF65-F5344CB8AC3E}">
        <p14:creationId xmlns:p14="http://schemas.microsoft.com/office/powerpoint/2010/main" val="4179856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Meditation">
            <a:extLst>
              <a:ext uri="{FF2B5EF4-FFF2-40B4-BE49-F238E27FC236}">
                <a16:creationId xmlns:a16="http://schemas.microsoft.com/office/drawing/2014/main" id="{10554C82-DDA5-4133-904E-3561F0F40F47}"/>
              </a:ext>
            </a:extLst>
          </p:cNvPr>
          <p:cNvPicPr>
            <a:picLocks noGrp="1" noChangeAspect="1"/>
          </p:cNvPicPr>
          <p:nvPr>
            <p:ph sz="half" idx="1"/>
          </p:nvPr>
        </p:nvPicPr>
        <p:blipFill>
          <a:blip r:embed="rId3"/>
          <a:srcRect l="39037" r="16620"/>
          <a:stretch/>
        </p:blipFill>
        <p:spPr>
          <a:xfrm>
            <a:off x="20" y="914399"/>
            <a:ext cx="4416532" cy="5353523"/>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8CB9C51-76EE-A518-E9D0-8D74EEC4765B}"/>
              </a:ext>
            </a:extLst>
          </p:cNvPr>
          <p:cNvSpPr>
            <a:spLocks noGrp="1"/>
          </p:cNvSpPr>
          <p:nvPr>
            <p:ph type="title"/>
          </p:nvPr>
        </p:nvSpPr>
        <p:spPr>
          <a:xfrm>
            <a:off x="5029200" y="914400"/>
            <a:ext cx="6501810" cy="701557"/>
          </a:xfrm>
        </p:spPr>
        <p:txBody>
          <a:bodyPr vert="horz" lIns="91440" tIns="45720" rIns="91440" bIns="45720" rtlCol="0" anchor="t">
            <a:normAutofit/>
          </a:bodyPr>
          <a:lstStyle/>
          <a:p>
            <a:pPr>
              <a:lnSpc>
                <a:spcPct val="90000"/>
              </a:lnSpc>
            </a:pPr>
            <a:r>
              <a:rPr lang="en-US" sz="3400" dirty="0"/>
              <a:t>Defining Self-Awareness</a:t>
            </a:r>
          </a:p>
        </p:txBody>
      </p:sp>
      <p:sp>
        <p:nvSpPr>
          <p:cNvPr id="4" name="Content Placeholder 3">
            <a:extLst>
              <a:ext uri="{FF2B5EF4-FFF2-40B4-BE49-F238E27FC236}">
                <a16:creationId xmlns:a16="http://schemas.microsoft.com/office/drawing/2014/main" id="{366B2C25-B86A-E286-3B05-D81D78C51C43}"/>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029200" y="1663657"/>
            <a:ext cx="6501810" cy="4567664"/>
          </a:xfrm>
        </p:spPr>
        <p:txBody>
          <a:bodyPr>
            <a:normAutofit/>
          </a:bodyPr>
          <a:lstStyle/>
          <a:p>
            <a:pPr marL="0" indent="0">
              <a:spcBef>
                <a:spcPts val="2500"/>
              </a:spcBef>
              <a:buNone/>
            </a:pPr>
            <a:r>
              <a:rPr lang="en-US" sz="1400" b="1" dirty="0"/>
              <a:t>Self-Awareness</a:t>
            </a:r>
          </a:p>
          <a:p>
            <a:pPr marL="0" lvl="1" indent="0">
              <a:buNone/>
            </a:pPr>
            <a:r>
              <a:rPr lang="en-US" sz="1400" dirty="0"/>
              <a:t>The ability to recognize and understand our own thoughts, feelings, and behaviors. Having a clear understanding of your own strengths, weaknesses, values, and motivations. Truly know why you do the things you do and what’s important to you. </a:t>
            </a:r>
          </a:p>
          <a:p>
            <a:pPr marL="0" indent="0">
              <a:spcBef>
                <a:spcPts val="2500"/>
              </a:spcBef>
              <a:buNone/>
            </a:pPr>
            <a:r>
              <a:rPr lang="en-US" sz="1400" b="1" dirty="0"/>
              <a:t>Benefits of Self-Awareness in Career Development</a:t>
            </a:r>
          </a:p>
          <a:p>
            <a:pPr marL="0" lvl="1" indent="0">
              <a:buNone/>
            </a:pPr>
            <a:r>
              <a:rPr lang="en-US" sz="1400" dirty="0"/>
              <a:t>Identifying Your Career Path</a:t>
            </a:r>
          </a:p>
          <a:p>
            <a:pPr marL="0" lvl="1" indent="0">
              <a:buNone/>
            </a:pPr>
            <a:r>
              <a:rPr lang="en-US" sz="1400" dirty="0"/>
              <a:t>Preparing for Interviews</a:t>
            </a:r>
          </a:p>
          <a:p>
            <a:pPr marL="0" lvl="1" indent="0">
              <a:buNone/>
            </a:pPr>
            <a:r>
              <a:rPr lang="en-US" sz="1400" dirty="0"/>
              <a:t>Crafting Your Elevator Pitch</a:t>
            </a:r>
          </a:p>
          <a:p>
            <a:pPr marL="0" lvl="1" indent="0">
              <a:buNone/>
            </a:pPr>
            <a:r>
              <a:rPr lang="en-US" sz="1400" dirty="0"/>
              <a:t>Connecting with Coworkers and Peers</a:t>
            </a:r>
          </a:p>
          <a:p>
            <a:pPr marL="0" lvl="1" indent="0">
              <a:buNone/>
            </a:pPr>
            <a:r>
              <a:rPr lang="en-US" sz="1400" dirty="0"/>
              <a:t>Self-Improvement</a:t>
            </a:r>
          </a:p>
          <a:p>
            <a:pPr marL="0" lvl="1" indent="0">
              <a:buNone/>
            </a:pPr>
            <a:r>
              <a:rPr lang="en-US" sz="1400" dirty="0"/>
              <a:t>Staying True to Yourself</a:t>
            </a:r>
          </a:p>
        </p:txBody>
      </p:sp>
    </p:spTree>
    <p:extLst>
      <p:ext uri="{BB962C8B-B14F-4D97-AF65-F5344CB8AC3E}">
        <p14:creationId xmlns:p14="http://schemas.microsoft.com/office/powerpoint/2010/main" val="26614145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Meditation">
            <a:extLst>
              <a:ext uri="{FF2B5EF4-FFF2-40B4-BE49-F238E27FC236}">
                <a16:creationId xmlns:a16="http://schemas.microsoft.com/office/drawing/2014/main" id="{EC237F4A-7CE4-409B-970B-2ABD10600B6C}"/>
              </a:ext>
            </a:extLst>
          </p:cNvPr>
          <p:cNvPicPr>
            <a:picLocks noGrp="1" noChangeAspect="1"/>
          </p:cNvPicPr>
          <p:nvPr>
            <p:ph sz="half" idx="1"/>
          </p:nvPr>
        </p:nvPicPr>
        <p:blipFill>
          <a:blip r:embed="rId3"/>
          <a:srcRect l="34043" r="11626"/>
          <a:stretch/>
        </p:blipFill>
        <p:spPr>
          <a:xfrm>
            <a:off x="517871" y="2963333"/>
            <a:ext cx="3419178" cy="3382603"/>
          </a:xfrm>
          <a:prstGeom prst="rect">
            <a:avLst/>
          </a:prstGeom>
        </p:spPr>
      </p:pic>
      <p:sp>
        <p:nvSpPr>
          <p:cNvPr id="2" name="Title 1">
            <a:extLst>
              <a:ext uri="{FF2B5EF4-FFF2-40B4-BE49-F238E27FC236}">
                <a16:creationId xmlns:a16="http://schemas.microsoft.com/office/drawing/2014/main" id="{0533A164-307A-840B-5C79-76F028590FF0}"/>
              </a:ext>
            </a:extLst>
          </p:cNvPr>
          <p:cNvSpPr>
            <a:spLocks noGrp="1"/>
          </p:cNvSpPr>
          <p:nvPr>
            <p:ph type="title"/>
          </p:nvPr>
        </p:nvSpPr>
        <p:spPr>
          <a:xfrm>
            <a:off x="521208" y="976160"/>
            <a:ext cx="3520777" cy="1776189"/>
          </a:xfrm>
        </p:spPr>
        <p:txBody>
          <a:bodyPr vert="horz" lIns="91440" tIns="45720" rIns="91440" bIns="45720" rtlCol="0" anchor="t">
            <a:normAutofit/>
          </a:bodyPr>
          <a:lstStyle/>
          <a:p>
            <a:pPr>
              <a:lnSpc>
                <a:spcPct val="90000"/>
              </a:lnSpc>
            </a:pPr>
            <a:r>
              <a:rPr lang="en-US" sz="2800" dirty="0"/>
              <a:t>Self-Awareness in Personal and Professional Life</a:t>
            </a:r>
          </a:p>
        </p:txBody>
      </p:sp>
      <p:sp>
        <p:nvSpPr>
          <p:cNvPr id="4" name="Content Placeholder 3">
            <a:extLst>
              <a:ext uri="{FF2B5EF4-FFF2-40B4-BE49-F238E27FC236}">
                <a16:creationId xmlns:a16="http://schemas.microsoft.com/office/drawing/2014/main" id="{ECE73911-2E3F-983B-F5FB-B607F860984D}"/>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563533" y="1036320"/>
            <a:ext cx="7103872" cy="5309615"/>
          </a:xfrm>
        </p:spPr>
        <p:txBody>
          <a:bodyPr>
            <a:normAutofit lnSpcReduction="10000"/>
          </a:bodyPr>
          <a:lstStyle/>
          <a:p>
            <a:pPr marL="0" indent="0">
              <a:spcBef>
                <a:spcPts val="2500"/>
              </a:spcBef>
              <a:buNone/>
            </a:pPr>
            <a:r>
              <a:rPr lang="en-US" sz="1400" b="1"/>
              <a:t>Better Decision-Making</a:t>
            </a:r>
          </a:p>
          <a:p>
            <a:pPr marL="0" lvl="1" indent="0">
              <a:buNone/>
            </a:pPr>
            <a:r>
              <a:rPr lang="en-US" sz="1400"/>
              <a:t>Self-awareness can lead to better decision-making by helping individuals understand their own values, biases, and priorities, which can guide them toward making more informed and effective choices.</a:t>
            </a:r>
          </a:p>
          <a:p>
            <a:pPr marL="0" indent="0">
              <a:spcBef>
                <a:spcPts val="2500"/>
              </a:spcBef>
              <a:buNone/>
            </a:pPr>
            <a:r>
              <a:rPr lang="en-US" sz="1400" b="1"/>
              <a:t>Improved Communication</a:t>
            </a:r>
          </a:p>
          <a:p>
            <a:pPr marL="0" lvl="1" indent="0">
              <a:buNone/>
            </a:pPr>
            <a:r>
              <a:rPr lang="en-US" sz="1400"/>
              <a:t>Self-awareness can improve communication by helping individuals understand their own communication style and how it may be perceived by others. It can also help individuals be more empathetic and understanding when communicating with others.</a:t>
            </a:r>
          </a:p>
          <a:p>
            <a:pPr marL="0" indent="0">
              <a:spcBef>
                <a:spcPts val="2500"/>
              </a:spcBef>
              <a:buNone/>
            </a:pPr>
            <a:r>
              <a:rPr lang="en-US" sz="1400" b="1"/>
              <a:t>Emotional Intelligence</a:t>
            </a:r>
          </a:p>
          <a:p>
            <a:pPr marL="0" lvl="1" indent="0">
              <a:buNone/>
            </a:pPr>
            <a:r>
              <a:rPr lang="en-US" sz="1400"/>
              <a:t>Self-awareness can improve emotional intelligence by helping individuals understand their own emotions and how they impact their thoughts, behaviors, and relationships. It can also help individuals regulate their emotions and respond to others with empathy and compassion.</a:t>
            </a:r>
          </a:p>
          <a:p>
            <a:pPr marL="0" indent="0">
              <a:spcBef>
                <a:spcPts val="2500"/>
              </a:spcBef>
              <a:buNone/>
            </a:pPr>
            <a:r>
              <a:rPr lang="en-US" sz="1400" b="1"/>
              <a:t>Personal Growth</a:t>
            </a:r>
          </a:p>
          <a:p>
            <a:pPr marL="0" lvl="1" indent="0">
              <a:buNone/>
            </a:pPr>
            <a:r>
              <a:rPr lang="en-US" sz="1400"/>
              <a:t>Self-awareness can promote personal growth by helping individuals identify their strengths and weaknesses and develop strategies for self-improvement. It can also help individuals set goals and achieve them, leading to a sense of purpose and fulfillment.</a:t>
            </a:r>
          </a:p>
        </p:txBody>
      </p:sp>
      <p:pic>
        <p:nvPicPr>
          <p:cNvPr id="3" name="Content Placeholder 4" descr="Basalt stones wit painted woman, Drawing made on the stone picture in Photoshop, August 2014 by Peter Hermus">
            <a:extLst>
              <a:ext uri="{FF2B5EF4-FFF2-40B4-BE49-F238E27FC236}">
                <a16:creationId xmlns:a16="http://schemas.microsoft.com/office/drawing/2014/main" id="{4E7F59E2-12A3-7436-8F64-7BBE0FCA8938}"/>
              </a:ext>
            </a:extLst>
          </p:cNvPr>
          <p:cNvPicPr>
            <a:picLocks noChangeAspect="1"/>
          </p:cNvPicPr>
          <p:nvPr/>
        </p:nvPicPr>
        <p:blipFill>
          <a:blip r:embed="rId4"/>
          <a:srcRect t="441" r="-3" b="-3"/>
          <a:stretch/>
        </p:blipFill>
        <p:spPr>
          <a:xfrm>
            <a:off x="28380" y="2207755"/>
            <a:ext cx="4221911" cy="5837918"/>
          </a:xfrm>
          <a:prstGeom prst="rect">
            <a:avLst/>
          </a:prstGeom>
        </p:spPr>
      </p:pic>
    </p:spTree>
    <p:extLst>
      <p:ext uri="{BB962C8B-B14F-4D97-AF65-F5344CB8AC3E}">
        <p14:creationId xmlns:p14="http://schemas.microsoft.com/office/powerpoint/2010/main" val="9513535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B9C51-76EE-A518-E9D0-8D74EEC4765B}"/>
              </a:ext>
            </a:extLst>
          </p:cNvPr>
          <p:cNvSpPr>
            <a:spLocks noGrp="1"/>
          </p:cNvSpPr>
          <p:nvPr>
            <p:ph type="title"/>
          </p:nvPr>
        </p:nvSpPr>
        <p:spPr>
          <a:xfrm>
            <a:off x="664123" y="152866"/>
            <a:ext cx="8751340" cy="701557"/>
          </a:xfrm>
        </p:spPr>
        <p:txBody>
          <a:bodyPr vert="horz" lIns="91440" tIns="45720" rIns="91440" bIns="45720" rtlCol="0" anchor="t">
            <a:normAutofit/>
          </a:bodyPr>
          <a:lstStyle/>
          <a:p>
            <a:pPr>
              <a:lnSpc>
                <a:spcPct val="90000"/>
              </a:lnSpc>
            </a:pPr>
            <a:r>
              <a:rPr lang="en-US" sz="3400" dirty="0"/>
              <a:t>Self-Development &amp; Personal Growth</a:t>
            </a:r>
          </a:p>
        </p:txBody>
      </p:sp>
      <p:sp>
        <p:nvSpPr>
          <p:cNvPr id="4" name="Content Placeholder 3">
            <a:extLst>
              <a:ext uri="{FF2B5EF4-FFF2-40B4-BE49-F238E27FC236}">
                <a16:creationId xmlns:a16="http://schemas.microsoft.com/office/drawing/2014/main" id="{366B2C25-B86A-E286-3B05-D81D78C51C43}"/>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06974" y="1178464"/>
            <a:ext cx="3952444" cy="5412836"/>
          </a:xfrm>
        </p:spPr>
        <p:txBody>
          <a:bodyPr>
            <a:normAutofit/>
          </a:bodyPr>
          <a:lstStyle/>
          <a:p>
            <a:pPr marL="0" lvl="1" indent="0">
              <a:buNone/>
            </a:pPr>
            <a:endParaRPr lang="en-US" sz="1400" dirty="0"/>
          </a:p>
          <a:p>
            <a:pPr marL="0" lvl="1" indent="0">
              <a:buNone/>
            </a:pPr>
            <a:r>
              <a:rPr lang="en-US" sz="1400" b="1" dirty="0"/>
              <a:t>Self-Development: </a:t>
            </a:r>
          </a:p>
          <a:p>
            <a:pPr marL="0" lvl="1" indent="0">
              <a:buNone/>
            </a:pPr>
            <a:r>
              <a:rPr lang="en-US" sz="1400" dirty="0"/>
              <a:t>The ongoing process of improving yourself in various aspects, such as skills, knowledge, mindset, and behaviors. Self-awareness is a necessary first step to identify meaningful personal goals and take intentional actions to achieve them.</a:t>
            </a:r>
          </a:p>
          <a:p>
            <a:pPr marL="0" lvl="1" indent="0">
              <a:buNone/>
            </a:pPr>
            <a:endParaRPr lang="en-US" sz="1400" dirty="0"/>
          </a:p>
          <a:p>
            <a:pPr marL="0" lvl="1" indent="0">
              <a:buNone/>
            </a:pPr>
            <a:r>
              <a:rPr lang="en-US" sz="1400" b="1" dirty="0"/>
              <a:t>Benefits of Growth</a:t>
            </a:r>
            <a:endParaRPr lang="en-US" sz="1400" dirty="0"/>
          </a:p>
          <a:p>
            <a:pPr marL="0" lvl="1" indent="0">
              <a:buNone/>
            </a:pPr>
            <a:r>
              <a:rPr lang="en-US" sz="1400" dirty="0"/>
              <a:t>Self-development focuses on intentional growth and enhancing your ability to achieve goals, overcome challenges, and improve your overall quality of life. The results include positive mindset, increased confidence, greater resilience, and deeper fulfillment. </a:t>
            </a:r>
          </a:p>
          <a:p>
            <a:pPr marL="0" lvl="1" indent="0">
              <a:buNone/>
            </a:pPr>
            <a:endParaRPr lang="en-US" sz="1400" dirty="0"/>
          </a:p>
          <a:p>
            <a:pPr marL="0" lvl="1" indent="0">
              <a:buNone/>
            </a:pPr>
            <a:endParaRPr lang="en-US" sz="1400" dirty="0"/>
          </a:p>
        </p:txBody>
      </p:sp>
      <p:pic>
        <p:nvPicPr>
          <p:cNvPr id="8" name="Picture 7" descr="A group of kids wearing superhero clothing&#10;&#10;Description automatically generated">
            <a:extLst>
              <a:ext uri="{FF2B5EF4-FFF2-40B4-BE49-F238E27FC236}">
                <a16:creationId xmlns:a16="http://schemas.microsoft.com/office/drawing/2014/main" id="{A19B7BBF-15A8-E8D0-5CB0-4FE9EA4209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9002" y="1178464"/>
            <a:ext cx="7812998" cy="5686877"/>
          </a:xfrm>
          <a:prstGeom prst="rect">
            <a:avLst/>
          </a:prstGeom>
        </p:spPr>
      </p:pic>
    </p:spTree>
    <p:extLst>
      <p:ext uri="{BB962C8B-B14F-4D97-AF65-F5344CB8AC3E}">
        <p14:creationId xmlns:p14="http://schemas.microsoft.com/office/powerpoint/2010/main" val="40329582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B3DFC38-A8F1-401B-BAFC-4BCB17E7638C}"/>
              </a:ext>
            </a:extLst>
          </p:cNvPr>
          <p:cNvPicPr>
            <a:picLocks noGrp="1" noChangeAspect="1"/>
          </p:cNvPicPr>
          <p:nvPr>
            <p:ph sz="half" idx="1"/>
          </p:nvPr>
        </p:nvPicPr>
        <p:blipFill>
          <a:blip r:embed="rId3"/>
          <a:srcRect l="25577" r="28017" b="-2"/>
          <a:stretch/>
        </p:blipFill>
        <p:spPr>
          <a:xfrm>
            <a:off x="20" y="914399"/>
            <a:ext cx="4416532" cy="5353523"/>
          </a:xfrm>
          <a:prstGeom prst="rect">
            <a:avLst/>
          </a:prstGeom>
        </p:spPr>
      </p:pic>
      <p:sp>
        <p:nvSpPr>
          <p:cNvPr id="2" name="Title 1">
            <a:extLst>
              <a:ext uri="{FF2B5EF4-FFF2-40B4-BE49-F238E27FC236}">
                <a16:creationId xmlns:a16="http://schemas.microsoft.com/office/drawing/2014/main" id="{6F7F1D8D-3C1C-A7ED-BB55-F632BB7682CA}"/>
              </a:ext>
            </a:extLst>
          </p:cNvPr>
          <p:cNvSpPr>
            <a:spLocks noGrp="1"/>
          </p:cNvSpPr>
          <p:nvPr>
            <p:ph type="title"/>
          </p:nvPr>
        </p:nvSpPr>
        <p:spPr>
          <a:xfrm>
            <a:off x="5029200" y="534379"/>
            <a:ext cx="6501810" cy="1097280"/>
          </a:xfrm>
        </p:spPr>
        <p:txBody>
          <a:bodyPr vert="horz" lIns="91440" tIns="45720" rIns="91440" bIns="45720" rtlCol="0" anchor="t">
            <a:normAutofit/>
          </a:bodyPr>
          <a:lstStyle/>
          <a:p>
            <a:pPr>
              <a:lnSpc>
                <a:spcPct val="90000"/>
              </a:lnSpc>
            </a:pPr>
            <a:r>
              <a:rPr lang="en-US" sz="3400" dirty="0"/>
              <a:t>Identifying Limiting Beliefs</a:t>
            </a:r>
          </a:p>
        </p:txBody>
      </p:sp>
      <p:sp>
        <p:nvSpPr>
          <p:cNvPr id="4" name="Content Placeholder 3">
            <a:extLst>
              <a:ext uri="{FF2B5EF4-FFF2-40B4-BE49-F238E27FC236}">
                <a16:creationId xmlns:a16="http://schemas.microsoft.com/office/drawing/2014/main" id="{AB0AAFDF-DB35-6323-A65C-D00ABE41494C}"/>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029200" y="1631659"/>
            <a:ext cx="6769916" cy="4907559"/>
          </a:xfrm>
        </p:spPr>
        <p:txBody>
          <a:bodyPr>
            <a:normAutofit lnSpcReduction="10000"/>
          </a:bodyPr>
          <a:lstStyle/>
          <a:p>
            <a:pPr marL="0" indent="0">
              <a:spcBef>
                <a:spcPts val="2500"/>
              </a:spcBef>
              <a:buNone/>
            </a:pPr>
            <a:r>
              <a:rPr lang="en-US" sz="1400" b="1" dirty="0"/>
              <a:t>Definition of Limiting Beliefs</a:t>
            </a:r>
          </a:p>
          <a:p>
            <a:pPr marL="0" lvl="1" indent="0">
              <a:buNone/>
            </a:pPr>
            <a:r>
              <a:rPr lang="en-US" sz="1400" dirty="0"/>
              <a:t>Limiting beliefs are negative beliefs that hold us back from our potential often formed in response to negative experiences, childhood experiences, or feedback from others. They may result in negative self-talk, self-doubt, self-sabotage, or low self-esteem. Self-awareness is a necessary first step to identify how you’re holding yourself back with limiting beliefs.</a:t>
            </a:r>
          </a:p>
          <a:p>
            <a:pPr marL="0" indent="0">
              <a:spcBef>
                <a:spcPts val="2500"/>
              </a:spcBef>
              <a:buNone/>
            </a:pPr>
            <a:r>
              <a:rPr lang="en-US" sz="1400" b="1" dirty="0"/>
              <a:t>Examples</a:t>
            </a:r>
            <a:endParaRPr lang="en-US" sz="1400" dirty="0"/>
          </a:p>
          <a:p>
            <a:pPr marL="0" lvl="1" indent="0">
              <a:buNone/>
            </a:pPr>
            <a:r>
              <a:rPr lang="en-US" sz="1400" dirty="0"/>
              <a:t>"I’m not good or smart enough; everyone else is better or smarter than me."</a:t>
            </a:r>
          </a:p>
          <a:p>
            <a:pPr marL="0" lvl="1" indent="0">
              <a:buNone/>
            </a:pPr>
            <a:r>
              <a:rPr lang="en-US" sz="1400" dirty="0"/>
              <a:t>"I don’t deserve success or good things."</a:t>
            </a:r>
          </a:p>
          <a:p>
            <a:pPr marL="0" lvl="1" indent="0">
              <a:buNone/>
            </a:pPr>
            <a:r>
              <a:rPr lang="en-US" sz="1400" dirty="0"/>
              <a:t>"No matter how hard I work, I will just fail again." </a:t>
            </a:r>
          </a:p>
          <a:p>
            <a:pPr marL="0" indent="0">
              <a:spcBef>
                <a:spcPts val="2500"/>
              </a:spcBef>
              <a:buNone/>
            </a:pPr>
            <a:r>
              <a:rPr lang="en-US" sz="1400" b="1" dirty="0"/>
              <a:t>Challenging Limiting Beliefs</a:t>
            </a:r>
          </a:p>
          <a:p>
            <a:pPr marL="0" lvl="1" indent="0">
              <a:buNone/>
            </a:pPr>
            <a:r>
              <a:rPr lang="en-US" sz="1400" dirty="0"/>
              <a:t>Overcoming limiting beliefs involves identifying and confronting negative self-talk, seeking constructive feedback from others, and taking action despite uncertainty. Self-awareness is essential for examining these beliefs, gaining clarity, and building confidence. Additionally, affirmations can help reframe limiting beliefs into a growth mindset by promoting positive self-talk and encouragement. </a:t>
            </a:r>
          </a:p>
          <a:p>
            <a:pPr marL="0" lvl="1" indent="0">
              <a:buNone/>
            </a:pPr>
            <a:endParaRPr lang="en-US" sz="1400" dirty="0"/>
          </a:p>
        </p:txBody>
      </p:sp>
    </p:spTree>
    <p:extLst>
      <p:ext uri="{BB962C8B-B14F-4D97-AF65-F5344CB8AC3E}">
        <p14:creationId xmlns:p14="http://schemas.microsoft.com/office/powerpoint/2010/main" val="40693724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oal setting">
            <a:extLst>
              <a:ext uri="{FF2B5EF4-FFF2-40B4-BE49-F238E27FC236}">
                <a16:creationId xmlns:a16="http://schemas.microsoft.com/office/drawing/2014/main" id="{437B9F10-E308-416F-B1C8-53774B3918C8}"/>
              </a:ext>
            </a:extLst>
          </p:cNvPr>
          <p:cNvPicPr>
            <a:picLocks noGrp="1" noChangeAspect="1"/>
          </p:cNvPicPr>
          <p:nvPr>
            <p:ph sz="half" idx="1"/>
          </p:nvPr>
        </p:nvPicPr>
        <p:blipFill>
          <a:blip r:embed="rId3"/>
          <a:srcRect l="3644" r="24039" b="1"/>
          <a:stretch/>
        </p:blipFill>
        <p:spPr>
          <a:xfrm>
            <a:off x="517869" y="508091"/>
            <a:ext cx="4221911" cy="5837918"/>
          </a:xfrm>
          <a:prstGeom prst="rect">
            <a:avLst/>
          </a:prstGeom>
        </p:spPr>
      </p:pic>
      <p:sp>
        <p:nvSpPr>
          <p:cNvPr id="2" name="Title 1">
            <a:extLst>
              <a:ext uri="{FF2B5EF4-FFF2-40B4-BE49-F238E27FC236}">
                <a16:creationId xmlns:a16="http://schemas.microsoft.com/office/drawing/2014/main" id="{4A02DD4A-B4F5-9554-26F7-A82A22357C78}"/>
              </a:ext>
            </a:extLst>
          </p:cNvPr>
          <p:cNvSpPr>
            <a:spLocks noGrp="1"/>
          </p:cNvSpPr>
          <p:nvPr>
            <p:ph type="title"/>
          </p:nvPr>
        </p:nvSpPr>
        <p:spPr>
          <a:xfrm>
            <a:off x="5228450" y="326936"/>
            <a:ext cx="6232310" cy="898360"/>
          </a:xfrm>
        </p:spPr>
        <p:txBody>
          <a:bodyPr vert="horz" lIns="91440" tIns="45720" rIns="91440" bIns="45720" rtlCol="0" anchor="t">
            <a:normAutofit/>
          </a:bodyPr>
          <a:lstStyle/>
          <a:p>
            <a:r>
              <a:rPr lang="en-US" sz="4400" dirty="0"/>
              <a:t>Self-Esteem</a:t>
            </a:r>
          </a:p>
        </p:txBody>
      </p:sp>
      <p:sp>
        <p:nvSpPr>
          <p:cNvPr id="4" name="Content Placeholder 3">
            <a:extLst>
              <a:ext uri="{FF2B5EF4-FFF2-40B4-BE49-F238E27FC236}">
                <a16:creationId xmlns:a16="http://schemas.microsoft.com/office/drawing/2014/main" id="{2FE8CB5C-BD81-B653-4950-15A1ABD23326}"/>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228450" y="1225296"/>
            <a:ext cx="6677038" cy="5715000"/>
          </a:xfrm>
        </p:spPr>
        <p:txBody>
          <a:bodyPr>
            <a:normAutofit lnSpcReduction="10000"/>
          </a:bodyPr>
          <a:lstStyle/>
          <a:p>
            <a:pPr marL="0" indent="0">
              <a:spcBef>
                <a:spcPts val="2500"/>
              </a:spcBef>
              <a:buNone/>
            </a:pPr>
            <a:r>
              <a:rPr lang="en-US" sz="1400" b="1" dirty="0"/>
              <a:t>Impact of Self-Esteem on Behavior</a:t>
            </a:r>
          </a:p>
          <a:p>
            <a:pPr marL="0" lvl="1" indent="0">
              <a:buNone/>
            </a:pPr>
            <a:r>
              <a:rPr lang="en-US" sz="1400" dirty="0"/>
              <a:t>Self-esteem refers to how we feel about ourselves overall. It is shaped by our upbringing, life experiences, caregivers, and cultural norms and beliefs. Self-esteem plays a significant role in how we interact with others and make decisions, influencing our confidence and actions in various situations.</a:t>
            </a:r>
          </a:p>
          <a:p>
            <a:pPr marL="0" indent="0">
              <a:spcBef>
                <a:spcPts val="2500"/>
              </a:spcBef>
              <a:buNone/>
            </a:pPr>
            <a:r>
              <a:rPr lang="en-US" sz="1400" b="1" dirty="0"/>
              <a:t>Self-Esteem and Career Development</a:t>
            </a:r>
          </a:p>
          <a:p>
            <a:pPr marL="0" lvl="1" indent="0">
              <a:buNone/>
            </a:pPr>
            <a:r>
              <a:rPr lang="en-US" sz="1400" dirty="0"/>
              <a:t>A person’s self-esteem can greatly impact their career choices, often due to self-limiting beliefs. It affects how confident we feel in unfamiliar environments and whether we can be resilient when faced with challenges or discomfort. A strong sense of self-esteem can empower us to pursue new opportunities, not get intimidated by new environments,  and take on greater responsibilities. </a:t>
            </a:r>
          </a:p>
          <a:p>
            <a:pPr marL="0" indent="0">
              <a:lnSpc>
                <a:spcPct val="130000"/>
              </a:lnSpc>
              <a:spcBef>
                <a:spcPts val="2500"/>
              </a:spcBef>
              <a:buNone/>
            </a:pPr>
            <a:r>
              <a:rPr lang="en-US" sz="1400" b="1" dirty="0"/>
              <a:t>Improving self-esteem</a:t>
            </a:r>
          </a:p>
          <a:p>
            <a:pPr marL="0" lvl="0" indent="0" eaLnBrk="0" fontAlgn="base" hangingPunct="0">
              <a:lnSpc>
                <a:spcPct val="100000"/>
              </a:lnSpc>
              <a:spcBef>
                <a:spcPts val="600"/>
              </a:spcBef>
              <a:spcAft>
                <a:spcPts val="600"/>
              </a:spcAft>
              <a:buSzTx/>
              <a:buFontTx/>
              <a:buChar char="•"/>
            </a:pPr>
            <a:r>
              <a:rPr lang="en-US" altLang="en-US" sz="1400" dirty="0"/>
              <a:t>Identify and Leverage Your Strengths: Recognize the unique qualities and talents you bring to the table.</a:t>
            </a:r>
          </a:p>
          <a:p>
            <a:pPr marL="0" lvl="0" indent="0" eaLnBrk="0" fontAlgn="base" hangingPunct="0">
              <a:lnSpc>
                <a:spcPct val="100000"/>
              </a:lnSpc>
              <a:spcBef>
                <a:spcPct val="0"/>
              </a:spcBef>
              <a:spcAft>
                <a:spcPts val="600"/>
              </a:spcAft>
              <a:buSzTx/>
              <a:buFontTx/>
              <a:buChar char="•"/>
            </a:pPr>
            <a:r>
              <a:rPr lang="en-US" altLang="en-US" sz="1400" dirty="0"/>
              <a:t>Invest in Learning: Continuously improve your skills and knowledge.</a:t>
            </a:r>
          </a:p>
          <a:p>
            <a:pPr marL="0" lvl="0" indent="0" eaLnBrk="0" fontAlgn="base" hangingPunct="0">
              <a:lnSpc>
                <a:spcPct val="100000"/>
              </a:lnSpc>
              <a:spcBef>
                <a:spcPct val="0"/>
              </a:spcBef>
              <a:spcAft>
                <a:spcPts val="600"/>
              </a:spcAft>
              <a:buSzTx/>
              <a:buFontTx/>
              <a:buChar char="•"/>
            </a:pPr>
            <a:r>
              <a:rPr lang="en-US" altLang="en-US" sz="1400" dirty="0"/>
              <a:t>Embrace Challenges: Push yourself outside your comfort zone by taking on new projects or responsibilities.</a:t>
            </a:r>
          </a:p>
          <a:p>
            <a:pPr marL="0" lvl="0" indent="0" eaLnBrk="0" fontAlgn="base" hangingPunct="0">
              <a:lnSpc>
                <a:spcPct val="100000"/>
              </a:lnSpc>
              <a:spcBef>
                <a:spcPct val="0"/>
              </a:spcBef>
              <a:spcAft>
                <a:spcPct val="0"/>
              </a:spcAft>
              <a:buSzTx/>
              <a:buFontTx/>
              <a:buChar char="•"/>
            </a:pPr>
            <a:r>
              <a:rPr lang="en-US" altLang="en-US" sz="1400" dirty="0"/>
              <a:t>Track Your Achievements: Keep a record of your accomplishments, no matter how small. Don’t downplay them or compare them to others. When faced with setbacks, refer to this list as a reminder of your capabilities and growth. </a:t>
            </a:r>
          </a:p>
        </p:txBody>
      </p:sp>
    </p:spTree>
    <p:extLst>
      <p:ext uri="{BB962C8B-B14F-4D97-AF65-F5344CB8AC3E}">
        <p14:creationId xmlns:p14="http://schemas.microsoft.com/office/powerpoint/2010/main" val="38083600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Barbed wire on wall.">
            <a:extLst>
              <a:ext uri="{FF2B5EF4-FFF2-40B4-BE49-F238E27FC236}">
                <a16:creationId xmlns:a16="http://schemas.microsoft.com/office/drawing/2014/main" id="{9DD4BD25-3645-49AA-832F-4AFE58207A69}"/>
              </a:ext>
            </a:extLst>
          </p:cNvPr>
          <p:cNvPicPr>
            <a:picLocks noGrp="1" noChangeAspect="1"/>
          </p:cNvPicPr>
          <p:nvPr>
            <p:ph sz="half" idx="1"/>
          </p:nvPr>
        </p:nvPicPr>
        <p:blipFill>
          <a:blip r:embed="rId3"/>
          <a:srcRect l="5431" r="6046" b="-3"/>
          <a:stretch/>
        </p:blipFill>
        <p:spPr>
          <a:xfrm>
            <a:off x="804672" y="1690382"/>
            <a:ext cx="3941064" cy="4326370"/>
          </a:xfrm>
          <a:prstGeom prst="rect">
            <a:avLst/>
          </a:prstGeom>
        </p:spPr>
      </p:pic>
      <p:sp>
        <p:nvSpPr>
          <p:cNvPr id="2" name="Title 1">
            <a:extLst>
              <a:ext uri="{FF2B5EF4-FFF2-40B4-BE49-F238E27FC236}">
                <a16:creationId xmlns:a16="http://schemas.microsoft.com/office/drawing/2014/main" id="{DCA25481-E9D2-419D-7839-9ED1F524B130}"/>
              </a:ext>
            </a:extLst>
          </p:cNvPr>
          <p:cNvSpPr>
            <a:spLocks noGrp="1"/>
          </p:cNvSpPr>
          <p:nvPr>
            <p:ph type="title"/>
          </p:nvPr>
        </p:nvSpPr>
        <p:spPr>
          <a:xfrm>
            <a:off x="704087" y="914400"/>
            <a:ext cx="4041648" cy="1928741"/>
          </a:xfrm>
        </p:spPr>
        <p:txBody>
          <a:bodyPr vert="horz" lIns="91440" tIns="45720" rIns="91440" bIns="45720" rtlCol="0" anchor="t">
            <a:normAutofit/>
          </a:bodyPr>
          <a:lstStyle/>
          <a:p>
            <a:r>
              <a:rPr lang="en-US" dirty="0"/>
              <a:t>Boundaries</a:t>
            </a:r>
          </a:p>
        </p:txBody>
      </p:sp>
      <p:sp>
        <p:nvSpPr>
          <p:cNvPr id="4" name="Content Placeholder 3">
            <a:extLst>
              <a:ext uri="{FF2B5EF4-FFF2-40B4-BE49-F238E27FC236}">
                <a16:creationId xmlns:a16="http://schemas.microsoft.com/office/drawing/2014/main" id="{02BABF23-D0F5-2FFE-CF44-5FBC754AD830}"/>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909237" y="331363"/>
            <a:ext cx="7128965" cy="6396607"/>
          </a:xfrm>
        </p:spPr>
        <p:txBody>
          <a:bodyPr>
            <a:normAutofit fontScale="92500"/>
          </a:bodyPr>
          <a:lstStyle/>
          <a:p>
            <a:pPr marL="0" indent="0">
              <a:spcBef>
                <a:spcPts val="2500"/>
              </a:spcBef>
              <a:buNone/>
            </a:pPr>
            <a:r>
              <a:rPr lang="en-US" sz="1400" b="1" dirty="0"/>
              <a:t>Definition of Boundaries</a:t>
            </a:r>
          </a:p>
          <a:p>
            <a:pPr marL="0" lvl="1" indent="0">
              <a:buNone/>
            </a:pPr>
            <a:r>
              <a:rPr lang="en-US" sz="1400" dirty="0"/>
              <a:t>Boundaries are limits or guidelines we establish to define what is acceptable behavior for ourselves and others. They help us communicate our needs, desires, and expectations, while also respecting those of others.</a:t>
            </a:r>
          </a:p>
          <a:p>
            <a:pPr marL="0" indent="0">
              <a:spcBef>
                <a:spcPts val="2500"/>
              </a:spcBef>
              <a:buNone/>
            </a:pPr>
            <a:r>
              <a:rPr lang="en-US" sz="1400" b="1" dirty="0"/>
              <a:t>How to Set Boundaries</a:t>
            </a:r>
          </a:p>
          <a:p>
            <a:pPr marL="0" lvl="1" indent="0">
              <a:buNone/>
            </a:pPr>
            <a:r>
              <a:rPr lang="en-US" sz="1400" dirty="0"/>
              <a:t>Having self-awareness of your personal limits is crucial for setting effective boundaries. Healthy boundaries are communicated calmly, clearly, and respectfully. Compromise and negotiation are okay, but never abandon your boundary. Consequences from not setting boundaries include burnout and exhaustion, frustration and resentment, and neglecting self-care. </a:t>
            </a:r>
          </a:p>
          <a:p>
            <a:pPr marL="0" indent="0">
              <a:spcBef>
                <a:spcPts val="2500"/>
              </a:spcBef>
              <a:buNone/>
            </a:pPr>
            <a:r>
              <a:rPr lang="en-US" sz="1400" b="1" dirty="0"/>
              <a:t>Identifying Boundary Pushers</a:t>
            </a:r>
          </a:p>
          <a:p>
            <a:pPr marL="0" lvl="1" indent="0">
              <a:buNone/>
            </a:pPr>
            <a:r>
              <a:rPr lang="en-US" sz="1400" dirty="0"/>
              <a:t>Identifying boundary violations involves recognizing when our boundaries have been crossed. Including felling uncomfortable saying “No”, being disrespected or not listened to, or feeling taken advantage of. </a:t>
            </a:r>
          </a:p>
          <a:p>
            <a:pPr marL="0" lvl="1" indent="0">
              <a:buNone/>
            </a:pPr>
            <a:r>
              <a:rPr lang="en-US" sz="1400" dirty="0"/>
              <a:t>If this happens repeatedly then you are dealing with a boundary pusher that prioritizes their needs over yours. They may test your limits, convince you to change your mind, argue against your reasons, react negatively to you prioritizing yourself, or pretend to listen and pretend to apologize and then disregard the boundary again later.</a:t>
            </a:r>
          </a:p>
          <a:p>
            <a:pPr marL="0" indent="0">
              <a:spcBef>
                <a:spcPts val="2500"/>
              </a:spcBef>
              <a:buNone/>
            </a:pPr>
            <a:r>
              <a:rPr lang="en-US" sz="1400" b="1" dirty="0"/>
              <a:t>Handling Boundary Pushers</a:t>
            </a:r>
          </a:p>
          <a:p>
            <a:pPr marL="0" lvl="1" indent="0">
              <a:buNone/>
            </a:pPr>
            <a:r>
              <a:rPr lang="en-US" sz="1400" dirty="0"/>
              <a:t>Dealing with boundary pushers is not easy. You have to remain assertive and  consistently reinforce your boundaries. You have to set clear consequences for violating your boundaries, such as limiting their access to you. Seek support from loved ones or professionals if needed. </a:t>
            </a:r>
          </a:p>
          <a:p>
            <a:pPr marL="0" lvl="1" indent="0">
              <a:buNone/>
            </a:pPr>
            <a:endParaRPr lang="en-US" sz="1400" dirty="0"/>
          </a:p>
        </p:txBody>
      </p:sp>
    </p:spTree>
    <p:extLst>
      <p:ext uri="{BB962C8B-B14F-4D97-AF65-F5344CB8AC3E}">
        <p14:creationId xmlns:p14="http://schemas.microsoft.com/office/powerpoint/2010/main" val="25115644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DashVTI">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2108</TotalTime>
  <Words>2609</Words>
  <Application>Microsoft Office PowerPoint</Application>
  <PresentationFormat>Widescreen</PresentationFormat>
  <Paragraphs>189</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Aptos Narrow</vt:lpstr>
      <vt:lpstr>Arial</vt:lpstr>
      <vt:lpstr>Grandview Display</vt:lpstr>
      <vt:lpstr>DashVTI</vt:lpstr>
      <vt:lpstr>Career Development Workshop Series   Part 1: Self-awareness in Career Development</vt:lpstr>
      <vt:lpstr>Icebreaker Activity</vt:lpstr>
      <vt:lpstr>Icebreaker Activity</vt:lpstr>
      <vt:lpstr>Defining Self-Awareness</vt:lpstr>
      <vt:lpstr>Self-Awareness in Personal and Professional Life</vt:lpstr>
      <vt:lpstr>Self-Development &amp; Personal Growth</vt:lpstr>
      <vt:lpstr>Identifying Limiting Beliefs</vt:lpstr>
      <vt:lpstr>Self-Esteem</vt:lpstr>
      <vt:lpstr>Boundaries</vt:lpstr>
      <vt:lpstr>Boundaries</vt:lpstr>
      <vt:lpstr>Self-Awareness in Choosing a Fulfilling Career</vt:lpstr>
      <vt:lpstr>Self-Reflection &amp; Tools</vt:lpstr>
      <vt:lpstr>Tools for  Self-Reflection</vt:lpstr>
      <vt:lpstr>Activity: Self-Assessment 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Jones, Ivana</dc:creator>
  <cp:lastModifiedBy>Jones, Ivana</cp:lastModifiedBy>
  <cp:revision>25</cp:revision>
  <cp:lastPrinted>2024-10-11T19:07:43Z</cp:lastPrinted>
  <dcterms:created xsi:type="dcterms:W3CDTF">2024-10-11T16:06:28Z</dcterms:created>
  <dcterms:modified xsi:type="dcterms:W3CDTF">2024-11-25T19:55:54Z</dcterms:modified>
</cp:coreProperties>
</file>