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1" r:id="rId2"/>
    <p:sldId id="2562" r:id="rId3"/>
    <p:sldId id="2564" r:id="rId4"/>
    <p:sldId id="2568" r:id="rId5"/>
    <p:sldId id="2570" r:id="rId6"/>
    <p:sldId id="2588" r:id="rId7"/>
    <p:sldId id="2589" r:id="rId8"/>
    <p:sldId id="2590" r:id="rId9"/>
    <p:sldId id="2591" r:id="rId10"/>
    <p:sldId id="2592" r:id="rId11"/>
    <p:sldId id="2593" r:id="rId12"/>
    <p:sldId id="2573" r:id="rId13"/>
    <p:sldId id="2574" r:id="rId14"/>
    <p:sldId id="2576" r:id="rId15"/>
    <p:sldId id="2577" r:id="rId16"/>
    <p:sldId id="2578" r:id="rId17"/>
    <p:sldId id="2566" r:id="rId18"/>
    <p:sldId id="2585" r:id="rId19"/>
    <p:sldId id="258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eer Goals and Adaptability: Navigating a Dynamic Workplace" id="{F80A7B00-00A2-48B7-B6F9-7D1984937595}">
          <p14:sldIdLst>
            <p14:sldId id="2561"/>
            <p14:sldId id="2562"/>
          </p14:sldIdLst>
        </p14:section>
        <p14:section name="The Importance of Intentionality and Future Orientation in Career Planning" id="{CC21373A-0C2C-4F11-A6B1-0956AF59CDB2}">
          <p14:sldIdLst>
            <p14:sldId id="2564"/>
          </p14:sldIdLst>
        </p14:section>
        <p14:section name="Breaking Down Long-Term Goals Into Actionable Short-Term Steps" id="{B59A97D3-9AC2-4A38-B14E-E21D6B511A66}">
          <p14:sldIdLst>
            <p14:sldId id="2568"/>
            <p14:sldId id="2570"/>
            <p14:sldId id="2588"/>
            <p14:sldId id="2589"/>
            <p14:sldId id="2590"/>
            <p14:sldId id="2591"/>
            <p14:sldId id="2592"/>
            <p14:sldId id="2593"/>
          </p14:sldIdLst>
        </p14:section>
        <p14:section name="Setting Ongoing Career Goals and Committing to Professional Development" id="{F7BBD5E1-FF87-4DA4-BC7F-08DF177E52EA}">
          <p14:sldIdLst>
            <p14:sldId id="2573"/>
            <p14:sldId id="2574"/>
          </p14:sldIdLst>
        </p14:section>
        <p14:section name="Adaptability in the Workplace" id="{4EA97A5A-A2E9-409F-AFF1-E9E72D43A8B8}">
          <p14:sldIdLst>
            <p14:sldId id="2576"/>
            <p14:sldId id="2577"/>
            <p14:sldId id="2578"/>
            <p14:sldId id="2566"/>
          </p14:sldIdLst>
        </p14:section>
        <p14:section name="Strategic Goal Setting and Maintaining Motivation" id="{207F9BC7-7B2A-4D70-8A47-DA58756AF542}">
          <p14:sldIdLst>
            <p14:sldId id="2585"/>
            <p14:sldId id="25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81" y="30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66FEB-3318-4C91-97AD-6C74942ACF45}"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496D1-0295-4AC0-A434-DD5F8F792974}" type="slidenum">
              <a:rPr lang="en-US" smtClean="0"/>
              <a:t>‹#›</a:t>
            </a:fld>
            <a:endParaRPr lang="en-US"/>
          </a:p>
        </p:txBody>
      </p:sp>
    </p:spTree>
    <p:extLst>
      <p:ext uri="{BB962C8B-B14F-4D97-AF65-F5344CB8AC3E}">
        <p14:creationId xmlns:p14="http://schemas.microsoft.com/office/powerpoint/2010/main" val="28110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In this presentation, we will explore the importance of intentional career planning and future orientation. We will discuss the benefits of breaking down long-term goals into actionable short-term steps and how to set ongoing career goals. We will also talk about adaptability in the workplace and strategies for managing stress and uncertainty.</a:t>
            </a:r>
          </a:p>
        </p:txBody>
      </p:sp>
      <p:sp>
        <p:nvSpPr>
          <p:cNvPr id="4" name="Slide Number Placeholder 3"/>
          <p:cNvSpPr>
            <a:spLocks noGrp="1"/>
          </p:cNvSpPr>
          <p:nvPr>
            <p:ph type="sldNum" sz="quarter" idx="5"/>
          </p:nvPr>
        </p:nvSpPr>
        <p:spPr/>
        <p:txBody>
          <a:bodyPr/>
          <a:lstStyle/>
          <a:p>
            <a:fld id="{EBBF25C8-A3E2-4FDE-A901-DC336A045C2C}" type="slidenum">
              <a:rPr lang="en-US" smtClean="0"/>
              <a:t>1</a:t>
            </a:fld>
            <a:endParaRPr lang="en-US"/>
          </a:p>
        </p:txBody>
      </p:sp>
    </p:spTree>
    <p:extLst>
      <p:ext uri="{BB962C8B-B14F-4D97-AF65-F5344CB8AC3E}">
        <p14:creationId xmlns:p14="http://schemas.microsoft.com/office/powerpoint/2010/main" val="1591892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10</a:t>
            </a:fld>
            <a:endParaRPr lang="en-US"/>
          </a:p>
        </p:txBody>
      </p:sp>
    </p:spTree>
    <p:extLst>
      <p:ext uri="{BB962C8B-B14F-4D97-AF65-F5344CB8AC3E}">
        <p14:creationId xmlns:p14="http://schemas.microsoft.com/office/powerpoint/2010/main" val="147420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11</a:t>
            </a:fld>
            <a:endParaRPr lang="en-US"/>
          </a:p>
        </p:txBody>
      </p:sp>
    </p:spTree>
    <p:extLst>
      <p:ext uri="{BB962C8B-B14F-4D97-AF65-F5344CB8AC3E}">
        <p14:creationId xmlns:p14="http://schemas.microsoft.com/office/powerpoint/2010/main" val="3334978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Committing to professional growth involves setting ongoing career goals and seeking out opportunities to develop new skills and knowledge. It requires a growth mindset and a willingness to learn and adapt. By committing to professional growth, you can stay competitive and advance in your career.</a:t>
            </a:r>
          </a:p>
        </p:txBody>
      </p:sp>
      <p:sp>
        <p:nvSpPr>
          <p:cNvPr id="4" name="Slide Number Placeholder 3"/>
          <p:cNvSpPr>
            <a:spLocks noGrp="1"/>
          </p:cNvSpPr>
          <p:nvPr>
            <p:ph type="sldNum" sz="quarter" idx="5"/>
          </p:nvPr>
        </p:nvSpPr>
        <p:spPr/>
        <p:txBody>
          <a:bodyPr/>
          <a:lstStyle/>
          <a:p>
            <a:fld id="{EBBF25C8-A3E2-4FDE-A901-DC336A045C2C}" type="slidenum">
              <a:rPr lang="en-US" smtClean="0"/>
              <a:t>12</a:t>
            </a:fld>
            <a:endParaRPr lang="en-US"/>
          </a:p>
        </p:txBody>
      </p:sp>
    </p:spTree>
    <p:extLst>
      <p:ext uri="{BB962C8B-B14F-4D97-AF65-F5344CB8AC3E}">
        <p14:creationId xmlns:p14="http://schemas.microsoft.com/office/powerpoint/2010/main" val="66456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Evaluating and adjusting your career path is crucial for staying on track to achieve your long-term career aspirations. It involves regularly assessing your progress and making adjustments as needed. This can include seeking out new opportunities, changing industries, or developing new skills.</a:t>
            </a:r>
          </a:p>
        </p:txBody>
      </p:sp>
      <p:sp>
        <p:nvSpPr>
          <p:cNvPr id="4" name="Slide Number Placeholder 3"/>
          <p:cNvSpPr>
            <a:spLocks noGrp="1"/>
          </p:cNvSpPr>
          <p:nvPr>
            <p:ph type="sldNum" sz="quarter" idx="5"/>
          </p:nvPr>
        </p:nvSpPr>
        <p:spPr/>
        <p:txBody>
          <a:bodyPr/>
          <a:lstStyle/>
          <a:p>
            <a:fld id="{EBBF25C8-A3E2-4FDE-A901-DC336A045C2C}" type="slidenum">
              <a:rPr lang="en-US" smtClean="0"/>
              <a:t>13</a:t>
            </a:fld>
            <a:endParaRPr lang="en-US"/>
          </a:p>
        </p:txBody>
      </p:sp>
    </p:spTree>
    <p:extLst>
      <p:ext uri="{BB962C8B-B14F-4D97-AF65-F5344CB8AC3E}">
        <p14:creationId xmlns:p14="http://schemas.microsoft.com/office/powerpoint/2010/main" val="1851483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Continuous learning is essential for staying adaptable in today's dynamic job market. It involves seeking out opportunities to develop new skills and knowledge. Being adaptable means being able to adjust to changing circumstances and being open to new ideas and ways of doing things.</a:t>
            </a:r>
          </a:p>
        </p:txBody>
      </p:sp>
      <p:sp>
        <p:nvSpPr>
          <p:cNvPr id="4" name="Slide Number Placeholder 3"/>
          <p:cNvSpPr>
            <a:spLocks noGrp="1"/>
          </p:cNvSpPr>
          <p:nvPr>
            <p:ph type="sldNum" sz="quarter" idx="5"/>
          </p:nvPr>
        </p:nvSpPr>
        <p:spPr/>
        <p:txBody>
          <a:bodyPr/>
          <a:lstStyle/>
          <a:p>
            <a:fld id="{EBBF25C8-A3E2-4FDE-A901-DC336A045C2C}" type="slidenum">
              <a:rPr lang="en-US" smtClean="0"/>
              <a:t>14</a:t>
            </a:fld>
            <a:endParaRPr lang="en-US"/>
          </a:p>
        </p:txBody>
      </p:sp>
    </p:spTree>
    <p:extLst>
      <p:ext uri="{BB962C8B-B14F-4D97-AF65-F5344CB8AC3E}">
        <p14:creationId xmlns:p14="http://schemas.microsoft.com/office/powerpoint/2010/main" val="303482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resilience is essential for maintaining adaptability in the face of challenges. It involves developing coping strategies and being able to bounce back from setbacks. This can include seeking out support from colleagues or mentors, practicing self-care, and maintaining a positive attitude.</a:t>
            </a:r>
          </a:p>
        </p:txBody>
      </p:sp>
      <p:sp>
        <p:nvSpPr>
          <p:cNvPr id="4" name="Slide Number Placeholder 3"/>
          <p:cNvSpPr>
            <a:spLocks noGrp="1"/>
          </p:cNvSpPr>
          <p:nvPr>
            <p:ph type="sldNum" sz="quarter" idx="5"/>
          </p:nvPr>
        </p:nvSpPr>
        <p:spPr/>
        <p:txBody>
          <a:bodyPr/>
          <a:lstStyle/>
          <a:p>
            <a:fld id="{EBBF25C8-A3E2-4FDE-A901-DC336A045C2C}" type="slidenum">
              <a:rPr lang="en-US" smtClean="0"/>
              <a:t>15</a:t>
            </a:fld>
            <a:endParaRPr lang="en-US"/>
          </a:p>
        </p:txBody>
      </p:sp>
    </p:spTree>
    <p:extLst>
      <p:ext uri="{BB962C8B-B14F-4D97-AF65-F5344CB8AC3E}">
        <p14:creationId xmlns:p14="http://schemas.microsoft.com/office/powerpoint/2010/main" val="1175577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Adaptability is crucial for staying competitive and succeeding in today's dynamic job market. As new technologies and industries emerge, being able to adapt and learn quickly is essential. By maintaining a growth mindset and being open to new opportunities, you can stay adaptable and thrive in your career.</a:t>
            </a:r>
          </a:p>
        </p:txBody>
      </p:sp>
      <p:sp>
        <p:nvSpPr>
          <p:cNvPr id="4" name="Slide Number Placeholder 3"/>
          <p:cNvSpPr>
            <a:spLocks noGrp="1"/>
          </p:cNvSpPr>
          <p:nvPr>
            <p:ph type="sldNum" sz="quarter" idx="5"/>
          </p:nvPr>
        </p:nvSpPr>
        <p:spPr/>
        <p:txBody>
          <a:bodyPr/>
          <a:lstStyle/>
          <a:p>
            <a:fld id="{EBBF25C8-A3E2-4FDE-A901-DC336A045C2C}" type="slidenum">
              <a:rPr lang="en-US" smtClean="0"/>
              <a:t>16</a:t>
            </a:fld>
            <a:endParaRPr lang="en-US"/>
          </a:p>
        </p:txBody>
      </p:sp>
    </p:spTree>
    <p:extLst>
      <p:ext uri="{BB962C8B-B14F-4D97-AF65-F5344CB8AC3E}">
        <p14:creationId xmlns:p14="http://schemas.microsoft.com/office/powerpoint/2010/main" val="4039636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modern workplace is constantly changing, and professionals need to be able to adapt to new technologies, work styles, and challenges. Building resilience and adaptability can help individuals thrive in this environment.</a:t>
            </a:r>
          </a:p>
        </p:txBody>
      </p:sp>
      <p:sp>
        <p:nvSpPr>
          <p:cNvPr id="4" name="Slide Number Placeholder 3"/>
          <p:cNvSpPr>
            <a:spLocks noGrp="1"/>
          </p:cNvSpPr>
          <p:nvPr>
            <p:ph type="sldNum" sz="quarter" idx="5"/>
          </p:nvPr>
        </p:nvSpPr>
        <p:spPr/>
        <p:txBody>
          <a:bodyPr/>
          <a:lstStyle/>
          <a:p>
            <a:fld id="{2ACF8B9B-4716-481B-A28A-3B02D0A94F9A}" type="slidenum">
              <a:rPr lang="en-US" smtClean="0"/>
              <a:t>17</a:t>
            </a:fld>
            <a:endParaRPr lang="en-US"/>
          </a:p>
        </p:txBody>
      </p:sp>
    </p:spTree>
    <p:extLst>
      <p:ext uri="{BB962C8B-B14F-4D97-AF65-F5344CB8AC3E}">
        <p14:creationId xmlns:p14="http://schemas.microsoft.com/office/powerpoint/2010/main" val="39618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your 'why' involves identifying your values and goals and how they align with your career aspirations. Staying motivated requires a growth mindset and a willingness to learn and adapt. By staying focused on your 'why', you can stay motivated and committed to achieving your goals.</a:t>
            </a:r>
          </a:p>
        </p:txBody>
      </p:sp>
      <p:sp>
        <p:nvSpPr>
          <p:cNvPr id="4" name="Slide Number Placeholder 3"/>
          <p:cNvSpPr>
            <a:spLocks noGrp="1"/>
          </p:cNvSpPr>
          <p:nvPr>
            <p:ph type="sldNum" sz="quarter" idx="5"/>
          </p:nvPr>
        </p:nvSpPr>
        <p:spPr/>
        <p:txBody>
          <a:bodyPr/>
          <a:lstStyle/>
          <a:p>
            <a:fld id="{EBBF25C8-A3E2-4FDE-A901-DC336A045C2C}" type="slidenum">
              <a:rPr lang="en-US" smtClean="0"/>
              <a:t>18</a:t>
            </a:fld>
            <a:endParaRPr lang="en-US"/>
          </a:p>
        </p:txBody>
      </p:sp>
    </p:spTree>
    <p:extLst>
      <p:ext uri="{BB962C8B-B14F-4D97-AF65-F5344CB8AC3E}">
        <p14:creationId xmlns:p14="http://schemas.microsoft.com/office/powerpoint/2010/main" val="295590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activity, participants will create a personal development plan that outlines their long-term career aspirations and actionable short-term steps to achieve them. This will help them apply the concepts discussed in this section to their own career goals.</a:t>
            </a:r>
          </a:p>
        </p:txBody>
      </p:sp>
      <p:sp>
        <p:nvSpPr>
          <p:cNvPr id="4" name="Slide Number Placeholder 3"/>
          <p:cNvSpPr>
            <a:spLocks noGrp="1"/>
          </p:cNvSpPr>
          <p:nvPr>
            <p:ph type="sldNum" sz="quarter" idx="5"/>
          </p:nvPr>
        </p:nvSpPr>
        <p:spPr/>
        <p:txBody>
          <a:bodyPr/>
          <a:lstStyle/>
          <a:p>
            <a:fld id="{EBBF25C8-A3E2-4FDE-A901-DC336A045C2C}" type="slidenum">
              <a:rPr lang="en-US" smtClean="0"/>
              <a:t>19</a:t>
            </a:fld>
            <a:endParaRPr lang="en-US"/>
          </a:p>
        </p:txBody>
      </p:sp>
    </p:spTree>
    <p:extLst>
      <p:ext uri="{BB962C8B-B14F-4D97-AF65-F5344CB8AC3E}">
        <p14:creationId xmlns:p14="http://schemas.microsoft.com/office/powerpoint/2010/main" val="3533771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discussing the importance of intentional career planning and future orientation. Next, we will focus on breaking down long-term goals into actionable short-term steps. We will then discuss setting ongoing career goals and committing to professional development. In the next section, we will talk about adaptability in the workplace. Finally, we will discuss strategies for managing stress and uncertainty and maintaining motivation.</a:t>
            </a:r>
          </a:p>
        </p:txBody>
      </p:sp>
      <p:sp>
        <p:nvSpPr>
          <p:cNvPr id="4" name="Slide Number Placeholder 3"/>
          <p:cNvSpPr>
            <a:spLocks noGrp="1"/>
          </p:cNvSpPr>
          <p:nvPr>
            <p:ph type="sldNum" sz="quarter" idx="5"/>
          </p:nvPr>
        </p:nvSpPr>
        <p:spPr/>
        <p:txBody>
          <a:bodyPr/>
          <a:lstStyle/>
          <a:p>
            <a:fld id="{EBBF25C8-A3E2-4FDE-A901-DC336A045C2C}" type="slidenum">
              <a:rPr lang="en-US" smtClean="0"/>
              <a:t>2</a:t>
            </a:fld>
            <a:endParaRPr lang="en-US"/>
          </a:p>
        </p:txBody>
      </p:sp>
    </p:spTree>
    <p:extLst>
      <p:ext uri="{BB962C8B-B14F-4D97-AF65-F5344CB8AC3E}">
        <p14:creationId xmlns:p14="http://schemas.microsoft.com/office/powerpoint/2010/main" val="187051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Intentional career planning involves setting goals and developing a plan to achieve them. It requires reflection and self-awareness to determine what you want to achieve in your career and how to get there. It also involves identifying your strengths and weaknesses and seeking out opportunities to develop new skills.</a:t>
            </a:r>
          </a:p>
        </p:txBody>
      </p:sp>
      <p:sp>
        <p:nvSpPr>
          <p:cNvPr id="4" name="Slide Number Placeholder 3"/>
          <p:cNvSpPr>
            <a:spLocks noGrp="1"/>
          </p:cNvSpPr>
          <p:nvPr>
            <p:ph type="sldNum" sz="quarter" idx="5"/>
          </p:nvPr>
        </p:nvSpPr>
        <p:spPr/>
        <p:txBody>
          <a:bodyPr/>
          <a:lstStyle/>
          <a:p>
            <a:fld id="{EBBF25C8-A3E2-4FDE-A901-DC336A045C2C}" type="slidenum">
              <a:rPr lang="en-US" smtClean="0"/>
              <a:t>3</a:t>
            </a:fld>
            <a:endParaRPr lang="en-US"/>
          </a:p>
        </p:txBody>
      </p:sp>
    </p:spTree>
    <p:extLst>
      <p:ext uri="{BB962C8B-B14F-4D97-AF65-F5344CB8AC3E}">
        <p14:creationId xmlns:p14="http://schemas.microsoft.com/office/powerpoint/2010/main" val="36458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Defining your long-term career aspirations involves identifying where you want to be in your career in five to ten years. This can help you set realistic goals and develop a plan to achieve them. It requires reflection and self-awareness to determine what you want to achieve in your career and how to get there.</a:t>
            </a:r>
          </a:p>
        </p:txBody>
      </p:sp>
      <p:sp>
        <p:nvSpPr>
          <p:cNvPr id="4" name="Slide Number Placeholder 3"/>
          <p:cNvSpPr>
            <a:spLocks noGrp="1"/>
          </p:cNvSpPr>
          <p:nvPr>
            <p:ph type="sldNum" sz="quarter" idx="5"/>
          </p:nvPr>
        </p:nvSpPr>
        <p:spPr/>
        <p:txBody>
          <a:bodyPr/>
          <a:lstStyle/>
          <a:p>
            <a:fld id="{EBBF25C8-A3E2-4FDE-A901-DC336A045C2C}" type="slidenum">
              <a:rPr lang="en-US" smtClean="0"/>
              <a:t>4</a:t>
            </a:fld>
            <a:endParaRPr lang="en-US"/>
          </a:p>
        </p:txBody>
      </p:sp>
    </p:spTree>
    <p:extLst>
      <p:ext uri="{BB962C8B-B14F-4D97-AF65-F5344CB8AC3E}">
        <p14:creationId xmlns:p14="http://schemas.microsoft.com/office/powerpoint/2010/main" val="2383238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activity, participants will develop two short-term and two long-term career goals using the SMART criteria. This will help them apply the concepts discussed in this section to their own career goals.</a:t>
            </a:r>
          </a:p>
        </p:txBody>
      </p:sp>
      <p:sp>
        <p:nvSpPr>
          <p:cNvPr id="4" name="Slide Number Placeholder 3"/>
          <p:cNvSpPr>
            <a:spLocks noGrp="1"/>
          </p:cNvSpPr>
          <p:nvPr>
            <p:ph type="sldNum" sz="quarter" idx="5"/>
          </p:nvPr>
        </p:nvSpPr>
        <p:spPr/>
        <p:txBody>
          <a:bodyPr/>
          <a:lstStyle/>
          <a:p>
            <a:fld id="{EBBF25C8-A3E2-4FDE-A901-DC336A045C2C}" type="slidenum">
              <a:rPr lang="en-US" smtClean="0"/>
              <a:t>5</a:t>
            </a:fld>
            <a:endParaRPr lang="en-US"/>
          </a:p>
        </p:txBody>
      </p:sp>
    </p:spTree>
    <p:extLst>
      <p:ext uri="{BB962C8B-B14F-4D97-AF65-F5344CB8AC3E}">
        <p14:creationId xmlns:p14="http://schemas.microsoft.com/office/powerpoint/2010/main" val="205463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6</a:t>
            </a:fld>
            <a:endParaRPr lang="en-US"/>
          </a:p>
        </p:txBody>
      </p:sp>
    </p:spTree>
    <p:extLst>
      <p:ext uri="{BB962C8B-B14F-4D97-AF65-F5344CB8AC3E}">
        <p14:creationId xmlns:p14="http://schemas.microsoft.com/office/powerpoint/2010/main" val="2243159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7</a:t>
            </a:fld>
            <a:endParaRPr lang="en-US"/>
          </a:p>
        </p:txBody>
      </p:sp>
    </p:spTree>
    <p:extLst>
      <p:ext uri="{BB962C8B-B14F-4D97-AF65-F5344CB8AC3E}">
        <p14:creationId xmlns:p14="http://schemas.microsoft.com/office/powerpoint/2010/main" val="2610687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8</a:t>
            </a:fld>
            <a:endParaRPr lang="en-US"/>
          </a:p>
        </p:txBody>
      </p:sp>
    </p:spTree>
    <p:extLst>
      <p:ext uri="{BB962C8B-B14F-4D97-AF65-F5344CB8AC3E}">
        <p14:creationId xmlns:p14="http://schemas.microsoft.com/office/powerpoint/2010/main" val="140907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another important factor to consider when exploring career options. In this section, we will explore three different educational pathways: college, trade school, and skill-based learning.</a:t>
            </a:r>
          </a:p>
        </p:txBody>
      </p:sp>
      <p:sp>
        <p:nvSpPr>
          <p:cNvPr id="4" name="Slide Number Placeholder 3"/>
          <p:cNvSpPr>
            <a:spLocks noGrp="1"/>
          </p:cNvSpPr>
          <p:nvPr>
            <p:ph type="sldNum" sz="quarter" idx="5"/>
          </p:nvPr>
        </p:nvSpPr>
        <p:spPr/>
        <p:txBody>
          <a:bodyPr/>
          <a:lstStyle/>
          <a:p>
            <a:fld id="{027B0950-0287-4225-94DA-72750088BD6F}" type="slidenum">
              <a:rPr lang="en-US" smtClean="0"/>
              <a:t>9</a:t>
            </a:fld>
            <a:endParaRPr lang="en-US"/>
          </a:p>
        </p:txBody>
      </p:sp>
    </p:spTree>
    <p:extLst>
      <p:ext uri="{BB962C8B-B14F-4D97-AF65-F5344CB8AC3E}">
        <p14:creationId xmlns:p14="http://schemas.microsoft.com/office/powerpoint/2010/main" val="20159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11/25/2024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4976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11/25/2024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7493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11/25/2024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18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11/25/2024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0003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11/25/2024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22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11/25/2024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13087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11/25/2024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5394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11/25/2024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6585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11/25/2024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5739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11/25/2024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66277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11/25/2024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1258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11/25/2024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18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B7AA4-5923-BAEA-7F16-8AAE48D0E300}"/>
              </a:ext>
            </a:extLst>
          </p:cNvPr>
          <p:cNvSpPr>
            <a:spLocks noGrp="1"/>
          </p:cNvSpPr>
          <p:nvPr>
            <p:ph type="ctrTitle"/>
          </p:nvPr>
        </p:nvSpPr>
        <p:spPr>
          <a:xfrm>
            <a:off x="7501083" y="1409700"/>
            <a:ext cx="4167042" cy="2875865"/>
          </a:xfrm>
        </p:spPr>
        <p:txBody>
          <a:bodyPr anchor="b">
            <a:normAutofit/>
          </a:bodyPr>
          <a:lstStyle/>
          <a:p>
            <a:pPr>
              <a:lnSpc>
                <a:spcPct val="90000"/>
              </a:lnSpc>
            </a:pPr>
            <a:r>
              <a:rPr lang="en-US" sz="3900" dirty="0"/>
              <a:t>Part 3: Setting Career Goals and Adaptability</a:t>
            </a:r>
          </a:p>
        </p:txBody>
      </p:sp>
      <p:pic>
        <p:nvPicPr>
          <p:cNvPr id="4" name="Picture 3" descr="Worker typing on laptop">
            <a:extLst>
              <a:ext uri="{FF2B5EF4-FFF2-40B4-BE49-F238E27FC236}">
                <a16:creationId xmlns:a16="http://schemas.microsoft.com/office/drawing/2014/main" id="{F5414AB6-8E86-4814-8BD0-70E8888A9CC9}"/>
              </a:ext>
            </a:extLst>
          </p:cNvPr>
          <p:cNvPicPr>
            <a:picLocks noChangeAspect="1"/>
          </p:cNvPicPr>
          <p:nvPr/>
        </p:nvPicPr>
        <p:blipFill>
          <a:blip r:embed="rId3"/>
          <a:srcRect r="10628"/>
          <a:stretch/>
        </p:blipFill>
        <p:spPr>
          <a:xfrm>
            <a:off x="20" y="609600"/>
            <a:ext cx="6778327" cy="5688323"/>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48400"/>
            <a:ext cx="6778350" cy="4900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97B9BC-E11C-9C3C-D917-35832C92D5CC}"/>
              </a:ext>
            </a:extLst>
          </p:cNvPr>
          <p:cNvSpPr txBox="1"/>
          <p:nvPr/>
        </p:nvSpPr>
        <p:spPr>
          <a:xfrm>
            <a:off x="7501083" y="6297406"/>
            <a:ext cx="6099048" cy="389209"/>
          </a:xfrm>
          <a:prstGeom prst="rect">
            <a:avLst/>
          </a:prstGeom>
          <a:noFill/>
        </p:spPr>
        <p:txBody>
          <a:bodyPr wrap="square">
            <a:spAutoFit/>
          </a:bodyPr>
          <a:lstStyle/>
          <a:p>
            <a:pPr>
              <a:lnSpc>
                <a:spcPct val="120000"/>
              </a:lnSpc>
            </a:pPr>
            <a:r>
              <a:rPr lang="en-US" sz="1800" dirty="0"/>
              <a:t>Author &amp; Presenter: Ivana Jones</a:t>
            </a:r>
          </a:p>
        </p:txBody>
      </p:sp>
    </p:spTree>
    <p:extLst>
      <p:ext uri="{BB962C8B-B14F-4D97-AF65-F5344CB8AC3E}">
        <p14:creationId xmlns:p14="http://schemas.microsoft.com/office/powerpoint/2010/main" val="33443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r>
              <a:rPr lang="en-US" b="1" dirty="0"/>
              <a:t>Goal: "I want to be </a:t>
            </a:r>
            <a:r>
              <a:rPr lang="en-US" b="1" dirty="0" err="1"/>
              <a:t>healthier."</a:t>
            </a:r>
            <a:r>
              <a:rPr lang="en-US" sz="1600" dirty="0" err="1">
                <a:solidFill>
                  <a:schemeClr val="bg1"/>
                </a:solidFill>
              </a:rPr>
              <a:t>Broad</a:t>
            </a:r>
            <a:r>
              <a:rPr lang="en-US" sz="1600" dirty="0">
                <a:solidFill>
                  <a:schemeClr val="bg1"/>
                </a:solidFill>
              </a:rPr>
              <a:t> knowledge</a:t>
            </a:r>
          </a:p>
          <a:p>
            <a:pPr marL="285750" indent="-285750">
              <a:spcBef>
                <a:spcPts val="600"/>
              </a:spcBef>
              <a:buFont typeface="Arial" panose="020B0604020202020204" pitchFamily="34" charset="0"/>
              <a:buChar char="•"/>
            </a:pPr>
            <a:r>
              <a:rPr lang="en-US" sz="1600" dirty="0">
                <a:solidFill>
                  <a:schemeClr val="bg1"/>
                </a:solidFill>
              </a:rPr>
              <a:t>Networking opportunities</a:t>
            </a:r>
          </a:p>
          <a:p>
            <a:pPr marL="285750" indent="-285750">
              <a:spcBef>
                <a:spcPts val="600"/>
              </a:spcBef>
              <a:buFont typeface="Arial" panose="020B0604020202020204" pitchFamily="34" charset="0"/>
              <a:buChar char="•"/>
            </a:pPr>
            <a:r>
              <a:rPr lang="en-US" sz="1600" dirty="0">
                <a:solidFill>
                  <a:schemeClr val="bg1"/>
                </a:solidFill>
              </a:rPr>
              <a:t>Higher earning potential</a:t>
            </a:r>
          </a:p>
          <a:p>
            <a:pPr marL="285750" indent="-285750">
              <a:spcBef>
                <a:spcPts val="600"/>
              </a:spcBef>
              <a:buFont typeface="Arial" panose="020B0604020202020204" pitchFamily="34" charset="0"/>
              <a:buChar char="•"/>
            </a:pPr>
            <a:r>
              <a:rPr lang="en-US" sz="1600" dirty="0">
                <a:solidFill>
                  <a:schemeClr val="bg1"/>
                </a:solidFill>
              </a:rPr>
              <a:t>Access to extracurricular activities and resources</a:t>
            </a:r>
          </a:p>
          <a:p>
            <a:pPr marL="285750" indent="-285750">
              <a:spcBef>
                <a:spcPts val="600"/>
              </a:spcBef>
              <a:buFont typeface="Arial" panose="020B0604020202020204" pitchFamily="34" charset="0"/>
              <a:buChar char="•"/>
            </a:pPr>
            <a:r>
              <a:rPr lang="en-US" sz="1600" dirty="0">
                <a:solidFill>
                  <a:schemeClr val="bg1"/>
                </a:solidFill>
              </a:rPr>
              <a:t>Development of critical thinking, soft skills, and social skills</a:t>
            </a:r>
          </a:p>
          <a:p>
            <a:pPr marL="285750" indent="-285750">
              <a:spcBef>
                <a:spcPts val="600"/>
              </a:spcBef>
              <a:buFont typeface="Arial" panose="020B0604020202020204" pitchFamily="34" charset="0"/>
              <a:buChar char="•"/>
            </a:pPr>
            <a:r>
              <a:rPr lang="en-US" sz="1600" dirty="0">
                <a:solidFill>
                  <a:schemeClr val="bg1"/>
                </a:solidFill>
              </a:rPr>
              <a:t>Cost (High Potential for Debt)</a:t>
            </a:r>
          </a:p>
          <a:p>
            <a:pPr marL="285750" indent="-285750">
              <a:spcBef>
                <a:spcPts val="600"/>
              </a:spcBef>
              <a:buFont typeface="Arial" panose="020B0604020202020204" pitchFamily="34" charset="0"/>
              <a:buChar char="•"/>
            </a:pPr>
            <a:r>
              <a:rPr lang="en-US" sz="1600" dirty="0">
                <a:solidFill>
                  <a:schemeClr val="bg1"/>
                </a:solidFill>
              </a:rPr>
              <a:t>Time commitment</a:t>
            </a:r>
          </a:p>
          <a:p>
            <a:pPr marL="285750" indent="-285750">
              <a:spcBef>
                <a:spcPts val="600"/>
              </a:spcBef>
              <a:buFont typeface="Arial" panose="020B0604020202020204" pitchFamily="34" charset="0"/>
              <a:buChar char="•"/>
            </a:pPr>
            <a:r>
              <a:rPr lang="en-US" sz="1600" dirty="0">
                <a:solidFill>
                  <a:schemeClr val="bg1"/>
                </a:solidFill>
              </a:rPr>
              <a:t>Uncertain return on investment for some degrees</a:t>
            </a:r>
          </a:p>
          <a:p>
            <a:pPr marL="285750" indent="-285750">
              <a:spcBef>
                <a:spcPts val="600"/>
              </a:spcBef>
              <a:buFont typeface="Arial" panose="020B0604020202020204" pitchFamily="34" charset="0"/>
              <a:buChar char="•"/>
            </a:pPr>
            <a:r>
              <a:rPr lang="en-US" sz="1600" dirty="0">
                <a:solidFill>
                  <a:schemeClr val="bg1"/>
                </a:solidFill>
              </a:rPr>
              <a:t>Opportunity cost of real world</a:t>
            </a:r>
          </a:p>
          <a:p>
            <a:pPr>
              <a:spcBef>
                <a:spcPts val="2500"/>
              </a:spcBef>
            </a:pPr>
            <a:r>
              <a:rPr lang="en-US" sz="1600" b="1" dirty="0">
                <a:solidFill>
                  <a:schemeClr val="bg1"/>
                </a:solidFill>
              </a:rPr>
              <a:t>Examples: Doctor, Engineer, Teacher, Scientist, Manager, Psychologist, Analyst</a:t>
            </a:r>
          </a:p>
        </p:txBody>
      </p:sp>
    </p:spTree>
    <p:extLst>
      <p:ext uri="{BB962C8B-B14F-4D97-AF65-F5344CB8AC3E}">
        <p14:creationId xmlns:p14="http://schemas.microsoft.com/office/powerpoint/2010/main" val="2802155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fontScale="92500" lnSpcReduction="10000"/>
          </a:bodyPr>
          <a:lstStyle/>
          <a:p>
            <a:r>
              <a:rPr lang="en-US" b="1" dirty="0"/>
              <a:t>Goal: "I want to be healthier.“</a:t>
            </a:r>
          </a:p>
          <a:p>
            <a:pPr marL="0" indent="0">
              <a:buNone/>
            </a:pPr>
            <a:endParaRPr lang="en-US" dirty="0"/>
          </a:p>
          <a:p>
            <a:pPr lvl="0"/>
            <a:r>
              <a:rPr lang="en-US" b="1" dirty="0"/>
              <a:t>SMART Goal 1:</a:t>
            </a:r>
            <a:r>
              <a:rPr lang="en-US" dirty="0"/>
              <a:t> "I will exercise for at least 30 minutes, 5 days a week, for the next 3 months to improve my physical fitness."</a:t>
            </a:r>
          </a:p>
          <a:p>
            <a:pPr marL="0" lvl="0" indent="0">
              <a:buNone/>
            </a:pPr>
            <a:endParaRPr lang="en-US" dirty="0"/>
          </a:p>
          <a:p>
            <a:pPr lvl="0"/>
            <a:r>
              <a:rPr lang="en-US" b="1" dirty="0"/>
              <a:t>SMART Goal 2:</a:t>
            </a:r>
            <a:r>
              <a:rPr lang="en-US" dirty="0"/>
              <a:t> "I will prepare and eat at least 3 home-cooked, balanced meals each week for the next 8 weeks to improve my nutrition."</a:t>
            </a:r>
          </a:p>
          <a:p>
            <a:pPr marL="0" lvl="0" indent="0">
              <a:buNone/>
            </a:pPr>
            <a:endParaRPr lang="en-US" dirty="0"/>
          </a:p>
          <a:p>
            <a:pPr lvl="0"/>
            <a:r>
              <a:rPr lang="en-US" b="1" dirty="0"/>
              <a:t>SMART Goal 3:</a:t>
            </a:r>
            <a:r>
              <a:rPr lang="en-US" dirty="0"/>
              <a:t> "I will track my water intake to ensure I drink at least 2 liters of water each day for the next month to stay hydrated."</a:t>
            </a:r>
          </a:p>
        </p:txBody>
      </p:sp>
    </p:spTree>
    <p:extLst>
      <p:ext uri="{BB962C8B-B14F-4D97-AF65-F5344CB8AC3E}">
        <p14:creationId xmlns:p14="http://schemas.microsoft.com/office/powerpoint/2010/main" val="1991013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man climbing to cubes of progess">
            <a:extLst>
              <a:ext uri="{FF2B5EF4-FFF2-40B4-BE49-F238E27FC236}">
                <a16:creationId xmlns:a16="http://schemas.microsoft.com/office/drawing/2014/main" id="{02BBFC65-FF4B-491C-8CF5-556EE163DB75}"/>
              </a:ext>
            </a:extLst>
          </p:cNvPr>
          <p:cNvPicPr>
            <a:picLocks noGrp="1" noChangeAspect="1"/>
          </p:cNvPicPr>
          <p:nvPr>
            <p:ph sz="half" idx="1"/>
          </p:nvPr>
        </p:nvPicPr>
        <p:blipFill>
          <a:blip r:embed="rId3"/>
          <a:srcRect l="32764" r="1"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0E21458-9702-CC7C-7401-4683365FD6A5}"/>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Ongoing Career Goals and Professional Development</a:t>
            </a:r>
          </a:p>
        </p:txBody>
      </p:sp>
      <p:sp>
        <p:nvSpPr>
          <p:cNvPr id="4" name="Content Placeholder 3">
            <a:extLst>
              <a:ext uri="{FF2B5EF4-FFF2-40B4-BE49-F238E27FC236}">
                <a16:creationId xmlns:a16="http://schemas.microsoft.com/office/drawing/2014/main" id="{A8E90055-2777-CB95-C6E0-FA3D674F14E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Setting Career Goals</a:t>
            </a:r>
          </a:p>
          <a:p>
            <a:pPr marL="0" lvl="1" indent="0">
              <a:buNone/>
            </a:pPr>
            <a:r>
              <a:rPr lang="en-US" sz="1400"/>
              <a:t>Committing to professional growth involves setting ongoing career goals that align with your interests, values, and skills. This helps you stay focused and motivated in achieving success in your career.</a:t>
            </a:r>
          </a:p>
          <a:p>
            <a:pPr marL="0" indent="0">
              <a:spcBef>
                <a:spcPts val="2500"/>
              </a:spcBef>
              <a:buNone/>
            </a:pPr>
            <a:r>
              <a:rPr lang="en-US" sz="1400" b="1"/>
              <a:t>Willingness to Learn</a:t>
            </a:r>
          </a:p>
          <a:p>
            <a:pPr marL="0" lvl="1" indent="0">
              <a:buNone/>
            </a:pPr>
            <a:r>
              <a:rPr lang="en-US" sz="1400"/>
              <a:t>Committing to professional growth requires a growth mindset and a willingness to learn and adapt. This helps you stay relevant and up-to-date with the latest trends and technologies in your industry.</a:t>
            </a:r>
          </a:p>
          <a:p>
            <a:pPr marL="0" indent="0">
              <a:spcBef>
                <a:spcPts val="2500"/>
              </a:spcBef>
              <a:buNone/>
            </a:pPr>
            <a:r>
              <a:rPr lang="en-US" sz="1400" b="1"/>
              <a:t>Opportunities for Development</a:t>
            </a:r>
          </a:p>
          <a:p>
            <a:pPr marL="0" lvl="1" indent="0">
              <a:buNone/>
            </a:pPr>
            <a:r>
              <a:rPr lang="en-US" sz="1400"/>
              <a:t>Seeking out opportunities to develop new skills and knowledge is an essential part of committing to professional growth. This includes attending training programs, conferences, and networking events.</a:t>
            </a:r>
          </a:p>
        </p:txBody>
      </p:sp>
    </p:spTree>
    <p:extLst>
      <p:ext uri="{BB962C8B-B14F-4D97-AF65-F5344CB8AC3E}">
        <p14:creationId xmlns:p14="http://schemas.microsoft.com/office/powerpoint/2010/main" val="2404628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right ladder against dull ladders">
            <a:extLst>
              <a:ext uri="{FF2B5EF4-FFF2-40B4-BE49-F238E27FC236}">
                <a16:creationId xmlns:a16="http://schemas.microsoft.com/office/drawing/2014/main" id="{E28DEAA5-2918-45F8-9C91-E2FCA03078ED}"/>
              </a:ext>
            </a:extLst>
          </p:cNvPr>
          <p:cNvPicPr>
            <a:picLocks noGrp="1" noChangeAspect="1"/>
          </p:cNvPicPr>
          <p:nvPr>
            <p:ph sz="half" idx="1"/>
          </p:nvPr>
        </p:nvPicPr>
        <p:blipFill>
          <a:blip r:embed="rId3"/>
          <a:srcRect l="38195"/>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A9CF1F9-D3F9-F952-EEE8-E5340128BBB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Evaluating and Adjusting Your Career Path</a:t>
            </a:r>
          </a:p>
        </p:txBody>
      </p:sp>
      <p:sp>
        <p:nvSpPr>
          <p:cNvPr id="4" name="Content Placeholder 3">
            <a:extLst>
              <a:ext uri="{FF2B5EF4-FFF2-40B4-BE49-F238E27FC236}">
                <a16:creationId xmlns:a16="http://schemas.microsoft.com/office/drawing/2014/main" id="{D137DE4D-EE3D-C704-A024-001213C3A03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Regular Career Evaluation</a:t>
            </a:r>
          </a:p>
          <a:p>
            <a:pPr marL="0" lvl="1" indent="0">
              <a:buNone/>
            </a:pPr>
            <a:r>
              <a:rPr lang="en-US" sz="1400"/>
              <a:t>Regularly evaluating your career progress and making adjustments as needed is crucial for achieving long-term career aspirations and maintaining career satisfaction.</a:t>
            </a:r>
          </a:p>
          <a:p>
            <a:pPr marL="0" indent="0">
              <a:spcBef>
                <a:spcPts val="2500"/>
              </a:spcBef>
              <a:buNone/>
            </a:pPr>
            <a:r>
              <a:rPr lang="en-US" sz="1400" b="1"/>
              <a:t>Seeking New Opportunities</a:t>
            </a:r>
          </a:p>
          <a:p>
            <a:pPr marL="0" lvl="1" indent="0">
              <a:buNone/>
            </a:pPr>
            <a:r>
              <a:rPr lang="en-US" sz="1400"/>
              <a:t>Seeking out new job opportunities is one way to adjust your career path and achieve your long-term goals. This can include networking, applying for new jobs, or taking on new projects.</a:t>
            </a:r>
          </a:p>
          <a:p>
            <a:pPr marL="0" indent="0">
              <a:spcBef>
                <a:spcPts val="2500"/>
              </a:spcBef>
              <a:buNone/>
            </a:pPr>
            <a:r>
              <a:rPr lang="en-US" sz="1400" b="1"/>
              <a:t>Changing Industries</a:t>
            </a:r>
          </a:p>
          <a:p>
            <a:pPr marL="0" lvl="1" indent="0">
              <a:buNone/>
            </a:pPr>
            <a:r>
              <a:rPr lang="en-US" sz="1400"/>
              <a:t>Changing industries can be a way to adjust your career path and achieve your long-term goals. This can involve researching new industries, networking with professionals in those industries, and developing new skills.</a:t>
            </a:r>
          </a:p>
        </p:txBody>
      </p:sp>
    </p:spTree>
    <p:extLst>
      <p:ext uri="{BB962C8B-B14F-4D97-AF65-F5344CB8AC3E}">
        <p14:creationId xmlns:p14="http://schemas.microsoft.com/office/powerpoint/2010/main" val="2418518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team brainstorming">
            <a:extLst>
              <a:ext uri="{FF2B5EF4-FFF2-40B4-BE49-F238E27FC236}">
                <a16:creationId xmlns:a16="http://schemas.microsoft.com/office/drawing/2014/main" id="{67C160B8-FD1F-4813-9227-39B41FE9AA20}"/>
              </a:ext>
            </a:extLst>
          </p:cNvPr>
          <p:cNvPicPr>
            <a:picLocks noGrp="1" noChangeAspect="1"/>
          </p:cNvPicPr>
          <p:nvPr>
            <p:ph sz="half" idx="1"/>
          </p:nvPr>
        </p:nvPicPr>
        <p:blipFill>
          <a:blip r:embed="rId3"/>
          <a:srcRect l="18695" r="2" b="2"/>
          <a:stretch/>
        </p:blipFill>
        <p:spPr>
          <a:xfrm>
            <a:off x="6909758" y="1725287"/>
            <a:ext cx="5282242" cy="4542633"/>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F818A98-C802-A5CB-A883-76FBA82E5072}"/>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300"/>
              <a:t>Continuous Learning and Adaptability</a:t>
            </a:r>
          </a:p>
        </p:txBody>
      </p:sp>
      <p:sp>
        <p:nvSpPr>
          <p:cNvPr id="4" name="Content Placeholder 3">
            <a:extLst>
              <a:ext uri="{FF2B5EF4-FFF2-40B4-BE49-F238E27FC236}">
                <a16:creationId xmlns:a16="http://schemas.microsoft.com/office/drawing/2014/main" id="{352CBDFD-879B-56B9-7613-0307C29967C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4453" y="2163523"/>
            <a:ext cx="6254151" cy="4202771"/>
          </a:xfrm>
        </p:spPr>
        <p:txBody>
          <a:bodyPr>
            <a:normAutofit fontScale="92500" lnSpcReduction="20000"/>
          </a:bodyPr>
          <a:lstStyle/>
          <a:p>
            <a:pPr marL="0" indent="0">
              <a:spcBef>
                <a:spcPts val="2500"/>
              </a:spcBef>
              <a:buNone/>
            </a:pPr>
            <a:r>
              <a:rPr lang="en-US" sz="1400" b="1" dirty="0"/>
              <a:t>Continuous Learning</a:t>
            </a:r>
          </a:p>
          <a:p>
            <a:pPr marL="0" lvl="1" indent="0">
              <a:buNone/>
            </a:pPr>
            <a:r>
              <a:rPr lang="en-US" sz="1400" dirty="0"/>
              <a:t>Continuous learning is the process of seeking out opportunities to develop new skills and knowledge to stay adaptable in today's dynamic job market.</a:t>
            </a:r>
          </a:p>
          <a:p>
            <a:pPr marL="0" indent="0">
              <a:spcBef>
                <a:spcPts val="2500"/>
              </a:spcBef>
              <a:buNone/>
            </a:pPr>
            <a:r>
              <a:rPr lang="en-US" sz="1400" b="1" dirty="0"/>
              <a:t>Importance of Evolving Goals</a:t>
            </a:r>
          </a:p>
          <a:p>
            <a:pPr marL="0" lvl="1" indent="0">
              <a:buNone/>
            </a:pPr>
            <a:r>
              <a:rPr lang="en-US" sz="1400" dirty="0"/>
              <a:t>It's important to adjust your goals as you grow and develop to ensure that they are still relevant and achievable.</a:t>
            </a:r>
          </a:p>
          <a:p>
            <a:pPr marL="0" indent="0">
              <a:spcBef>
                <a:spcPts val="2500"/>
              </a:spcBef>
              <a:buNone/>
            </a:pPr>
            <a:r>
              <a:rPr lang="en-US" sz="1400" b="1" dirty="0"/>
              <a:t>Aligning Career with Authentic Self</a:t>
            </a:r>
          </a:p>
          <a:p>
            <a:pPr marL="0" lvl="1" indent="0">
              <a:buNone/>
            </a:pPr>
            <a:r>
              <a:rPr lang="en-US" sz="1400" dirty="0"/>
              <a:t>Aligning your career path with your authentic self can lead to greater job satisfaction and fulfillment. It's important to identify your passions and values and seek out opportunities that align with them.</a:t>
            </a:r>
          </a:p>
          <a:p>
            <a:pPr marL="0" indent="0">
              <a:spcBef>
                <a:spcPts val="2500"/>
              </a:spcBef>
              <a:buNone/>
            </a:pPr>
            <a:r>
              <a:rPr lang="en-US" sz="1400" b="1" dirty="0"/>
              <a:t>Viewing setbacks as opportunities</a:t>
            </a:r>
          </a:p>
          <a:p>
            <a:pPr marL="0" lvl="1" indent="0">
              <a:buNone/>
            </a:pPr>
            <a:r>
              <a:rPr lang="en-US" sz="1400" dirty="0"/>
              <a:t>Setbacks and plateaus are a natural part of any career journey. It's important to approach these challenges with a positive mindset, viewing them as opportunities to learn new skills, acquire new knowledge, and grow as a professional.</a:t>
            </a:r>
          </a:p>
        </p:txBody>
      </p:sp>
    </p:spTree>
    <p:extLst>
      <p:ext uri="{BB962C8B-B14F-4D97-AF65-F5344CB8AC3E}">
        <p14:creationId xmlns:p14="http://schemas.microsoft.com/office/powerpoint/2010/main" val="4246855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Silhouettes of hikers climbing the mountain at Dusk">
            <a:extLst>
              <a:ext uri="{FF2B5EF4-FFF2-40B4-BE49-F238E27FC236}">
                <a16:creationId xmlns:a16="http://schemas.microsoft.com/office/drawing/2014/main" id="{D7301906-BA05-4F1A-9DFD-FD26313C1C3F}"/>
              </a:ext>
            </a:extLst>
          </p:cNvPr>
          <p:cNvPicPr>
            <a:picLocks noGrp="1" noChangeAspect="1"/>
          </p:cNvPicPr>
          <p:nvPr>
            <p:ph sz="half" idx="1"/>
          </p:nvPr>
        </p:nvPicPr>
        <p:blipFill>
          <a:blip r:embed="rId3"/>
          <a:srcRect l="4464" r="-1" b="-1"/>
          <a:stretch/>
        </p:blipFill>
        <p:spPr>
          <a:xfrm>
            <a:off x="1" y="2613893"/>
            <a:ext cx="4464662" cy="3329706"/>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FC24C02-D294-1AD7-6D2E-3653F96904B1}"/>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Building Resilience in the Face of Challenges</a:t>
            </a:r>
          </a:p>
        </p:txBody>
      </p:sp>
      <p:sp>
        <p:nvSpPr>
          <p:cNvPr id="4" name="Content Placeholder 3">
            <a:extLst>
              <a:ext uri="{FF2B5EF4-FFF2-40B4-BE49-F238E27FC236}">
                <a16:creationId xmlns:a16="http://schemas.microsoft.com/office/drawing/2014/main" id="{652D37B6-FAFE-AA27-8D6D-852A40C306F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0056" y="1014984"/>
            <a:ext cx="6510953" cy="5288267"/>
          </a:xfrm>
        </p:spPr>
        <p:txBody>
          <a:bodyPr>
            <a:normAutofit/>
          </a:bodyPr>
          <a:lstStyle/>
          <a:p>
            <a:pPr marL="0" indent="0">
              <a:spcBef>
                <a:spcPts val="2500"/>
              </a:spcBef>
              <a:buNone/>
            </a:pPr>
            <a:r>
              <a:rPr lang="en-US" sz="1400" b="1" dirty="0"/>
              <a:t>Developing resilience</a:t>
            </a:r>
          </a:p>
          <a:p>
            <a:pPr marL="0" lvl="1" indent="0">
              <a:buNone/>
            </a:pPr>
            <a:r>
              <a:rPr lang="en-US" sz="1400" dirty="0"/>
              <a:t>Navigating setbacks and plateaus requires resilience and the ability to bounce back from failures. By developing emotional resilience, professionals can better cope with setbacks and overcome obstacles that may arise during their career journey.</a:t>
            </a:r>
          </a:p>
          <a:p>
            <a:pPr marL="0" indent="0">
              <a:spcBef>
                <a:spcPts val="2500"/>
              </a:spcBef>
              <a:buNone/>
            </a:pPr>
            <a:r>
              <a:rPr lang="en-US" sz="1400" b="1" dirty="0"/>
              <a:t>Developing Coping Strategies</a:t>
            </a:r>
          </a:p>
          <a:p>
            <a:pPr marL="0" lvl="1" indent="0">
              <a:buNone/>
            </a:pPr>
            <a:r>
              <a:rPr lang="en-US" sz="1400" dirty="0"/>
              <a:t>Developing coping strategies is essential for building resilience and maintaining adaptability in the face of challenges. It involves cultivating skills and habits that help us manage stress, stay focused, and remain effective even when facing difficult situations.</a:t>
            </a:r>
          </a:p>
          <a:p>
            <a:pPr marL="0" indent="0">
              <a:spcBef>
                <a:spcPts val="2500"/>
              </a:spcBef>
              <a:buNone/>
            </a:pPr>
            <a:r>
              <a:rPr lang="en-US" sz="1400" b="1" dirty="0"/>
              <a:t>Seeking Support</a:t>
            </a:r>
          </a:p>
          <a:p>
            <a:pPr marL="0" lvl="1" indent="0">
              <a:buNone/>
            </a:pPr>
            <a:r>
              <a:rPr lang="en-US" sz="1400" dirty="0"/>
              <a:t>Seeking support from colleagues or mentors is an important part of building resilience. It helps us to feel less isolated and more connected, and can provide us with valuable advice, feedback, and encouragement.</a:t>
            </a:r>
          </a:p>
        </p:txBody>
      </p:sp>
    </p:spTree>
    <p:extLst>
      <p:ext uri="{BB962C8B-B14F-4D97-AF65-F5344CB8AC3E}">
        <p14:creationId xmlns:p14="http://schemas.microsoft.com/office/powerpoint/2010/main" val="305068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ngry man talking on the phone">
            <a:extLst>
              <a:ext uri="{FF2B5EF4-FFF2-40B4-BE49-F238E27FC236}">
                <a16:creationId xmlns:a16="http://schemas.microsoft.com/office/drawing/2014/main" id="{30D99DEF-EA38-4B71-9C83-B9CC62BC4E40}"/>
              </a:ext>
            </a:extLst>
          </p:cNvPr>
          <p:cNvPicPr>
            <a:picLocks noGrp="1" noChangeAspect="1"/>
          </p:cNvPicPr>
          <p:nvPr>
            <p:ph sz="half" idx="1"/>
          </p:nvPr>
        </p:nvPicPr>
        <p:blipFill>
          <a:blip r:embed="rId3"/>
          <a:srcRect r="18696"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69D25B-61AC-B3F5-B997-333426761D2F}"/>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800"/>
              <a:t>Importance of Adaptability in a Changing Job Market</a:t>
            </a:r>
          </a:p>
        </p:txBody>
      </p:sp>
      <p:sp>
        <p:nvSpPr>
          <p:cNvPr id="4" name="Content Placeholder 3">
            <a:extLst>
              <a:ext uri="{FF2B5EF4-FFF2-40B4-BE49-F238E27FC236}">
                <a16:creationId xmlns:a16="http://schemas.microsoft.com/office/drawing/2014/main" id="{EED89714-739C-19B3-B09B-0964CCA26ED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8" y="1949576"/>
            <a:ext cx="4923959" cy="4348348"/>
          </a:xfrm>
        </p:spPr>
        <p:txBody>
          <a:bodyPr>
            <a:normAutofit lnSpcReduction="10000"/>
          </a:bodyPr>
          <a:lstStyle/>
          <a:p>
            <a:pPr marL="0" indent="0">
              <a:spcBef>
                <a:spcPts val="2500"/>
              </a:spcBef>
              <a:buNone/>
            </a:pPr>
            <a:r>
              <a:rPr lang="en-US" sz="1400" b="1" dirty="0"/>
              <a:t>Importance of Adaptability</a:t>
            </a:r>
          </a:p>
          <a:p>
            <a:pPr marL="0" lvl="1" indent="0">
              <a:buNone/>
            </a:pPr>
            <a:r>
              <a:rPr lang="en-US" sz="1400" dirty="0"/>
              <a:t>Adaptability is a critical skill in today's job market, enabling individuals to stay competitive and succeed in their careers amidst constant change.</a:t>
            </a:r>
          </a:p>
          <a:p>
            <a:pPr marL="0" indent="0">
              <a:spcBef>
                <a:spcPts val="2500"/>
              </a:spcBef>
              <a:buNone/>
            </a:pPr>
            <a:r>
              <a:rPr lang="en-US" sz="1400" b="1" dirty="0"/>
              <a:t>Common Career Challenges</a:t>
            </a:r>
          </a:p>
          <a:p>
            <a:pPr marL="0" lvl="1" indent="0">
              <a:buNone/>
            </a:pPr>
            <a:r>
              <a:rPr lang="en-US" sz="1400" dirty="0"/>
              <a:t>Career challenges can come in many forms, such as layoffs, a difficult boss, or job insecurity. It is important to recognize these challenges as early as possible and develop strategies to cope with them.</a:t>
            </a:r>
          </a:p>
          <a:p>
            <a:pPr marL="0" indent="0">
              <a:spcBef>
                <a:spcPts val="2500"/>
              </a:spcBef>
              <a:buNone/>
            </a:pPr>
            <a:r>
              <a:rPr lang="en-US" sz="1400" b="1" dirty="0"/>
              <a:t>Maintaining Growth Mindset</a:t>
            </a:r>
          </a:p>
          <a:p>
            <a:pPr marL="0" lvl="1" indent="0">
              <a:buNone/>
            </a:pPr>
            <a:r>
              <a:rPr lang="en-US" sz="1400" dirty="0"/>
              <a:t>Maintaining a growth mindset and being open to new opportunities is essential for staying adaptable and thriving in your career. It will also help you have a positive attitude toward changes out of your control. </a:t>
            </a:r>
          </a:p>
          <a:p>
            <a:pPr marL="0" lvl="1" indent="0">
              <a:buNone/>
            </a:pPr>
            <a:endParaRPr lang="en-US" sz="1400" dirty="0"/>
          </a:p>
        </p:txBody>
      </p:sp>
    </p:spTree>
    <p:extLst>
      <p:ext uri="{BB962C8B-B14F-4D97-AF65-F5344CB8AC3E}">
        <p14:creationId xmlns:p14="http://schemas.microsoft.com/office/powerpoint/2010/main" val="1407718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erson working on a laptop">
            <a:extLst>
              <a:ext uri="{FF2B5EF4-FFF2-40B4-BE49-F238E27FC236}">
                <a16:creationId xmlns:a16="http://schemas.microsoft.com/office/drawing/2014/main" id="{6209C916-64C2-4AD5-882F-1079306B1E79}"/>
              </a:ext>
            </a:extLst>
          </p:cNvPr>
          <p:cNvPicPr>
            <a:picLocks noGrp="1" noChangeAspect="1"/>
          </p:cNvPicPr>
          <p:nvPr>
            <p:ph sz="half" idx="1"/>
          </p:nvPr>
        </p:nvPicPr>
        <p:blipFill>
          <a:blip r:embed="rId3"/>
          <a:srcRect l="22977" r="22368"/>
          <a:stretch/>
        </p:blipFill>
        <p:spPr>
          <a:xfrm>
            <a:off x="20" y="914399"/>
            <a:ext cx="4416532" cy="5353523"/>
          </a:xfrm>
          <a:prstGeom prst="rect">
            <a:avLst/>
          </a:prstGeom>
        </p:spPr>
      </p:pic>
      <p:sp>
        <p:nvSpPr>
          <p:cNvPr id="2" name="Title 1">
            <a:extLst>
              <a:ext uri="{FF2B5EF4-FFF2-40B4-BE49-F238E27FC236}">
                <a16:creationId xmlns:a16="http://schemas.microsoft.com/office/drawing/2014/main" id="{A86939CE-3F2B-A5DF-1F12-6268C558B760}"/>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Self-Advocacy </a:t>
            </a:r>
          </a:p>
        </p:txBody>
      </p:sp>
      <p:sp>
        <p:nvSpPr>
          <p:cNvPr id="4" name="Content Placeholder 3">
            <a:extLst>
              <a:ext uri="{FF2B5EF4-FFF2-40B4-BE49-F238E27FC236}">
                <a16:creationId xmlns:a16="http://schemas.microsoft.com/office/drawing/2014/main" id="{98AB780E-1844-F95B-DC67-24E5E591D3C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43974" y="1589714"/>
            <a:ext cx="7139032" cy="5054367"/>
          </a:xfrm>
        </p:spPr>
        <p:txBody>
          <a:bodyPr>
            <a:normAutofit lnSpcReduction="10000"/>
          </a:bodyPr>
          <a:lstStyle/>
          <a:p>
            <a:pPr marL="0" indent="0">
              <a:spcBef>
                <a:spcPts val="2500"/>
              </a:spcBef>
              <a:buNone/>
            </a:pPr>
            <a:r>
              <a:rPr lang="en-US" sz="1400" b="1" dirty="0"/>
              <a:t>Defining Success on Your Own Terms</a:t>
            </a:r>
          </a:p>
          <a:p>
            <a:pPr marL="0" lvl="1" indent="0">
              <a:buNone/>
            </a:pPr>
            <a:r>
              <a:rPr lang="en-US" sz="1400" dirty="0"/>
              <a:t>Defining success on your own terms means taking the time to reflect on your values, passions, and goals, and making decisions that align with them. It's important to remember that success means different things to different people, and that's okay.</a:t>
            </a:r>
          </a:p>
          <a:p>
            <a:pPr marL="0" indent="0">
              <a:spcBef>
                <a:spcPts val="2500"/>
              </a:spcBef>
              <a:buNone/>
            </a:pPr>
            <a:r>
              <a:rPr lang="en-US" sz="1400" b="1" dirty="0"/>
              <a:t>Set Boundaries</a:t>
            </a:r>
          </a:p>
          <a:p>
            <a:pPr marL="0" lvl="1" indent="0">
              <a:buNone/>
            </a:pPr>
            <a:r>
              <a:rPr lang="en-US" sz="1400" dirty="0"/>
              <a:t>Setting boundaries is crucial in managing workplace stress. This can include limiting work hours, turning off notifications outside of work hours, and avoiding taking work home.</a:t>
            </a:r>
          </a:p>
          <a:p>
            <a:pPr marL="0" indent="0">
              <a:spcBef>
                <a:spcPts val="2500"/>
              </a:spcBef>
              <a:buNone/>
            </a:pPr>
            <a:r>
              <a:rPr lang="en-US" sz="1400" b="1" dirty="0"/>
              <a:t>Practicing Self-Care</a:t>
            </a:r>
          </a:p>
          <a:p>
            <a:pPr marL="0" lvl="1" indent="0">
              <a:buNone/>
            </a:pPr>
            <a:r>
              <a:rPr lang="en-US" sz="1400" dirty="0"/>
              <a:t>Practicing self-care is essential for building resilience and maintaining mental and physical well-being. It involves taking time to prioritize our own needs and engage in activities that promote relaxation, stress reduction, and personal growth.</a:t>
            </a:r>
          </a:p>
          <a:p>
            <a:pPr marL="0" indent="0">
              <a:lnSpc>
                <a:spcPct val="110000"/>
              </a:lnSpc>
              <a:spcBef>
                <a:spcPts val="2500"/>
              </a:spcBef>
              <a:buNone/>
            </a:pPr>
            <a:r>
              <a:rPr lang="en-US" sz="1400" b="1" dirty="0"/>
              <a:t>Learning from Mistakes</a:t>
            </a:r>
          </a:p>
          <a:p>
            <a:pPr marL="0" lvl="1" indent="0">
              <a:lnSpc>
                <a:spcPct val="110000"/>
              </a:lnSpc>
              <a:buNone/>
            </a:pPr>
            <a:r>
              <a:rPr lang="en-US" sz="1400" dirty="0"/>
              <a:t>Cultivating resilience and persistence involves learning from mistakes and failures. It is important to reflect on them as opportunities to learn and improve future outcomes instead of something negative to maintain a growth mindset.</a:t>
            </a:r>
          </a:p>
          <a:p>
            <a:pPr marL="0" lvl="1" indent="0">
              <a:buNone/>
            </a:pPr>
            <a:endParaRPr lang="en-US" sz="1400" dirty="0"/>
          </a:p>
          <a:p>
            <a:pPr marL="0" lvl="1" indent="0">
              <a:buNone/>
            </a:pPr>
            <a:endParaRPr lang="en-US" sz="1400" dirty="0"/>
          </a:p>
        </p:txBody>
      </p:sp>
    </p:spTree>
    <p:extLst>
      <p:ext uri="{BB962C8B-B14F-4D97-AF65-F5344CB8AC3E}">
        <p14:creationId xmlns:p14="http://schemas.microsoft.com/office/powerpoint/2010/main" val="3664303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oman Silhouette at sunset near the seaside">
            <a:extLst>
              <a:ext uri="{FF2B5EF4-FFF2-40B4-BE49-F238E27FC236}">
                <a16:creationId xmlns:a16="http://schemas.microsoft.com/office/drawing/2014/main" id="{2DA81F82-5A02-42C0-BA7E-3457C575EF59}"/>
              </a:ext>
            </a:extLst>
          </p:cNvPr>
          <p:cNvPicPr>
            <a:picLocks noGrp="1" noChangeAspect="1"/>
          </p:cNvPicPr>
          <p:nvPr>
            <p:ph sz="half" idx="1"/>
          </p:nvPr>
        </p:nvPicPr>
        <p:blipFill>
          <a:blip r:embed="rId3"/>
          <a:srcRect l="44483" r="6017"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923BF2D-0C1F-DCF7-0AEC-E6B229EA7DDD}"/>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Staying Motivated &amp; Developing a Vivid Image of Your Ideal Self</a:t>
            </a:r>
          </a:p>
        </p:txBody>
      </p:sp>
      <p:sp>
        <p:nvSpPr>
          <p:cNvPr id="4" name="Content Placeholder 3">
            <a:extLst>
              <a:ext uri="{FF2B5EF4-FFF2-40B4-BE49-F238E27FC236}">
                <a16:creationId xmlns:a16="http://schemas.microsoft.com/office/drawing/2014/main" id="{8216B03A-9460-4E55-97E6-502A0EFD817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fontScale="85000" lnSpcReduction="20000"/>
          </a:bodyPr>
          <a:lstStyle/>
          <a:p>
            <a:pPr marL="0" indent="0">
              <a:spcBef>
                <a:spcPts val="2500"/>
              </a:spcBef>
              <a:buNone/>
            </a:pPr>
            <a:r>
              <a:rPr lang="en-US" sz="1400" b="1" dirty="0"/>
              <a:t>Staying Focused on Your 'Why'</a:t>
            </a:r>
          </a:p>
          <a:p>
            <a:pPr marL="0" lvl="1" indent="0">
              <a:buNone/>
            </a:pPr>
            <a:r>
              <a:rPr lang="en-US" sz="1400" dirty="0"/>
              <a:t>By staying focused on your 'why', you can stay motivated and committed to achieving your goals. This helps you stay on track and overcome any challenges that come your way.</a:t>
            </a:r>
          </a:p>
          <a:p>
            <a:pPr marL="0" indent="0">
              <a:spcBef>
                <a:spcPts val="2500"/>
              </a:spcBef>
              <a:buNone/>
            </a:pPr>
            <a:r>
              <a:rPr lang="en-US" sz="1400" b="1" dirty="0"/>
              <a:t>Importance of Willpower</a:t>
            </a:r>
          </a:p>
          <a:p>
            <a:pPr marL="0" lvl="1" indent="0">
              <a:buNone/>
            </a:pPr>
            <a:r>
              <a:rPr lang="en-US" sz="1400" dirty="0"/>
              <a:t>Willpower is crucial for achieving success, happiness, and well-being. It helps individuals to overcome obstacles, resist temptation, and stay motivated towards their goals.</a:t>
            </a:r>
          </a:p>
          <a:p>
            <a:pPr marL="0" indent="0">
              <a:spcBef>
                <a:spcPts val="2500"/>
              </a:spcBef>
              <a:buNone/>
            </a:pPr>
            <a:r>
              <a:rPr lang="en-US" sz="1400" b="1" dirty="0"/>
              <a:t>Lack of Motivation</a:t>
            </a:r>
          </a:p>
          <a:p>
            <a:pPr marL="0" indent="0">
              <a:spcBef>
                <a:spcPts val="600"/>
              </a:spcBef>
              <a:buNone/>
            </a:pPr>
            <a:r>
              <a:rPr lang="en-US" sz="1400" dirty="0"/>
              <a:t>Lack of motivation is a common challenge to willpower that can make it difficult to stay committed to our goals. Finding ways to increase motivation, such as setting achievable goals and celebrating small wins, can help us build stronger willpower.</a:t>
            </a:r>
          </a:p>
          <a:p>
            <a:pPr marL="0" indent="0">
              <a:spcBef>
                <a:spcPts val="2500"/>
              </a:spcBef>
              <a:buNone/>
            </a:pPr>
            <a:r>
              <a:rPr lang="en-US" sz="1400" b="1" dirty="0"/>
              <a:t>Visualization</a:t>
            </a:r>
          </a:p>
          <a:p>
            <a:pPr marL="0" lvl="1" indent="0">
              <a:buNone/>
            </a:pPr>
            <a:r>
              <a:rPr lang="en-US" sz="1400" dirty="0"/>
              <a:t>Visualization is a mental process of creating images or scenarios of a desired situation. It can help us stay motivated and focused on our goals. It can activate the parts of our brain responsible for motivation and decision-making, helping us stay on track towards achieving our desired outcome.</a:t>
            </a:r>
          </a:p>
          <a:p>
            <a:pPr marL="0" lvl="1" indent="0">
              <a:buNone/>
            </a:pPr>
            <a:endParaRPr lang="en-US" sz="1400" dirty="0"/>
          </a:p>
          <a:p>
            <a:pPr marL="0" lvl="1" indent="0">
              <a:buNone/>
            </a:pPr>
            <a:endParaRPr lang="en-US" sz="1400" dirty="0"/>
          </a:p>
        </p:txBody>
      </p:sp>
    </p:spTree>
    <p:extLst>
      <p:ext uri="{BB962C8B-B14F-4D97-AF65-F5344CB8AC3E}">
        <p14:creationId xmlns:p14="http://schemas.microsoft.com/office/powerpoint/2010/main" val="616849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uccessful Young man at his office working.">
            <a:extLst>
              <a:ext uri="{FF2B5EF4-FFF2-40B4-BE49-F238E27FC236}">
                <a16:creationId xmlns:a16="http://schemas.microsoft.com/office/drawing/2014/main" id="{35B23406-78BA-4A62-8613-F8F8CD7727BB}"/>
              </a:ext>
            </a:extLst>
          </p:cNvPr>
          <p:cNvPicPr>
            <a:picLocks noGrp="1" noChangeAspect="1"/>
          </p:cNvPicPr>
          <p:nvPr>
            <p:ph sz="half" idx="1"/>
          </p:nvPr>
        </p:nvPicPr>
        <p:blipFill>
          <a:blip r:embed="rId3"/>
          <a:srcRect l="29838" r="1509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94031DB-2B08-9992-5CC4-0A0BBD7FA57F}"/>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Activity: Create a Personal Development Plan</a:t>
            </a:r>
          </a:p>
        </p:txBody>
      </p:sp>
      <p:sp>
        <p:nvSpPr>
          <p:cNvPr id="4" name="Content Placeholder 3">
            <a:extLst>
              <a:ext uri="{FF2B5EF4-FFF2-40B4-BE49-F238E27FC236}">
                <a16:creationId xmlns:a16="http://schemas.microsoft.com/office/drawing/2014/main" id="{AC3012C9-E491-F3C4-89B4-10866A8554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Personal Development Plan</a:t>
            </a:r>
          </a:p>
          <a:p>
            <a:pPr marL="0" lvl="1" indent="0">
              <a:buNone/>
            </a:pPr>
            <a:r>
              <a:rPr lang="en-US" sz="1400"/>
              <a:t>Creating a personal development plan is an effective way to achieve long-term career aspirations by outlining actionable short-term steps that lead to success.</a:t>
            </a:r>
          </a:p>
          <a:p>
            <a:pPr marL="0" indent="0">
              <a:spcBef>
                <a:spcPts val="2500"/>
              </a:spcBef>
              <a:buNone/>
            </a:pPr>
            <a:r>
              <a:rPr lang="en-US" sz="1400" b="1"/>
              <a:t>Long-term Career Aspirations</a:t>
            </a:r>
          </a:p>
          <a:p>
            <a:pPr marL="0" lvl="1" indent="0">
              <a:buNone/>
            </a:pPr>
            <a:r>
              <a:rPr lang="en-US" sz="1400"/>
              <a:t>Having long-term career aspirations is important to stay motivated and focused on the end goal. A personal development plan helps in outlining the steps and staying on track.</a:t>
            </a:r>
          </a:p>
          <a:p>
            <a:pPr marL="0" indent="0">
              <a:spcBef>
                <a:spcPts val="2500"/>
              </a:spcBef>
              <a:buNone/>
            </a:pPr>
            <a:r>
              <a:rPr lang="en-US" sz="1400" b="1"/>
              <a:t>Actionable Short-term Steps</a:t>
            </a:r>
          </a:p>
          <a:p>
            <a:pPr marL="0" lvl="1" indent="0">
              <a:buNone/>
            </a:pPr>
            <a:r>
              <a:rPr lang="en-US" sz="1400"/>
              <a:t>Actionable short-term steps are the building blocks to achieving long-term career aspirations. They should be specific, measurable, attainable, relevant, and time-bound.</a:t>
            </a:r>
          </a:p>
        </p:txBody>
      </p:sp>
    </p:spTree>
    <p:extLst>
      <p:ext uri="{BB962C8B-B14F-4D97-AF65-F5344CB8AC3E}">
        <p14:creationId xmlns:p14="http://schemas.microsoft.com/office/powerpoint/2010/main" val="123040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10A3A45-F890-458A-A89A-DDBFB8963B7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t="26754" b="17652"/>
          <a:stretch/>
        </p:blipFill>
        <p:spPr>
          <a:xfrm>
            <a:off x="0" y="449214"/>
            <a:ext cx="6253951" cy="5848709"/>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71E31D9-1D5E-A045-1B4A-DF81F3B63974}"/>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600" dirty="0"/>
              <a:t>Career Planning and Adaptability</a:t>
            </a:r>
          </a:p>
        </p:txBody>
      </p:sp>
      <p:sp>
        <p:nvSpPr>
          <p:cNvPr id="4" name="Content Placeholder 3">
            <a:extLst>
              <a:ext uri="{FF2B5EF4-FFF2-40B4-BE49-F238E27FC236}">
                <a16:creationId xmlns:a16="http://schemas.microsoft.com/office/drawing/2014/main" id="{F3F117E6-F9BF-FAC7-D26F-D5E5A1742A8B}"/>
              </a:ext>
            </a:extLst>
          </p:cNvPr>
          <p:cNvSpPr>
            <a:spLocks noGrp="1"/>
          </p:cNvSpPr>
          <p:nvPr>
            <p:ph sz="half" idx="2"/>
          </p:nvPr>
        </p:nvSpPr>
        <p:spPr>
          <a:xfrm>
            <a:off x="7269905" y="2176036"/>
            <a:ext cx="4261104" cy="4121887"/>
          </a:xfrm>
        </p:spPr>
        <p:txBody>
          <a:bodyPr vert="horz" lIns="91440" tIns="45720" rIns="91440" bIns="45720" rtlCol="0">
            <a:normAutofit/>
          </a:bodyPr>
          <a:lstStyle/>
          <a:p>
            <a:pPr>
              <a:lnSpc>
                <a:spcPct val="110000"/>
              </a:lnSpc>
            </a:pPr>
            <a:r>
              <a:rPr lang="en-US" sz="1700" dirty="0"/>
              <a:t>The Importance of Intentionality and Future Orientation in Career Planning</a:t>
            </a:r>
          </a:p>
          <a:p>
            <a:pPr marL="0" indent="0">
              <a:lnSpc>
                <a:spcPct val="110000"/>
              </a:lnSpc>
              <a:buNone/>
            </a:pPr>
            <a:endParaRPr lang="en-US" sz="1700" dirty="0"/>
          </a:p>
          <a:p>
            <a:pPr>
              <a:lnSpc>
                <a:spcPct val="110000"/>
              </a:lnSpc>
            </a:pPr>
            <a:r>
              <a:rPr lang="en-US" sz="1700" dirty="0"/>
              <a:t>Breaking Down Long-Term Goals Into Actionable Short-Term Steps</a:t>
            </a:r>
          </a:p>
          <a:p>
            <a:pPr marL="0" indent="0">
              <a:lnSpc>
                <a:spcPct val="110000"/>
              </a:lnSpc>
              <a:buNone/>
            </a:pPr>
            <a:endParaRPr lang="en-US" sz="1700" dirty="0"/>
          </a:p>
          <a:p>
            <a:pPr>
              <a:lnSpc>
                <a:spcPct val="110000"/>
              </a:lnSpc>
            </a:pPr>
            <a:r>
              <a:rPr lang="en-US" sz="1700" dirty="0"/>
              <a:t>Setting Ongoing Career Goals and Continuous Evaluation </a:t>
            </a:r>
          </a:p>
          <a:p>
            <a:pPr marL="0" indent="0">
              <a:lnSpc>
                <a:spcPct val="110000"/>
              </a:lnSpc>
              <a:buNone/>
            </a:pPr>
            <a:endParaRPr lang="en-US" sz="1700" dirty="0"/>
          </a:p>
          <a:p>
            <a:pPr>
              <a:lnSpc>
                <a:spcPct val="110000"/>
              </a:lnSpc>
            </a:pPr>
            <a:r>
              <a:rPr lang="en-US" sz="1700" dirty="0"/>
              <a:t>Building Resilience and Adaptability in the Workplace</a:t>
            </a:r>
          </a:p>
        </p:txBody>
      </p:sp>
    </p:spTree>
    <p:extLst>
      <p:ext uri="{BB962C8B-B14F-4D97-AF65-F5344CB8AC3E}">
        <p14:creationId xmlns:p14="http://schemas.microsoft.com/office/powerpoint/2010/main" val="40462359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holding compass">
            <a:extLst>
              <a:ext uri="{FF2B5EF4-FFF2-40B4-BE49-F238E27FC236}">
                <a16:creationId xmlns:a16="http://schemas.microsoft.com/office/drawing/2014/main" id="{FF219BA4-EB67-4F98-A7A8-1ED8620D1738}"/>
              </a:ext>
            </a:extLst>
          </p:cNvPr>
          <p:cNvPicPr>
            <a:picLocks noGrp="1" noChangeAspect="1"/>
          </p:cNvPicPr>
          <p:nvPr>
            <p:ph sz="half" idx="1"/>
          </p:nvPr>
        </p:nvPicPr>
        <p:blipFill>
          <a:blip r:embed="rId3"/>
          <a:srcRect l="22416" r="22723"/>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BF8FAC2-043E-5449-1306-089FE6AEAE87}"/>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Understanding Intentional Career Planning</a:t>
            </a:r>
          </a:p>
        </p:txBody>
      </p:sp>
      <p:sp>
        <p:nvSpPr>
          <p:cNvPr id="4" name="Content Placeholder 3">
            <a:extLst>
              <a:ext uri="{FF2B5EF4-FFF2-40B4-BE49-F238E27FC236}">
                <a16:creationId xmlns:a16="http://schemas.microsoft.com/office/drawing/2014/main" id="{3353CDE3-7EBB-7752-3527-3F8D3E16A53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fontScale="92500" lnSpcReduction="10000"/>
          </a:bodyPr>
          <a:lstStyle/>
          <a:p>
            <a:pPr marL="0" indent="0">
              <a:lnSpc>
                <a:spcPct val="110000"/>
              </a:lnSpc>
              <a:spcBef>
                <a:spcPts val="2500"/>
              </a:spcBef>
              <a:buNone/>
            </a:pPr>
            <a:r>
              <a:rPr lang="en-US" sz="1400" b="1" dirty="0"/>
              <a:t>Goal Setting</a:t>
            </a:r>
          </a:p>
          <a:p>
            <a:pPr marL="0" lvl="1" indent="0">
              <a:lnSpc>
                <a:spcPct val="110000"/>
              </a:lnSpc>
              <a:buNone/>
            </a:pPr>
            <a:r>
              <a:rPr lang="en-US" sz="1400" dirty="0"/>
              <a:t>Intentional career planning involves setting goals and developing a plan to achieve them. This helps you stay focused and motivated towards achieving your career aspirations.</a:t>
            </a:r>
          </a:p>
          <a:p>
            <a:pPr marL="0" indent="0">
              <a:lnSpc>
                <a:spcPct val="110000"/>
              </a:lnSpc>
              <a:spcBef>
                <a:spcPts val="2500"/>
              </a:spcBef>
              <a:buNone/>
            </a:pPr>
            <a:r>
              <a:rPr lang="en-US" sz="1400" b="1" dirty="0"/>
              <a:t>Self-Reflection and Self-Awareness</a:t>
            </a:r>
          </a:p>
          <a:p>
            <a:pPr marL="0" lvl="1" indent="0">
              <a:lnSpc>
                <a:spcPct val="110000"/>
              </a:lnSpc>
              <a:buNone/>
            </a:pPr>
            <a:r>
              <a:rPr lang="en-US" sz="1400" dirty="0"/>
              <a:t>Intentional career planning requires reflection and self-awareness to determine what you want to achieve in your career and how to get there. This involves identifying your strengths and weaknesses and understanding your values and interests.</a:t>
            </a:r>
          </a:p>
          <a:p>
            <a:pPr marL="0" indent="0">
              <a:spcBef>
                <a:spcPts val="2500"/>
              </a:spcBef>
              <a:buNone/>
            </a:pPr>
            <a:r>
              <a:rPr lang="en-US" sz="1400" b="1" dirty="0"/>
              <a:t>Motivation During Challenging Times</a:t>
            </a:r>
          </a:p>
          <a:p>
            <a:pPr marL="0" lvl="1" indent="0">
              <a:buNone/>
            </a:pPr>
            <a:r>
              <a:rPr lang="en-US" sz="1400" dirty="0"/>
              <a:t>Being future-oriented can help you stay motivated and focused during challenging times, by providing a clear vision of what you want to achieve in the long-term.</a:t>
            </a:r>
          </a:p>
          <a:p>
            <a:pPr marL="0" lvl="1" indent="0">
              <a:buNone/>
            </a:pPr>
            <a:endParaRPr lang="en-US" sz="1400" b="1" dirty="0"/>
          </a:p>
          <a:p>
            <a:pPr marL="0" lvl="1" indent="0">
              <a:buNone/>
            </a:pPr>
            <a:r>
              <a:rPr lang="en-US" sz="1400" b="1" dirty="0"/>
              <a:t>Feel More Confident and Prepared</a:t>
            </a:r>
          </a:p>
          <a:p>
            <a:pPr marL="0" lvl="1" indent="0">
              <a:buNone/>
            </a:pPr>
            <a:r>
              <a:rPr lang="en-US" sz="1400" b="1" dirty="0"/>
              <a:t>“Failure to plan is a plan to fail.” </a:t>
            </a:r>
          </a:p>
          <a:p>
            <a:pPr marL="0" lvl="1" indent="0">
              <a:buNone/>
            </a:pPr>
            <a:endParaRPr lang="en-US" sz="1400" dirty="0"/>
          </a:p>
        </p:txBody>
      </p:sp>
    </p:spTree>
    <p:extLst>
      <p:ext uri="{BB962C8B-B14F-4D97-AF65-F5344CB8AC3E}">
        <p14:creationId xmlns:p14="http://schemas.microsoft.com/office/powerpoint/2010/main" val="1642048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man business concept directional sign.">
            <a:extLst>
              <a:ext uri="{FF2B5EF4-FFF2-40B4-BE49-F238E27FC236}">
                <a16:creationId xmlns:a16="http://schemas.microsoft.com/office/drawing/2014/main" id="{C420D8E3-8091-4920-B4D0-C3EBD75F799C}"/>
              </a:ext>
            </a:extLst>
          </p:cNvPr>
          <p:cNvPicPr>
            <a:picLocks noGrp="1" noChangeAspect="1"/>
          </p:cNvPicPr>
          <p:nvPr>
            <p:ph sz="half" idx="1"/>
          </p:nvPr>
        </p:nvPicPr>
        <p:blipFill>
          <a:blip r:embed="rId3"/>
          <a:srcRect l="24278" r="2065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8E2BC92-AFF5-EEDA-F04C-357B5BFED3A2}"/>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Defining Long-Term Career Aspirations</a:t>
            </a:r>
          </a:p>
        </p:txBody>
      </p:sp>
      <p:sp>
        <p:nvSpPr>
          <p:cNvPr id="4" name="Content Placeholder 3">
            <a:extLst>
              <a:ext uri="{FF2B5EF4-FFF2-40B4-BE49-F238E27FC236}">
                <a16:creationId xmlns:a16="http://schemas.microsoft.com/office/drawing/2014/main" id="{F44C816A-5182-7B05-7AF1-6A47E6DD32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fontScale="92500" lnSpcReduction="20000"/>
          </a:bodyPr>
          <a:lstStyle/>
          <a:p>
            <a:pPr marL="0" indent="0">
              <a:lnSpc>
                <a:spcPct val="110000"/>
              </a:lnSpc>
              <a:spcBef>
                <a:spcPts val="2500"/>
              </a:spcBef>
              <a:buNone/>
            </a:pPr>
            <a:r>
              <a:rPr lang="en-US" sz="1400" b="1" dirty="0"/>
              <a:t>Identify Career Aspirations</a:t>
            </a:r>
          </a:p>
          <a:p>
            <a:pPr marL="0" lvl="1" indent="0">
              <a:lnSpc>
                <a:spcPct val="110000"/>
              </a:lnSpc>
              <a:buNone/>
            </a:pPr>
            <a:r>
              <a:rPr lang="en-US" sz="1400" dirty="0"/>
              <a:t>Identifying your long-term career aspirations is crucial for setting realistic goals and developing a plan to achieve them. It requires reflection and self-awareness to determine what you want to achieve in your career.</a:t>
            </a:r>
          </a:p>
          <a:p>
            <a:pPr marL="0" indent="0">
              <a:lnSpc>
                <a:spcPct val="110000"/>
              </a:lnSpc>
              <a:spcBef>
                <a:spcPts val="2500"/>
              </a:spcBef>
              <a:buNone/>
            </a:pPr>
            <a:r>
              <a:rPr lang="en-US" sz="1400" b="1" dirty="0"/>
              <a:t>Setting Realistic Goals</a:t>
            </a:r>
          </a:p>
          <a:p>
            <a:pPr marL="0" lvl="1" indent="0">
              <a:lnSpc>
                <a:spcPct val="110000"/>
              </a:lnSpc>
              <a:buNone/>
            </a:pPr>
            <a:r>
              <a:rPr lang="en-US" sz="1400" dirty="0"/>
              <a:t>Setting realistic goals can help you achieve your long-term career aspirations. By breaking down your aspirations into smaller, achievable goals, you can create a plan to get there.</a:t>
            </a:r>
          </a:p>
          <a:p>
            <a:pPr marL="0" indent="0">
              <a:lnSpc>
                <a:spcPct val="110000"/>
              </a:lnSpc>
              <a:spcBef>
                <a:spcPts val="2500"/>
              </a:spcBef>
              <a:buNone/>
            </a:pPr>
            <a:r>
              <a:rPr lang="en-US" sz="1400" b="1" dirty="0"/>
              <a:t>Develop a Plan</a:t>
            </a:r>
          </a:p>
          <a:p>
            <a:pPr marL="0" lvl="1" indent="0">
              <a:lnSpc>
                <a:spcPct val="110000"/>
              </a:lnSpc>
              <a:buNone/>
            </a:pPr>
            <a:r>
              <a:rPr lang="en-US" sz="1400" dirty="0"/>
              <a:t>Developing a plan to achieve your long-term career aspirations involves identifying the steps you need to take to get there. This may include gaining new skills, networking, and seeking out opportunities that align with your career aspirations.</a:t>
            </a:r>
          </a:p>
          <a:p>
            <a:pPr marL="0" indent="0">
              <a:spcBef>
                <a:spcPts val="2500"/>
              </a:spcBef>
              <a:buNone/>
            </a:pPr>
            <a:r>
              <a:rPr lang="en-US" sz="1400" b="1" dirty="0"/>
              <a:t>Use SMART Criteria</a:t>
            </a:r>
          </a:p>
          <a:p>
            <a:pPr marL="0" lvl="1" indent="0">
              <a:buNone/>
            </a:pPr>
            <a:r>
              <a:rPr lang="en-US" sz="1400" dirty="0"/>
              <a:t>Using SMART criteria ensures that your goals are specific, measurable, achievable, relevant, and time-bound, which makes them more actionable and achievable.</a:t>
            </a:r>
          </a:p>
          <a:p>
            <a:pPr marL="0" lvl="1" indent="0">
              <a:lnSpc>
                <a:spcPct val="110000"/>
              </a:lnSpc>
              <a:buNone/>
            </a:pPr>
            <a:endParaRPr lang="en-US" sz="1400" dirty="0"/>
          </a:p>
        </p:txBody>
      </p:sp>
    </p:spTree>
    <p:extLst>
      <p:ext uri="{BB962C8B-B14F-4D97-AF65-F5344CB8AC3E}">
        <p14:creationId xmlns:p14="http://schemas.microsoft.com/office/powerpoint/2010/main" val="1194432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Man presenting in meeting">
            <a:extLst>
              <a:ext uri="{FF2B5EF4-FFF2-40B4-BE49-F238E27FC236}">
                <a16:creationId xmlns:a16="http://schemas.microsoft.com/office/drawing/2014/main" id="{BD0F9C03-8556-4900-8631-5B9B3249515A}"/>
              </a:ext>
            </a:extLst>
          </p:cNvPr>
          <p:cNvPicPr>
            <a:picLocks noGrp="1" noChangeAspect="1"/>
          </p:cNvPicPr>
          <p:nvPr>
            <p:ph sz="half" idx="1"/>
          </p:nvPr>
        </p:nvPicPr>
        <p:blipFill>
          <a:blip r:embed="rId3"/>
          <a:srcRect r="10499"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0B55242-380B-9EB5-8700-E3511CF97A55}"/>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2500" dirty="0"/>
              <a:t>SMART Goals</a:t>
            </a:r>
          </a:p>
        </p:txBody>
      </p:sp>
      <p:sp>
        <p:nvSpPr>
          <p:cNvPr id="4" name="Content Placeholder 3">
            <a:extLst>
              <a:ext uri="{FF2B5EF4-FFF2-40B4-BE49-F238E27FC236}">
                <a16:creationId xmlns:a16="http://schemas.microsoft.com/office/drawing/2014/main" id="{7C21CB0E-E9BE-0A4C-80CA-12A49ECC016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fontScale="92500" lnSpcReduction="20000"/>
          </a:bodyPr>
          <a:lstStyle/>
          <a:p>
            <a:pPr marL="0" indent="0">
              <a:spcBef>
                <a:spcPts val="2500"/>
              </a:spcBef>
              <a:buNone/>
            </a:pPr>
            <a:r>
              <a:rPr lang="en-US" sz="1400" b="1" dirty="0"/>
              <a:t>SMART Criteria</a:t>
            </a:r>
          </a:p>
          <a:p>
            <a:pPr marL="0" lvl="1" indent="0">
              <a:buNone/>
            </a:pPr>
            <a:r>
              <a:rPr lang="en-US" sz="1400" dirty="0"/>
              <a:t>Developing career goals using the SMART criteria (Specific, Measurable, Achievable, Relevant, and Time-bound) helps individuals create achievable goals and increase their chances of success.</a:t>
            </a:r>
          </a:p>
          <a:p>
            <a:pPr marL="0" lvl="1" indent="0">
              <a:buNone/>
            </a:pPr>
            <a:endParaRPr lang="en-US" sz="1400" dirty="0"/>
          </a:p>
          <a:p>
            <a:pPr marL="0" lvl="1" indent="0">
              <a:buNone/>
            </a:pPr>
            <a:r>
              <a:rPr lang="en-US" sz="1400" dirty="0"/>
              <a:t>• Specific: Clearly define the goal</a:t>
            </a:r>
          </a:p>
          <a:p>
            <a:pPr marL="0" lvl="1" indent="0">
              <a:buNone/>
            </a:pPr>
            <a:r>
              <a:rPr lang="en-US" sz="1400" dirty="0"/>
              <a:t>• Measurable: Establish criteria for measuring progress</a:t>
            </a:r>
          </a:p>
          <a:p>
            <a:pPr marL="0" lvl="1" indent="0">
              <a:buNone/>
            </a:pPr>
            <a:r>
              <a:rPr lang="en-US" sz="1400" dirty="0"/>
              <a:t>• Achievable: Ensure the goal is realistic</a:t>
            </a:r>
          </a:p>
          <a:p>
            <a:pPr marL="0" lvl="1" indent="0">
              <a:buNone/>
            </a:pPr>
            <a:r>
              <a:rPr lang="en-US" sz="1400" dirty="0"/>
              <a:t>• Relevant: Align with broader career aspirations</a:t>
            </a:r>
          </a:p>
          <a:p>
            <a:pPr marL="0" lvl="1" indent="0">
              <a:buNone/>
            </a:pPr>
            <a:r>
              <a:rPr lang="en-US" sz="1400" dirty="0"/>
              <a:t>• Time-bound: Set a deadline for achievement</a:t>
            </a:r>
          </a:p>
          <a:p>
            <a:pPr marL="0" lvl="1" indent="0">
              <a:buNone/>
            </a:pPr>
            <a:r>
              <a:rPr lang="en-US" sz="1400" dirty="0"/>
              <a:t>• Discuss the importance of clarity and specificity</a:t>
            </a:r>
          </a:p>
          <a:p>
            <a:pPr marL="0" lvl="1" indent="0">
              <a:buNone/>
            </a:pPr>
            <a:r>
              <a:rPr lang="en-US" sz="1400" dirty="0"/>
              <a:t>• Define intentionality in the context of career planning</a:t>
            </a:r>
          </a:p>
          <a:p>
            <a:pPr marL="0" indent="0">
              <a:spcBef>
                <a:spcPts val="2500"/>
              </a:spcBef>
              <a:buNone/>
            </a:pPr>
            <a:r>
              <a:rPr lang="en-US" sz="1400" b="1" dirty="0"/>
              <a:t>Short-term Career Goals</a:t>
            </a:r>
          </a:p>
          <a:p>
            <a:pPr marL="0" lvl="1" indent="0">
              <a:buNone/>
            </a:pPr>
            <a:r>
              <a:rPr lang="en-US" sz="1400" dirty="0"/>
              <a:t>Short-term career goals are those that can be achieved within the next year or two and help individuals take the first steps towards achieving their long-term career goals.</a:t>
            </a:r>
          </a:p>
          <a:p>
            <a:pPr marL="0" indent="0">
              <a:spcBef>
                <a:spcPts val="2500"/>
              </a:spcBef>
              <a:buNone/>
            </a:pPr>
            <a:r>
              <a:rPr lang="en-US" sz="1400" b="1" dirty="0"/>
              <a:t>Long-term Career Goals</a:t>
            </a:r>
          </a:p>
          <a:p>
            <a:pPr marL="0" lvl="1" indent="0">
              <a:buNone/>
            </a:pPr>
            <a:r>
              <a:rPr lang="en-US" sz="1400" dirty="0"/>
              <a:t>Long-term career goals are those that take longer to achieve and help individuals create a roadmap for their career development and growth.</a:t>
            </a:r>
          </a:p>
        </p:txBody>
      </p:sp>
    </p:spTree>
    <p:extLst>
      <p:ext uri="{BB962C8B-B14F-4D97-AF65-F5344CB8AC3E}">
        <p14:creationId xmlns:p14="http://schemas.microsoft.com/office/powerpoint/2010/main" val="3431540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r>
              <a:rPr lang="en-US" b="1" dirty="0"/>
              <a:t>Goal: "I want to own a business."</a:t>
            </a:r>
            <a:endParaRPr lang="en-US" dirty="0"/>
          </a:p>
          <a:p>
            <a:pPr marL="0" indent="0">
              <a:spcBef>
                <a:spcPts val="2500"/>
              </a:spcBef>
              <a:buNone/>
            </a:pPr>
            <a:endParaRPr lang="en-US" sz="1600" b="1" dirty="0"/>
          </a:p>
          <a:p>
            <a:pPr marL="285750" indent="-285750">
              <a:spcBef>
                <a:spcPts val="600"/>
              </a:spcBef>
              <a:buFont typeface="Arial" panose="020B0604020202020204" pitchFamily="34" charset="0"/>
              <a:buChar char="•"/>
            </a:pPr>
            <a:r>
              <a:rPr lang="en-US" sz="1600" dirty="0">
                <a:solidFill>
                  <a:schemeClr val="bg1"/>
                </a:solidFill>
              </a:rPr>
              <a:t>Broad knowledge</a:t>
            </a:r>
          </a:p>
          <a:p>
            <a:pPr marL="285750" indent="-285750">
              <a:spcBef>
                <a:spcPts val="600"/>
              </a:spcBef>
              <a:buFont typeface="Arial" panose="020B0604020202020204" pitchFamily="34" charset="0"/>
              <a:buChar char="•"/>
            </a:pPr>
            <a:r>
              <a:rPr lang="en-US" sz="1600" dirty="0">
                <a:solidFill>
                  <a:schemeClr val="bg1"/>
                </a:solidFill>
              </a:rPr>
              <a:t>Networking opportunities</a:t>
            </a:r>
          </a:p>
          <a:p>
            <a:pPr marL="285750" indent="-285750">
              <a:spcBef>
                <a:spcPts val="600"/>
              </a:spcBef>
              <a:buFont typeface="Arial" panose="020B0604020202020204" pitchFamily="34" charset="0"/>
              <a:buChar char="•"/>
            </a:pPr>
            <a:r>
              <a:rPr lang="en-US" sz="1600" dirty="0">
                <a:solidFill>
                  <a:schemeClr val="bg1"/>
                </a:solidFill>
              </a:rPr>
              <a:t>Higher earning potential</a:t>
            </a:r>
          </a:p>
          <a:p>
            <a:pPr marL="285750" indent="-285750">
              <a:spcBef>
                <a:spcPts val="600"/>
              </a:spcBef>
              <a:buFont typeface="Arial" panose="020B0604020202020204" pitchFamily="34" charset="0"/>
              <a:buChar char="•"/>
            </a:pPr>
            <a:r>
              <a:rPr lang="en-US" sz="1600" dirty="0">
                <a:solidFill>
                  <a:schemeClr val="bg1"/>
                </a:solidFill>
              </a:rPr>
              <a:t>Access to extracurricular activities and resources</a:t>
            </a:r>
          </a:p>
          <a:p>
            <a:pPr marL="285750" indent="-285750">
              <a:spcBef>
                <a:spcPts val="600"/>
              </a:spcBef>
              <a:buFont typeface="Arial" panose="020B0604020202020204" pitchFamily="34" charset="0"/>
              <a:buChar char="•"/>
            </a:pPr>
            <a:r>
              <a:rPr lang="en-US" sz="1600" dirty="0">
                <a:solidFill>
                  <a:schemeClr val="bg1"/>
                </a:solidFill>
              </a:rPr>
              <a:t>Development of critical thinking, soft skills, and social skills</a:t>
            </a:r>
          </a:p>
          <a:p>
            <a:pPr marL="285750" indent="-285750">
              <a:spcBef>
                <a:spcPts val="600"/>
              </a:spcBef>
              <a:buFont typeface="Arial" panose="020B0604020202020204" pitchFamily="34" charset="0"/>
              <a:buChar char="•"/>
            </a:pPr>
            <a:r>
              <a:rPr lang="en-US" sz="1600" dirty="0">
                <a:solidFill>
                  <a:schemeClr val="bg1"/>
                </a:solidFill>
              </a:rPr>
              <a:t>Cost (High Potential for Debt)</a:t>
            </a:r>
          </a:p>
          <a:p>
            <a:pPr marL="285750" indent="-285750">
              <a:spcBef>
                <a:spcPts val="600"/>
              </a:spcBef>
              <a:buFont typeface="Arial" panose="020B0604020202020204" pitchFamily="34" charset="0"/>
              <a:buChar char="•"/>
            </a:pPr>
            <a:r>
              <a:rPr lang="en-US" sz="1600" dirty="0">
                <a:solidFill>
                  <a:schemeClr val="bg1"/>
                </a:solidFill>
              </a:rPr>
              <a:t>Time commitment</a:t>
            </a:r>
          </a:p>
          <a:p>
            <a:pPr marL="285750" indent="-285750">
              <a:spcBef>
                <a:spcPts val="600"/>
              </a:spcBef>
              <a:buFont typeface="Arial" panose="020B0604020202020204" pitchFamily="34" charset="0"/>
              <a:buChar char="•"/>
            </a:pPr>
            <a:r>
              <a:rPr lang="en-US" sz="1600" dirty="0">
                <a:solidFill>
                  <a:schemeClr val="bg1"/>
                </a:solidFill>
              </a:rPr>
              <a:t>Uncertain return on investment for some degrees</a:t>
            </a:r>
          </a:p>
          <a:p>
            <a:pPr marL="285750" indent="-285750">
              <a:spcBef>
                <a:spcPts val="600"/>
              </a:spcBef>
              <a:buFont typeface="Arial" panose="020B0604020202020204" pitchFamily="34" charset="0"/>
              <a:buChar char="•"/>
            </a:pPr>
            <a:r>
              <a:rPr lang="en-US" sz="1600" dirty="0">
                <a:solidFill>
                  <a:schemeClr val="bg1"/>
                </a:solidFill>
              </a:rPr>
              <a:t>Opportunity cost of real world</a:t>
            </a:r>
          </a:p>
          <a:p>
            <a:pPr>
              <a:spcBef>
                <a:spcPts val="2500"/>
              </a:spcBef>
            </a:pPr>
            <a:r>
              <a:rPr lang="en-US" sz="1600" b="1" dirty="0">
                <a:solidFill>
                  <a:schemeClr val="bg1"/>
                </a:solidFill>
              </a:rPr>
              <a:t>Examples: Doctor, Engineer, Teacher, Scientist, Manager, Psychologist, Analyst</a:t>
            </a:r>
          </a:p>
        </p:txBody>
      </p:sp>
    </p:spTree>
    <p:extLst>
      <p:ext uri="{BB962C8B-B14F-4D97-AF65-F5344CB8AC3E}">
        <p14:creationId xmlns:p14="http://schemas.microsoft.com/office/powerpoint/2010/main" val="280655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fontScale="92500" lnSpcReduction="10000"/>
          </a:bodyPr>
          <a:lstStyle/>
          <a:p>
            <a:r>
              <a:rPr lang="en-US" b="1" dirty="0"/>
              <a:t>Goal: "I want to own a business.”</a:t>
            </a:r>
          </a:p>
          <a:p>
            <a:pPr marL="0" indent="0">
              <a:buNone/>
            </a:pPr>
            <a:endParaRPr lang="en-US" dirty="0"/>
          </a:p>
          <a:p>
            <a:pPr lvl="0"/>
            <a:r>
              <a:rPr lang="en-US" b="1" dirty="0"/>
              <a:t>SMART Goal 1:</a:t>
            </a:r>
            <a:r>
              <a:rPr lang="en-US" dirty="0"/>
              <a:t> "By the end of this year, I will create a business plan for my online retail store, outlining my target market, marketing strategy, and financial projections.“</a:t>
            </a:r>
          </a:p>
          <a:p>
            <a:pPr marL="0" lvl="0" indent="0">
              <a:buNone/>
            </a:pPr>
            <a:endParaRPr lang="en-US" dirty="0"/>
          </a:p>
          <a:p>
            <a:pPr lvl="0"/>
            <a:r>
              <a:rPr lang="en-US" b="1" dirty="0"/>
              <a:t>SMART Goal 2:</a:t>
            </a:r>
            <a:r>
              <a:rPr lang="en-US" dirty="0"/>
              <a:t> "I will save $5,000 over the next 12 months to fund the initial startup costs of my business by setting aside $416 each month.“</a:t>
            </a:r>
          </a:p>
          <a:p>
            <a:pPr marL="0" lvl="0" indent="0">
              <a:buNone/>
            </a:pPr>
            <a:endParaRPr lang="en-US" dirty="0"/>
          </a:p>
          <a:p>
            <a:pPr lvl="0"/>
            <a:r>
              <a:rPr lang="en-US" b="1" dirty="0"/>
              <a:t>SMART Goal 3:</a:t>
            </a:r>
            <a:r>
              <a:rPr lang="en-US" dirty="0"/>
              <a:t> "I will attend at least 5 local networking events in the next 6 months to connect with other entrepreneurs and potential customers."</a:t>
            </a:r>
          </a:p>
        </p:txBody>
      </p:sp>
    </p:spTree>
    <p:extLst>
      <p:ext uri="{BB962C8B-B14F-4D97-AF65-F5344CB8AC3E}">
        <p14:creationId xmlns:p14="http://schemas.microsoft.com/office/powerpoint/2010/main" val="1180685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r>
              <a:rPr lang="en-US" b="1" dirty="0"/>
              <a:t>Goal: "I want to give back."</a:t>
            </a:r>
            <a:endParaRPr lang="en-US" sz="1600" b="1" dirty="0"/>
          </a:p>
          <a:p>
            <a:pPr marL="285750" indent="-285750">
              <a:spcBef>
                <a:spcPts val="600"/>
              </a:spcBef>
              <a:buFont typeface="Arial" panose="020B0604020202020204" pitchFamily="34" charset="0"/>
              <a:buChar char="•"/>
            </a:pPr>
            <a:r>
              <a:rPr lang="en-US" sz="1600" dirty="0">
                <a:solidFill>
                  <a:schemeClr val="bg1"/>
                </a:solidFill>
              </a:rPr>
              <a:t>Broad knowledge</a:t>
            </a:r>
          </a:p>
          <a:p>
            <a:pPr marL="285750" indent="-285750">
              <a:spcBef>
                <a:spcPts val="600"/>
              </a:spcBef>
              <a:buFont typeface="Arial" panose="020B0604020202020204" pitchFamily="34" charset="0"/>
              <a:buChar char="•"/>
            </a:pPr>
            <a:r>
              <a:rPr lang="en-US" sz="1600" dirty="0">
                <a:solidFill>
                  <a:schemeClr val="bg1"/>
                </a:solidFill>
              </a:rPr>
              <a:t>Networking opportunities</a:t>
            </a:r>
          </a:p>
          <a:p>
            <a:pPr marL="285750" indent="-285750">
              <a:spcBef>
                <a:spcPts val="600"/>
              </a:spcBef>
              <a:buFont typeface="Arial" panose="020B0604020202020204" pitchFamily="34" charset="0"/>
              <a:buChar char="•"/>
            </a:pPr>
            <a:r>
              <a:rPr lang="en-US" sz="1600" dirty="0">
                <a:solidFill>
                  <a:schemeClr val="bg1"/>
                </a:solidFill>
              </a:rPr>
              <a:t>Higher earning potential</a:t>
            </a:r>
          </a:p>
          <a:p>
            <a:pPr marL="285750" indent="-285750">
              <a:spcBef>
                <a:spcPts val="600"/>
              </a:spcBef>
              <a:buFont typeface="Arial" panose="020B0604020202020204" pitchFamily="34" charset="0"/>
              <a:buChar char="•"/>
            </a:pPr>
            <a:r>
              <a:rPr lang="en-US" sz="1600" dirty="0">
                <a:solidFill>
                  <a:schemeClr val="bg1"/>
                </a:solidFill>
              </a:rPr>
              <a:t>Access to extracurricular activities and resources</a:t>
            </a:r>
          </a:p>
          <a:p>
            <a:pPr marL="285750" indent="-285750">
              <a:spcBef>
                <a:spcPts val="600"/>
              </a:spcBef>
              <a:buFont typeface="Arial" panose="020B0604020202020204" pitchFamily="34" charset="0"/>
              <a:buChar char="•"/>
            </a:pPr>
            <a:r>
              <a:rPr lang="en-US" sz="1600" dirty="0">
                <a:solidFill>
                  <a:schemeClr val="bg1"/>
                </a:solidFill>
              </a:rPr>
              <a:t>Development of critical thinking, soft skills, and social skills</a:t>
            </a:r>
          </a:p>
          <a:p>
            <a:pPr marL="285750" indent="-285750">
              <a:spcBef>
                <a:spcPts val="600"/>
              </a:spcBef>
              <a:buFont typeface="Arial" panose="020B0604020202020204" pitchFamily="34" charset="0"/>
              <a:buChar char="•"/>
            </a:pPr>
            <a:r>
              <a:rPr lang="en-US" sz="1600" dirty="0">
                <a:solidFill>
                  <a:schemeClr val="bg1"/>
                </a:solidFill>
              </a:rPr>
              <a:t>Cost (High Potential for Debt)</a:t>
            </a:r>
          </a:p>
          <a:p>
            <a:pPr marL="285750" indent="-285750">
              <a:spcBef>
                <a:spcPts val="600"/>
              </a:spcBef>
              <a:buFont typeface="Arial" panose="020B0604020202020204" pitchFamily="34" charset="0"/>
              <a:buChar char="•"/>
            </a:pPr>
            <a:r>
              <a:rPr lang="en-US" sz="1600" dirty="0">
                <a:solidFill>
                  <a:schemeClr val="bg1"/>
                </a:solidFill>
              </a:rPr>
              <a:t>Time commitment</a:t>
            </a:r>
          </a:p>
          <a:p>
            <a:pPr marL="285750" indent="-285750">
              <a:spcBef>
                <a:spcPts val="600"/>
              </a:spcBef>
              <a:buFont typeface="Arial" panose="020B0604020202020204" pitchFamily="34" charset="0"/>
              <a:buChar char="•"/>
            </a:pPr>
            <a:r>
              <a:rPr lang="en-US" sz="1600" dirty="0">
                <a:solidFill>
                  <a:schemeClr val="bg1"/>
                </a:solidFill>
              </a:rPr>
              <a:t>Uncertain return on investment for some degrees</a:t>
            </a:r>
          </a:p>
          <a:p>
            <a:pPr marL="285750" indent="-285750">
              <a:spcBef>
                <a:spcPts val="600"/>
              </a:spcBef>
              <a:buFont typeface="Arial" panose="020B0604020202020204" pitchFamily="34" charset="0"/>
              <a:buChar char="•"/>
            </a:pPr>
            <a:r>
              <a:rPr lang="en-US" sz="1600" dirty="0">
                <a:solidFill>
                  <a:schemeClr val="bg1"/>
                </a:solidFill>
              </a:rPr>
              <a:t>Opportunity cost of real world</a:t>
            </a:r>
          </a:p>
          <a:p>
            <a:pPr>
              <a:spcBef>
                <a:spcPts val="2500"/>
              </a:spcBef>
            </a:pPr>
            <a:r>
              <a:rPr lang="en-US" sz="1600" b="1" dirty="0">
                <a:solidFill>
                  <a:schemeClr val="bg1"/>
                </a:solidFill>
              </a:rPr>
              <a:t>Examples: Doctor, Engineer, Teacher, Scientist, Manager, Psychologist, Analyst</a:t>
            </a:r>
          </a:p>
        </p:txBody>
      </p:sp>
    </p:spTree>
    <p:extLst>
      <p:ext uri="{BB962C8B-B14F-4D97-AF65-F5344CB8AC3E}">
        <p14:creationId xmlns:p14="http://schemas.microsoft.com/office/powerpoint/2010/main" val="693544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udents in library">
            <a:extLst>
              <a:ext uri="{FF2B5EF4-FFF2-40B4-BE49-F238E27FC236}">
                <a16:creationId xmlns:a16="http://schemas.microsoft.com/office/drawing/2014/main" id="{EBFEEF8A-404F-4780-B5C2-29158F6B13A0}"/>
              </a:ext>
            </a:extLst>
          </p:cNvPr>
          <p:cNvPicPr>
            <a:picLocks noGrp="1" noChangeAspect="1"/>
          </p:cNvPicPr>
          <p:nvPr>
            <p:ph sz="half" idx="1"/>
          </p:nvPr>
        </p:nvPicPr>
        <p:blipFill>
          <a:blip r:embed="rId3"/>
          <a:srcRect l="14153" r="3082"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8031428A-EA81-D7E8-974F-14335DCDF92B}"/>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dirty="0"/>
              <a:t>SMART Goal Examples</a:t>
            </a:r>
          </a:p>
        </p:txBody>
      </p:sp>
      <p:sp>
        <p:nvSpPr>
          <p:cNvPr id="4" name="Content Placeholder 3">
            <a:extLst>
              <a:ext uri="{FF2B5EF4-FFF2-40B4-BE49-F238E27FC236}">
                <a16:creationId xmlns:a16="http://schemas.microsoft.com/office/drawing/2014/main" id="{51B511B0-F8F4-7CB7-854B-5BE44AC6BDE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fontScale="92500" lnSpcReduction="10000"/>
          </a:bodyPr>
          <a:lstStyle/>
          <a:p>
            <a:r>
              <a:rPr lang="en-US" b="1" dirty="0"/>
              <a:t>Goal: "I want to give back."</a:t>
            </a:r>
          </a:p>
          <a:p>
            <a:pPr marL="0" indent="0">
              <a:buNone/>
            </a:pPr>
            <a:endParaRPr lang="en-US" dirty="0"/>
          </a:p>
          <a:p>
            <a:pPr lvl="0"/>
            <a:r>
              <a:rPr lang="en-US" b="1" dirty="0"/>
              <a:t>SMART Goal 1:</a:t>
            </a:r>
            <a:r>
              <a:rPr lang="en-US" dirty="0"/>
              <a:t> "I will volunteer at a local food bank for at least 4 hours each month over the next year, totaling 48 hours of community service."</a:t>
            </a:r>
          </a:p>
          <a:p>
            <a:pPr marL="0" lvl="0" indent="0">
              <a:buNone/>
            </a:pPr>
            <a:endParaRPr lang="en-US" dirty="0"/>
          </a:p>
          <a:p>
            <a:pPr lvl="0"/>
            <a:r>
              <a:rPr lang="en-US" b="1" dirty="0"/>
              <a:t>SMART Goal 2:</a:t>
            </a:r>
            <a:r>
              <a:rPr lang="en-US" dirty="0"/>
              <a:t> "I will donate 10% of my monthly income to a charity of my choice starting this month, with the goal of contributing at least $1,200 over the year."</a:t>
            </a:r>
          </a:p>
          <a:p>
            <a:pPr marL="0" lvl="0" indent="0">
              <a:buNone/>
            </a:pPr>
            <a:endParaRPr lang="en-US" dirty="0"/>
          </a:p>
          <a:p>
            <a:pPr lvl="0"/>
            <a:r>
              <a:rPr lang="en-US" b="1" dirty="0"/>
              <a:t>SMART Goal 3:</a:t>
            </a:r>
            <a:r>
              <a:rPr lang="en-US" dirty="0"/>
              <a:t> "I will organize a fundraising event within the next 6 months to raise at least $1,000 for a local nonprofit organization."</a:t>
            </a:r>
          </a:p>
        </p:txBody>
      </p:sp>
    </p:spTree>
    <p:extLst>
      <p:ext uri="{BB962C8B-B14F-4D97-AF65-F5344CB8AC3E}">
        <p14:creationId xmlns:p14="http://schemas.microsoft.com/office/powerpoint/2010/main" val="1089742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2929</Words>
  <Application>Microsoft Office PowerPoint</Application>
  <PresentationFormat>Widescreen</PresentationFormat>
  <Paragraphs>204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Grandview Display</vt:lpstr>
      <vt:lpstr>DashVTI</vt:lpstr>
      <vt:lpstr>Part 3: Setting Career Goals and Adaptability</vt:lpstr>
      <vt:lpstr>Career Planning and Adaptability</vt:lpstr>
      <vt:lpstr>Understanding Intentional Career Planning</vt:lpstr>
      <vt:lpstr>Defining Long-Term Career Aspirations</vt:lpstr>
      <vt:lpstr>SMART Goals</vt:lpstr>
      <vt:lpstr>SMART Goal Examples</vt:lpstr>
      <vt:lpstr>SMART Goal Examples</vt:lpstr>
      <vt:lpstr>SMART Goal Examples</vt:lpstr>
      <vt:lpstr>SMART Goal Examples</vt:lpstr>
      <vt:lpstr>SMART Goal Examples</vt:lpstr>
      <vt:lpstr>SMART Goal Examples</vt:lpstr>
      <vt:lpstr>Ongoing Career Goals and Professional Development</vt:lpstr>
      <vt:lpstr>Evaluating and Adjusting Your Career Path</vt:lpstr>
      <vt:lpstr>Continuous Learning and Adaptability</vt:lpstr>
      <vt:lpstr>Building Resilience in the Face of Challenges</vt:lpstr>
      <vt:lpstr>Importance of Adaptability in a Changing Job Market</vt:lpstr>
      <vt:lpstr>Self-Advocacy </vt:lpstr>
      <vt:lpstr>Staying Motivated &amp; Developing a Vivid Image of Your Ideal Self</vt:lpstr>
      <vt:lpstr>Activity: Create a Personal Development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Ivana</dc:creator>
  <cp:lastModifiedBy>Jones, Ivana</cp:lastModifiedBy>
  <cp:revision>9</cp:revision>
  <dcterms:created xsi:type="dcterms:W3CDTF">2024-11-04T23:14:33Z</dcterms:created>
  <dcterms:modified xsi:type="dcterms:W3CDTF">2024-11-25T17:27:17Z</dcterms:modified>
</cp:coreProperties>
</file>