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1" r:id="rId2"/>
    <p:sldId id="2564" r:id="rId3"/>
    <p:sldId id="2571" r:id="rId4"/>
    <p:sldId id="2575" r:id="rId5"/>
    <p:sldId id="2590" r:id="rId6"/>
    <p:sldId id="2588" r:id="rId7"/>
    <p:sldId id="2589" r:id="rId8"/>
    <p:sldId id="2592" r:id="rId9"/>
    <p:sldId id="2591" r:id="rId10"/>
    <p:sldId id="2593" r:id="rId11"/>
    <p:sldId id="2577" r:id="rId12"/>
    <p:sldId id="2582" r:id="rId13"/>
    <p:sldId id="2576" r:id="rId14"/>
    <p:sldId id="2574" r:id="rId15"/>
    <p:sldId id="2595" r:id="rId16"/>
    <p:sldId id="25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our Brand and Your Network: Getting the Job" id="{3A2C32F3-8093-42E5-8B37-522432C111F5}">
          <p14:sldIdLst>
            <p14:sldId id="2561"/>
            <p14:sldId id="2564"/>
            <p14:sldId id="2571"/>
          </p14:sldIdLst>
        </p14:section>
        <p14:section name="Practice Communication" id="{579A9005-AF07-4F73-AFBB-3F8AF3AFDAD8}">
          <p14:sldIdLst>
            <p14:sldId id="2575"/>
            <p14:sldId id="2590"/>
            <p14:sldId id="2588"/>
            <p14:sldId id="2589"/>
            <p14:sldId id="2592"/>
            <p14:sldId id="2591"/>
            <p14:sldId id="2593"/>
          </p14:sldIdLst>
        </p14:section>
        <p14:section name="Building Your Network" id="{AD074CD9-B724-4137-A3E2-9EB2ABDA5229}">
          <p14:sldIdLst>
            <p14:sldId id="2577"/>
            <p14:sldId id="2582"/>
            <p14:sldId id="2576"/>
            <p14:sldId id="2574"/>
            <p14:sldId id="2595"/>
          </p14:sldIdLst>
        </p14:section>
        <p14:section name="Conclusion" id="{DF244EA6-94E7-4280-B30F-ED606F6CD2C3}">
          <p14:sldIdLst>
            <p14:sldId id="25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90699" autoAdjust="0"/>
  </p:normalViewPr>
  <p:slideViewPr>
    <p:cSldViewPr snapToGrid="0">
      <p:cViewPr varScale="1">
        <p:scale>
          <a:sx n="82" d="100"/>
          <a:sy n="82" d="100"/>
        </p:scale>
        <p:origin x="691" y="31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BDCA4-A771-4F25-85DD-3998C31AE560}" type="doc">
      <dgm:prSet loTypeId="urn:microsoft.com/office/officeart/2024/3/layout/hArchList1" loCatId="List" qsTypeId="urn:microsoft.com/office/officeart/2005/8/quickstyle/simple5" qsCatId="simple" csTypeId="urn:microsoft.com/office/officeart/2005/8/colors/accent0_2" csCatId="mainScheme" phldr="1"/>
      <dgm:spPr/>
      <dgm:t>
        <a:bodyPr/>
        <a:lstStyle/>
        <a:p>
          <a:endParaRPr lang="en-US"/>
        </a:p>
      </dgm:t>
    </dgm:pt>
    <dgm:pt modelId="{1C3A8275-7152-4DAA-973A-840A18868912}">
      <dgm:prSet/>
      <dgm:spPr/>
      <dgm:t>
        <a:bodyPr/>
        <a:lstStyle/>
        <a:p>
          <a:pPr>
            <a:lnSpc>
              <a:spcPct val="100000"/>
            </a:lnSpc>
            <a:defRPr b="1"/>
          </a:pPr>
          <a:r>
            <a:rPr lang="en-US"/>
            <a:t>Develop Communication Skills</a:t>
          </a:r>
        </a:p>
      </dgm:t>
    </dgm:pt>
    <dgm:pt modelId="{FCAA3327-B4C9-42B3-A781-3E7F94BE9DF5}" type="parTrans" cxnId="{7A84D882-FD44-411B-98BE-DA5D29A9447E}">
      <dgm:prSet/>
      <dgm:spPr/>
      <dgm:t>
        <a:bodyPr/>
        <a:lstStyle/>
        <a:p>
          <a:endParaRPr lang="en-US"/>
        </a:p>
      </dgm:t>
    </dgm:pt>
    <dgm:pt modelId="{266A2198-E174-4461-A1E8-C249A3DA804D}" type="sibTrans" cxnId="{7A84D882-FD44-411B-98BE-DA5D29A9447E}">
      <dgm:prSet/>
      <dgm:spPr/>
      <dgm:t>
        <a:bodyPr/>
        <a:lstStyle/>
        <a:p>
          <a:pPr>
            <a:lnSpc>
              <a:spcPct val="100000"/>
            </a:lnSpc>
            <a:defRPr b="1"/>
          </a:pPr>
          <a:endParaRPr lang="en-US"/>
        </a:p>
      </dgm:t>
    </dgm:pt>
    <dgm:pt modelId="{784709BE-5E00-4143-8E4A-A5AA5D3CAB56}">
      <dgm:prSet/>
      <dgm:spPr/>
      <dgm:t>
        <a:bodyPr/>
        <a:lstStyle/>
        <a:p>
          <a:pPr>
            <a:lnSpc>
              <a:spcPct val="100000"/>
            </a:lnSpc>
          </a:pPr>
          <a:r>
            <a:rPr lang="en-US"/>
            <a:t>By developing strong communication skills, you can effectively convey your personal brand and value proposition to others and build lasting relationships.</a:t>
          </a:r>
        </a:p>
      </dgm:t>
    </dgm:pt>
    <dgm:pt modelId="{0EE3351E-9A60-4C6A-8AF5-9106E39FB6DE}" type="parTrans" cxnId="{28A96BE0-7F71-470A-8B88-B0A5287EBBB2}">
      <dgm:prSet/>
      <dgm:spPr/>
      <dgm:t>
        <a:bodyPr/>
        <a:lstStyle/>
        <a:p>
          <a:endParaRPr lang="en-US"/>
        </a:p>
      </dgm:t>
    </dgm:pt>
    <dgm:pt modelId="{5B505572-13AE-4587-9EDB-1A8807E7AAD5}" type="sibTrans" cxnId="{28A96BE0-7F71-470A-8B88-B0A5287EBBB2}">
      <dgm:prSet/>
      <dgm:spPr/>
      <dgm:t>
        <a:bodyPr/>
        <a:lstStyle/>
        <a:p>
          <a:endParaRPr lang="en-US"/>
        </a:p>
      </dgm:t>
    </dgm:pt>
    <dgm:pt modelId="{5B6CBBE1-F83D-4A4E-B74D-4DBC4CE9261D}">
      <dgm:prSet/>
      <dgm:spPr/>
      <dgm:t>
        <a:bodyPr/>
        <a:lstStyle/>
        <a:p>
          <a:pPr>
            <a:lnSpc>
              <a:spcPct val="100000"/>
            </a:lnSpc>
            <a:defRPr b="1"/>
          </a:pPr>
          <a:r>
            <a:rPr lang="en-US"/>
            <a:t>Craft a Compelling Elevator Pitch and Résumé</a:t>
          </a:r>
        </a:p>
      </dgm:t>
    </dgm:pt>
    <dgm:pt modelId="{F3494970-490D-4F43-AD90-3B81774CE33A}" type="parTrans" cxnId="{1AB6639E-5D0B-4F0E-8936-F5D122410F1A}">
      <dgm:prSet/>
      <dgm:spPr/>
      <dgm:t>
        <a:bodyPr/>
        <a:lstStyle/>
        <a:p>
          <a:endParaRPr lang="en-US"/>
        </a:p>
      </dgm:t>
    </dgm:pt>
    <dgm:pt modelId="{ABD42A0B-3E52-4F38-8738-2376D9E71736}" type="sibTrans" cxnId="{1AB6639E-5D0B-4F0E-8936-F5D122410F1A}">
      <dgm:prSet/>
      <dgm:spPr/>
      <dgm:t>
        <a:bodyPr/>
        <a:lstStyle/>
        <a:p>
          <a:pPr>
            <a:lnSpc>
              <a:spcPct val="100000"/>
            </a:lnSpc>
            <a:defRPr b="1"/>
          </a:pPr>
          <a:endParaRPr lang="en-US"/>
        </a:p>
      </dgm:t>
    </dgm:pt>
    <dgm:pt modelId="{26D6734B-A5DB-40CD-9210-62C062610A95}">
      <dgm:prSet/>
      <dgm:spPr/>
      <dgm:t>
        <a:bodyPr/>
        <a:lstStyle/>
        <a:p>
          <a:pPr>
            <a:lnSpc>
              <a:spcPct val="100000"/>
            </a:lnSpc>
          </a:pPr>
          <a:r>
            <a:rPr lang="en-US"/>
            <a:t>Your elevator pitch and résumé are key components of your personal brand. By crafting compelling and concise messaging that highlights your unique skills and experience, you can create a powerful personal brand that resonates with others.</a:t>
          </a:r>
        </a:p>
      </dgm:t>
    </dgm:pt>
    <dgm:pt modelId="{389D86EA-A9D3-4A5E-BA2B-B89B99BC8CF4}" type="parTrans" cxnId="{4F71EBCC-0B15-4638-A67C-88D568779304}">
      <dgm:prSet/>
      <dgm:spPr/>
      <dgm:t>
        <a:bodyPr/>
        <a:lstStyle/>
        <a:p>
          <a:endParaRPr lang="en-US"/>
        </a:p>
      </dgm:t>
    </dgm:pt>
    <dgm:pt modelId="{CB097561-F982-4EBC-9866-E7377FF4736A}" type="sibTrans" cxnId="{4F71EBCC-0B15-4638-A67C-88D568779304}">
      <dgm:prSet/>
      <dgm:spPr/>
      <dgm:t>
        <a:bodyPr/>
        <a:lstStyle/>
        <a:p>
          <a:endParaRPr lang="en-US"/>
        </a:p>
      </dgm:t>
    </dgm:pt>
    <dgm:pt modelId="{4349BC67-6B9D-418F-8542-23CE0FDB4C68}">
      <dgm:prSet/>
      <dgm:spPr/>
      <dgm:t>
        <a:bodyPr/>
        <a:lstStyle/>
        <a:p>
          <a:pPr>
            <a:lnSpc>
              <a:spcPct val="100000"/>
            </a:lnSpc>
            <a:defRPr b="1"/>
          </a:pPr>
          <a:r>
            <a:rPr lang="en-US"/>
            <a:t>Build Meaningful Relationships</a:t>
          </a:r>
        </a:p>
      </dgm:t>
    </dgm:pt>
    <dgm:pt modelId="{009DD628-35C5-43DB-9E63-B67506CCB729}" type="parTrans" cxnId="{D6DFB03E-B0CF-4651-A29A-18D74509D792}">
      <dgm:prSet/>
      <dgm:spPr/>
      <dgm:t>
        <a:bodyPr/>
        <a:lstStyle/>
        <a:p>
          <a:endParaRPr lang="en-US"/>
        </a:p>
      </dgm:t>
    </dgm:pt>
    <dgm:pt modelId="{5104BE9F-B97D-4466-ABC8-3683ADA9000F}" type="sibTrans" cxnId="{D6DFB03E-B0CF-4651-A29A-18D74509D792}">
      <dgm:prSet/>
      <dgm:spPr/>
      <dgm:t>
        <a:bodyPr/>
        <a:lstStyle/>
        <a:p>
          <a:endParaRPr lang="en-US"/>
        </a:p>
      </dgm:t>
    </dgm:pt>
    <dgm:pt modelId="{F8039217-279F-4281-80AD-4CBF1CA4BD37}">
      <dgm:prSet/>
      <dgm:spPr/>
      <dgm:t>
        <a:bodyPr/>
        <a:lstStyle/>
        <a:p>
          <a:pPr>
            <a:lnSpc>
              <a:spcPct val="100000"/>
            </a:lnSpc>
          </a:pPr>
          <a:r>
            <a:rPr lang="en-US"/>
            <a:t>Building meaningful relationships with mentors and peers is a critical component of building a strong personal brand and network. By cultivating these relationships, you can open up new opportunities and create a supportive network that can help you achieve your career goals.</a:t>
          </a:r>
        </a:p>
      </dgm:t>
    </dgm:pt>
    <dgm:pt modelId="{C29F6773-A612-47AE-A30A-2CCC1CDEA99A}" type="parTrans" cxnId="{1F3D6716-DF04-4800-8561-0B4C3031C9E2}">
      <dgm:prSet/>
      <dgm:spPr/>
      <dgm:t>
        <a:bodyPr/>
        <a:lstStyle/>
        <a:p>
          <a:endParaRPr lang="en-US"/>
        </a:p>
      </dgm:t>
    </dgm:pt>
    <dgm:pt modelId="{FB4C5D0A-4C69-48CB-910C-EB0929861C64}" type="sibTrans" cxnId="{1F3D6716-DF04-4800-8561-0B4C3031C9E2}">
      <dgm:prSet/>
      <dgm:spPr/>
      <dgm:t>
        <a:bodyPr/>
        <a:lstStyle/>
        <a:p>
          <a:endParaRPr lang="en-US"/>
        </a:p>
      </dgm:t>
    </dgm:pt>
    <dgm:pt modelId="{58F1132D-ECD1-4CC6-9F26-974C89DF691E}" type="pres">
      <dgm:prSet presAssocID="{CC2BDCA4-A771-4F25-85DD-3998C31AE560}" presName="Name0" presStyleCnt="0">
        <dgm:presLayoutVars>
          <dgm:dir/>
          <dgm:resizeHandles val="exact"/>
        </dgm:presLayoutVars>
      </dgm:prSet>
      <dgm:spPr/>
    </dgm:pt>
    <dgm:pt modelId="{48E0A3A5-C580-4080-9AF4-37E86DA29D4F}" type="pres">
      <dgm:prSet presAssocID="{1C3A8275-7152-4DAA-973A-840A18868912}" presName="compNode" presStyleCnt="0"/>
      <dgm:spPr/>
    </dgm:pt>
    <dgm:pt modelId="{B5EB922A-8E2A-43DD-87FD-24325F22A28E}" type="pres">
      <dgm:prSet presAssocID="{1C3A8275-7152-4DAA-973A-840A18868912}" presName="pictRect" presStyleLbl="revTx" presStyleIdx="0" presStyleCnt="6">
        <dgm:presLayoutVars>
          <dgm:chMax val="0"/>
          <dgm:bulletEnabled/>
        </dgm:presLayoutVars>
      </dgm:prSet>
      <dgm:spPr/>
    </dgm:pt>
    <dgm:pt modelId="{8D14F9F9-3F79-4E34-AFAE-478B869E3DED}" type="pres">
      <dgm:prSet presAssocID="{1C3A8275-7152-4DAA-973A-840A18868912}" presName="textRect" presStyleLbl="revTx" presStyleIdx="1" presStyleCnt="6">
        <dgm:presLayoutVars>
          <dgm:bulletEnabled/>
        </dgm:presLayoutVars>
      </dgm:prSet>
      <dgm:spPr/>
    </dgm:pt>
    <dgm:pt modelId="{166B0C3A-E8F9-47CF-A15F-5A1F8A2A0767}" type="pres">
      <dgm:prSet presAssocID="{266A2198-E174-4461-A1E8-C249A3DA804D}" presName="sibTrans" presStyleLbl="sibTrans2D1" presStyleIdx="0" presStyleCnt="0"/>
      <dgm:spPr/>
    </dgm:pt>
    <dgm:pt modelId="{135619FA-1E70-4592-BC5B-772F156AB76A}" type="pres">
      <dgm:prSet presAssocID="{5B6CBBE1-F83D-4A4E-B74D-4DBC4CE9261D}" presName="compNode" presStyleCnt="0"/>
      <dgm:spPr/>
    </dgm:pt>
    <dgm:pt modelId="{4C24692B-E72D-4CD5-B683-C6CB79A9D999}" type="pres">
      <dgm:prSet presAssocID="{5B6CBBE1-F83D-4A4E-B74D-4DBC4CE9261D}" presName="pictRect" presStyleLbl="revTx" presStyleIdx="2" presStyleCnt="6">
        <dgm:presLayoutVars>
          <dgm:chMax val="0"/>
          <dgm:bulletEnabled/>
        </dgm:presLayoutVars>
      </dgm:prSet>
      <dgm:spPr/>
    </dgm:pt>
    <dgm:pt modelId="{C7A30B92-7AF1-4762-A5BC-D5D99C28303D}" type="pres">
      <dgm:prSet presAssocID="{5B6CBBE1-F83D-4A4E-B74D-4DBC4CE9261D}" presName="textRect" presStyleLbl="revTx" presStyleIdx="3" presStyleCnt="6">
        <dgm:presLayoutVars>
          <dgm:bulletEnabled/>
        </dgm:presLayoutVars>
      </dgm:prSet>
      <dgm:spPr/>
    </dgm:pt>
    <dgm:pt modelId="{97F3AEF4-0705-4317-9BC8-82E7A062D5A7}" type="pres">
      <dgm:prSet presAssocID="{ABD42A0B-3E52-4F38-8738-2376D9E71736}" presName="sibTrans" presStyleLbl="sibTrans2D1" presStyleIdx="0" presStyleCnt="0"/>
      <dgm:spPr/>
    </dgm:pt>
    <dgm:pt modelId="{FC8E33AC-7BB4-4EB5-8C4C-356B3A45B0F0}" type="pres">
      <dgm:prSet presAssocID="{4349BC67-6B9D-418F-8542-23CE0FDB4C68}" presName="compNode" presStyleCnt="0"/>
      <dgm:spPr/>
    </dgm:pt>
    <dgm:pt modelId="{4C80B8D2-009C-4DEA-A2A8-E0CFA5734164}" type="pres">
      <dgm:prSet presAssocID="{4349BC67-6B9D-418F-8542-23CE0FDB4C68}" presName="pictRect" presStyleLbl="revTx" presStyleIdx="4" presStyleCnt="6">
        <dgm:presLayoutVars>
          <dgm:chMax val="0"/>
          <dgm:bulletEnabled/>
        </dgm:presLayoutVars>
      </dgm:prSet>
      <dgm:spPr/>
    </dgm:pt>
    <dgm:pt modelId="{BB7DA313-F380-4264-8DCD-9DD0953F18FF}" type="pres">
      <dgm:prSet presAssocID="{4349BC67-6B9D-418F-8542-23CE0FDB4C68}" presName="textRect" presStyleLbl="revTx" presStyleIdx="5" presStyleCnt="6">
        <dgm:presLayoutVars>
          <dgm:bulletEnabled/>
        </dgm:presLayoutVars>
      </dgm:prSet>
      <dgm:spPr/>
    </dgm:pt>
  </dgm:ptLst>
  <dgm:cxnLst>
    <dgm:cxn modelId="{DB98850A-DF2B-46E8-86F7-388E9E6D711B}" type="presOf" srcId="{784709BE-5E00-4143-8E4A-A5AA5D3CAB56}" destId="{8D14F9F9-3F79-4E34-AFAE-478B869E3DED}" srcOrd="0" destOrd="0" presId="urn:microsoft.com/office/officeart/2024/3/layout/hArchList1"/>
    <dgm:cxn modelId="{1F3D6716-DF04-4800-8561-0B4C3031C9E2}" srcId="{4349BC67-6B9D-418F-8542-23CE0FDB4C68}" destId="{F8039217-279F-4281-80AD-4CBF1CA4BD37}" srcOrd="0" destOrd="0" parTransId="{C29F6773-A612-47AE-A30A-2CCC1CDEA99A}" sibTransId="{FB4C5D0A-4C69-48CB-910C-EB0929861C64}"/>
    <dgm:cxn modelId="{708E9A28-C1EC-44B6-AD07-551A2E9B16F6}" type="presOf" srcId="{CC2BDCA4-A771-4F25-85DD-3998C31AE560}" destId="{58F1132D-ECD1-4CC6-9F26-974C89DF691E}" srcOrd="0" destOrd="0" presId="urn:microsoft.com/office/officeart/2024/3/layout/hArchList1"/>
    <dgm:cxn modelId="{D6DFB03E-B0CF-4651-A29A-18D74509D792}" srcId="{CC2BDCA4-A771-4F25-85DD-3998C31AE560}" destId="{4349BC67-6B9D-418F-8542-23CE0FDB4C68}" srcOrd="2" destOrd="0" parTransId="{009DD628-35C5-43DB-9E63-B67506CCB729}" sibTransId="{5104BE9F-B97D-4466-ABC8-3683ADA9000F}"/>
    <dgm:cxn modelId="{3F6A325D-8DC4-40DE-90F4-44618451E718}" type="presOf" srcId="{1C3A8275-7152-4DAA-973A-840A18868912}" destId="{B5EB922A-8E2A-43DD-87FD-24325F22A28E}" srcOrd="0" destOrd="0" presId="urn:microsoft.com/office/officeart/2024/3/layout/hArchList1"/>
    <dgm:cxn modelId="{2EB90243-1B5A-45E7-B656-3AE96EBDCD83}" type="presOf" srcId="{266A2198-E174-4461-A1E8-C249A3DA804D}" destId="{166B0C3A-E8F9-47CF-A15F-5A1F8A2A0767}" srcOrd="0" destOrd="0" presId="urn:microsoft.com/office/officeart/2024/3/layout/hArchList1"/>
    <dgm:cxn modelId="{7A84D882-FD44-411B-98BE-DA5D29A9447E}" srcId="{CC2BDCA4-A771-4F25-85DD-3998C31AE560}" destId="{1C3A8275-7152-4DAA-973A-840A18868912}" srcOrd="0" destOrd="0" parTransId="{FCAA3327-B4C9-42B3-A781-3E7F94BE9DF5}" sibTransId="{266A2198-E174-4461-A1E8-C249A3DA804D}"/>
    <dgm:cxn modelId="{C51ADC85-A71C-4834-9DD7-00486A094F1C}" type="presOf" srcId="{4349BC67-6B9D-418F-8542-23CE0FDB4C68}" destId="{4C80B8D2-009C-4DEA-A2A8-E0CFA5734164}" srcOrd="0" destOrd="0" presId="urn:microsoft.com/office/officeart/2024/3/layout/hArchList1"/>
    <dgm:cxn modelId="{E6B7D099-D6FC-4768-96EB-44C2EE20AE5D}" type="presOf" srcId="{26D6734B-A5DB-40CD-9210-62C062610A95}" destId="{C7A30B92-7AF1-4762-A5BC-D5D99C28303D}" srcOrd="0" destOrd="0" presId="urn:microsoft.com/office/officeart/2024/3/layout/hArchList1"/>
    <dgm:cxn modelId="{1AB6639E-5D0B-4F0E-8936-F5D122410F1A}" srcId="{CC2BDCA4-A771-4F25-85DD-3998C31AE560}" destId="{5B6CBBE1-F83D-4A4E-B74D-4DBC4CE9261D}" srcOrd="1" destOrd="0" parTransId="{F3494970-490D-4F43-AD90-3B81774CE33A}" sibTransId="{ABD42A0B-3E52-4F38-8738-2376D9E71736}"/>
    <dgm:cxn modelId="{F73C7EB4-A9FB-457C-AB15-EB8E812A3A06}" type="presOf" srcId="{5B6CBBE1-F83D-4A4E-B74D-4DBC4CE9261D}" destId="{4C24692B-E72D-4CD5-B683-C6CB79A9D999}" srcOrd="0" destOrd="0" presId="urn:microsoft.com/office/officeart/2024/3/layout/hArchList1"/>
    <dgm:cxn modelId="{F14B4FC2-207C-48ED-8794-C92C8197D02C}" type="presOf" srcId="{F8039217-279F-4281-80AD-4CBF1CA4BD37}" destId="{BB7DA313-F380-4264-8DCD-9DD0953F18FF}" srcOrd="0" destOrd="0" presId="urn:microsoft.com/office/officeart/2024/3/layout/hArchList1"/>
    <dgm:cxn modelId="{4F71EBCC-0B15-4638-A67C-88D568779304}" srcId="{5B6CBBE1-F83D-4A4E-B74D-4DBC4CE9261D}" destId="{26D6734B-A5DB-40CD-9210-62C062610A95}" srcOrd="0" destOrd="0" parTransId="{389D86EA-A9D3-4A5E-BA2B-B89B99BC8CF4}" sibTransId="{CB097561-F982-4EBC-9866-E7377FF4736A}"/>
    <dgm:cxn modelId="{28A96BE0-7F71-470A-8B88-B0A5287EBBB2}" srcId="{1C3A8275-7152-4DAA-973A-840A18868912}" destId="{784709BE-5E00-4143-8E4A-A5AA5D3CAB56}" srcOrd="0" destOrd="0" parTransId="{0EE3351E-9A60-4C6A-8AF5-9106E39FB6DE}" sibTransId="{5B505572-13AE-4587-9EDB-1A8807E7AAD5}"/>
    <dgm:cxn modelId="{3299E9E4-E379-42A0-A223-9458139DEA4C}" type="presOf" srcId="{ABD42A0B-3E52-4F38-8738-2376D9E71736}" destId="{97F3AEF4-0705-4317-9BC8-82E7A062D5A7}" srcOrd="0" destOrd="0" presId="urn:microsoft.com/office/officeart/2024/3/layout/hArchList1"/>
    <dgm:cxn modelId="{CB9D42CD-6635-4BFE-BAB7-F0864775613D}" type="presParOf" srcId="{58F1132D-ECD1-4CC6-9F26-974C89DF691E}" destId="{48E0A3A5-C580-4080-9AF4-37E86DA29D4F}" srcOrd="0" destOrd="0" presId="urn:microsoft.com/office/officeart/2024/3/layout/hArchList1"/>
    <dgm:cxn modelId="{B3D34A07-F483-4FEF-825E-F7ED97057D2A}" type="presParOf" srcId="{48E0A3A5-C580-4080-9AF4-37E86DA29D4F}" destId="{B5EB922A-8E2A-43DD-87FD-24325F22A28E}" srcOrd="0" destOrd="0" presId="urn:microsoft.com/office/officeart/2024/3/layout/hArchList1"/>
    <dgm:cxn modelId="{90A41947-A870-4C01-A2D9-DC2D7EB170E2}" type="presParOf" srcId="{48E0A3A5-C580-4080-9AF4-37E86DA29D4F}" destId="{8D14F9F9-3F79-4E34-AFAE-478B869E3DED}" srcOrd="1" destOrd="0" presId="urn:microsoft.com/office/officeart/2024/3/layout/hArchList1"/>
    <dgm:cxn modelId="{051FE20C-9338-4870-87DA-C289C0AD877E}" type="presParOf" srcId="{58F1132D-ECD1-4CC6-9F26-974C89DF691E}" destId="{166B0C3A-E8F9-47CF-A15F-5A1F8A2A0767}" srcOrd="1" destOrd="0" presId="urn:microsoft.com/office/officeart/2024/3/layout/hArchList1"/>
    <dgm:cxn modelId="{431BBA03-DEA8-4A89-991B-EEADAC100EB3}" type="presParOf" srcId="{58F1132D-ECD1-4CC6-9F26-974C89DF691E}" destId="{135619FA-1E70-4592-BC5B-772F156AB76A}" srcOrd="2" destOrd="0" presId="urn:microsoft.com/office/officeart/2024/3/layout/hArchList1"/>
    <dgm:cxn modelId="{5E46E5F7-6F2A-4157-885F-E6B957CA5E8A}" type="presParOf" srcId="{135619FA-1E70-4592-BC5B-772F156AB76A}" destId="{4C24692B-E72D-4CD5-B683-C6CB79A9D999}" srcOrd="0" destOrd="0" presId="urn:microsoft.com/office/officeart/2024/3/layout/hArchList1"/>
    <dgm:cxn modelId="{BEED9DE4-45ED-40F0-90B6-6DC1CD5F5FA1}" type="presParOf" srcId="{135619FA-1E70-4592-BC5B-772F156AB76A}" destId="{C7A30B92-7AF1-4762-A5BC-D5D99C28303D}" srcOrd="1" destOrd="0" presId="urn:microsoft.com/office/officeart/2024/3/layout/hArchList1"/>
    <dgm:cxn modelId="{E7732323-1F7F-42A7-AF50-83CF747001AF}" type="presParOf" srcId="{58F1132D-ECD1-4CC6-9F26-974C89DF691E}" destId="{97F3AEF4-0705-4317-9BC8-82E7A062D5A7}" srcOrd="3" destOrd="0" presId="urn:microsoft.com/office/officeart/2024/3/layout/hArchList1"/>
    <dgm:cxn modelId="{4AAC8942-4CBC-4D3F-B52F-D54DD352B072}" type="presParOf" srcId="{58F1132D-ECD1-4CC6-9F26-974C89DF691E}" destId="{FC8E33AC-7BB4-4EB5-8C4C-356B3A45B0F0}" srcOrd="4" destOrd="0" presId="urn:microsoft.com/office/officeart/2024/3/layout/hArchList1"/>
    <dgm:cxn modelId="{34DEBB04-0369-4569-9BB5-AA018A0F9DC6}" type="presParOf" srcId="{FC8E33AC-7BB4-4EB5-8C4C-356B3A45B0F0}" destId="{4C80B8D2-009C-4DEA-A2A8-E0CFA5734164}" srcOrd="0" destOrd="0" presId="urn:microsoft.com/office/officeart/2024/3/layout/hArchList1"/>
    <dgm:cxn modelId="{6980EC90-4BF1-4323-AB76-E184DDF8A891}" type="presParOf" srcId="{FC8E33AC-7BB4-4EB5-8C4C-356B3A45B0F0}" destId="{BB7DA313-F380-4264-8DCD-9DD0953F18FF}"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B922A-8E2A-43DD-87FD-24325F22A28E}">
      <dsp:nvSpPr>
        <dsp:cNvPr id="0" name=""/>
        <dsp:cNvSpPr/>
      </dsp:nvSpPr>
      <dsp:spPr>
        <a:xfrm>
          <a:off x="0"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Develop Communication Skills</a:t>
          </a:r>
        </a:p>
      </dsp:txBody>
      <dsp:txXfrm>
        <a:off x="0" y="0"/>
        <a:ext cx="3377565" cy="602934"/>
      </dsp:txXfrm>
    </dsp:sp>
    <dsp:sp modelId="{8D14F9F9-3F79-4E34-AFAE-478B869E3DED}">
      <dsp:nvSpPr>
        <dsp:cNvPr id="0" name=""/>
        <dsp:cNvSpPr/>
      </dsp:nvSpPr>
      <dsp:spPr>
        <a:xfrm>
          <a:off x="0"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By developing strong communication skills, you can effectively convey your personal brand and value proposition to others and build lasting relationships.</a:t>
          </a:r>
        </a:p>
      </dsp:txBody>
      <dsp:txXfrm>
        <a:off x="0" y="602934"/>
        <a:ext cx="3377565" cy="1892815"/>
      </dsp:txXfrm>
    </dsp:sp>
    <dsp:sp modelId="{4C24692B-E72D-4CD5-B683-C6CB79A9D999}">
      <dsp:nvSpPr>
        <dsp:cNvPr id="0" name=""/>
        <dsp:cNvSpPr/>
      </dsp:nvSpPr>
      <dsp:spPr>
        <a:xfrm>
          <a:off x="3715321"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Craft a Compelling Elevator Pitch and Résumé</a:t>
          </a:r>
        </a:p>
      </dsp:txBody>
      <dsp:txXfrm>
        <a:off x="3715321" y="0"/>
        <a:ext cx="3377565" cy="602934"/>
      </dsp:txXfrm>
    </dsp:sp>
    <dsp:sp modelId="{C7A30B92-7AF1-4762-A5BC-D5D99C28303D}">
      <dsp:nvSpPr>
        <dsp:cNvPr id="0" name=""/>
        <dsp:cNvSpPr/>
      </dsp:nvSpPr>
      <dsp:spPr>
        <a:xfrm>
          <a:off x="3715321"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Your elevator pitch and résumé are key components of your personal brand. By crafting compelling and concise messaging that highlights your unique skills and experience, you can create a powerful personal brand that resonates with others.</a:t>
          </a:r>
        </a:p>
      </dsp:txBody>
      <dsp:txXfrm>
        <a:off x="3715321" y="602934"/>
        <a:ext cx="3377565" cy="1892815"/>
      </dsp:txXfrm>
    </dsp:sp>
    <dsp:sp modelId="{4C80B8D2-009C-4DEA-A2A8-E0CFA5734164}">
      <dsp:nvSpPr>
        <dsp:cNvPr id="0" name=""/>
        <dsp:cNvSpPr/>
      </dsp:nvSpPr>
      <dsp:spPr>
        <a:xfrm>
          <a:off x="7430643"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Build Meaningful Relationships</a:t>
          </a:r>
        </a:p>
      </dsp:txBody>
      <dsp:txXfrm>
        <a:off x="7430643" y="0"/>
        <a:ext cx="3377565" cy="602934"/>
      </dsp:txXfrm>
    </dsp:sp>
    <dsp:sp modelId="{BB7DA313-F380-4264-8DCD-9DD0953F18FF}">
      <dsp:nvSpPr>
        <dsp:cNvPr id="0" name=""/>
        <dsp:cNvSpPr/>
      </dsp:nvSpPr>
      <dsp:spPr>
        <a:xfrm>
          <a:off x="7430643"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Building meaningful relationships with mentors and peers is a critical component of building a strong personal brand and network. By cultivating these relationships, you can open up new opportunities and create a supportive network that can help you achieve your career goals.</a:t>
          </a:r>
        </a:p>
      </dsp:txBody>
      <dsp:txXfrm>
        <a:off x="7430643" y="602934"/>
        <a:ext cx="3377565" cy="189281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90CDC-05EF-44D7-B799-6960F54BE5BF}"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CE65-7E45-4E1C-AC81-BA99DB0D1B55}" type="slidenum">
              <a:rPr lang="en-US" smtClean="0"/>
              <a:t>‹#›</a:t>
            </a:fld>
            <a:endParaRPr lang="en-US"/>
          </a:p>
        </p:txBody>
      </p:sp>
    </p:spTree>
    <p:extLst>
      <p:ext uri="{BB962C8B-B14F-4D97-AF65-F5344CB8AC3E}">
        <p14:creationId xmlns:p14="http://schemas.microsoft.com/office/powerpoint/2010/main" val="417566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Having a strong personal brand and a robust network are essential to achieving career success. In this presentation, we will explore the importance of these factors and provide tips and strategies to help you build and leverage them.</a:t>
            </a:r>
          </a:p>
        </p:txBody>
      </p:sp>
      <p:sp>
        <p:nvSpPr>
          <p:cNvPr id="4" name="Slide Number Placeholder 3"/>
          <p:cNvSpPr>
            <a:spLocks noGrp="1"/>
          </p:cNvSpPr>
          <p:nvPr>
            <p:ph type="sldNum" sz="quarter" idx="5"/>
          </p:nvPr>
        </p:nvSpPr>
        <p:spPr/>
        <p:txBody>
          <a:bodyPr/>
          <a:lstStyle/>
          <a:p>
            <a:fld id="{0BCD14F3-913A-46E0-8B62-DFEAD8AA6A60}" type="slidenum">
              <a:rPr lang="en-US" smtClean="0"/>
              <a:t>1</a:t>
            </a:fld>
            <a:endParaRPr lang="en-US"/>
          </a:p>
        </p:txBody>
      </p:sp>
    </p:spTree>
    <p:extLst>
      <p:ext uri="{BB962C8B-B14F-4D97-AF65-F5344CB8AC3E}">
        <p14:creationId xmlns:p14="http://schemas.microsoft.com/office/powerpoint/2010/main" val="2955444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Mentors can provide you with valuable insights, feedback, and support throughout your career. They can also help you expand your network and create opportunities.</a:t>
            </a:r>
          </a:p>
        </p:txBody>
      </p:sp>
      <p:sp>
        <p:nvSpPr>
          <p:cNvPr id="4" name="Slide Number Placeholder 3"/>
          <p:cNvSpPr>
            <a:spLocks noGrp="1"/>
          </p:cNvSpPr>
          <p:nvPr>
            <p:ph type="sldNum" sz="quarter" idx="5"/>
          </p:nvPr>
        </p:nvSpPr>
        <p:spPr/>
        <p:txBody>
          <a:bodyPr/>
          <a:lstStyle/>
          <a:p>
            <a:fld id="{0BCD14F3-913A-46E0-8B62-DFEAD8AA6A60}" type="slidenum">
              <a:rPr lang="en-US" smtClean="0"/>
              <a:t>10</a:t>
            </a:fld>
            <a:endParaRPr lang="en-US"/>
          </a:p>
        </p:txBody>
      </p:sp>
    </p:spTree>
    <p:extLst>
      <p:ext uri="{BB962C8B-B14F-4D97-AF65-F5344CB8AC3E}">
        <p14:creationId xmlns:p14="http://schemas.microsoft.com/office/powerpoint/2010/main" val="344001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Engaging with mentors and peers can help you expand your network and gain valuable insights and advice. You should identify mentors and peers who share your goals and values and develop genuine relationships with them.</a:t>
            </a:r>
          </a:p>
        </p:txBody>
      </p:sp>
      <p:sp>
        <p:nvSpPr>
          <p:cNvPr id="4" name="Slide Number Placeholder 3"/>
          <p:cNvSpPr>
            <a:spLocks noGrp="1"/>
          </p:cNvSpPr>
          <p:nvPr>
            <p:ph type="sldNum" sz="quarter" idx="5"/>
          </p:nvPr>
        </p:nvSpPr>
        <p:spPr/>
        <p:txBody>
          <a:bodyPr/>
          <a:lstStyle/>
          <a:p>
            <a:fld id="{0BCD14F3-913A-46E0-8B62-DFEAD8AA6A60}" type="slidenum">
              <a:rPr lang="en-US" smtClean="0"/>
              <a:t>11</a:t>
            </a:fld>
            <a:endParaRPr lang="en-US"/>
          </a:p>
        </p:txBody>
      </p:sp>
    </p:spTree>
    <p:extLst>
      <p:ext uri="{BB962C8B-B14F-4D97-AF65-F5344CB8AC3E}">
        <p14:creationId xmlns:p14="http://schemas.microsoft.com/office/powerpoint/2010/main" val="3469984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approaching potential mentors, you should have clear goals and a plan for how you can benefit from the relationship. You should also show respect for their time and expertise and be open to feedback.</a:t>
            </a:r>
          </a:p>
        </p:txBody>
      </p:sp>
      <p:sp>
        <p:nvSpPr>
          <p:cNvPr id="4" name="Slide Number Placeholder 3"/>
          <p:cNvSpPr>
            <a:spLocks noGrp="1"/>
          </p:cNvSpPr>
          <p:nvPr>
            <p:ph type="sldNum" sz="quarter" idx="5"/>
          </p:nvPr>
        </p:nvSpPr>
        <p:spPr/>
        <p:txBody>
          <a:bodyPr/>
          <a:lstStyle/>
          <a:p>
            <a:fld id="{0BCD14F3-913A-46E0-8B62-DFEAD8AA6A60}" type="slidenum">
              <a:rPr lang="en-US" smtClean="0"/>
              <a:t>12</a:t>
            </a:fld>
            <a:endParaRPr lang="en-US"/>
          </a:p>
        </p:txBody>
      </p:sp>
    </p:spTree>
    <p:extLst>
      <p:ext uri="{BB962C8B-B14F-4D97-AF65-F5344CB8AC3E}">
        <p14:creationId xmlns:p14="http://schemas.microsoft.com/office/powerpoint/2010/main" val="1916786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Your network can be a powerful tool for finding job opportunities. Be sure to let your network know that you are looking for new opportunities, and ask for referrals or introductions. Also, be sure to apply directly to job postings and tailor your resume and cover letter to the specific role.</a:t>
            </a:r>
          </a:p>
        </p:txBody>
      </p:sp>
      <p:sp>
        <p:nvSpPr>
          <p:cNvPr id="4" name="Slide Number Placeholder 3"/>
          <p:cNvSpPr>
            <a:spLocks noGrp="1"/>
          </p:cNvSpPr>
          <p:nvPr>
            <p:ph type="sldNum" sz="quarter" idx="5"/>
          </p:nvPr>
        </p:nvSpPr>
        <p:spPr/>
        <p:txBody>
          <a:bodyPr/>
          <a:lstStyle/>
          <a:p>
            <a:fld id="{852A13B1-7C18-4F8E-BB0E-1E8236C3D5BB}" type="slidenum">
              <a:rPr lang="en-US" smtClean="0"/>
              <a:t>13</a:t>
            </a:fld>
            <a:endParaRPr lang="en-US"/>
          </a:p>
        </p:txBody>
      </p:sp>
    </p:spTree>
    <p:extLst>
      <p:ext uri="{BB962C8B-B14F-4D97-AF65-F5344CB8AC3E}">
        <p14:creationId xmlns:p14="http://schemas.microsoft.com/office/powerpoint/2010/main" val="3879936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requesting references, provide your references with your updated resume and a brief summary of the roles you are applying for. Be sure to express your appreciation and follow up after you receive a reference. Also, consider offering to write a recommendation for your reference in return.</a:t>
            </a:r>
          </a:p>
        </p:txBody>
      </p:sp>
      <p:sp>
        <p:nvSpPr>
          <p:cNvPr id="4" name="Slide Number Placeholder 3"/>
          <p:cNvSpPr>
            <a:spLocks noGrp="1"/>
          </p:cNvSpPr>
          <p:nvPr>
            <p:ph type="sldNum" sz="quarter" idx="5"/>
          </p:nvPr>
        </p:nvSpPr>
        <p:spPr/>
        <p:txBody>
          <a:bodyPr/>
          <a:lstStyle/>
          <a:p>
            <a:fld id="{852A13B1-7C18-4F8E-BB0E-1E8236C3D5BB}" type="slidenum">
              <a:rPr lang="en-US" smtClean="0"/>
              <a:t>14</a:t>
            </a:fld>
            <a:endParaRPr lang="en-US"/>
          </a:p>
        </p:txBody>
      </p:sp>
    </p:spTree>
    <p:extLst>
      <p:ext uri="{BB962C8B-B14F-4D97-AF65-F5344CB8AC3E}">
        <p14:creationId xmlns:p14="http://schemas.microsoft.com/office/powerpoint/2010/main" val="2741290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requesting references, provide your references with your updated resume and a brief summary of the roles you are applying for. Be sure to express your appreciation and follow up after you receive a reference. Also, consider offering to write a recommendation for your reference in return.</a:t>
            </a:r>
          </a:p>
        </p:txBody>
      </p:sp>
      <p:sp>
        <p:nvSpPr>
          <p:cNvPr id="4" name="Slide Number Placeholder 3"/>
          <p:cNvSpPr>
            <a:spLocks noGrp="1"/>
          </p:cNvSpPr>
          <p:nvPr>
            <p:ph type="sldNum" sz="quarter" idx="5"/>
          </p:nvPr>
        </p:nvSpPr>
        <p:spPr/>
        <p:txBody>
          <a:bodyPr/>
          <a:lstStyle/>
          <a:p>
            <a:fld id="{852A13B1-7C18-4F8E-BB0E-1E8236C3D5BB}" type="slidenum">
              <a:rPr lang="en-US" smtClean="0"/>
              <a:t>15</a:t>
            </a:fld>
            <a:endParaRPr lang="en-US"/>
          </a:p>
        </p:txBody>
      </p:sp>
    </p:spTree>
    <p:extLst>
      <p:ext uri="{BB962C8B-B14F-4D97-AF65-F5344CB8AC3E}">
        <p14:creationId xmlns:p14="http://schemas.microsoft.com/office/powerpoint/2010/main" val="1530029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Having a strong personal brand and a robust network are essential for achieving career success. By developing your communication skills, crafting a compelling elevator pitch and résumé, and building meaningful relationships with mentors and peers, you can create a strong personal brand and build a network of support and opportunities. </a:t>
            </a:r>
          </a:p>
        </p:txBody>
      </p:sp>
      <p:sp>
        <p:nvSpPr>
          <p:cNvPr id="4" name="Slide Number Placeholder 3"/>
          <p:cNvSpPr>
            <a:spLocks noGrp="1"/>
          </p:cNvSpPr>
          <p:nvPr>
            <p:ph type="sldNum" sz="quarter" idx="5"/>
          </p:nvPr>
        </p:nvSpPr>
        <p:spPr/>
        <p:txBody>
          <a:bodyPr/>
          <a:lstStyle/>
          <a:p>
            <a:fld id="{0BCD14F3-913A-46E0-8B62-DFEAD8AA6A60}" type="slidenum">
              <a:rPr lang="en-US" smtClean="0"/>
              <a:t>16</a:t>
            </a:fld>
            <a:endParaRPr lang="en-US"/>
          </a:p>
        </p:txBody>
      </p:sp>
    </p:spTree>
    <p:extLst>
      <p:ext uri="{BB962C8B-B14F-4D97-AF65-F5344CB8AC3E}">
        <p14:creationId xmlns:p14="http://schemas.microsoft.com/office/powerpoint/2010/main" val="81512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personal brand is your professional identity. It's what sets you apart from others and creates a lasting impression. A strong personal brand can help you stand out in the job market and attract opportunities that align with your goals and values.</a:t>
            </a:r>
          </a:p>
        </p:txBody>
      </p:sp>
      <p:sp>
        <p:nvSpPr>
          <p:cNvPr id="4" name="Slide Number Placeholder 3"/>
          <p:cNvSpPr>
            <a:spLocks noGrp="1"/>
          </p:cNvSpPr>
          <p:nvPr>
            <p:ph type="sldNum" sz="quarter" idx="5"/>
          </p:nvPr>
        </p:nvSpPr>
        <p:spPr/>
        <p:txBody>
          <a:bodyPr/>
          <a:lstStyle/>
          <a:p>
            <a:fld id="{0BCD14F3-913A-46E0-8B62-DFEAD8AA6A60}" type="slidenum">
              <a:rPr lang="en-US" smtClean="0"/>
              <a:t>2</a:t>
            </a:fld>
            <a:endParaRPr lang="en-US"/>
          </a:p>
        </p:txBody>
      </p:sp>
    </p:spTree>
    <p:extLst>
      <p:ext uri="{BB962C8B-B14F-4D97-AF65-F5344CB8AC3E}">
        <p14:creationId xmlns:p14="http://schemas.microsoft.com/office/powerpoint/2010/main" val="337604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Your elevator pitch is a brief but impactful summary of your professional identity and goals. It should be tailored to your audience and highlight your unique strengths and value proposition. You should practice your elevator pitch and refine it over time.</a:t>
            </a:r>
          </a:p>
        </p:txBody>
      </p:sp>
      <p:sp>
        <p:nvSpPr>
          <p:cNvPr id="4" name="Slide Number Placeholder 3"/>
          <p:cNvSpPr>
            <a:spLocks noGrp="1"/>
          </p:cNvSpPr>
          <p:nvPr>
            <p:ph type="sldNum" sz="quarter" idx="5"/>
          </p:nvPr>
        </p:nvSpPr>
        <p:spPr/>
        <p:txBody>
          <a:bodyPr/>
          <a:lstStyle/>
          <a:p>
            <a:fld id="{0BCD14F3-913A-46E0-8B62-DFEAD8AA6A60}" type="slidenum">
              <a:rPr lang="en-US" smtClean="0"/>
              <a:t>3</a:t>
            </a:fld>
            <a:endParaRPr lang="en-US"/>
          </a:p>
        </p:txBody>
      </p:sp>
    </p:spTree>
    <p:extLst>
      <p:ext uri="{BB962C8B-B14F-4D97-AF65-F5344CB8AC3E}">
        <p14:creationId xmlns:p14="http://schemas.microsoft.com/office/powerpoint/2010/main" val="154190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Mock interviews can help you prepare for job interviews and improve your communication skills. You should practice with friends, family, or mentors and ask for feedback on your performance. You should also identify areas for improvement and work on addressing them.</a:t>
            </a:r>
          </a:p>
        </p:txBody>
      </p:sp>
      <p:sp>
        <p:nvSpPr>
          <p:cNvPr id="4" name="Slide Number Placeholder 3"/>
          <p:cNvSpPr>
            <a:spLocks noGrp="1"/>
          </p:cNvSpPr>
          <p:nvPr>
            <p:ph type="sldNum" sz="quarter" idx="5"/>
          </p:nvPr>
        </p:nvSpPr>
        <p:spPr/>
        <p:txBody>
          <a:bodyPr/>
          <a:lstStyle/>
          <a:p>
            <a:fld id="{0BCD14F3-913A-46E0-8B62-DFEAD8AA6A60}" type="slidenum">
              <a:rPr lang="en-US" smtClean="0"/>
              <a:t>4</a:t>
            </a:fld>
            <a:endParaRPr lang="en-US"/>
          </a:p>
        </p:txBody>
      </p:sp>
    </p:spTree>
    <p:extLst>
      <p:ext uri="{BB962C8B-B14F-4D97-AF65-F5344CB8AC3E}">
        <p14:creationId xmlns:p14="http://schemas.microsoft.com/office/powerpoint/2010/main" val="155394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Mock interviews can help you prepare for job interviews and improve your communication skills. You should practice with friends, family, or mentors and ask for feedback on your performance. You should also identify areas for improvement and work on addressing them.</a:t>
            </a:r>
          </a:p>
        </p:txBody>
      </p:sp>
      <p:sp>
        <p:nvSpPr>
          <p:cNvPr id="4" name="Slide Number Placeholder 3"/>
          <p:cNvSpPr>
            <a:spLocks noGrp="1"/>
          </p:cNvSpPr>
          <p:nvPr>
            <p:ph type="sldNum" sz="quarter" idx="5"/>
          </p:nvPr>
        </p:nvSpPr>
        <p:spPr/>
        <p:txBody>
          <a:bodyPr/>
          <a:lstStyle/>
          <a:p>
            <a:fld id="{0BCD14F3-913A-46E0-8B62-DFEAD8AA6A60}" type="slidenum">
              <a:rPr lang="en-US" smtClean="0"/>
              <a:t>5</a:t>
            </a:fld>
            <a:endParaRPr lang="en-US"/>
          </a:p>
        </p:txBody>
      </p:sp>
    </p:spTree>
    <p:extLst>
      <p:ext uri="{BB962C8B-B14F-4D97-AF65-F5344CB8AC3E}">
        <p14:creationId xmlns:p14="http://schemas.microsoft.com/office/powerpoint/2010/main" val="354865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prepare your STAR stories, start by identifying the skills and experiences that are most relevant to the job you're applying for. Then, think of specific examples from your past that illustrate those skills and experiences. Finally, use the STAR framework to structure your responses.</a:t>
            </a:r>
          </a:p>
        </p:txBody>
      </p:sp>
      <p:sp>
        <p:nvSpPr>
          <p:cNvPr id="4" name="Slide Number Placeholder 3"/>
          <p:cNvSpPr>
            <a:spLocks noGrp="1"/>
          </p:cNvSpPr>
          <p:nvPr>
            <p:ph type="sldNum" sz="quarter" idx="5"/>
          </p:nvPr>
        </p:nvSpPr>
        <p:spPr/>
        <p:txBody>
          <a:bodyPr/>
          <a:lstStyle/>
          <a:p>
            <a:fld id="{27E7C96A-D8EF-4D5C-B375-0AAD91826F41}" type="slidenum">
              <a:rPr lang="en-US" smtClean="0"/>
              <a:t>6</a:t>
            </a:fld>
            <a:endParaRPr lang="en-US"/>
          </a:p>
        </p:txBody>
      </p:sp>
    </p:spTree>
    <p:extLst>
      <p:ext uri="{BB962C8B-B14F-4D97-AF65-F5344CB8AC3E}">
        <p14:creationId xmlns:p14="http://schemas.microsoft.com/office/powerpoint/2010/main" val="104466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Task component of the STAR method involves explaining the specific challenge you were faced with. This could include a problem you needed to solve, a goal you were tasked with achieving, or a decision you needed to make.</a:t>
            </a:r>
          </a:p>
        </p:txBody>
      </p:sp>
      <p:sp>
        <p:nvSpPr>
          <p:cNvPr id="4" name="Slide Number Placeholder 3"/>
          <p:cNvSpPr>
            <a:spLocks noGrp="1"/>
          </p:cNvSpPr>
          <p:nvPr>
            <p:ph type="sldNum" sz="quarter" idx="5"/>
          </p:nvPr>
        </p:nvSpPr>
        <p:spPr/>
        <p:txBody>
          <a:bodyPr/>
          <a:lstStyle/>
          <a:p>
            <a:fld id="{27E7C96A-D8EF-4D5C-B375-0AAD91826F41}" type="slidenum">
              <a:rPr lang="en-US" smtClean="0"/>
              <a:t>7</a:t>
            </a:fld>
            <a:endParaRPr lang="en-US"/>
          </a:p>
        </p:txBody>
      </p:sp>
    </p:spTree>
    <p:extLst>
      <p:ext uri="{BB962C8B-B14F-4D97-AF65-F5344CB8AC3E}">
        <p14:creationId xmlns:p14="http://schemas.microsoft.com/office/powerpoint/2010/main" val="328520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Task component of the STAR method involves explaining the specific challenge you were faced with. This could include a problem you needed to solve, a goal you were tasked with achieving, or a decision you needed to make.</a:t>
            </a:r>
          </a:p>
        </p:txBody>
      </p:sp>
      <p:sp>
        <p:nvSpPr>
          <p:cNvPr id="4" name="Slide Number Placeholder 3"/>
          <p:cNvSpPr>
            <a:spLocks noGrp="1"/>
          </p:cNvSpPr>
          <p:nvPr>
            <p:ph type="sldNum" sz="quarter" idx="5"/>
          </p:nvPr>
        </p:nvSpPr>
        <p:spPr/>
        <p:txBody>
          <a:bodyPr/>
          <a:lstStyle/>
          <a:p>
            <a:fld id="{27E7C96A-D8EF-4D5C-B375-0AAD91826F41}" type="slidenum">
              <a:rPr lang="en-US" smtClean="0"/>
              <a:t>8</a:t>
            </a:fld>
            <a:endParaRPr lang="en-US"/>
          </a:p>
        </p:txBody>
      </p:sp>
    </p:spTree>
    <p:extLst>
      <p:ext uri="{BB962C8B-B14F-4D97-AF65-F5344CB8AC3E}">
        <p14:creationId xmlns:p14="http://schemas.microsoft.com/office/powerpoint/2010/main" val="301734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Task component of the STAR method involves explaining the specific challenge you were faced with. This could include a problem you needed to solve, a goal you were tasked with achieving, or a decision you needed to make.</a:t>
            </a:r>
          </a:p>
        </p:txBody>
      </p:sp>
      <p:sp>
        <p:nvSpPr>
          <p:cNvPr id="4" name="Slide Number Placeholder 3"/>
          <p:cNvSpPr>
            <a:spLocks noGrp="1"/>
          </p:cNvSpPr>
          <p:nvPr>
            <p:ph type="sldNum" sz="quarter" idx="5"/>
          </p:nvPr>
        </p:nvSpPr>
        <p:spPr/>
        <p:txBody>
          <a:bodyPr/>
          <a:lstStyle/>
          <a:p>
            <a:fld id="{27E7C96A-D8EF-4D5C-B375-0AAD91826F41}" type="slidenum">
              <a:rPr lang="en-US" smtClean="0"/>
              <a:t>9</a:t>
            </a:fld>
            <a:endParaRPr lang="en-US"/>
          </a:p>
        </p:txBody>
      </p:sp>
    </p:spTree>
    <p:extLst>
      <p:ext uri="{BB962C8B-B14F-4D97-AF65-F5344CB8AC3E}">
        <p14:creationId xmlns:p14="http://schemas.microsoft.com/office/powerpoint/2010/main" val="362322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11/23/2024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5143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11/23/2024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8451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11/23/2024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13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11/23/2024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735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11/23/2024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93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11/23/2024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0304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11/23/2024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2264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11/23/2024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690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11/23/2024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5013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11/23/2024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853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11/23/2024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7904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11/23/2024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656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E4EE80B-8B06-195D-A1A4-57F1FD3590DC}"/>
              </a:ext>
            </a:extLst>
          </p:cNvPr>
          <p:cNvSpPr>
            <a:spLocks noGrp="1"/>
          </p:cNvSpPr>
          <p:nvPr>
            <p:ph type="ctrTitle"/>
          </p:nvPr>
        </p:nvSpPr>
        <p:spPr>
          <a:xfrm>
            <a:off x="574398" y="566206"/>
            <a:ext cx="4377163" cy="4833930"/>
          </a:xfrm>
        </p:spPr>
        <p:txBody>
          <a:bodyPr anchor="t">
            <a:normAutofit/>
          </a:bodyPr>
          <a:lstStyle/>
          <a:p>
            <a:pPr>
              <a:lnSpc>
                <a:spcPct val="90000"/>
              </a:lnSpc>
            </a:pPr>
            <a:r>
              <a:rPr lang="en-US" sz="4800" dirty="0"/>
              <a:t>Part 4</a:t>
            </a:r>
            <a:r>
              <a:rPr lang="en-US" sz="4800"/>
              <a:t>: </a:t>
            </a:r>
            <a:br>
              <a:rPr lang="en-US" sz="4800" dirty="0"/>
            </a:br>
            <a:r>
              <a:rPr lang="en-US" sz="4800" dirty="0"/>
              <a:t>Your Brand </a:t>
            </a:r>
            <a:r>
              <a:rPr lang="en-US" sz="4800"/>
              <a:t>and Network to Get </a:t>
            </a:r>
            <a:r>
              <a:rPr lang="en-US" sz="4800" dirty="0"/>
              <a:t>the Job</a:t>
            </a:r>
          </a:p>
        </p:txBody>
      </p:sp>
      <p:sp>
        <p:nvSpPr>
          <p:cNvPr id="3" name="Subtitle 2">
            <a:extLst>
              <a:ext uri="{FF2B5EF4-FFF2-40B4-BE49-F238E27FC236}">
                <a16:creationId xmlns:a16="http://schemas.microsoft.com/office/drawing/2014/main" id="{9A332E6B-DD07-F232-BB87-183A50AB6565}"/>
              </a:ext>
            </a:extLst>
          </p:cNvPr>
          <p:cNvSpPr>
            <a:spLocks noGrp="1"/>
          </p:cNvSpPr>
          <p:nvPr>
            <p:ph type="subTitle" idx="1"/>
          </p:nvPr>
        </p:nvSpPr>
        <p:spPr>
          <a:xfrm>
            <a:off x="574397" y="3988459"/>
            <a:ext cx="3919961" cy="1334655"/>
          </a:xfrm>
        </p:spPr>
        <p:txBody>
          <a:bodyPr anchor="b">
            <a:normAutofit/>
          </a:bodyPr>
          <a:lstStyle/>
          <a:p>
            <a:pPr>
              <a:lnSpc>
                <a:spcPct val="120000"/>
              </a:lnSpc>
            </a:pPr>
            <a:r>
              <a:rPr lang="en-US" sz="1700" dirty="0"/>
              <a:t>Importance of personal branding and networking for career success</a:t>
            </a:r>
          </a:p>
        </p:txBody>
      </p:sp>
      <p:pic>
        <p:nvPicPr>
          <p:cNvPr id="4" name="Picture 3" descr="Young Business Team Standing in a Row in Front of the Office After Work">
            <a:extLst>
              <a:ext uri="{FF2B5EF4-FFF2-40B4-BE49-F238E27FC236}">
                <a16:creationId xmlns:a16="http://schemas.microsoft.com/office/drawing/2014/main" id="{490F5158-48A1-4773-9983-DEA87EED4F03}"/>
              </a:ext>
            </a:extLst>
          </p:cNvPr>
          <p:cNvPicPr>
            <a:picLocks noChangeAspect="1"/>
          </p:cNvPicPr>
          <p:nvPr/>
        </p:nvPicPr>
        <p:blipFill>
          <a:blip r:embed="rId3"/>
          <a:srcRect l="10299" r="6527" b="-1"/>
          <a:stretch/>
        </p:blipFill>
        <p:spPr>
          <a:xfrm>
            <a:off x="5218980" y="672912"/>
            <a:ext cx="6973019" cy="5596128"/>
          </a:xfrm>
          <a:prstGeom prst="rect">
            <a:avLst/>
          </a:prstGeom>
        </p:spPr>
      </p:pic>
      <p:cxnSp>
        <p:nvCxnSpPr>
          <p:cNvPr id="11" name="Straight Connector 10">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215128" y="6274446"/>
            <a:ext cx="697687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F6F3A57-7206-55CB-3A5B-489A141499EE}"/>
              </a:ext>
            </a:extLst>
          </p:cNvPr>
          <p:cNvSpPr txBox="1"/>
          <p:nvPr/>
        </p:nvSpPr>
        <p:spPr>
          <a:xfrm>
            <a:off x="574397" y="5990483"/>
            <a:ext cx="6097554" cy="389209"/>
          </a:xfrm>
          <a:prstGeom prst="rect">
            <a:avLst/>
          </a:prstGeom>
          <a:noFill/>
        </p:spPr>
        <p:txBody>
          <a:bodyPr wrap="square">
            <a:spAutoFit/>
          </a:bodyPr>
          <a:lstStyle/>
          <a:p>
            <a:pPr>
              <a:lnSpc>
                <a:spcPct val="120000"/>
              </a:lnSpc>
            </a:pPr>
            <a:r>
              <a:rPr lang="en-US" sz="1800" dirty="0"/>
              <a:t>Author </a:t>
            </a:r>
            <a:r>
              <a:rPr lang="en-US" sz="1800"/>
              <a:t>&amp; Presenter</a:t>
            </a:r>
            <a:r>
              <a:rPr lang="en-US" sz="1800" dirty="0"/>
              <a:t>: Ivana Jones</a:t>
            </a:r>
          </a:p>
        </p:txBody>
      </p:sp>
    </p:spTree>
    <p:extLst>
      <p:ext uri="{BB962C8B-B14F-4D97-AF65-F5344CB8AC3E}">
        <p14:creationId xmlns:p14="http://schemas.microsoft.com/office/powerpoint/2010/main" val="358363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usinessman is drawing stick figure on white paper. Stick figure was drawn as business person.">
            <a:extLst>
              <a:ext uri="{FF2B5EF4-FFF2-40B4-BE49-F238E27FC236}">
                <a16:creationId xmlns:a16="http://schemas.microsoft.com/office/drawing/2014/main" id="{B822365D-204E-4B61-BAD6-1C84E10763E9}"/>
              </a:ext>
            </a:extLst>
          </p:cNvPr>
          <p:cNvPicPr>
            <a:picLocks noGrp="1" noChangeAspect="1"/>
          </p:cNvPicPr>
          <p:nvPr>
            <p:ph sz="half" idx="1"/>
          </p:nvPr>
        </p:nvPicPr>
        <p:blipFill>
          <a:blip r:embed="rId3"/>
          <a:srcRect l="12632" r="32301" b="2"/>
          <a:stretch/>
        </p:blipFill>
        <p:spPr>
          <a:xfrm>
            <a:off x="20" y="914399"/>
            <a:ext cx="4416532" cy="5353523"/>
          </a:xfrm>
          <a:prstGeom prst="rect">
            <a:avLst/>
          </a:prstGeom>
        </p:spPr>
      </p:pic>
      <p:sp>
        <p:nvSpPr>
          <p:cNvPr id="2" name="Title 1">
            <a:extLst>
              <a:ext uri="{FF2B5EF4-FFF2-40B4-BE49-F238E27FC236}">
                <a16:creationId xmlns:a16="http://schemas.microsoft.com/office/drawing/2014/main" id="{9BFD5C5D-927F-5F15-A520-CC64459804CF}"/>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dirty="0"/>
              <a:t>After the Interview</a:t>
            </a:r>
          </a:p>
        </p:txBody>
      </p:sp>
      <p:sp>
        <p:nvSpPr>
          <p:cNvPr id="4" name="Content Placeholder 3">
            <a:extLst>
              <a:ext uri="{FF2B5EF4-FFF2-40B4-BE49-F238E27FC236}">
                <a16:creationId xmlns:a16="http://schemas.microsoft.com/office/drawing/2014/main" id="{6B126F19-B038-676C-492B-C0A34570029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1781176"/>
            <a:ext cx="6501810" cy="4516746"/>
          </a:xfrm>
        </p:spPr>
        <p:txBody>
          <a:bodyPr>
            <a:normAutofit/>
          </a:bodyPr>
          <a:lstStyle/>
          <a:p>
            <a:pPr marL="0" indent="0">
              <a:spcBef>
                <a:spcPts val="2500"/>
              </a:spcBef>
              <a:buNone/>
            </a:pPr>
            <a:r>
              <a:rPr lang="en-US" sz="1400" b="1" dirty="0"/>
              <a:t>Send a Thank-You Note</a:t>
            </a:r>
          </a:p>
          <a:p>
            <a:pPr marL="0" lvl="1" indent="0">
              <a:buNone/>
            </a:pPr>
            <a:r>
              <a:rPr lang="en-US" sz="1400" dirty="0"/>
              <a:t>Send a personalized thank-you email within 24 hours of the interview. Express appreciation for the opportunity and briefly reiterate why you're excited about the role. Reinforce your strengths and fit for the position.</a:t>
            </a:r>
          </a:p>
          <a:p>
            <a:pPr marL="0" indent="0">
              <a:spcBef>
                <a:spcPts val="2500"/>
              </a:spcBef>
              <a:buNone/>
            </a:pPr>
            <a:r>
              <a:rPr lang="en-US" sz="1400" b="1" dirty="0"/>
              <a:t>Reflect on Your Performance</a:t>
            </a:r>
          </a:p>
          <a:p>
            <a:pPr marL="0" lvl="1" indent="0">
              <a:buNone/>
            </a:pPr>
            <a:r>
              <a:rPr lang="en-US" sz="1400" dirty="0"/>
              <a:t>Evaluate the experience: What went well? What could you improve next time? What questions can you better prepare for? Assess if the company culture, role, and team align with your goals and values.</a:t>
            </a:r>
          </a:p>
          <a:p>
            <a:pPr marL="0" indent="0">
              <a:spcBef>
                <a:spcPts val="2500"/>
              </a:spcBef>
              <a:buNone/>
            </a:pPr>
            <a:r>
              <a:rPr lang="en-US" sz="1400" b="1" dirty="0"/>
              <a:t>Keep Trying &amp; Be Patient</a:t>
            </a:r>
          </a:p>
          <a:p>
            <a:pPr marL="0" lvl="1" indent="0">
              <a:buNone/>
            </a:pPr>
            <a:r>
              <a:rPr lang="en-US" sz="1400" dirty="0"/>
              <a:t>Regardless of the outcome, maintain a professional connection with the interviewer on LinkedIn incase there are future opportunities. Don’t let a disappointing outcome keep you down, use it as an opportunity to learn what to do better and keep interviewing for other positions. Get comfortable with waiting and stay motivated by your end goal, don’t be phased by setbacks along the way.</a:t>
            </a:r>
          </a:p>
        </p:txBody>
      </p:sp>
    </p:spTree>
    <p:extLst>
      <p:ext uri="{BB962C8B-B14F-4D97-AF65-F5344CB8AC3E}">
        <p14:creationId xmlns:p14="http://schemas.microsoft.com/office/powerpoint/2010/main" val="1079631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ierarchical organization">
            <a:extLst>
              <a:ext uri="{FF2B5EF4-FFF2-40B4-BE49-F238E27FC236}">
                <a16:creationId xmlns:a16="http://schemas.microsoft.com/office/drawing/2014/main" id="{04850BF3-2344-4F92-960F-DF0A6EC4555D}"/>
              </a:ext>
            </a:extLst>
          </p:cNvPr>
          <p:cNvPicPr>
            <a:picLocks noGrp="1" noChangeAspect="1"/>
          </p:cNvPicPr>
          <p:nvPr>
            <p:ph sz="half" idx="1"/>
          </p:nvPr>
        </p:nvPicPr>
        <p:blipFill>
          <a:blip r:embed="rId3"/>
          <a:srcRect l="26626" r="18308"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5CE2832-E7E6-4F9D-BC19-2014EB4CD5D2}"/>
              </a:ext>
            </a:extLst>
          </p:cNvPr>
          <p:cNvSpPr>
            <a:spLocks noGrp="1"/>
          </p:cNvSpPr>
          <p:nvPr>
            <p:ph type="title"/>
          </p:nvPr>
        </p:nvSpPr>
        <p:spPr>
          <a:xfrm>
            <a:off x="4919663" y="650001"/>
            <a:ext cx="7010400" cy="762000"/>
          </a:xfrm>
        </p:spPr>
        <p:txBody>
          <a:bodyPr vert="horz" lIns="91440" tIns="45720" rIns="91440" bIns="45720" rtlCol="0" anchor="t">
            <a:normAutofit/>
          </a:bodyPr>
          <a:lstStyle/>
          <a:p>
            <a:pPr>
              <a:lnSpc>
                <a:spcPct val="90000"/>
              </a:lnSpc>
            </a:pPr>
            <a:r>
              <a:rPr lang="en-US" sz="3400" dirty="0"/>
              <a:t>Engaging with Mentors and Peers</a:t>
            </a:r>
          </a:p>
        </p:txBody>
      </p:sp>
      <p:sp>
        <p:nvSpPr>
          <p:cNvPr id="4" name="Content Placeholder 3">
            <a:extLst>
              <a:ext uri="{FF2B5EF4-FFF2-40B4-BE49-F238E27FC236}">
                <a16:creationId xmlns:a16="http://schemas.microsoft.com/office/drawing/2014/main" id="{3D905D1C-B8C1-EFC7-1713-ED4317A2310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199" y="1128713"/>
            <a:ext cx="6710363" cy="5169209"/>
          </a:xfrm>
        </p:spPr>
        <p:txBody>
          <a:bodyPr>
            <a:normAutofit lnSpcReduction="10000"/>
          </a:bodyPr>
          <a:lstStyle/>
          <a:p>
            <a:pPr marL="0" indent="0">
              <a:spcBef>
                <a:spcPts val="2500"/>
              </a:spcBef>
              <a:buNone/>
            </a:pPr>
            <a:endParaRPr lang="en-US" sz="1500" b="1" dirty="0"/>
          </a:p>
          <a:p>
            <a:pPr marL="0" indent="0">
              <a:spcBef>
                <a:spcPts val="2500"/>
              </a:spcBef>
              <a:buNone/>
            </a:pPr>
            <a:r>
              <a:rPr lang="en-US" sz="1500" b="1" dirty="0"/>
              <a:t>Network Expansion</a:t>
            </a:r>
          </a:p>
          <a:p>
            <a:pPr marL="0" lvl="1" indent="0">
              <a:buNone/>
            </a:pPr>
            <a:r>
              <a:rPr lang="en-US" sz="1500" dirty="0"/>
              <a:t>Continual network expansion via engaging with mentors and peers can help increase your access to new opportunities, ideas, and perspectives. Broadening your knowledge and understanding is great for your personal development. </a:t>
            </a:r>
          </a:p>
          <a:p>
            <a:pPr marL="0" indent="0">
              <a:spcBef>
                <a:spcPts val="2500"/>
              </a:spcBef>
              <a:buNone/>
            </a:pPr>
            <a:r>
              <a:rPr lang="en-US" sz="1500" b="1" dirty="0"/>
              <a:t>Benefits of Having a Mentor</a:t>
            </a:r>
          </a:p>
          <a:p>
            <a:pPr marL="0" lvl="1" indent="0">
              <a:buNone/>
            </a:pPr>
            <a:r>
              <a:rPr lang="en-US" sz="1500" dirty="0"/>
              <a:t>Mentors and peers can offer valuable insights and advice based on their own experiences and expertise, helping you to make more informed decisions. They’re an excellent source of feedback and support during challenges. They can also help expand your network.</a:t>
            </a:r>
          </a:p>
          <a:p>
            <a:pPr marL="0" indent="0">
              <a:spcBef>
                <a:spcPts val="2500"/>
              </a:spcBef>
              <a:buNone/>
            </a:pPr>
            <a:r>
              <a:rPr lang="en-US" sz="1500" b="1" dirty="0"/>
              <a:t>Shared Goals and Values</a:t>
            </a:r>
          </a:p>
          <a:p>
            <a:pPr marL="0" lvl="1" indent="0">
              <a:buNone/>
            </a:pPr>
            <a:r>
              <a:rPr lang="en-US" sz="1500" dirty="0"/>
              <a:t>It is important to identify mentors and peers who share your goals and values, as this can lead to more meaningful relationships with a network of supportive people who can help you achieve your goals.</a:t>
            </a:r>
          </a:p>
          <a:p>
            <a:pPr marL="0" lvl="1" indent="0">
              <a:buNone/>
            </a:pPr>
            <a:endParaRPr lang="en-US" sz="1500" dirty="0"/>
          </a:p>
          <a:p>
            <a:pPr marL="0" lvl="1" indent="0">
              <a:buNone/>
            </a:pPr>
            <a:endParaRPr lang="en-US" sz="1500" dirty="0"/>
          </a:p>
        </p:txBody>
      </p:sp>
      <p:pic>
        <p:nvPicPr>
          <p:cNvPr id="3" name="Content Placeholder 4" descr="Top shot of a representation of networks with stick figures.">
            <a:extLst>
              <a:ext uri="{FF2B5EF4-FFF2-40B4-BE49-F238E27FC236}">
                <a16:creationId xmlns:a16="http://schemas.microsoft.com/office/drawing/2014/main" id="{AD1B92A7-5100-2DD6-1E37-D1014D8DA5B4}"/>
              </a:ext>
            </a:extLst>
          </p:cNvPr>
          <p:cNvPicPr>
            <a:picLocks noChangeAspect="1"/>
          </p:cNvPicPr>
          <p:nvPr/>
        </p:nvPicPr>
        <p:blipFill>
          <a:blip r:embed="rId4"/>
          <a:srcRect l="93" r="49448"/>
          <a:stretch/>
        </p:blipFill>
        <p:spPr>
          <a:xfrm>
            <a:off x="0" y="447282"/>
            <a:ext cx="4416552" cy="5820640"/>
          </a:xfrm>
          <a:prstGeom prst="rect">
            <a:avLst/>
          </a:prstGeom>
        </p:spPr>
      </p:pic>
    </p:spTree>
    <p:extLst>
      <p:ext uri="{BB962C8B-B14F-4D97-AF65-F5344CB8AC3E}">
        <p14:creationId xmlns:p14="http://schemas.microsoft.com/office/powerpoint/2010/main" val="2470399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F40D316-04F6-9E4F-5AEE-35F9EEDDB6E3}"/>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dirty="0"/>
              <a:t>Approaching Potential Mentor</a:t>
            </a:r>
          </a:p>
        </p:txBody>
      </p:sp>
      <p:sp>
        <p:nvSpPr>
          <p:cNvPr id="4" name="Content Placeholder 3">
            <a:extLst>
              <a:ext uri="{FF2B5EF4-FFF2-40B4-BE49-F238E27FC236}">
                <a16:creationId xmlns:a16="http://schemas.microsoft.com/office/drawing/2014/main" id="{49E6EB59-F774-7844-029C-EE149F47DD1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fontScale="92500"/>
          </a:bodyPr>
          <a:lstStyle/>
          <a:p>
            <a:pPr marL="0" indent="0">
              <a:spcBef>
                <a:spcPts val="2500"/>
              </a:spcBef>
              <a:buNone/>
            </a:pPr>
            <a:r>
              <a:rPr lang="en-US" sz="1400" b="1" dirty="0"/>
              <a:t>Show Respect</a:t>
            </a:r>
          </a:p>
          <a:p>
            <a:pPr marL="0" lvl="1" indent="0">
              <a:buNone/>
            </a:pPr>
            <a:r>
              <a:rPr lang="en-US" sz="1400" dirty="0"/>
              <a:t>Before approaching a potential mentor about mentorship, ask if they have the capacity to mentor you. Not every mentor will be able or willing to take you on. And if they say no, don’t take it personally. They may have too much on their plate already. If they say yes, make sure you respect their time. </a:t>
            </a:r>
          </a:p>
          <a:p>
            <a:pPr marL="0" indent="0">
              <a:spcBef>
                <a:spcPts val="2500"/>
              </a:spcBef>
              <a:buNone/>
            </a:pPr>
            <a:r>
              <a:rPr lang="en-US" sz="1400" b="1" dirty="0"/>
              <a:t>Be Clear About What You Want</a:t>
            </a:r>
          </a:p>
          <a:p>
            <a:pPr marL="0" lvl="1" indent="0">
              <a:buNone/>
            </a:pPr>
            <a:r>
              <a:rPr lang="en-US" sz="1400" dirty="0"/>
              <a:t>Have your goals defined so you can articulate what you hope to gain and how you can benefit from the mentor's experience and knowledge. This will demonstrate that you are serious about the relationship and that you respect their time and expertise.</a:t>
            </a:r>
          </a:p>
          <a:p>
            <a:pPr marL="0" indent="0">
              <a:spcBef>
                <a:spcPts val="2500"/>
              </a:spcBef>
              <a:buNone/>
            </a:pPr>
            <a:r>
              <a:rPr lang="en-US" sz="1400" b="1" dirty="0"/>
              <a:t>Example</a:t>
            </a:r>
          </a:p>
          <a:p>
            <a:pPr marL="0" lvl="1" indent="0">
              <a:buNone/>
            </a:pPr>
            <a:r>
              <a:rPr lang="en-US" sz="1400" dirty="0"/>
              <a:t>'I admire your work and the way you’ve navigated your career. Would you be open to a conversation about potential mentorship? I completely understand if you don’t have the time, but if you do my schedule is flexible so I’m sure one day soon can work.'</a:t>
            </a:r>
          </a:p>
        </p:txBody>
      </p:sp>
      <p:pic>
        <p:nvPicPr>
          <p:cNvPr id="3" name="Content Placeholder 4" descr="Cropped shot of two unrecognizable farmers shaking hands while working on their farm">
            <a:extLst>
              <a:ext uri="{FF2B5EF4-FFF2-40B4-BE49-F238E27FC236}">
                <a16:creationId xmlns:a16="http://schemas.microsoft.com/office/drawing/2014/main" id="{6D2E417A-C0C8-DCB6-5959-6E181EF5C3A8}"/>
              </a:ext>
            </a:extLst>
          </p:cNvPr>
          <p:cNvPicPr>
            <a:picLocks noChangeAspect="1"/>
          </p:cNvPicPr>
          <p:nvPr/>
        </p:nvPicPr>
        <p:blipFill>
          <a:blip r:embed="rId3"/>
          <a:srcRect l="7871" r="26586" b="-2"/>
          <a:stretch/>
        </p:blipFill>
        <p:spPr>
          <a:xfrm>
            <a:off x="-2" y="2542455"/>
            <a:ext cx="4416553" cy="3689359"/>
          </a:xfrm>
          <a:prstGeom prst="rect">
            <a:avLst/>
          </a:prstGeom>
        </p:spPr>
      </p:pic>
    </p:spTree>
    <p:extLst>
      <p:ext uri="{BB962C8B-B14F-4D97-AF65-F5344CB8AC3E}">
        <p14:creationId xmlns:p14="http://schemas.microsoft.com/office/powerpoint/2010/main" val="2290400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ttp://blogtoscano.altervista.org/bus.jpg ">
            <a:extLst>
              <a:ext uri="{FF2B5EF4-FFF2-40B4-BE49-F238E27FC236}">
                <a16:creationId xmlns:a16="http://schemas.microsoft.com/office/drawing/2014/main" id="{5D0BDFAF-0663-4AE8-9C4E-51341C3051FB}"/>
              </a:ext>
            </a:extLst>
          </p:cNvPr>
          <p:cNvPicPr>
            <a:picLocks noGrp="1" noChangeAspect="1"/>
          </p:cNvPicPr>
          <p:nvPr>
            <p:ph sz="half" idx="1"/>
          </p:nvPr>
        </p:nvPicPr>
        <p:blipFill>
          <a:blip r:embed="rId3"/>
          <a:srcRect t="15485" r="1" b="1"/>
          <a:stretch/>
        </p:blipFill>
        <p:spPr>
          <a:xfrm>
            <a:off x="7586236" y="508090"/>
            <a:ext cx="4081805" cy="5846990"/>
          </a:xfrm>
          <a:prstGeom prst="rect">
            <a:avLst/>
          </a:prstGeom>
        </p:spPr>
      </p:pic>
      <p:sp>
        <p:nvSpPr>
          <p:cNvPr id="2" name="Title 1">
            <a:extLst>
              <a:ext uri="{FF2B5EF4-FFF2-40B4-BE49-F238E27FC236}">
                <a16:creationId xmlns:a16="http://schemas.microsoft.com/office/drawing/2014/main" id="{443969ED-E052-8660-CFD8-9E1771940631}"/>
              </a:ext>
            </a:extLst>
          </p:cNvPr>
          <p:cNvSpPr>
            <a:spLocks noGrp="1"/>
          </p:cNvSpPr>
          <p:nvPr>
            <p:ph type="title"/>
          </p:nvPr>
        </p:nvSpPr>
        <p:spPr>
          <a:xfrm>
            <a:off x="517870" y="976159"/>
            <a:ext cx="6301185" cy="1463040"/>
          </a:xfrm>
        </p:spPr>
        <p:txBody>
          <a:bodyPr vert="horz" lIns="91440" tIns="45720" rIns="91440" bIns="45720" rtlCol="0" anchor="t">
            <a:normAutofit/>
          </a:bodyPr>
          <a:lstStyle/>
          <a:p>
            <a:r>
              <a:rPr lang="en-US" sz="4400" dirty="0"/>
              <a:t>Using Your Network for Job Opportunities</a:t>
            </a:r>
          </a:p>
        </p:txBody>
      </p:sp>
      <p:sp>
        <p:nvSpPr>
          <p:cNvPr id="4" name="Content Placeholder 3">
            <a:extLst>
              <a:ext uri="{FF2B5EF4-FFF2-40B4-BE49-F238E27FC236}">
                <a16:creationId xmlns:a16="http://schemas.microsoft.com/office/drawing/2014/main" id="{13BCB0A5-9A0B-04B8-B658-3FD7B0FF158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68" y="2439199"/>
            <a:ext cx="7068368" cy="4253003"/>
          </a:xfrm>
        </p:spPr>
        <p:txBody>
          <a:bodyPr>
            <a:normAutofit/>
          </a:bodyPr>
          <a:lstStyle/>
          <a:p>
            <a:pPr marL="0" indent="0">
              <a:spcBef>
                <a:spcPts val="2500"/>
              </a:spcBef>
              <a:buNone/>
            </a:pPr>
            <a:r>
              <a:rPr lang="en-US" sz="1400" b="1" dirty="0"/>
              <a:t>Leverage Your Network</a:t>
            </a:r>
          </a:p>
          <a:p>
            <a:pPr marL="0" lvl="1" indent="0">
              <a:buNone/>
            </a:pPr>
            <a:r>
              <a:rPr lang="en-US" sz="1400" dirty="0"/>
              <a:t>Your network can be a powerful tool for finding job opportunities. Let your network know that you are looking for new opportunities, and they might be able to refer or introduce you to potential employers.</a:t>
            </a:r>
          </a:p>
          <a:p>
            <a:pPr marL="0" indent="0">
              <a:spcBef>
                <a:spcPts val="2500"/>
              </a:spcBef>
              <a:buNone/>
            </a:pPr>
            <a:r>
              <a:rPr lang="en-US" sz="1400" b="1" dirty="0"/>
              <a:t>Learn About Job Opportunities</a:t>
            </a:r>
            <a:endParaRPr lang="en-US" sz="1400" dirty="0"/>
          </a:p>
          <a:p>
            <a:pPr marL="0" lvl="1" indent="0">
              <a:buNone/>
            </a:pPr>
            <a:r>
              <a:rPr lang="en-US" sz="1400" dirty="0"/>
              <a:t>Networking can help you learn about job opportunities that may not be advertised publicly. By building relationships with people in your industry, you can stay informed about potential job openings before they are announced to the public.</a:t>
            </a:r>
          </a:p>
          <a:p>
            <a:pPr marL="0" indent="0">
              <a:spcBef>
                <a:spcPts val="2500"/>
              </a:spcBef>
              <a:buNone/>
            </a:pPr>
            <a:r>
              <a:rPr lang="en-US" sz="1400" b="1" dirty="0"/>
              <a:t>Follow Up with Your Network</a:t>
            </a:r>
          </a:p>
          <a:p>
            <a:pPr marL="0" lvl="1" indent="0">
              <a:buNone/>
            </a:pPr>
            <a:r>
              <a:rPr lang="en-US" sz="1400" dirty="0"/>
              <a:t>After applying to a job posting or receiving a referral from your network, be sure to follow up with them and express your gratitude. Also pay it forward and offer to help when there is an opportunity to maintain relationships. Be willing to go out of your way to help your network, and they will be more likely to do the same for you in return.</a:t>
            </a:r>
          </a:p>
        </p:txBody>
      </p:sp>
    </p:spTree>
    <p:extLst>
      <p:ext uri="{BB962C8B-B14F-4D97-AF65-F5344CB8AC3E}">
        <p14:creationId xmlns:p14="http://schemas.microsoft.com/office/powerpoint/2010/main" val="2071027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ock photograph of job resume inside orange folder.">
            <a:extLst>
              <a:ext uri="{FF2B5EF4-FFF2-40B4-BE49-F238E27FC236}">
                <a16:creationId xmlns:a16="http://schemas.microsoft.com/office/drawing/2014/main" id="{8F8F9730-56E1-4271-A798-82CAB8139CAE}"/>
              </a:ext>
            </a:extLst>
          </p:cNvPr>
          <p:cNvPicPr>
            <a:picLocks noGrp="1" noChangeAspect="1"/>
          </p:cNvPicPr>
          <p:nvPr>
            <p:ph sz="half" idx="1"/>
          </p:nvPr>
        </p:nvPicPr>
        <p:blipFill>
          <a:blip r:embed="rId3"/>
          <a:srcRect l="7473" r="9762" b="3"/>
          <a:stretch/>
        </p:blipFill>
        <p:spPr>
          <a:xfrm>
            <a:off x="517867" y="1577591"/>
            <a:ext cx="4672584" cy="4768413"/>
          </a:xfrm>
          <a:prstGeom prst="rect">
            <a:avLst/>
          </a:prstGeom>
        </p:spPr>
      </p:pic>
      <p:sp>
        <p:nvSpPr>
          <p:cNvPr id="2" name="Title 1">
            <a:extLst>
              <a:ext uri="{FF2B5EF4-FFF2-40B4-BE49-F238E27FC236}">
                <a16:creationId xmlns:a16="http://schemas.microsoft.com/office/drawing/2014/main" id="{5BA43B7F-0D88-1899-08F2-980BF54B62D3}"/>
              </a:ext>
            </a:extLst>
          </p:cNvPr>
          <p:cNvSpPr>
            <a:spLocks noGrp="1"/>
          </p:cNvSpPr>
          <p:nvPr>
            <p:ph type="title"/>
          </p:nvPr>
        </p:nvSpPr>
        <p:spPr>
          <a:xfrm>
            <a:off x="517867" y="976160"/>
            <a:ext cx="4809314" cy="1447163"/>
          </a:xfrm>
        </p:spPr>
        <p:txBody>
          <a:bodyPr vert="horz" lIns="91440" tIns="45720" rIns="91440" bIns="45720" rtlCol="0" anchor="t">
            <a:normAutofit/>
          </a:bodyPr>
          <a:lstStyle/>
          <a:p>
            <a:pPr>
              <a:lnSpc>
                <a:spcPct val="90000"/>
              </a:lnSpc>
            </a:pPr>
            <a:r>
              <a:rPr lang="en-US" sz="3100" dirty="0"/>
              <a:t>References</a:t>
            </a:r>
          </a:p>
        </p:txBody>
      </p:sp>
      <p:sp>
        <p:nvSpPr>
          <p:cNvPr id="4" name="Content Placeholder 3">
            <a:extLst>
              <a:ext uri="{FF2B5EF4-FFF2-40B4-BE49-F238E27FC236}">
                <a16:creationId xmlns:a16="http://schemas.microsoft.com/office/drawing/2014/main" id="{0441C458-25AC-BBC2-D23D-1EB0A077329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27181" y="753625"/>
            <a:ext cx="6346953" cy="6018963"/>
          </a:xfrm>
        </p:spPr>
        <p:txBody>
          <a:bodyPr>
            <a:normAutofit/>
          </a:bodyPr>
          <a:lstStyle/>
          <a:p>
            <a:pPr marL="0" indent="0">
              <a:spcBef>
                <a:spcPts val="2500"/>
              </a:spcBef>
              <a:buNone/>
            </a:pPr>
            <a:r>
              <a:rPr lang="en-US" sz="1400" b="1" dirty="0"/>
              <a:t>Importance</a:t>
            </a:r>
            <a:r>
              <a:rPr lang="en-US" sz="1400" dirty="0"/>
              <a:t> </a:t>
            </a:r>
          </a:p>
          <a:p>
            <a:pPr marL="0" indent="0">
              <a:spcBef>
                <a:spcPts val="0"/>
              </a:spcBef>
              <a:buNone/>
            </a:pPr>
            <a:r>
              <a:rPr lang="en-US" sz="1400" dirty="0"/>
              <a:t>Many job applications require up to three references. It’s not advisable to ask your current manager to be a reference for a new job. This is why having a strong professional network is essential.</a:t>
            </a:r>
          </a:p>
          <a:p>
            <a:pPr marL="0" indent="0">
              <a:spcBef>
                <a:spcPts val="2500"/>
              </a:spcBef>
              <a:buNone/>
            </a:pPr>
            <a:r>
              <a:rPr lang="en-US" sz="1400" b="1" dirty="0"/>
              <a:t>Professional References</a:t>
            </a:r>
          </a:p>
          <a:p>
            <a:pPr marL="0" lvl="1" indent="0">
              <a:buNone/>
            </a:pPr>
            <a:r>
              <a:rPr lang="en-US" sz="1400" dirty="0"/>
              <a:t>Professional references are typically the most significant and are considered valuable as they can speak to your work experience and skills. Build a relationship with your coworkers by offering help and support. </a:t>
            </a:r>
          </a:p>
          <a:p>
            <a:pPr marL="0" indent="0">
              <a:spcBef>
                <a:spcPts val="2500"/>
              </a:spcBef>
              <a:buNone/>
            </a:pPr>
            <a:r>
              <a:rPr lang="en-US" sz="1400" b="1" dirty="0"/>
              <a:t>Academic References</a:t>
            </a:r>
          </a:p>
          <a:p>
            <a:pPr marL="0" lvl="1" indent="0">
              <a:buNone/>
            </a:pPr>
            <a:r>
              <a:rPr lang="en-US" sz="1400" dirty="0"/>
              <a:t>Academic references can be useful if you are a recent graduate or have limited work experience. They can provide insight into your academic qualifications, achievements, and potential. Build a relationship with your teachers by being an active student. </a:t>
            </a:r>
          </a:p>
          <a:p>
            <a:pPr marL="0" indent="0">
              <a:spcBef>
                <a:spcPts val="2500"/>
              </a:spcBef>
              <a:buNone/>
            </a:pPr>
            <a:r>
              <a:rPr lang="en-US" sz="1400" b="1" dirty="0"/>
              <a:t>Personal References</a:t>
            </a:r>
          </a:p>
          <a:p>
            <a:pPr marL="0" lvl="1" indent="0">
              <a:buNone/>
            </a:pPr>
            <a:r>
              <a:rPr lang="en-US" sz="1400" dirty="0"/>
              <a:t>Personal references can provide insight into your character. They can be valuable for employers who want to know more about your personality, work ethic, and other personal qualities. Build a relationship with your peers by being social and collaborative. </a:t>
            </a:r>
          </a:p>
        </p:txBody>
      </p:sp>
    </p:spTree>
    <p:extLst>
      <p:ext uri="{BB962C8B-B14F-4D97-AF65-F5344CB8AC3E}">
        <p14:creationId xmlns:p14="http://schemas.microsoft.com/office/powerpoint/2010/main" val="1143066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ock photograph of job resume inside orange folder.">
            <a:extLst>
              <a:ext uri="{FF2B5EF4-FFF2-40B4-BE49-F238E27FC236}">
                <a16:creationId xmlns:a16="http://schemas.microsoft.com/office/drawing/2014/main" id="{8F8F9730-56E1-4271-A798-82CAB8139CAE}"/>
              </a:ext>
            </a:extLst>
          </p:cNvPr>
          <p:cNvPicPr>
            <a:picLocks noGrp="1" noChangeAspect="1"/>
          </p:cNvPicPr>
          <p:nvPr>
            <p:ph sz="half" idx="1"/>
          </p:nvPr>
        </p:nvPicPr>
        <p:blipFill>
          <a:blip r:embed="rId3"/>
          <a:srcRect l="7473" r="9762" b="3"/>
          <a:stretch/>
        </p:blipFill>
        <p:spPr>
          <a:xfrm>
            <a:off x="517867" y="1577591"/>
            <a:ext cx="4672584" cy="4768413"/>
          </a:xfrm>
          <a:prstGeom prst="rect">
            <a:avLst/>
          </a:prstGeom>
        </p:spPr>
      </p:pic>
      <p:sp>
        <p:nvSpPr>
          <p:cNvPr id="2" name="Title 1">
            <a:extLst>
              <a:ext uri="{FF2B5EF4-FFF2-40B4-BE49-F238E27FC236}">
                <a16:creationId xmlns:a16="http://schemas.microsoft.com/office/drawing/2014/main" id="{5BA43B7F-0D88-1899-08F2-980BF54B62D3}"/>
              </a:ext>
            </a:extLst>
          </p:cNvPr>
          <p:cNvSpPr>
            <a:spLocks noGrp="1"/>
          </p:cNvSpPr>
          <p:nvPr>
            <p:ph type="title"/>
          </p:nvPr>
        </p:nvSpPr>
        <p:spPr>
          <a:xfrm>
            <a:off x="517867" y="976160"/>
            <a:ext cx="4809314" cy="1447163"/>
          </a:xfrm>
        </p:spPr>
        <p:txBody>
          <a:bodyPr vert="horz" lIns="91440" tIns="45720" rIns="91440" bIns="45720" rtlCol="0" anchor="t">
            <a:normAutofit/>
          </a:bodyPr>
          <a:lstStyle/>
          <a:p>
            <a:pPr>
              <a:lnSpc>
                <a:spcPct val="90000"/>
              </a:lnSpc>
            </a:pPr>
            <a:r>
              <a:rPr lang="en-US" sz="3100" dirty="0"/>
              <a:t>References</a:t>
            </a:r>
          </a:p>
        </p:txBody>
      </p:sp>
      <p:sp>
        <p:nvSpPr>
          <p:cNvPr id="4" name="Content Placeholder 3">
            <a:extLst>
              <a:ext uri="{FF2B5EF4-FFF2-40B4-BE49-F238E27FC236}">
                <a16:creationId xmlns:a16="http://schemas.microsoft.com/office/drawing/2014/main" id="{0441C458-25AC-BBC2-D23D-1EB0A077329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27181" y="1577590"/>
            <a:ext cx="6346953" cy="4768413"/>
          </a:xfrm>
        </p:spPr>
        <p:txBody>
          <a:bodyPr>
            <a:normAutofit lnSpcReduction="10000"/>
          </a:bodyPr>
          <a:lstStyle/>
          <a:p>
            <a:pPr marL="0" indent="0">
              <a:spcBef>
                <a:spcPts val="2500"/>
              </a:spcBef>
              <a:buNone/>
            </a:pPr>
            <a:r>
              <a:rPr lang="en-US" sz="1400" b="1" dirty="0"/>
              <a:t>Requesting</a:t>
            </a:r>
            <a:endParaRPr lang="en-US" sz="1400" dirty="0"/>
          </a:p>
          <a:p>
            <a:pPr marL="0" indent="0">
              <a:spcBef>
                <a:spcPts val="0"/>
              </a:spcBef>
              <a:buNone/>
            </a:pPr>
            <a:r>
              <a:rPr lang="en-US" sz="1400" dirty="0"/>
              <a:t>When choosing references, consider people who can speak to your professional skills, experience, and character. Be sure to ask for permission before listing someone as a reference and let them know what types of roles you are applying for.. </a:t>
            </a:r>
          </a:p>
          <a:p>
            <a:pPr marL="0" indent="0">
              <a:spcBef>
                <a:spcPts val="2500"/>
              </a:spcBef>
              <a:buNone/>
            </a:pPr>
            <a:r>
              <a:rPr lang="en-US" sz="1400" b="1" dirty="0"/>
              <a:t>Insider Tip</a:t>
            </a:r>
            <a:endParaRPr lang="en-US" sz="1400" dirty="0"/>
          </a:p>
          <a:p>
            <a:pPr marL="0" indent="0">
              <a:spcBef>
                <a:spcPts val="0"/>
              </a:spcBef>
              <a:buNone/>
            </a:pPr>
            <a:r>
              <a:rPr lang="en-US" sz="1400" dirty="0"/>
              <a:t>Offer to write a LinkedIn recommendation in exchange for their reference. LinkedIn recommendations are valuable endorsements that help build credibility. Your reference will appreciate that you’re offering something in return for their support. </a:t>
            </a:r>
          </a:p>
          <a:p>
            <a:pPr marL="0" indent="0">
              <a:spcBef>
                <a:spcPts val="0"/>
              </a:spcBef>
              <a:buNone/>
            </a:pPr>
            <a:endParaRPr lang="en-US" sz="1400" dirty="0"/>
          </a:p>
          <a:p>
            <a:pPr marL="0" lvl="1" indent="0">
              <a:buNone/>
            </a:pPr>
            <a:r>
              <a:rPr lang="en-US" sz="1400" b="1" dirty="0"/>
              <a:t>Writing LinkedIn Recommendations</a:t>
            </a:r>
            <a:endParaRPr lang="en-US" sz="1400" dirty="0"/>
          </a:p>
          <a:p>
            <a:pPr marL="0" lvl="1" indent="0">
              <a:buNone/>
            </a:pPr>
            <a:r>
              <a:rPr lang="en-US" sz="1400" dirty="0"/>
              <a:t>When writing a recommendation, start with a brief introduction explaining your relationship to the person you’re recommending. Clearly state why you recommend them. Focus on their key skills and qualities, providing specific examples to support your endorsement. Avoid using generic language to ensure your recommendation stands out.</a:t>
            </a:r>
          </a:p>
          <a:p>
            <a:pPr marL="0" lvl="1" indent="0">
              <a:buNone/>
            </a:pPr>
            <a:endParaRPr lang="en-US" sz="1400" dirty="0"/>
          </a:p>
        </p:txBody>
      </p:sp>
    </p:spTree>
    <p:extLst>
      <p:ext uri="{BB962C8B-B14F-4D97-AF65-F5344CB8AC3E}">
        <p14:creationId xmlns:p14="http://schemas.microsoft.com/office/powerpoint/2010/main" val="2227445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ABBB60-173D-3315-4F47-F9E4F1813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3B7DF6C-A32B-B05F-2DE6-7EAB8900086B}"/>
              </a:ext>
            </a:extLst>
          </p:cNvPr>
          <p:cNvSpPr>
            <a:spLocks noGrp="1"/>
          </p:cNvSpPr>
          <p:nvPr>
            <p:ph type="title"/>
          </p:nvPr>
        </p:nvSpPr>
        <p:spPr>
          <a:xfrm>
            <a:off x="640079" y="1572768"/>
            <a:ext cx="8162176" cy="1406993"/>
          </a:xfrm>
        </p:spPr>
        <p:txBody>
          <a:bodyPr anchor="b">
            <a:normAutofit fontScale="90000"/>
          </a:bodyPr>
          <a:lstStyle/>
          <a:p>
            <a:r>
              <a:rPr lang="en-US" sz="6000" dirty="0"/>
              <a:t>Activity: Networking Plan &amp; Practice Reaching Out</a:t>
            </a:r>
            <a:br>
              <a:rPr lang="en-US" sz="6000" dirty="0"/>
            </a:br>
            <a:r>
              <a:rPr lang="en-US" sz="3600" dirty="0"/>
              <a:t>Recap</a:t>
            </a:r>
          </a:p>
        </p:txBody>
      </p:sp>
      <p:cxnSp>
        <p:nvCxnSpPr>
          <p:cNvPr id="13" name="Straight Connector 12">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4" name="Content Placeholder 2">
            <a:extLst>
              <a:ext uri="{FF2B5EF4-FFF2-40B4-BE49-F238E27FC236}">
                <a16:creationId xmlns:a16="http://schemas.microsoft.com/office/drawing/2014/main" id="{CCAE6868-31B4-1146-AF20-A4AC027D1098}"/>
              </a:ext>
            </a:extLst>
          </p:cNvPr>
          <p:cNvGraphicFramePr>
            <a:graphicFrameLocks noGrp="1"/>
          </p:cNvGraphicFramePr>
          <p:nvPr>
            <p:ph idx="1"/>
            <p:extLst>
              <p:ext uri="{D42A27DB-BD31-4B8C-83A1-F6EECF244321}">
                <p14:modId xmlns:p14="http://schemas.microsoft.com/office/powerpoint/2010/main" val="3769597044"/>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13941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se-up of person in business attire, walking with carry-on bag">
            <a:extLst>
              <a:ext uri="{FF2B5EF4-FFF2-40B4-BE49-F238E27FC236}">
                <a16:creationId xmlns:a16="http://schemas.microsoft.com/office/drawing/2014/main" id="{F48603C7-0DA3-4C42-A7AE-324E9011616A}"/>
              </a:ext>
            </a:extLst>
          </p:cNvPr>
          <p:cNvPicPr>
            <a:picLocks noGrp="1" noChangeAspect="1"/>
          </p:cNvPicPr>
          <p:nvPr>
            <p:ph sz="half" idx="1"/>
          </p:nvPr>
        </p:nvPicPr>
        <p:blipFill>
          <a:blip r:embed="rId3"/>
          <a:srcRect r="38008"/>
          <a:stretch/>
        </p:blipFill>
        <p:spPr>
          <a:xfrm>
            <a:off x="7046704" y="914400"/>
            <a:ext cx="5145296"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046D80-0B26-6D78-17D1-ABA68D153B33}"/>
              </a:ext>
            </a:extLst>
          </p:cNvPr>
          <p:cNvSpPr>
            <a:spLocks noGrp="1"/>
          </p:cNvSpPr>
          <p:nvPr>
            <p:ph type="title"/>
          </p:nvPr>
        </p:nvSpPr>
        <p:spPr>
          <a:xfrm>
            <a:off x="640079" y="914400"/>
            <a:ext cx="4261104" cy="636104"/>
          </a:xfrm>
        </p:spPr>
        <p:txBody>
          <a:bodyPr vert="horz" lIns="91440" tIns="45720" rIns="91440" bIns="45720" rtlCol="0" anchor="t">
            <a:normAutofit/>
          </a:bodyPr>
          <a:lstStyle/>
          <a:p>
            <a:r>
              <a:rPr lang="en-US" sz="3300" dirty="0"/>
              <a:t>Personal Brand</a:t>
            </a:r>
          </a:p>
        </p:txBody>
      </p:sp>
      <p:sp>
        <p:nvSpPr>
          <p:cNvPr id="4" name="Content Placeholder 3">
            <a:extLst>
              <a:ext uri="{FF2B5EF4-FFF2-40B4-BE49-F238E27FC236}">
                <a16:creationId xmlns:a16="http://schemas.microsoft.com/office/drawing/2014/main" id="{F34353A5-15B3-8812-1F28-44682CB0BDB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8" y="1667106"/>
            <a:ext cx="6406626" cy="4847994"/>
          </a:xfrm>
        </p:spPr>
        <p:txBody>
          <a:bodyPr>
            <a:normAutofit/>
          </a:bodyPr>
          <a:lstStyle/>
          <a:p>
            <a:pPr marL="0" indent="0">
              <a:spcBef>
                <a:spcPts val="2500"/>
              </a:spcBef>
              <a:buNone/>
            </a:pPr>
            <a:r>
              <a:rPr lang="en-US" sz="1500" b="1" dirty="0"/>
              <a:t>Importance</a:t>
            </a:r>
          </a:p>
          <a:p>
            <a:pPr marL="0" lvl="1" indent="0">
              <a:buNone/>
            </a:pPr>
            <a:r>
              <a:rPr lang="en-US" sz="1500" dirty="0"/>
              <a:t>A strong personal brand sets you apart from the competition and creates a distinct identity that can attract new opportunities in your career or business that align with your goals and values. </a:t>
            </a:r>
          </a:p>
          <a:p>
            <a:pPr marL="0" indent="0">
              <a:spcBef>
                <a:spcPts val="2500"/>
              </a:spcBef>
              <a:buNone/>
            </a:pPr>
            <a:r>
              <a:rPr lang="en-US" sz="1500" b="1" dirty="0"/>
              <a:t>Online Presence</a:t>
            </a:r>
          </a:p>
          <a:p>
            <a:pPr marL="0" lvl="1" indent="0">
              <a:buNone/>
            </a:pPr>
            <a:r>
              <a:rPr lang="en-US" sz="1500" dirty="0"/>
              <a:t>Your online presence includes your social media profiles, personal website, and online portfolio. Having an online presence that is professional, reflects your brand, and aligns with your goals can help you achieve success. </a:t>
            </a:r>
          </a:p>
          <a:p>
            <a:pPr marL="0" indent="0">
              <a:spcBef>
                <a:spcPts val="2500"/>
              </a:spcBef>
              <a:buNone/>
            </a:pPr>
            <a:r>
              <a:rPr lang="en-US" sz="1500" b="1" dirty="0"/>
              <a:t>Networking</a:t>
            </a:r>
          </a:p>
          <a:p>
            <a:pPr marL="0" lvl="1" indent="0">
              <a:buNone/>
            </a:pPr>
            <a:r>
              <a:rPr lang="en-US" sz="1500" dirty="0"/>
              <a:t>Networking involves building and maintaining professional relationships with peers, mentors, and industry professionals. Developing strong networking skills such as active listening, relationship building and following up with contacts is important for success.</a:t>
            </a:r>
          </a:p>
          <a:p>
            <a:pPr marL="0" lvl="1" indent="0">
              <a:buNone/>
            </a:pPr>
            <a:endParaRPr lang="en-US" sz="1500" dirty="0"/>
          </a:p>
          <a:p>
            <a:pPr marL="0" lvl="1" indent="0">
              <a:buNone/>
            </a:pPr>
            <a:endParaRPr lang="en-US" sz="1500" dirty="0"/>
          </a:p>
        </p:txBody>
      </p:sp>
    </p:spTree>
    <p:extLst>
      <p:ext uri="{BB962C8B-B14F-4D97-AF65-F5344CB8AC3E}">
        <p14:creationId xmlns:p14="http://schemas.microsoft.com/office/powerpoint/2010/main" val="325709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ands held up high during a conference">
            <a:extLst>
              <a:ext uri="{FF2B5EF4-FFF2-40B4-BE49-F238E27FC236}">
                <a16:creationId xmlns:a16="http://schemas.microsoft.com/office/drawing/2014/main" id="{9C71FCC8-DD64-425A-A5CF-4A374F2DC709}"/>
              </a:ext>
            </a:extLst>
          </p:cNvPr>
          <p:cNvPicPr>
            <a:picLocks noGrp="1" noChangeAspect="1"/>
          </p:cNvPicPr>
          <p:nvPr>
            <p:ph sz="half" idx="1"/>
          </p:nvPr>
        </p:nvPicPr>
        <p:blipFill>
          <a:blip r:embed="rId3"/>
          <a:srcRect l="13546" r="31388"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1159A57-18F4-D804-356F-6AF5C156DF31}"/>
              </a:ext>
            </a:extLst>
          </p:cNvPr>
          <p:cNvSpPr>
            <a:spLocks noGrp="1"/>
          </p:cNvSpPr>
          <p:nvPr>
            <p:ph type="title"/>
          </p:nvPr>
        </p:nvSpPr>
        <p:spPr>
          <a:xfrm>
            <a:off x="4794636" y="884402"/>
            <a:ext cx="6493442" cy="826936"/>
          </a:xfrm>
        </p:spPr>
        <p:txBody>
          <a:bodyPr vert="horz" lIns="91440" tIns="45720" rIns="91440" bIns="45720" rtlCol="0" anchor="t">
            <a:normAutofit/>
          </a:bodyPr>
          <a:lstStyle/>
          <a:p>
            <a:pPr>
              <a:lnSpc>
                <a:spcPct val="90000"/>
              </a:lnSpc>
            </a:pPr>
            <a:r>
              <a:rPr lang="en-US" sz="3400" dirty="0"/>
              <a:t>Elevator Pitch &amp; Résumé</a:t>
            </a:r>
          </a:p>
        </p:txBody>
      </p:sp>
      <p:sp>
        <p:nvSpPr>
          <p:cNvPr id="4" name="Content Placeholder 3">
            <a:extLst>
              <a:ext uri="{FF2B5EF4-FFF2-40B4-BE49-F238E27FC236}">
                <a16:creationId xmlns:a16="http://schemas.microsoft.com/office/drawing/2014/main" id="{44DE9E06-D3F5-5923-A7CE-A84963DC0A1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94636" y="1585913"/>
            <a:ext cx="7268777" cy="4867273"/>
          </a:xfrm>
        </p:spPr>
        <p:txBody>
          <a:bodyPr>
            <a:noAutofit/>
          </a:bodyPr>
          <a:lstStyle/>
          <a:p>
            <a:pPr marL="0" indent="0">
              <a:spcBef>
                <a:spcPts val="2500"/>
              </a:spcBef>
              <a:buNone/>
            </a:pPr>
            <a:r>
              <a:rPr lang="en-US" sz="1500" b="1" dirty="0"/>
              <a:t>Communication Style</a:t>
            </a:r>
          </a:p>
          <a:p>
            <a:pPr marL="0" lvl="1" indent="0">
              <a:buNone/>
            </a:pPr>
            <a:r>
              <a:rPr lang="en-US" sz="1500" dirty="0"/>
              <a:t>Your communication style is a critical part of your personal brand and includes verbal and written communication skills, tone of voice, and body language. A professional, confident, and clear communication style can create a lasting good impression or how others perceive you.</a:t>
            </a:r>
            <a:endParaRPr lang="en-US" sz="1500" b="1" dirty="0"/>
          </a:p>
          <a:p>
            <a:pPr marL="0" indent="0">
              <a:spcBef>
                <a:spcPts val="2500"/>
              </a:spcBef>
              <a:buNone/>
            </a:pPr>
            <a:r>
              <a:rPr lang="en-US" sz="1500" b="1" dirty="0"/>
              <a:t>Purpose of an Elevator Pitch</a:t>
            </a:r>
          </a:p>
          <a:p>
            <a:pPr marL="0" lvl="1" indent="0">
              <a:buNone/>
            </a:pPr>
            <a:r>
              <a:rPr lang="en-US" sz="1500" dirty="0"/>
              <a:t>An elevator pitch is a brief summary of your professional identity and goals. It should be used to answer “Tell me about yourself.” in an interesting and engaging way.</a:t>
            </a:r>
          </a:p>
          <a:p>
            <a:pPr marL="0" indent="0">
              <a:spcBef>
                <a:spcPts val="2500"/>
              </a:spcBef>
              <a:buNone/>
            </a:pPr>
            <a:r>
              <a:rPr lang="en-US" sz="1500" b="1" dirty="0"/>
              <a:t>Résumé</a:t>
            </a:r>
          </a:p>
          <a:p>
            <a:pPr marL="0" lvl="1" indent="0">
              <a:buNone/>
            </a:pPr>
            <a:r>
              <a:rPr lang="en-US" sz="1500" dirty="0"/>
              <a:t>Your résumé should reflect your personal brand and highlight your achievements and skills, showcasing what makes you unique as a candidate. Tailor it for each job application to include relevant keywords and accomplishments to increase your chances among the competition. Ensure your résumé is visually appealing, simple, and easy to read recruiters can clearly see what sets you apart.</a:t>
            </a:r>
          </a:p>
          <a:p>
            <a:pPr marL="0" lvl="1" indent="0">
              <a:buNone/>
            </a:pPr>
            <a:endParaRPr lang="en-US" sz="1500" dirty="0"/>
          </a:p>
        </p:txBody>
      </p:sp>
      <p:pic>
        <p:nvPicPr>
          <p:cNvPr id="3" name="Content Placeholder 4" descr="Pen placed on top of a signature line">
            <a:extLst>
              <a:ext uri="{FF2B5EF4-FFF2-40B4-BE49-F238E27FC236}">
                <a16:creationId xmlns:a16="http://schemas.microsoft.com/office/drawing/2014/main" id="{1FFE7BEE-9D0B-9C55-EAD4-C5E5C90D1910}"/>
              </a:ext>
            </a:extLst>
          </p:cNvPr>
          <p:cNvPicPr>
            <a:picLocks noChangeAspect="1"/>
          </p:cNvPicPr>
          <p:nvPr/>
        </p:nvPicPr>
        <p:blipFill>
          <a:blip r:embed="rId4"/>
          <a:srcRect l="44932" r="2" b="2"/>
          <a:stretch/>
        </p:blipFill>
        <p:spPr>
          <a:xfrm>
            <a:off x="0" y="914398"/>
            <a:ext cx="4416532" cy="5353523"/>
          </a:xfrm>
          <a:prstGeom prst="rect">
            <a:avLst/>
          </a:prstGeom>
        </p:spPr>
      </p:pic>
    </p:spTree>
    <p:extLst>
      <p:ext uri="{BB962C8B-B14F-4D97-AF65-F5344CB8AC3E}">
        <p14:creationId xmlns:p14="http://schemas.microsoft.com/office/powerpoint/2010/main" val="417044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verse businessman and businesswoman working together with statistics, African woman explaining new idea for business improvement to Caucasian colleague, project team teamwork concept.">
            <a:extLst>
              <a:ext uri="{FF2B5EF4-FFF2-40B4-BE49-F238E27FC236}">
                <a16:creationId xmlns:a16="http://schemas.microsoft.com/office/drawing/2014/main" id="{14BD734F-2E33-4334-823C-F779CDEA834E}"/>
              </a:ext>
            </a:extLst>
          </p:cNvPr>
          <p:cNvPicPr>
            <a:picLocks noGrp="1" noChangeAspect="1"/>
          </p:cNvPicPr>
          <p:nvPr>
            <p:ph sz="half" idx="1"/>
          </p:nvPr>
        </p:nvPicPr>
        <p:blipFill>
          <a:blip r:embed="rId3"/>
          <a:srcRect l="17852" r="27082"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DBAE84-2931-5A4C-BE87-33273AD9DADB}"/>
              </a:ext>
            </a:extLst>
          </p:cNvPr>
          <p:cNvSpPr>
            <a:spLocks noGrp="1"/>
          </p:cNvSpPr>
          <p:nvPr>
            <p:ph type="title"/>
          </p:nvPr>
        </p:nvSpPr>
        <p:spPr>
          <a:xfrm>
            <a:off x="4705351" y="852488"/>
            <a:ext cx="6501810" cy="1097280"/>
          </a:xfrm>
        </p:spPr>
        <p:txBody>
          <a:bodyPr vert="horz" lIns="91440" tIns="45720" rIns="91440" bIns="45720" rtlCol="0" anchor="t">
            <a:normAutofit/>
          </a:bodyPr>
          <a:lstStyle/>
          <a:p>
            <a:r>
              <a:rPr lang="en-US" sz="3700" dirty="0"/>
              <a:t>Practice</a:t>
            </a:r>
          </a:p>
        </p:txBody>
      </p:sp>
      <p:sp>
        <p:nvSpPr>
          <p:cNvPr id="4" name="Content Placeholder 3">
            <a:extLst>
              <a:ext uri="{FF2B5EF4-FFF2-40B4-BE49-F238E27FC236}">
                <a16:creationId xmlns:a16="http://schemas.microsoft.com/office/drawing/2014/main" id="{A2E1736D-80D7-8AD2-3428-D8A4AFE6AF5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05351" y="1590676"/>
            <a:ext cx="7339012" cy="4707246"/>
          </a:xfrm>
        </p:spPr>
        <p:txBody>
          <a:bodyPr>
            <a:noAutofit/>
          </a:bodyPr>
          <a:lstStyle/>
          <a:p>
            <a:pPr marL="0" indent="0">
              <a:spcBef>
                <a:spcPts val="2500"/>
              </a:spcBef>
              <a:buNone/>
            </a:pPr>
            <a:r>
              <a:rPr lang="en-US" sz="1500" b="1" dirty="0"/>
              <a:t>Elevator Pitch</a:t>
            </a:r>
          </a:p>
          <a:p>
            <a:pPr marL="0" lvl="1" indent="0">
              <a:buNone/>
            </a:pPr>
            <a:r>
              <a:rPr lang="en-US" sz="1500" dirty="0"/>
              <a:t>Rehearsing your elevator pitch is essential for refining your message, improving your delivery, and developing your confidence.</a:t>
            </a:r>
          </a:p>
          <a:p>
            <a:pPr marL="0" indent="0">
              <a:spcBef>
                <a:spcPts val="2500"/>
              </a:spcBef>
              <a:buNone/>
            </a:pPr>
            <a:r>
              <a:rPr lang="en-US" sz="1500" b="1" dirty="0"/>
              <a:t>Mock Interviews</a:t>
            </a:r>
          </a:p>
          <a:p>
            <a:pPr marL="0" lvl="1" indent="0">
              <a:buNone/>
            </a:pPr>
            <a:r>
              <a:rPr lang="en-US" sz="1500" dirty="0"/>
              <a:t>Mock interviews are practice interviews that help you prepare for job interviews and improve communication skills, reduce anxiety, and increase confidence.</a:t>
            </a:r>
          </a:p>
          <a:p>
            <a:pPr marL="0" indent="0">
              <a:spcBef>
                <a:spcPts val="2500"/>
              </a:spcBef>
              <a:buNone/>
            </a:pPr>
            <a:r>
              <a:rPr lang="en-US" sz="1500" b="1" dirty="0"/>
              <a:t>Asking for Feedback</a:t>
            </a:r>
          </a:p>
          <a:p>
            <a:pPr marL="0" lvl="1" indent="0">
              <a:buNone/>
            </a:pPr>
            <a:r>
              <a:rPr lang="en-US" sz="1500" dirty="0"/>
              <a:t>Asking for feedback on your mock interview performance from friends, family, or mentors can identify areas for improvement and help you gain insight into your communication skills</a:t>
            </a:r>
          </a:p>
          <a:p>
            <a:pPr marL="0" indent="0">
              <a:spcBef>
                <a:spcPts val="2500"/>
              </a:spcBef>
              <a:buNone/>
            </a:pPr>
            <a:r>
              <a:rPr lang="en-US" sz="1500" b="1" dirty="0"/>
              <a:t>Identifying Improvement Areas</a:t>
            </a:r>
          </a:p>
          <a:p>
            <a:pPr marL="0" lvl="1" indent="0">
              <a:buNone/>
            </a:pPr>
            <a:r>
              <a:rPr lang="en-US" sz="1500" dirty="0"/>
              <a:t>Identifying areas for improvement and working on them can help you improve your communication skills and increase your chances of success in job interviews</a:t>
            </a:r>
          </a:p>
        </p:txBody>
      </p:sp>
    </p:spTree>
    <p:extLst>
      <p:ext uri="{BB962C8B-B14F-4D97-AF65-F5344CB8AC3E}">
        <p14:creationId xmlns:p14="http://schemas.microsoft.com/office/powerpoint/2010/main" val="742008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AE84-2931-5A4C-BE87-33273AD9DADB}"/>
              </a:ext>
            </a:extLst>
          </p:cNvPr>
          <p:cNvSpPr>
            <a:spLocks noGrp="1"/>
          </p:cNvSpPr>
          <p:nvPr>
            <p:ph type="title"/>
          </p:nvPr>
        </p:nvSpPr>
        <p:spPr>
          <a:xfrm>
            <a:off x="4643437" y="487694"/>
            <a:ext cx="6501810" cy="1097280"/>
          </a:xfrm>
        </p:spPr>
        <p:txBody>
          <a:bodyPr vert="horz" lIns="91440" tIns="45720" rIns="91440" bIns="45720" rtlCol="0" anchor="t">
            <a:normAutofit/>
          </a:bodyPr>
          <a:lstStyle/>
          <a:p>
            <a:r>
              <a:rPr lang="en-US" sz="3700" dirty="0"/>
              <a:t>Research and Preparation</a:t>
            </a:r>
          </a:p>
        </p:txBody>
      </p:sp>
      <p:sp>
        <p:nvSpPr>
          <p:cNvPr id="4" name="Content Placeholder 3">
            <a:extLst>
              <a:ext uri="{FF2B5EF4-FFF2-40B4-BE49-F238E27FC236}">
                <a16:creationId xmlns:a16="http://schemas.microsoft.com/office/drawing/2014/main" id="{A2E1736D-80D7-8AD2-3428-D8A4AFE6AF5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43451" y="1262064"/>
            <a:ext cx="7342532" cy="5035858"/>
          </a:xfrm>
        </p:spPr>
        <p:txBody>
          <a:bodyPr>
            <a:normAutofit lnSpcReduction="10000"/>
          </a:bodyPr>
          <a:lstStyle/>
          <a:p>
            <a:pPr marL="0" indent="0">
              <a:spcBef>
                <a:spcPts val="2500"/>
              </a:spcBef>
              <a:buNone/>
            </a:pPr>
            <a:r>
              <a:rPr lang="en-US" sz="1400" b="1" dirty="0"/>
              <a:t>First Impressions Matter</a:t>
            </a:r>
          </a:p>
          <a:p>
            <a:pPr marL="0" lvl="1" indent="0">
              <a:buNone/>
            </a:pPr>
            <a:r>
              <a:rPr lang="en-US" sz="1400" dirty="0"/>
              <a:t>Dress appropriately by making sure your attire is clean, professional, and comfortable. Arrive early (10-15 minutes) to demonstrate punctuality. Greet the interviewer with a firm handshake, eye contact, and a confident smile. Sit up straight and avoid fidgeting. </a:t>
            </a:r>
          </a:p>
          <a:p>
            <a:pPr marL="0" lvl="1" indent="0">
              <a:buNone/>
            </a:pPr>
            <a:endParaRPr lang="en-US" sz="1400" b="1" dirty="0"/>
          </a:p>
          <a:p>
            <a:pPr marL="0" lvl="1" indent="0">
              <a:buNone/>
            </a:pPr>
            <a:r>
              <a:rPr lang="en-US" sz="1400" b="1" dirty="0"/>
              <a:t>Research The Company</a:t>
            </a:r>
          </a:p>
          <a:p>
            <a:pPr marL="0" lvl="1" indent="0">
              <a:buNone/>
            </a:pPr>
            <a:r>
              <a:rPr lang="en-US" sz="1400" dirty="0"/>
              <a:t>Understand the company culture and values through its website, social media, and employee reviews. Familiarize yourself with their products, services, and market position. Show interest by knowing recent news, achievements, and any awards they’ve received.</a:t>
            </a:r>
          </a:p>
          <a:p>
            <a:pPr marL="0" indent="0">
              <a:spcBef>
                <a:spcPts val="2500"/>
              </a:spcBef>
              <a:buNone/>
            </a:pPr>
            <a:r>
              <a:rPr lang="en-US" sz="1400" b="1" dirty="0"/>
              <a:t>Common Interview Questions</a:t>
            </a:r>
          </a:p>
          <a:p>
            <a:pPr marL="0" lvl="1" indent="0">
              <a:buNone/>
            </a:pPr>
            <a:r>
              <a:rPr lang="en-US" sz="1400" dirty="0"/>
              <a:t>Be prepared to answer “Tell me about yourself.” and “Why are you interested in the role?”, along with identifying your strengths and weaknesses. Be sure to focus on strengths that are relevant to the job and weaknesses that you are working to improve. </a:t>
            </a:r>
          </a:p>
          <a:p>
            <a:pPr marL="0" indent="0">
              <a:spcBef>
                <a:spcPts val="2500"/>
              </a:spcBef>
              <a:buNone/>
            </a:pPr>
            <a:r>
              <a:rPr lang="en-US" sz="1400" b="1" dirty="0"/>
              <a:t>Ask Questions</a:t>
            </a:r>
          </a:p>
          <a:p>
            <a:pPr marL="0" lvl="1" indent="0">
              <a:buNone/>
            </a:pPr>
            <a:r>
              <a:rPr lang="en-US" sz="1400" dirty="0"/>
              <a:t>Do your homework on your audience. This will allow you to ask intelligent questions, offer meaningful insights, and show that you’re genuinely interested in the conversation.</a:t>
            </a:r>
          </a:p>
        </p:txBody>
      </p:sp>
      <p:pic>
        <p:nvPicPr>
          <p:cNvPr id="3" name="Content Placeholder 4" descr="Two young businessmen are shaking hands at the office.">
            <a:extLst>
              <a:ext uri="{FF2B5EF4-FFF2-40B4-BE49-F238E27FC236}">
                <a16:creationId xmlns:a16="http://schemas.microsoft.com/office/drawing/2014/main" id="{F8AF810A-6322-1B9A-DAB2-6814FC7326AF}"/>
              </a:ext>
            </a:extLst>
          </p:cNvPr>
          <p:cNvPicPr>
            <a:picLocks noChangeAspect="1"/>
          </p:cNvPicPr>
          <p:nvPr/>
        </p:nvPicPr>
        <p:blipFill>
          <a:blip r:embed="rId3"/>
          <a:srcRect l="10341" r="34593" b="2"/>
          <a:stretch/>
        </p:blipFill>
        <p:spPr>
          <a:xfrm>
            <a:off x="184225" y="1036334"/>
            <a:ext cx="4416532" cy="5353523"/>
          </a:xfrm>
          <a:prstGeom prst="rect">
            <a:avLst/>
          </a:prstGeom>
        </p:spPr>
      </p:pic>
    </p:spTree>
    <p:extLst>
      <p:ext uri="{BB962C8B-B14F-4D97-AF65-F5344CB8AC3E}">
        <p14:creationId xmlns:p14="http://schemas.microsoft.com/office/powerpoint/2010/main" val="1344216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n attending counseling">
            <a:extLst>
              <a:ext uri="{FF2B5EF4-FFF2-40B4-BE49-F238E27FC236}">
                <a16:creationId xmlns:a16="http://schemas.microsoft.com/office/drawing/2014/main" id="{8FE07CE3-A690-4BE8-9E72-D9BBCAF6114F}"/>
              </a:ext>
            </a:extLst>
          </p:cNvPr>
          <p:cNvPicPr>
            <a:picLocks noGrp="1" noChangeAspect="1"/>
          </p:cNvPicPr>
          <p:nvPr>
            <p:ph sz="half" idx="1"/>
          </p:nvPr>
        </p:nvPicPr>
        <p:blipFill>
          <a:blip r:embed="rId3"/>
          <a:srcRect l="28337" r="16802"/>
          <a:stretch/>
        </p:blipFill>
        <p:spPr>
          <a:xfrm>
            <a:off x="20" y="914399"/>
            <a:ext cx="4416532" cy="5353523"/>
          </a:xfrm>
          <a:prstGeom prst="rect">
            <a:avLst/>
          </a:prstGeom>
        </p:spPr>
      </p:pic>
      <p:sp>
        <p:nvSpPr>
          <p:cNvPr id="2" name="Title 1">
            <a:extLst>
              <a:ext uri="{FF2B5EF4-FFF2-40B4-BE49-F238E27FC236}">
                <a16:creationId xmlns:a16="http://schemas.microsoft.com/office/drawing/2014/main" id="{89930BF9-EC74-FBB4-5A2B-36065C98A98C}"/>
              </a:ext>
            </a:extLst>
          </p:cNvPr>
          <p:cNvSpPr>
            <a:spLocks noGrp="1"/>
          </p:cNvSpPr>
          <p:nvPr>
            <p:ph type="title"/>
          </p:nvPr>
        </p:nvSpPr>
        <p:spPr>
          <a:xfrm>
            <a:off x="4762832" y="1009813"/>
            <a:ext cx="6501810" cy="1097280"/>
          </a:xfrm>
        </p:spPr>
        <p:txBody>
          <a:bodyPr vert="horz" lIns="91440" tIns="45720" rIns="91440" bIns="45720" rtlCol="0" anchor="t">
            <a:normAutofit/>
          </a:bodyPr>
          <a:lstStyle/>
          <a:p>
            <a:r>
              <a:rPr lang="en-US" sz="3700" dirty="0"/>
              <a:t>STAR Method</a:t>
            </a:r>
          </a:p>
        </p:txBody>
      </p:sp>
      <p:sp>
        <p:nvSpPr>
          <p:cNvPr id="4" name="Content Placeholder 3">
            <a:extLst>
              <a:ext uri="{FF2B5EF4-FFF2-40B4-BE49-F238E27FC236}">
                <a16:creationId xmlns:a16="http://schemas.microsoft.com/office/drawing/2014/main" id="{CAB9BAE4-EB6E-0CDA-F0E8-E88DE687486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62832" y="1821715"/>
            <a:ext cx="7243638" cy="4777868"/>
          </a:xfrm>
        </p:spPr>
        <p:txBody>
          <a:bodyPr>
            <a:normAutofit/>
          </a:bodyPr>
          <a:lstStyle/>
          <a:p>
            <a:pPr marL="0" indent="0">
              <a:spcBef>
                <a:spcPts val="2500"/>
              </a:spcBef>
              <a:buNone/>
            </a:pPr>
            <a:r>
              <a:rPr lang="en-US" sz="1500" b="1" dirty="0"/>
              <a:t>STAR Framework</a:t>
            </a:r>
          </a:p>
          <a:p>
            <a:pPr marL="0" lvl="1" indent="0">
              <a:buNone/>
            </a:pPr>
            <a:r>
              <a:rPr lang="en-US" sz="1500" dirty="0"/>
              <a:t>Use the STAR framework to structure your responses to showcase behavior attributes and experiences. This framework involves describing the Situation, Task, Action, and Result of each example you provide.</a:t>
            </a:r>
          </a:p>
          <a:p>
            <a:pPr marL="0" indent="0">
              <a:spcBef>
                <a:spcPts val="2500"/>
              </a:spcBef>
              <a:buNone/>
            </a:pPr>
            <a:r>
              <a:rPr lang="en-US" sz="1500" b="1" dirty="0"/>
              <a:t>Specific Examples</a:t>
            </a:r>
          </a:p>
          <a:p>
            <a:pPr marL="0" lvl="1" indent="0">
              <a:buNone/>
            </a:pPr>
            <a:r>
              <a:rPr lang="en-US" sz="1500" dirty="0"/>
              <a:t>Think of specific examples from your past that illustrate the skills and experiences that are most relevant to the job you're applying for by analyzing the job description and researching the company. Be sure to choose examples that are relevant and impactful.</a:t>
            </a:r>
          </a:p>
          <a:p>
            <a:pPr marL="0" indent="0">
              <a:spcBef>
                <a:spcPts val="2500"/>
              </a:spcBef>
              <a:buNone/>
            </a:pPr>
            <a:r>
              <a:rPr lang="en-US" sz="1500" b="1" dirty="0"/>
              <a:t>Situation: Setting the Context</a:t>
            </a:r>
            <a:endParaRPr lang="en-US" sz="1500" dirty="0"/>
          </a:p>
          <a:p>
            <a:pPr marL="0" lvl="1" indent="0">
              <a:buNone/>
            </a:pPr>
            <a:r>
              <a:rPr lang="en-US" sz="1500" dirty="0"/>
              <a:t>The Situation component of the STAR method involves providing context for the challenge you faced. This could include details about the company or industry, the project you were working on, or the team you were a part of. </a:t>
            </a:r>
          </a:p>
        </p:txBody>
      </p:sp>
    </p:spTree>
    <p:extLst>
      <p:ext uri="{BB962C8B-B14F-4D97-AF65-F5344CB8AC3E}">
        <p14:creationId xmlns:p14="http://schemas.microsoft.com/office/powerpoint/2010/main" val="2731175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oice decisions uncertainty dilemma">
            <a:extLst>
              <a:ext uri="{FF2B5EF4-FFF2-40B4-BE49-F238E27FC236}">
                <a16:creationId xmlns:a16="http://schemas.microsoft.com/office/drawing/2014/main" id="{88E0E143-E011-4086-8293-C3B15D9A345F}"/>
              </a:ext>
            </a:extLst>
          </p:cNvPr>
          <p:cNvPicPr>
            <a:picLocks noGrp="1" noChangeAspect="1"/>
          </p:cNvPicPr>
          <p:nvPr>
            <p:ph sz="half" idx="1"/>
          </p:nvPr>
        </p:nvPicPr>
        <p:blipFill>
          <a:blip r:embed="rId3"/>
          <a:srcRect r="38126"/>
          <a:stretch/>
        </p:blipFill>
        <p:spPr>
          <a:xfrm>
            <a:off x="20" y="914399"/>
            <a:ext cx="4416532" cy="5353523"/>
          </a:xfrm>
          <a:prstGeom prst="rect">
            <a:avLst/>
          </a:prstGeom>
        </p:spPr>
      </p:pic>
      <p:sp>
        <p:nvSpPr>
          <p:cNvPr id="2" name="Title 1">
            <a:extLst>
              <a:ext uri="{FF2B5EF4-FFF2-40B4-BE49-F238E27FC236}">
                <a16:creationId xmlns:a16="http://schemas.microsoft.com/office/drawing/2014/main" id="{9238E842-D472-E1DF-1044-FEDC58D7506C}"/>
              </a:ext>
            </a:extLst>
          </p:cNvPr>
          <p:cNvSpPr>
            <a:spLocks noGrp="1"/>
          </p:cNvSpPr>
          <p:nvPr>
            <p:ph type="title"/>
          </p:nvPr>
        </p:nvSpPr>
        <p:spPr>
          <a:xfrm>
            <a:off x="5029200" y="914400"/>
            <a:ext cx="6501810" cy="1097280"/>
          </a:xfrm>
        </p:spPr>
        <p:txBody>
          <a:bodyPr vert="horz" lIns="91440" tIns="45720" rIns="91440" bIns="45720" rtlCol="0" anchor="t">
            <a:normAutofit fontScale="90000"/>
          </a:bodyPr>
          <a:lstStyle/>
          <a:p>
            <a:r>
              <a:rPr lang="en-US" sz="3700" dirty="0"/>
              <a:t>Tell me about a time you made a mistake.</a:t>
            </a:r>
          </a:p>
        </p:txBody>
      </p:sp>
      <p:sp>
        <p:nvSpPr>
          <p:cNvPr id="4" name="Content Placeholder 3">
            <a:extLst>
              <a:ext uri="{FF2B5EF4-FFF2-40B4-BE49-F238E27FC236}">
                <a16:creationId xmlns:a16="http://schemas.microsoft.com/office/drawing/2014/main" id="{43060B3D-F850-27C4-AFCC-3F8787D51BE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endParaRPr lang="en-US" sz="1600" dirty="0"/>
          </a:p>
          <a:p>
            <a:pPr marL="0" indent="0">
              <a:spcBef>
                <a:spcPts val="2500"/>
              </a:spcBef>
              <a:buNone/>
            </a:pPr>
            <a:r>
              <a:rPr lang="en-US" sz="1600" dirty="0"/>
              <a:t>Situation: Setting the Context</a:t>
            </a:r>
          </a:p>
          <a:p>
            <a:pPr marL="0" indent="0">
              <a:spcBef>
                <a:spcPts val="2500"/>
              </a:spcBef>
              <a:buNone/>
            </a:pPr>
            <a:r>
              <a:rPr lang="en-US" sz="1600" dirty="0"/>
              <a:t>Task: Explaining the Ask</a:t>
            </a:r>
          </a:p>
          <a:p>
            <a:pPr marL="0" indent="0">
              <a:spcBef>
                <a:spcPts val="2500"/>
              </a:spcBef>
              <a:buNone/>
            </a:pPr>
            <a:r>
              <a:rPr lang="en-US" sz="1600" dirty="0"/>
              <a:t>Action: Describing Your Response and Role in the Task</a:t>
            </a:r>
          </a:p>
          <a:p>
            <a:pPr marL="0" indent="0">
              <a:spcBef>
                <a:spcPts val="2500"/>
              </a:spcBef>
              <a:buNone/>
            </a:pPr>
            <a:r>
              <a:rPr lang="en-US" sz="1600" dirty="0"/>
              <a:t>Result: Summarizing the Outcome</a:t>
            </a:r>
          </a:p>
        </p:txBody>
      </p:sp>
    </p:spTree>
    <p:extLst>
      <p:ext uri="{BB962C8B-B14F-4D97-AF65-F5344CB8AC3E}">
        <p14:creationId xmlns:p14="http://schemas.microsoft.com/office/powerpoint/2010/main" val="1303530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oice decisions uncertainty dilemma">
            <a:extLst>
              <a:ext uri="{FF2B5EF4-FFF2-40B4-BE49-F238E27FC236}">
                <a16:creationId xmlns:a16="http://schemas.microsoft.com/office/drawing/2014/main" id="{88E0E143-E011-4086-8293-C3B15D9A345F}"/>
              </a:ext>
            </a:extLst>
          </p:cNvPr>
          <p:cNvPicPr>
            <a:picLocks noGrp="1" noChangeAspect="1"/>
          </p:cNvPicPr>
          <p:nvPr>
            <p:ph sz="half" idx="1"/>
          </p:nvPr>
        </p:nvPicPr>
        <p:blipFill>
          <a:blip r:embed="rId3"/>
          <a:srcRect r="38126"/>
          <a:stretch/>
        </p:blipFill>
        <p:spPr>
          <a:xfrm>
            <a:off x="20" y="914399"/>
            <a:ext cx="4416532" cy="5353523"/>
          </a:xfrm>
          <a:prstGeom prst="rect">
            <a:avLst/>
          </a:prstGeom>
        </p:spPr>
      </p:pic>
      <p:sp>
        <p:nvSpPr>
          <p:cNvPr id="2" name="Title 1">
            <a:extLst>
              <a:ext uri="{FF2B5EF4-FFF2-40B4-BE49-F238E27FC236}">
                <a16:creationId xmlns:a16="http://schemas.microsoft.com/office/drawing/2014/main" id="{9238E842-D472-E1DF-1044-FEDC58D7506C}"/>
              </a:ext>
            </a:extLst>
          </p:cNvPr>
          <p:cNvSpPr>
            <a:spLocks noGrp="1"/>
          </p:cNvSpPr>
          <p:nvPr>
            <p:ph type="title"/>
          </p:nvPr>
        </p:nvSpPr>
        <p:spPr>
          <a:xfrm>
            <a:off x="5029199" y="914400"/>
            <a:ext cx="6772275" cy="1097280"/>
          </a:xfrm>
        </p:spPr>
        <p:txBody>
          <a:bodyPr vert="horz" lIns="91440" tIns="45720" rIns="91440" bIns="45720" rtlCol="0" anchor="t">
            <a:normAutofit fontScale="90000"/>
          </a:bodyPr>
          <a:lstStyle/>
          <a:p>
            <a:r>
              <a:rPr lang="en-US" sz="3700" dirty="0"/>
              <a:t>Tell me about a time when you set a goal and were able to meet or achieve it.</a:t>
            </a:r>
          </a:p>
        </p:txBody>
      </p:sp>
      <p:sp>
        <p:nvSpPr>
          <p:cNvPr id="4" name="Content Placeholder 3">
            <a:extLst>
              <a:ext uri="{FF2B5EF4-FFF2-40B4-BE49-F238E27FC236}">
                <a16:creationId xmlns:a16="http://schemas.microsoft.com/office/drawing/2014/main" id="{43060B3D-F850-27C4-AFCC-3F8787D51BE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endParaRPr lang="en-US" sz="1600" dirty="0"/>
          </a:p>
          <a:p>
            <a:pPr marL="0" indent="0">
              <a:spcBef>
                <a:spcPts val="2500"/>
              </a:spcBef>
              <a:buNone/>
            </a:pPr>
            <a:r>
              <a:rPr lang="en-US" sz="1600" dirty="0"/>
              <a:t>Situation: Setting the Context</a:t>
            </a:r>
          </a:p>
          <a:p>
            <a:pPr marL="0" indent="0">
              <a:spcBef>
                <a:spcPts val="2500"/>
              </a:spcBef>
              <a:buNone/>
            </a:pPr>
            <a:r>
              <a:rPr lang="en-US" sz="1600" dirty="0"/>
              <a:t>Task: Explaining the Ask</a:t>
            </a:r>
          </a:p>
          <a:p>
            <a:pPr marL="0" indent="0">
              <a:spcBef>
                <a:spcPts val="2500"/>
              </a:spcBef>
              <a:buNone/>
            </a:pPr>
            <a:r>
              <a:rPr lang="en-US" sz="1600" dirty="0"/>
              <a:t>Action: Describing Your Response and Role in the Task</a:t>
            </a:r>
          </a:p>
          <a:p>
            <a:pPr marL="0" indent="0">
              <a:spcBef>
                <a:spcPts val="2500"/>
              </a:spcBef>
              <a:buNone/>
            </a:pPr>
            <a:r>
              <a:rPr lang="en-US" sz="1600" dirty="0"/>
              <a:t>Result: Summarizing the Outcome</a:t>
            </a:r>
          </a:p>
        </p:txBody>
      </p:sp>
    </p:spTree>
    <p:extLst>
      <p:ext uri="{BB962C8B-B14F-4D97-AF65-F5344CB8AC3E}">
        <p14:creationId xmlns:p14="http://schemas.microsoft.com/office/powerpoint/2010/main" val="3186426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oice decisions uncertainty dilemma">
            <a:extLst>
              <a:ext uri="{FF2B5EF4-FFF2-40B4-BE49-F238E27FC236}">
                <a16:creationId xmlns:a16="http://schemas.microsoft.com/office/drawing/2014/main" id="{88E0E143-E011-4086-8293-C3B15D9A345F}"/>
              </a:ext>
            </a:extLst>
          </p:cNvPr>
          <p:cNvPicPr>
            <a:picLocks noGrp="1" noChangeAspect="1"/>
          </p:cNvPicPr>
          <p:nvPr>
            <p:ph sz="half" idx="1"/>
          </p:nvPr>
        </p:nvPicPr>
        <p:blipFill>
          <a:blip r:embed="rId3"/>
          <a:srcRect r="38126"/>
          <a:stretch/>
        </p:blipFill>
        <p:spPr>
          <a:xfrm>
            <a:off x="20" y="914399"/>
            <a:ext cx="4416532" cy="5353523"/>
          </a:xfrm>
          <a:prstGeom prst="rect">
            <a:avLst/>
          </a:prstGeom>
        </p:spPr>
      </p:pic>
      <p:sp>
        <p:nvSpPr>
          <p:cNvPr id="2" name="Title 1">
            <a:extLst>
              <a:ext uri="{FF2B5EF4-FFF2-40B4-BE49-F238E27FC236}">
                <a16:creationId xmlns:a16="http://schemas.microsoft.com/office/drawing/2014/main" id="{9238E842-D472-E1DF-1044-FEDC58D7506C}"/>
              </a:ext>
            </a:extLst>
          </p:cNvPr>
          <p:cNvSpPr>
            <a:spLocks noGrp="1"/>
          </p:cNvSpPr>
          <p:nvPr>
            <p:ph type="title"/>
          </p:nvPr>
        </p:nvSpPr>
        <p:spPr>
          <a:xfrm>
            <a:off x="5029200" y="914400"/>
            <a:ext cx="6501810" cy="1097280"/>
          </a:xfrm>
        </p:spPr>
        <p:txBody>
          <a:bodyPr vert="horz" lIns="91440" tIns="45720" rIns="91440" bIns="45720" rtlCol="0" anchor="t">
            <a:normAutofit fontScale="90000"/>
          </a:bodyPr>
          <a:lstStyle/>
          <a:p>
            <a:r>
              <a:rPr lang="en-US" sz="3700" dirty="0"/>
              <a:t>Tell me about a situation you think you could’ve handled better or differently?</a:t>
            </a:r>
          </a:p>
        </p:txBody>
      </p:sp>
      <p:sp>
        <p:nvSpPr>
          <p:cNvPr id="4" name="Content Placeholder 3">
            <a:extLst>
              <a:ext uri="{FF2B5EF4-FFF2-40B4-BE49-F238E27FC236}">
                <a16:creationId xmlns:a16="http://schemas.microsoft.com/office/drawing/2014/main" id="{43060B3D-F850-27C4-AFCC-3F8787D51BE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endParaRPr lang="en-US" sz="1600" dirty="0"/>
          </a:p>
          <a:p>
            <a:pPr marL="0" indent="0">
              <a:spcBef>
                <a:spcPts val="2500"/>
              </a:spcBef>
              <a:buNone/>
            </a:pPr>
            <a:r>
              <a:rPr lang="en-US" sz="1600" dirty="0"/>
              <a:t>Situation: Setting the Context</a:t>
            </a:r>
          </a:p>
          <a:p>
            <a:pPr marL="0" indent="0">
              <a:spcBef>
                <a:spcPts val="2500"/>
              </a:spcBef>
              <a:buNone/>
            </a:pPr>
            <a:r>
              <a:rPr lang="en-US" sz="1600" dirty="0"/>
              <a:t>Task: Explaining the Ask</a:t>
            </a:r>
          </a:p>
          <a:p>
            <a:pPr marL="0" indent="0">
              <a:spcBef>
                <a:spcPts val="2500"/>
              </a:spcBef>
              <a:buNone/>
            </a:pPr>
            <a:r>
              <a:rPr lang="en-US" sz="1600" dirty="0"/>
              <a:t>Action: Describing Your Response and Role in the Task</a:t>
            </a:r>
          </a:p>
          <a:p>
            <a:pPr marL="0" indent="0">
              <a:spcBef>
                <a:spcPts val="2500"/>
              </a:spcBef>
              <a:buNone/>
            </a:pPr>
            <a:r>
              <a:rPr lang="en-US" sz="1600" dirty="0"/>
              <a:t>Result: Summarizing the Outcome</a:t>
            </a:r>
          </a:p>
        </p:txBody>
      </p:sp>
    </p:spTree>
    <p:extLst>
      <p:ext uri="{BB962C8B-B14F-4D97-AF65-F5344CB8AC3E}">
        <p14:creationId xmlns:p14="http://schemas.microsoft.com/office/powerpoint/2010/main" val="645019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4877</TotalTime>
  <Words>2651</Words>
  <Application>Microsoft Office PowerPoint</Application>
  <PresentationFormat>Widescreen</PresentationFormat>
  <Paragraphs>146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Grandview Display</vt:lpstr>
      <vt:lpstr>DashVTI</vt:lpstr>
      <vt:lpstr>Part 4:  Your Brand and Network to Get the Job</vt:lpstr>
      <vt:lpstr>Personal Brand</vt:lpstr>
      <vt:lpstr>Elevator Pitch &amp; Résumé</vt:lpstr>
      <vt:lpstr>Practice</vt:lpstr>
      <vt:lpstr>Research and Preparation</vt:lpstr>
      <vt:lpstr>STAR Method</vt:lpstr>
      <vt:lpstr>Tell me about a time you made a mistake.</vt:lpstr>
      <vt:lpstr>Tell me about a time when you set a goal and were able to meet or achieve it.</vt:lpstr>
      <vt:lpstr>Tell me about a situation you think you could’ve handled better or differently?</vt:lpstr>
      <vt:lpstr>After the Interview</vt:lpstr>
      <vt:lpstr>Engaging with Mentors and Peers</vt:lpstr>
      <vt:lpstr>Approaching Potential Mentor</vt:lpstr>
      <vt:lpstr>Using Your Network for Job Opportunities</vt:lpstr>
      <vt:lpstr>References</vt:lpstr>
      <vt:lpstr>References</vt:lpstr>
      <vt:lpstr>Activity: Networking Plan &amp; Practice Reaching Out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Jones, Ivana</dc:creator>
  <cp:lastModifiedBy>Jones, Ivana</cp:lastModifiedBy>
  <cp:revision>25</cp:revision>
  <dcterms:created xsi:type="dcterms:W3CDTF">2024-11-05T00:42:26Z</dcterms:created>
  <dcterms:modified xsi:type="dcterms:W3CDTF">2024-11-23T05:34:39Z</dcterms:modified>
</cp:coreProperties>
</file>