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1" r:id="rId2"/>
    <p:sldId id="2564" r:id="rId3"/>
    <p:sldId id="2566" r:id="rId4"/>
    <p:sldId id="2587" r:id="rId5"/>
    <p:sldId id="2589" r:id="rId6"/>
    <p:sldId id="2588" r:id="rId7"/>
    <p:sldId id="2569" r:id="rId8"/>
    <p:sldId id="2571" r:id="rId9"/>
    <p:sldId id="2572" r:id="rId10"/>
    <p:sldId id="2591" r:id="rId11"/>
    <p:sldId id="2573" r:id="rId12"/>
    <p:sldId id="2565" r:id="rId13"/>
    <p:sldId id="2592" r:id="rId14"/>
    <p:sldId id="2576" r:id="rId15"/>
    <p:sldId id="2593" r:id="rId16"/>
    <p:sldId id="2594" r:id="rId17"/>
    <p:sldId id="2581" r:id="rId18"/>
    <p:sldId id="25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5: Financial Literacy" id="{407B1D0D-8194-42AC-B68A-0AC45BC9A19E}">
          <p14:sldIdLst>
            <p14:sldId id="2561"/>
          </p14:sldIdLst>
        </p14:section>
        <p14:section name="Understanding Salary" id="{E08253DE-BA4A-46AE-9286-231AD92E91A8}">
          <p14:sldIdLst>
            <p14:sldId id="2564"/>
            <p14:sldId id="2566"/>
            <p14:sldId id="2587"/>
            <p14:sldId id="2589"/>
            <p14:sldId id="2588"/>
          </p14:sldIdLst>
        </p14:section>
        <p14:section name="Salary Negotiation" id="{075BF92D-455D-4ACB-A907-396107767052}">
          <p14:sldIdLst>
            <p14:sldId id="2569"/>
          </p14:sldIdLst>
        </p14:section>
        <p14:section name="Employee Benefits and Taxes" id="{9315F803-2ACE-4352-9829-73F264639F07}">
          <p14:sldIdLst>
            <p14:sldId id="2571"/>
            <p14:sldId id="2572"/>
            <p14:sldId id="2591"/>
            <p14:sldId id="2573"/>
          </p14:sldIdLst>
        </p14:section>
        <p14:section name="Personal Budgeting Based on Salary" id="{9119F4A3-4575-41BD-91F0-796D4F508AA7}">
          <p14:sldIdLst>
            <p14:sldId id="2565"/>
            <p14:sldId id="2592"/>
            <p14:sldId id="2576"/>
          </p14:sldIdLst>
        </p14:section>
        <p14:section name="Retirement Planning" id="{19DD0B9F-D81E-4BCE-960F-13AB23CCCD72}">
          <p14:sldIdLst>
            <p14:sldId id="2593"/>
            <p14:sldId id="2594"/>
          </p14:sldIdLst>
        </p14:section>
        <p14:section name="Credit and Emergency Savings" id="{2AF54D6A-AFD5-41BF-B033-745AABC9F0FC}">
          <p14:sldIdLst>
            <p14:sldId id="2581"/>
          </p14:sldIdLst>
        </p14:section>
        <p14:section name="Financial Goal Setting" id="{399A4151-024C-46FB-B51C-AEBBB1B2ED77}">
          <p14:sldIdLst>
            <p14:sldId id="2586"/>
          </p14:sldIdLst>
        </p14:section>
        <p14:section name="Conclusion" id="{251D054E-73BE-43D6-9834-D5DBF883B3E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158" y="307"/>
      </p:cViewPr>
      <p:guideLst/>
    </p:cSldViewPr>
  </p:slideViewPr>
  <p:notesTextViewPr>
    <p:cViewPr>
      <p:scale>
        <a:sx n="1" d="1"/>
        <a:sy n="1" d="1"/>
      </p:scale>
      <p:origin x="0" y="0"/>
    </p:cViewPr>
  </p:notesTextViewPr>
  <p:sorterViewPr>
    <p:cViewPr>
      <p:scale>
        <a:sx n="100" d="100"/>
        <a:sy n="100" d="100"/>
      </p:scale>
      <p:origin x="0" y="-28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C891A-C845-4FE4-8F9A-B5B0D16973A1}" type="datetimeFigureOut">
              <a:rPr lang="en-US" smtClean="0"/>
              <a:t>11/23/2024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1523C-2798-48FB-AD19-B41CE3CC9F24}" type="slidenum">
              <a:rPr lang="en-US" smtClean="0"/>
              <a:t>‹#›</a:t>
            </a:fld>
            <a:endParaRPr lang="en-US"/>
          </a:p>
        </p:txBody>
      </p:sp>
    </p:spTree>
    <p:extLst>
      <p:ext uri="{BB962C8B-B14F-4D97-AF65-F5344CB8AC3E}">
        <p14:creationId xmlns:p14="http://schemas.microsoft.com/office/powerpoint/2010/main" val="452973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In this presentation, we will discuss the basics of financial literacy, including understanding salary, salary negotiation, employee benefits and taxes, personal budgeting, retirement planning, credit and emergency savings, and financial goal setting.</a:t>
            </a:r>
          </a:p>
        </p:txBody>
      </p:sp>
      <p:sp>
        <p:nvSpPr>
          <p:cNvPr id="4" name="Slide Number Placeholder 3"/>
          <p:cNvSpPr>
            <a:spLocks noGrp="1"/>
          </p:cNvSpPr>
          <p:nvPr>
            <p:ph type="sldNum" sz="quarter" idx="5"/>
          </p:nvPr>
        </p:nvSpPr>
        <p:spPr/>
        <p:txBody>
          <a:bodyPr/>
          <a:lstStyle/>
          <a:p>
            <a:fld id="{3BDB65AD-82F7-4315-8402-7F2F86ABC0D8}" type="slidenum">
              <a:rPr lang="en-US" smtClean="0"/>
              <a:t>1</a:t>
            </a:fld>
            <a:endParaRPr lang="en-US"/>
          </a:p>
        </p:txBody>
      </p:sp>
    </p:spTree>
    <p:extLst>
      <p:ext uri="{BB962C8B-B14F-4D97-AF65-F5344CB8AC3E}">
        <p14:creationId xmlns:p14="http://schemas.microsoft.com/office/powerpoint/2010/main" val="1498477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Taxes are an inevitable part of earning income. We will discuss how taxes work and how they can affect your paycheck and overall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10</a:t>
            </a:fld>
            <a:endParaRPr lang="en-US"/>
          </a:p>
        </p:txBody>
      </p:sp>
    </p:spTree>
    <p:extLst>
      <p:ext uri="{BB962C8B-B14F-4D97-AF65-F5344CB8AC3E}">
        <p14:creationId xmlns:p14="http://schemas.microsoft.com/office/powerpoint/2010/main" val="131243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Tax withholding is the amount of money your employer withholds from your paycheck to pay federal and state taxes. It's important to understand how much is being withheld to avoid any surprises come tax season.</a:t>
            </a:r>
          </a:p>
        </p:txBody>
      </p:sp>
      <p:sp>
        <p:nvSpPr>
          <p:cNvPr id="4" name="Slide Number Placeholder 3"/>
          <p:cNvSpPr>
            <a:spLocks noGrp="1"/>
          </p:cNvSpPr>
          <p:nvPr>
            <p:ph type="sldNum" sz="quarter" idx="5"/>
          </p:nvPr>
        </p:nvSpPr>
        <p:spPr/>
        <p:txBody>
          <a:bodyPr/>
          <a:lstStyle/>
          <a:p>
            <a:fld id="{3BDB65AD-82F7-4315-8402-7F2F86ABC0D8}" type="slidenum">
              <a:rPr lang="en-US" smtClean="0"/>
              <a:t>11</a:t>
            </a:fld>
            <a:endParaRPr lang="en-US"/>
          </a:p>
        </p:txBody>
      </p:sp>
    </p:spTree>
    <p:extLst>
      <p:ext uri="{BB962C8B-B14F-4D97-AF65-F5344CB8AC3E}">
        <p14:creationId xmlns:p14="http://schemas.microsoft.com/office/powerpoint/2010/main" val="147192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Budgeting helps you live within your means, avoid debt, and save for the future. It also helps you prioritize your spending and achieve your financial goals.</a:t>
            </a:r>
          </a:p>
        </p:txBody>
      </p:sp>
      <p:sp>
        <p:nvSpPr>
          <p:cNvPr id="4" name="Slide Number Placeholder 3"/>
          <p:cNvSpPr>
            <a:spLocks noGrp="1"/>
          </p:cNvSpPr>
          <p:nvPr>
            <p:ph type="sldNum" sz="quarter" idx="5"/>
          </p:nvPr>
        </p:nvSpPr>
        <p:spPr/>
        <p:txBody>
          <a:bodyPr/>
          <a:lstStyle/>
          <a:p>
            <a:fld id="{CB9A930A-BEF6-4F2B-9E94-5993A5898D62}" type="slidenum">
              <a:rPr lang="en-US" smtClean="0"/>
              <a:t>12</a:t>
            </a:fld>
            <a:endParaRPr lang="en-US"/>
          </a:p>
        </p:txBody>
      </p:sp>
    </p:spTree>
    <p:extLst>
      <p:ext uri="{BB962C8B-B14F-4D97-AF65-F5344CB8AC3E}">
        <p14:creationId xmlns:p14="http://schemas.microsoft.com/office/powerpoint/2010/main" val="129329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Needs are essential expenses that you must pay for, such as rent, utilities, and food. Wants are non-essential expenses that you can live without, such as dining out and entertainment.</a:t>
            </a:r>
          </a:p>
        </p:txBody>
      </p:sp>
      <p:sp>
        <p:nvSpPr>
          <p:cNvPr id="4" name="Slide Number Placeholder 3"/>
          <p:cNvSpPr>
            <a:spLocks noGrp="1"/>
          </p:cNvSpPr>
          <p:nvPr>
            <p:ph type="sldNum" sz="quarter" idx="5"/>
          </p:nvPr>
        </p:nvSpPr>
        <p:spPr/>
        <p:txBody>
          <a:bodyPr/>
          <a:lstStyle/>
          <a:p>
            <a:fld id="{CB9A930A-BEF6-4F2B-9E94-5993A5898D62}" type="slidenum">
              <a:rPr lang="en-US" smtClean="0"/>
              <a:t>13</a:t>
            </a:fld>
            <a:endParaRPr lang="en-US"/>
          </a:p>
        </p:txBody>
      </p:sp>
    </p:spTree>
    <p:extLst>
      <p:ext uri="{BB962C8B-B14F-4D97-AF65-F5344CB8AC3E}">
        <p14:creationId xmlns:p14="http://schemas.microsoft.com/office/powerpoint/2010/main" val="2046216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50/30/20 rule is a popular budgeting method that suggests 50% of your income goes to necessities, 30% to discretionary spending, and 20% to savings and debt repayment.</a:t>
            </a:r>
          </a:p>
        </p:txBody>
      </p:sp>
      <p:sp>
        <p:nvSpPr>
          <p:cNvPr id="4" name="Slide Number Placeholder 3"/>
          <p:cNvSpPr>
            <a:spLocks noGrp="1"/>
          </p:cNvSpPr>
          <p:nvPr>
            <p:ph type="sldNum" sz="quarter" idx="5"/>
          </p:nvPr>
        </p:nvSpPr>
        <p:spPr/>
        <p:txBody>
          <a:bodyPr/>
          <a:lstStyle/>
          <a:p>
            <a:fld id="{3BDB65AD-82F7-4315-8402-7F2F86ABC0D8}" type="slidenum">
              <a:rPr lang="en-US" smtClean="0"/>
              <a:t>14</a:t>
            </a:fld>
            <a:endParaRPr lang="en-US"/>
          </a:p>
        </p:txBody>
      </p:sp>
    </p:spTree>
    <p:extLst>
      <p:ext uri="{BB962C8B-B14F-4D97-AF65-F5344CB8AC3E}">
        <p14:creationId xmlns:p14="http://schemas.microsoft.com/office/powerpoint/2010/main" val="319754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Setting retirement goals is an important part of retirement planning. Retirement goals should include a desired retirement age, desired retirement income, and desired lifestyle during retirement. By setting clear goals, individuals can create a plan to achieve those goals.</a:t>
            </a:r>
          </a:p>
        </p:txBody>
      </p:sp>
      <p:sp>
        <p:nvSpPr>
          <p:cNvPr id="4" name="Slide Number Placeholder 3"/>
          <p:cNvSpPr>
            <a:spLocks noGrp="1"/>
          </p:cNvSpPr>
          <p:nvPr>
            <p:ph type="sldNum" sz="quarter" idx="5"/>
          </p:nvPr>
        </p:nvSpPr>
        <p:spPr/>
        <p:txBody>
          <a:bodyPr/>
          <a:lstStyle/>
          <a:p>
            <a:fld id="{A3F60F47-1C13-4192-B5FA-918AAA423607}" type="slidenum">
              <a:rPr lang="en-US" smtClean="0"/>
              <a:t>15</a:t>
            </a:fld>
            <a:endParaRPr lang="en-US"/>
          </a:p>
        </p:txBody>
      </p:sp>
    </p:spTree>
    <p:extLst>
      <p:ext uri="{BB962C8B-B14F-4D97-AF65-F5344CB8AC3E}">
        <p14:creationId xmlns:p14="http://schemas.microsoft.com/office/powerpoint/2010/main" val="2392377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Setting retirement goals is an important part of retirement planning. Retirement goals should include a desired retirement age, desired retirement income, and desired lifestyle during retirement. By setting clear goals, individuals can create a plan to achieve those goals.</a:t>
            </a:r>
          </a:p>
        </p:txBody>
      </p:sp>
      <p:sp>
        <p:nvSpPr>
          <p:cNvPr id="4" name="Slide Number Placeholder 3"/>
          <p:cNvSpPr>
            <a:spLocks noGrp="1"/>
          </p:cNvSpPr>
          <p:nvPr>
            <p:ph type="sldNum" sz="quarter" idx="5"/>
          </p:nvPr>
        </p:nvSpPr>
        <p:spPr/>
        <p:txBody>
          <a:bodyPr/>
          <a:lstStyle/>
          <a:p>
            <a:fld id="{A3F60F47-1C13-4192-B5FA-918AAA423607}" type="slidenum">
              <a:rPr lang="en-US" smtClean="0"/>
              <a:t>16</a:t>
            </a:fld>
            <a:endParaRPr lang="en-US"/>
          </a:p>
        </p:txBody>
      </p:sp>
    </p:spTree>
    <p:extLst>
      <p:ext uri="{BB962C8B-B14F-4D97-AF65-F5344CB8AC3E}">
        <p14:creationId xmlns:p14="http://schemas.microsoft.com/office/powerpoint/2010/main" val="2995205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credit can help you qualify for loans and credit cards with favorable terms. We will discuss how to build good credit and maintain a good credit score.</a:t>
            </a:r>
          </a:p>
        </p:txBody>
      </p:sp>
      <p:sp>
        <p:nvSpPr>
          <p:cNvPr id="4" name="Slide Number Placeholder 3"/>
          <p:cNvSpPr>
            <a:spLocks noGrp="1"/>
          </p:cNvSpPr>
          <p:nvPr>
            <p:ph type="sldNum" sz="quarter" idx="5"/>
          </p:nvPr>
        </p:nvSpPr>
        <p:spPr/>
        <p:txBody>
          <a:bodyPr/>
          <a:lstStyle/>
          <a:p>
            <a:fld id="{3BDB65AD-82F7-4315-8402-7F2F86ABC0D8}" type="slidenum">
              <a:rPr lang="en-US" smtClean="0"/>
              <a:t>17</a:t>
            </a:fld>
            <a:endParaRPr lang="en-US"/>
          </a:p>
        </p:txBody>
      </p:sp>
    </p:spTree>
    <p:extLst>
      <p:ext uri="{BB962C8B-B14F-4D97-AF65-F5344CB8AC3E}">
        <p14:creationId xmlns:p14="http://schemas.microsoft.com/office/powerpoint/2010/main" val="2167826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 personal financial plan can help you achieve your financial goals and ensure financial security. We will discuss how to create a personal financial plan that works for your specific situation.</a:t>
            </a:r>
          </a:p>
        </p:txBody>
      </p:sp>
      <p:sp>
        <p:nvSpPr>
          <p:cNvPr id="4" name="Slide Number Placeholder 3"/>
          <p:cNvSpPr>
            <a:spLocks noGrp="1"/>
          </p:cNvSpPr>
          <p:nvPr>
            <p:ph type="sldNum" sz="quarter" idx="5"/>
          </p:nvPr>
        </p:nvSpPr>
        <p:spPr/>
        <p:txBody>
          <a:bodyPr/>
          <a:lstStyle/>
          <a:p>
            <a:fld id="{3BDB65AD-82F7-4315-8402-7F2F86ABC0D8}" type="slidenum">
              <a:rPr lang="en-US" smtClean="0"/>
              <a:t>18</a:t>
            </a:fld>
            <a:endParaRPr lang="en-US"/>
          </a:p>
        </p:txBody>
      </p:sp>
    </p:spTree>
    <p:extLst>
      <p:ext uri="{BB962C8B-B14F-4D97-AF65-F5344CB8AC3E}">
        <p14:creationId xmlns:p14="http://schemas.microsoft.com/office/powerpoint/2010/main" val="290724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Gross salary is the amount you earn before any deductions, while net salary is the amount you take home after taxes and other deductions are taken out. It's important to understand both to help manage your finances and budget.</a:t>
            </a:r>
          </a:p>
        </p:txBody>
      </p:sp>
      <p:sp>
        <p:nvSpPr>
          <p:cNvPr id="4" name="Slide Number Placeholder 3"/>
          <p:cNvSpPr>
            <a:spLocks noGrp="1"/>
          </p:cNvSpPr>
          <p:nvPr>
            <p:ph type="sldNum" sz="quarter" idx="5"/>
          </p:nvPr>
        </p:nvSpPr>
        <p:spPr/>
        <p:txBody>
          <a:bodyPr/>
          <a:lstStyle/>
          <a:p>
            <a:fld id="{3BDB65AD-82F7-4315-8402-7F2F86ABC0D8}" type="slidenum">
              <a:rPr lang="en-US" smtClean="0"/>
              <a:t>2</a:t>
            </a:fld>
            <a:endParaRPr lang="en-US"/>
          </a:p>
        </p:txBody>
      </p:sp>
    </p:spTree>
    <p:extLst>
      <p:ext uri="{BB962C8B-B14F-4D97-AF65-F5344CB8AC3E}">
        <p14:creationId xmlns:p14="http://schemas.microsoft.com/office/powerpoint/2010/main" val="248186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Salary is a fixed amount you earn each year, while hourly compensation is based on the number of hours you work. It's important to understand the differences and how they can affect your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3</a:t>
            </a:fld>
            <a:endParaRPr lang="en-US"/>
          </a:p>
        </p:txBody>
      </p:sp>
    </p:spTree>
    <p:extLst>
      <p:ext uri="{BB962C8B-B14F-4D97-AF65-F5344CB8AC3E}">
        <p14:creationId xmlns:p14="http://schemas.microsoft.com/office/powerpoint/2010/main" val="360070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Salary is a fixed amount you earn each year, while hourly compensation is based on the number of hours you work. It's important to understand the differences and how they can affect your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4</a:t>
            </a:fld>
            <a:endParaRPr lang="en-US"/>
          </a:p>
        </p:txBody>
      </p:sp>
    </p:spTree>
    <p:extLst>
      <p:ext uri="{BB962C8B-B14F-4D97-AF65-F5344CB8AC3E}">
        <p14:creationId xmlns:p14="http://schemas.microsoft.com/office/powerpoint/2010/main" val="267788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Salary is a fixed amount you earn each year, while hourly compensation is based on the number of hours you work. It's important to understand the differences and how they can affect your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5</a:t>
            </a:fld>
            <a:endParaRPr lang="en-US"/>
          </a:p>
        </p:txBody>
      </p:sp>
    </p:spTree>
    <p:extLst>
      <p:ext uri="{BB962C8B-B14F-4D97-AF65-F5344CB8AC3E}">
        <p14:creationId xmlns:p14="http://schemas.microsoft.com/office/powerpoint/2010/main" val="95254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Salary is a fixed amount you earn each year, while hourly compensation is based on the number of hours you work. It's important to understand the differences and how they can affect your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6</a:t>
            </a:fld>
            <a:endParaRPr lang="en-US"/>
          </a:p>
        </p:txBody>
      </p:sp>
    </p:spTree>
    <p:extLst>
      <p:ext uri="{BB962C8B-B14F-4D97-AF65-F5344CB8AC3E}">
        <p14:creationId xmlns:p14="http://schemas.microsoft.com/office/powerpoint/2010/main" val="2201057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Negotiating your salary can be intimidating, but there are tips and strategies you can use to ensure a successful negotiation. We will discuss some negotiation tactics to help you get the salary you deserve.</a:t>
            </a:r>
          </a:p>
        </p:txBody>
      </p:sp>
      <p:sp>
        <p:nvSpPr>
          <p:cNvPr id="4" name="Slide Number Placeholder 3"/>
          <p:cNvSpPr>
            <a:spLocks noGrp="1"/>
          </p:cNvSpPr>
          <p:nvPr>
            <p:ph type="sldNum" sz="quarter" idx="5"/>
          </p:nvPr>
        </p:nvSpPr>
        <p:spPr/>
        <p:txBody>
          <a:bodyPr/>
          <a:lstStyle/>
          <a:p>
            <a:fld id="{3BDB65AD-82F7-4315-8402-7F2F86ABC0D8}" type="slidenum">
              <a:rPr lang="en-US" smtClean="0"/>
              <a:t>7</a:t>
            </a:fld>
            <a:endParaRPr lang="en-US"/>
          </a:p>
        </p:txBody>
      </p:sp>
    </p:spTree>
    <p:extLst>
      <p:ext uri="{BB962C8B-B14F-4D97-AF65-F5344CB8AC3E}">
        <p14:creationId xmlns:p14="http://schemas.microsoft.com/office/powerpoint/2010/main" val="339620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Employee benefits can include things like health insurance, retirement plans, and paid time off. It's important to understand what benefits your employer offers and how to make the most of them.</a:t>
            </a:r>
          </a:p>
        </p:txBody>
      </p:sp>
      <p:sp>
        <p:nvSpPr>
          <p:cNvPr id="4" name="Slide Number Placeholder 3"/>
          <p:cNvSpPr>
            <a:spLocks noGrp="1"/>
          </p:cNvSpPr>
          <p:nvPr>
            <p:ph type="sldNum" sz="quarter" idx="5"/>
          </p:nvPr>
        </p:nvSpPr>
        <p:spPr/>
        <p:txBody>
          <a:bodyPr/>
          <a:lstStyle/>
          <a:p>
            <a:fld id="{3BDB65AD-82F7-4315-8402-7F2F86ABC0D8}" type="slidenum">
              <a:rPr lang="en-US" smtClean="0"/>
              <a:t>8</a:t>
            </a:fld>
            <a:endParaRPr lang="en-US"/>
          </a:p>
        </p:txBody>
      </p:sp>
    </p:spTree>
    <p:extLst>
      <p:ext uri="{BB962C8B-B14F-4D97-AF65-F5344CB8AC3E}">
        <p14:creationId xmlns:p14="http://schemas.microsoft.com/office/powerpoint/2010/main" val="85409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Taxes are an inevitable part of earning income. We will discuss how taxes work and how they can affect your paycheck and overall finances.</a:t>
            </a:r>
          </a:p>
        </p:txBody>
      </p:sp>
      <p:sp>
        <p:nvSpPr>
          <p:cNvPr id="4" name="Slide Number Placeholder 3"/>
          <p:cNvSpPr>
            <a:spLocks noGrp="1"/>
          </p:cNvSpPr>
          <p:nvPr>
            <p:ph type="sldNum" sz="quarter" idx="5"/>
          </p:nvPr>
        </p:nvSpPr>
        <p:spPr/>
        <p:txBody>
          <a:bodyPr/>
          <a:lstStyle/>
          <a:p>
            <a:fld id="{3BDB65AD-82F7-4315-8402-7F2F86ABC0D8}" type="slidenum">
              <a:rPr lang="en-US" smtClean="0"/>
              <a:t>9</a:t>
            </a:fld>
            <a:endParaRPr lang="en-US"/>
          </a:p>
        </p:txBody>
      </p:sp>
    </p:spTree>
    <p:extLst>
      <p:ext uri="{BB962C8B-B14F-4D97-AF65-F5344CB8AC3E}">
        <p14:creationId xmlns:p14="http://schemas.microsoft.com/office/powerpoint/2010/main" val="362658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11/23/2024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5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11/23/2024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616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11/23/2024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96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11/23/2024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027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11/23/2024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5757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11/23/2024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044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11/23/2024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268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11/23/2024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1105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11/23/2024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858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11/23/2024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8399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11/23/2024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3748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11/23/2024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433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calculator">
            <a:extLst>
              <a:ext uri="{FF2B5EF4-FFF2-40B4-BE49-F238E27FC236}">
                <a16:creationId xmlns:a16="http://schemas.microsoft.com/office/drawing/2014/main" id="{7D35FE95-63E8-41FF-AC2C-60E4798BE1D3}"/>
              </a:ext>
            </a:extLst>
          </p:cNvPr>
          <p:cNvPicPr>
            <a:picLocks noChangeAspect="1"/>
          </p:cNvPicPr>
          <p:nvPr/>
        </p:nvPicPr>
        <p:blipFill>
          <a:blip r:embed="rId3"/>
          <a:srcRect r="36310"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FC0B9B98-E527-C2AA-FD57-F82BBC89D0AC}"/>
              </a:ext>
            </a:extLst>
          </p:cNvPr>
          <p:cNvSpPr>
            <a:spLocks noGrp="1"/>
          </p:cNvSpPr>
          <p:nvPr>
            <p:ph type="ctrTitle"/>
          </p:nvPr>
        </p:nvSpPr>
        <p:spPr>
          <a:xfrm>
            <a:off x="6699868" y="978407"/>
            <a:ext cx="5123323" cy="3976380"/>
          </a:xfrm>
        </p:spPr>
        <p:txBody>
          <a:bodyPr anchor="t">
            <a:normAutofit/>
          </a:bodyPr>
          <a:lstStyle/>
          <a:p>
            <a:r>
              <a:rPr lang="en-US" sz="6000" dirty="0"/>
              <a:t>Part 5: Your Paycheck and Financial Literacy</a:t>
            </a:r>
          </a:p>
        </p:txBody>
      </p:sp>
      <p:sp>
        <p:nvSpPr>
          <p:cNvPr id="3" name="Subtitle 2">
            <a:extLst>
              <a:ext uri="{FF2B5EF4-FFF2-40B4-BE49-F238E27FC236}">
                <a16:creationId xmlns:a16="http://schemas.microsoft.com/office/drawing/2014/main" id="{313F8E6A-2897-B1EB-683F-910F1170851C}"/>
              </a:ext>
            </a:extLst>
          </p:cNvPr>
          <p:cNvSpPr>
            <a:spLocks noGrp="1"/>
          </p:cNvSpPr>
          <p:nvPr>
            <p:ph type="subTitle" idx="1"/>
          </p:nvPr>
        </p:nvSpPr>
        <p:spPr>
          <a:xfrm>
            <a:off x="6699868" y="4954787"/>
            <a:ext cx="4983481" cy="1070177"/>
          </a:xfrm>
        </p:spPr>
        <p:txBody>
          <a:bodyPr anchor="t">
            <a:normAutofit/>
          </a:bodyPr>
          <a:lstStyle/>
          <a:p>
            <a:r>
              <a:rPr lang="en-US" sz="2400" dirty="0"/>
              <a:t>The Basics of Managing Your Money</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04D1B8-2E7B-7096-2EE1-CA7DB4A57A23}"/>
              </a:ext>
            </a:extLst>
          </p:cNvPr>
          <p:cNvSpPr txBox="1"/>
          <p:nvPr/>
        </p:nvSpPr>
        <p:spPr>
          <a:xfrm>
            <a:off x="6699868" y="6024964"/>
            <a:ext cx="6147032" cy="401457"/>
          </a:xfrm>
          <a:prstGeom prst="rect">
            <a:avLst/>
          </a:prstGeom>
          <a:noFill/>
        </p:spPr>
        <p:txBody>
          <a:bodyPr wrap="square">
            <a:spAutoFit/>
          </a:bodyPr>
          <a:lstStyle/>
          <a:p>
            <a:pPr>
              <a:lnSpc>
                <a:spcPct val="120000"/>
              </a:lnSpc>
            </a:pPr>
            <a:r>
              <a:rPr lang="en-US" sz="1800" dirty="0"/>
              <a:t>Author &amp; Presenter: Ivana Jones</a:t>
            </a:r>
          </a:p>
        </p:txBody>
      </p:sp>
    </p:spTree>
    <p:extLst>
      <p:ext uri="{BB962C8B-B14F-4D97-AF65-F5344CB8AC3E}">
        <p14:creationId xmlns:p14="http://schemas.microsoft.com/office/powerpoint/2010/main" val="25809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uro money, wallet, glasses and calculator. Selected focus.">
            <a:extLst>
              <a:ext uri="{FF2B5EF4-FFF2-40B4-BE49-F238E27FC236}">
                <a16:creationId xmlns:a16="http://schemas.microsoft.com/office/drawing/2014/main" id="{47802C3A-584D-438F-9BCA-4F2F00796414}"/>
              </a:ext>
            </a:extLst>
          </p:cNvPr>
          <p:cNvPicPr>
            <a:picLocks noGrp="1" noChangeAspect="1"/>
          </p:cNvPicPr>
          <p:nvPr>
            <p:ph sz="half" idx="1"/>
          </p:nvPr>
        </p:nvPicPr>
        <p:blipFill>
          <a:blip r:embed="rId3"/>
          <a:srcRect l="30923" r="2080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D871BAF-AB96-F809-888B-A1CF79A970F5}"/>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Taxes</a:t>
            </a:r>
          </a:p>
        </p:txBody>
      </p:sp>
      <p:sp>
        <p:nvSpPr>
          <p:cNvPr id="4" name="Content Placeholder 3">
            <a:extLst>
              <a:ext uri="{FF2B5EF4-FFF2-40B4-BE49-F238E27FC236}">
                <a16:creationId xmlns:a16="http://schemas.microsoft.com/office/drawing/2014/main" id="{33323BC6-48BB-64F0-87F1-F4DF40F7256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093053"/>
            <a:ext cx="6232310" cy="4252955"/>
          </a:xfrm>
        </p:spPr>
        <p:txBody>
          <a:bodyPr>
            <a:normAutofit/>
          </a:bodyPr>
          <a:lstStyle/>
          <a:p>
            <a:pPr marL="0" indent="0">
              <a:spcBef>
                <a:spcPts val="2500"/>
              </a:spcBef>
              <a:buNone/>
            </a:pPr>
            <a:r>
              <a:rPr lang="en-US" sz="1400" b="1" dirty="0"/>
              <a:t>Taxation</a:t>
            </a:r>
          </a:p>
          <a:p>
            <a:pPr marL="0" lvl="1" indent="0">
              <a:buNone/>
            </a:pPr>
            <a:r>
              <a:rPr lang="en-US" sz="1400" dirty="0"/>
              <a:t>Taxes are a way for the government to collect revenue from its citizens and businesses to fund public services and programs. Taxes can affect your paycheck by reducing your take-home pay. The amount of tax you pay depends on your income and tax bracket. It is important to understand how taxes work to plan your finances.</a:t>
            </a:r>
          </a:p>
          <a:p>
            <a:pPr marL="0" indent="0">
              <a:spcBef>
                <a:spcPts val="2500"/>
              </a:spcBef>
              <a:buNone/>
            </a:pPr>
            <a:r>
              <a:rPr lang="en-US" sz="1400" b="1" dirty="0"/>
              <a:t>Types of Taxes</a:t>
            </a:r>
          </a:p>
          <a:p>
            <a:pPr marL="0" lvl="1" indent="0">
              <a:buNone/>
            </a:pPr>
            <a:r>
              <a:rPr lang="en-US" sz="1400" dirty="0"/>
              <a:t>There are different types of taxes, including federal income tax, state income tax, social security tax, </a:t>
            </a:r>
            <a:r>
              <a:rPr lang="en-US" sz="1400" dirty="0" err="1"/>
              <a:t>medicare</a:t>
            </a:r>
            <a:r>
              <a:rPr lang="en-US" sz="1400" dirty="0"/>
              <a:t> tax, property tax, and other payroll taxes. The more you make the higher your tax rate. </a:t>
            </a:r>
          </a:p>
          <a:p>
            <a:pPr>
              <a:spcBef>
                <a:spcPts val="2500"/>
              </a:spcBef>
            </a:pPr>
            <a:r>
              <a:rPr lang="en-US" sz="1400" b="1" dirty="0"/>
              <a:t>Tax Filing</a:t>
            </a:r>
          </a:p>
          <a:p>
            <a:pPr marL="0" lvl="1" indent="0">
              <a:buNone/>
            </a:pPr>
            <a:r>
              <a:rPr lang="en-US" sz="1400" dirty="0"/>
              <a:t>Each year, you’ll file a tax return (usually by April 15th). This is where you report your income, deductions, and credits to determine if you owe additional taxes or if you’re entitled to a refund.</a:t>
            </a:r>
          </a:p>
        </p:txBody>
      </p:sp>
    </p:spTree>
    <p:extLst>
      <p:ext uri="{BB962C8B-B14F-4D97-AF65-F5344CB8AC3E}">
        <p14:creationId xmlns:p14="http://schemas.microsoft.com/office/powerpoint/2010/main" val="1725881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11" name="Table 10">
            <a:extLst>
              <a:ext uri="{FF2B5EF4-FFF2-40B4-BE49-F238E27FC236}">
                <a16:creationId xmlns:a16="http://schemas.microsoft.com/office/drawing/2014/main" id="{9A3D9C46-9D64-472A-DDC6-617D2FE371BC}"/>
              </a:ext>
            </a:extLst>
          </p:cNvPr>
          <p:cNvGraphicFramePr>
            <a:graphicFrameLocks noGrp="1"/>
          </p:cNvGraphicFramePr>
          <p:nvPr>
            <p:extLst>
              <p:ext uri="{D42A27DB-BD31-4B8C-83A1-F6EECF244321}">
                <p14:modId xmlns:p14="http://schemas.microsoft.com/office/powerpoint/2010/main" val="2161284435"/>
              </p:ext>
            </p:extLst>
          </p:nvPr>
        </p:nvGraphicFramePr>
        <p:xfrm>
          <a:off x="582994" y="1722931"/>
          <a:ext cx="5021262" cy="2255520"/>
        </p:xfrm>
        <a:graphic>
          <a:graphicData uri="http://schemas.openxmlformats.org/drawingml/2006/table">
            <a:tbl>
              <a:tblPr/>
              <a:tblGrid>
                <a:gridCol w="2510631">
                  <a:extLst>
                    <a:ext uri="{9D8B030D-6E8A-4147-A177-3AD203B41FA5}">
                      <a16:colId xmlns:a16="http://schemas.microsoft.com/office/drawing/2014/main" val="4024270454"/>
                    </a:ext>
                  </a:extLst>
                </a:gridCol>
                <a:gridCol w="2510631">
                  <a:extLst>
                    <a:ext uri="{9D8B030D-6E8A-4147-A177-3AD203B41FA5}">
                      <a16:colId xmlns:a16="http://schemas.microsoft.com/office/drawing/2014/main" val="3419029769"/>
                    </a:ext>
                  </a:extLst>
                </a:gridCol>
              </a:tblGrid>
              <a:tr h="0">
                <a:tc>
                  <a:txBody>
                    <a:bodyPr/>
                    <a:lstStyle/>
                    <a:p>
                      <a:r>
                        <a:rPr lang="en-US" sz="1600" b="1"/>
                        <a:t>Type of Deduction</a:t>
                      </a:r>
                      <a:endParaRPr lang="en-US" sz="1600"/>
                    </a:p>
                  </a:txBody>
                  <a:tcPr anchor="ctr">
                    <a:lnL>
                      <a:noFill/>
                    </a:lnL>
                    <a:lnR>
                      <a:noFill/>
                    </a:lnR>
                    <a:lnT>
                      <a:noFill/>
                    </a:lnT>
                    <a:lnB>
                      <a:noFill/>
                    </a:lnB>
                    <a:noFill/>
                  </a:tcPr>
                </a:tc>
                <a:tc>
                  <a:txBody>
                    <a:bodyPr/>
                    <a:lstStyle/>
                    <a:p>
                      <a:r>
                        <a:rPr lang="en-US" sz="1600" b="1"/>
                        <a:t>Amount</a:t>
                      </a:r>
                      <a:endParaRPr lang="en-US" sz="1600"/>
                    </a:p>
                  </a:txBody>
                  <a:tcPr anchor="ctr">
                    <a:lnL>
                      <a:noFill/>
                    </a:lnL>
                    <a:lnR>
                      <a:noFill/>
                    </a:lnR>
                    <a:lnT>
                      <a:noFill/>
                    </a:lnT>
                    <a:lnB>
                      <a:noFill/>
                    </a:lnB>
                    <a:noFill/>
                  </a:tcPr>
                </a:tc>
                <a:extLst>
                  <a:ext uri="{0D108BD9-81ED-4DB2-BD59-A6C34878D82A}">
                    <a16:rowId xmlns:a16="http://schemas.microsoft.com/office/drawing/2014/main" val="1740226587"/>
                  </a:ext>
                </a:extLst>
              </a:tr>
              <a:tr h="0">
                <a:tc>
                  <a:txBody>
                    <a:bodyPr/>
                    <a:lstStyle/>
                    <a:p>
                      <a:r>
                        <a:rPr lang="en-US" sz="1600" b="1" dirty="0"/>
                        <a:t>Federal Income Tax</a:t>
                      </a:r>
                      <a:endParaRPr lang="en-US" sz="1600" dirty="0"/>
                    </a:p>
                  </a:txBody>
                  <a:tcPr anchor="ctr">
                    <a:lnL>
                      <a:noFill/>
                    </a:lnL>
                    <a:lnR>
                      <a:noFill/>
                    </a:lnR>
                    <a:lnT>
                      <a:noFill/>
                    </a:lnT>
                    <a:lnB>
                      <a:noFill/>
                    </a:lnB>
                    <a:noFill/>
                  </a:tcPr>
                </a:tc>
                <a:tc>
                  <a:txBody>
                    <a:bodyPr/>
                    <a:lstStyle/>
                    <a:p>
                      <a:r>
                        <a:rPr lang="en-US" sz="1600"/>
                        <a:t>$300</a:t>
                      </a:r>
                    </a:p>
                  </a:txBody>
                  <a:tcPr anchor="ctr">
                    <a:lnL>
                      <a:noFill/>
                    </a:lnL>
                    <a:lnR>
                      <a:noFill/>
                    </a:lnR>
                    <a:lnT>
                      <a:noFill/>
                    </a:lnT>
                    <a:lnB>
                      <a:noFill/>
                    </a:lnB>
                    <a:noFill/>
                  </a:tcPr>
                </a:tc>
                <a:extLst>
                  <a:ext uri="{0D108BD9-81ED-4DB2-BD59-A6C34878D82A}">
                    <a16:rowId xmlns:a16="http://schemas.microsoft.com/office/drawing/2014/main" val="1703904880"/>
                  </a:ext>
                </a:extLst>
              </a:tr>
              <a:tr h="0">
                <a:tc>
                  <a:txBody>
                    <a:bodyPr/>
                    <a:lstStyle/>
                    <a:p>
                      <a:r>
                        <a:rPr lang="en-US" sz="1600" b="1"/>
                        <a:t>State Income Tax</a:t>
                      </a:r>
                      <a:endParaRPr lang="en-US" sz="1600"/>
                    </a:p>
                  </a:txBody>
                  <a:tcPr anchor="ctr">
                    <a:lnL>
                      <a:noFill/>
                    </a:lnL>
                    <a:lnR>
                      <a:noFill/>
                    </a:lnR>
                    <a:lnT>
                      <a:noFill/>
                    </a:lnT>
                    <a:lnB>
                      <a:noFill/>
                    </a:lnB>
                    <a:noFill/>
                  </a:tcPr>
                </a:tc>
                <a:tc>
                  <a:txBody>
                    <a:bodyPr/>
                    <a:lstStyle/>
                    <a:p>
                      <a:r>
                        <a:rPr lang="en-US" sz="1600"/>
                        <a:t>$150</a:t>
                      </a:r>
                    </a:p>
                  </a:txBody>
                  <a:tcPr anchor="ctr">
                    <a:lnL>
                      <a:noFill/>
                    </a:lnL>
                    <a:lnR>
                      <a:noFill/>
                    </a:lnR>
                    <a:lnT>
                      <a:noFill/>
                    </a:lnT>
                    <a:lnB>
                      <a:noFill/>
                    </a:lnB>
                    <a:noFill/>
                  </a:tcPr>
                </a:tc>
                <a:extLst>
                  <a:ext uri="{0D108BD9-81ED-4DB2-BD59-A6C34878D82A}">
                    <a16:rowId xmlns:a16="http://schemas.microsoft.com/office/drawing/2014/main" val="910706160"/>
                  </a:ext>
                </a:extLst>
              </a:tr>
              <a:tr h="0">
                <a:tc>
                  <a:txBody>
                    <a:bodyPr/>
                    <a:lstStyle/>
                    <a:p>
                      <a:r>
                        <a:rPr lang="en-US" sz="1600" b="1" dirty="0"/>
                        <a:t>Social Security Tax (6.2%)</a:t>
                      </a:r>
                      <a:endParaRPr lang="en-US" sz="1600" dirty="0"/>
                    </a:p>
                  </a:txBody>
                  <a:tcPr anchor="ctr">
                    <a:lnL>
                      <a:noFill/>
                    </a:lnL>
                    <a:lnR>
                      <a:noFill/>
                    </a:lnR>
                    <a:lnT>
                      <a:noFill/>
                    </a:lnT>
                    <a:lnB>
                      <a:noFill/>
                    </a:lnB>
                    <a:noFill/>
                  </a:tcPr>
                </a:tc>
                <a:tc>
                  <a:txBody>
                    <a:bodyPr/>
                    <a:lstStyle/>
                    <a:p>
                      <a:r>
                        <a:rPr lang="en-US" sz="1600" dirty="0"/>
                        <a:t>$186</a:t>
                      </a:r>
                    </a:p>
                  </a:txBody>
                  <a:tcPr anchor="ctr">
                    <a:lnL>
                      <a:noFill/>
                    </a:lnL>
                    <a:lnR>
                      <a:noFill/>
                    </a:lnR>
                    <a:lnT>
                      <a:noFill/>
                    </a:lnT>
                    <a:lnB>
                      <a:noFill/>
                    </a:lnB>
                    <a:noFill/>
                  </a:tcPr>
                </a:tc>
                <a:extLst>
                  <a:ext uri="{0D108BD9-81ED-4DB2-BD59-A6C34878D82A}">
                    <a16:rowId xmlns:a16="http://schemas.microsoft.com/office/drawing/2014/main" val="2227167344"/>
                  </a:ext>
                </a:extLst>
              </a:tr>
              <a:tr h="0">
                <a:tc>
                  <a:txBody>
                    <a:bodyPr/>
                    <a:lstStyle/>
                    <a:p>
                      <a:r>
                        <a:rPr lang="en-US" sz="1600" b="1" dirty="0"/>
                        <a:t>Medicare Tax (1.45%)</a:t>
                      </a:r>
                      <a:endParaRPr lang="en-US" sz="1600" dirty="0"/>
                    </a:p>
                  </a:txBody>
                  <a:tcPr anchor="ctr">
                    <a:lnL>
                      <a:noFill/>
                    </a:lnL>
                    <a:lnR>
                      <a:noFill/>
                    </a:lnR>
                    <a:lnT>
                      <a:noFill/>
                    </a:lnT>
                    <a:lnB>
                      <a:noFill/>
                    </a:lnB>
                    <a:noFill/>
                  </a:tcPr>
                </a:tc>
                <a:tc>
                  <a:txBody>
                    <a:bodyPr/>
                    <a:lstStyle/>
                    <a:p>
                      <a:r>
                        <a:rPr lang="en-US" sz="1600"/>
                        <a:t>$43.50</a:t>
                      </a:r>
                    </a:p>
                  </a:txBody>
                  <a:tcPr anchor="ctr">
                    <a:lnL>
                      <a:noFill/>
                    </a:lnL>
                    <a:lnR>
                      <a:noFill/>
                    </a:lnR>
                    <a:lnT>
                      <a:noFill/>
                    </a:lnT>
                    <a:lnB>
                      <a:noFill/>
                    </a:lnB>
                    <a:noFill/>
                  </a:tcPr>
                </a:tc>
                <a:extLst>
                  <a:ext uri="{0D108BD9-81ED-4DB2-BD59-A6C34878D82A}">
                    <a16:rowId xmlns:a16="http://schemas.microsoft.com/office/drawing/2014/main" val="728122249"/>
                  </a:ext>
                </a:extLst>
              </a:tr>
              <a:tr h="0">
                <a:tc>
                  <a:txBody>
                    <a:bodyPr/>
                    <a:lstStyle/>
                    <a:p>
                      <a:r>
                        <a:rPr lang="en-US" sz="1600" b="1"/>
                        <a:t>Net Pay (Take-home)</a:t>
                      </a:r>
                      <a:endParaRPr lang="en-US" sz="1600"/>
                    </a:p>
                  </a:txBody>
                  <a:tcPr anchor="ctr">
                    <a:lnL>
                      <a:noFill/>
                    </a:lnL>
                    <a:lnR>
                      <a:noFill/>
                    </a:lnR>
                    <a:lnT>
                      <a:noFill/>
                    </a:lnT>
                    <a:lnB>
                      <a:noFill/>
                    </a:lnB>
                    <a:noFill/>
                  </a:tcPr>
                </a:tc>
                <a:tc>
                  <a:txBody>
                    <a:bodyPr/>
                    <a:lstStyle/>
                    <a:p>
                      <a:r>
                        <a:rPr lang="en-US" sz="1600" dirty="0"/>
                        <a:t>$2,320.50 </a:t>
                      </a:r>
                      <a:r>
                        <a:rPr lang="en-US" sz="1600" b="1" dirty="0"/>
                        <a:t>(-22.6%)</a:t>
                      </a:r>
                    </a:p>
                  </a:txBody>
                  <a:tcPr anchor="ctr">
                    <a:lnL>
                      <a:noFill/>
                    </a:lnL>
                    <a:lnR>
                      <a:noFill/>
                    </a:lnR>
                    <a:lnT>
                      <a:noFill/>
                    </a:lnT>
                    <a:lnB>
                      <a:noFill/>
                    </a:lnB>
                    <a:noFill/>
                  </a:tcPr>
                </a:tc>
                <a:extLst>
                  <a:ext uri="{0D108BD9-81ED-4DB2-BD59-A6C34878D82A}">
                    <a16:rowId xmlns:a16="http://schemas.microsoft.com/office/drawing/2014/main" val="3193110569"/>
                  </a:ext>
                </a:extLst>
              </a:tr>
            </a:tbl>
          </a:graphicData>
        </a:graphic>
      </p:graphicFrame>
      <p:sp>
        <p:nvSpPr>
          <p:cNvPr id="12" name="Rectangle 4">
            <a:extLst>
              <a:ext uri="{FF2B5EF4-FFF2-40B4-BE49-F238E27FC236}">
                <a16:creationId xmlns:a16="http://schemas.microsoft.com/office/drawing/2014/main" id="{6B2A16BC-F102-C756-7140-D7C7F371878A}"/>
              </a:ext>
            </a:extLst>
          </p:cNvPr>
          <p:cNvSpPr>
            <a:spLocks noChangeArrowheads="1"/>
          </p:cNvSpPr>
          <p:nvPr/>
        </p:nvSpPr>
        <p:spPr bwMode="auto">
          <a:xfrm>
            <a:off x="582994" y="740797"/>
            <a:ext cx="731296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Example Breakdown of a Paycheck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Let’s say you earn </a:t>
            </a:r>
            <a:r>
              <a:rPr kumimoji="0" lang="en-US" altLang="en-US" sz="1500" b="1" i="0" u="none" strike="noStrike" cap="none" normalizeH="0" baseline="0" dirty="0">
                <a:ln>
                  <a:noFill/>
                </a:ln>
                <a:solidFill>
                  <a:schemeClr val="tx1"/>
                </a:solidFill>
                <a:effectLst/>
                <a:latin typeface="Arial" panose="020B0604020202020204" pitchFamily="34" charset="0"/>
              </a:rPr>
              <a:t>$3,000</a:t>
            </a:r>
            <a:r>
              <a:rPr kumimoji="0" lang="en-US" altLang="en-US" sz="1500" b="0" i="0" u="none" strike="noStrike" cap="none" normalizeH="0" baseline="0" dirty="0">
                <a:ln>
                  <a:noFill/>
                </a:ln>
                <a:solidFill>
                  <a:schemeClr val="tx1"/>
                </a:solidFill>
                <a:effectLst/>
                <a:latin typeface="Arial" panose="020B0604020202020204" pitchFamily="34" charset="0"/>
              </a:rPr>
              <a:t> in gross pay for the month.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Here’s an example of how your paycheck might break down with typical deductions:</a:t>
            </a:r>
          </a:p>
        </p:txBody>
      </p:sp>
      <p:sp>
        <p:nvSpPr>
          <p:cNvPr id="16" name="TextBox 15">
            <a:extLst>
              <a:ext uri="{FF2B5EF4-FFF2-40B4-BE49-F238E27FC236}">
                <a16:creationId xmlns:a16="http://schemas.microsoft.com/office/drawing/2014/main" id="{05C605F1-FCF7-9B60-BF1F-0138AB0E0D75}"/>
              </a:ext>
            </a:extLst>
          </p:cNvPr>
          <p:cNvSpPr txBox="1"/>
          <p:nvPr/>
        </p:nvSpPr>
        <p:spPr>
          <a:xfrm>
            <a:off x="5488432" y="1722931"/>
            <a:ext cx="6664960" cy="2308324"/>
          </a:xfrm>
          <a:prstGeom prst="rect">
            <a:avLst/>
          </a:prstGeom>
          <a:noFill/>
        </p:spPr>
        <p:txBody>
          <a:bodyPr wrap="square">
            <a:spAutoFit/>
          </a:bodyPr>
          <a:lstStyle/>
          <a:p>
            <a:pPr>
              <a:buFont typeface="Arial" panose="020B0604020202020204" pitchFamily="34" charset="0"/>
              <a:buChar char="•"/>
            </a:pPr>
            <a:r>
              <a:rPr lang="en-US" sz="1600" b="1" dirty="0"/>
              <a:t>Federal Income Tax</a:t>
            </a:r>
            <a:r>
              <a:rPr lang="en-US" sz="1600" dirty="0"/>
              <a:t>: Levied by the U.S. government based on income level.</a:t>
            </a:r>
          </a:p>
          <a:p>
            <a:pPr>
              <a:buFont typeface="Arial" panose="020B0604020202020204" pitchFamily="34" charset="0"/>
              <a:buChar char="•"/>
            </a:pPr>
            <a:r>
              <a:rPr lang="en-US" sz="1600" b="1" dirty="0"/>
              <a:t>State Income Tax</a:t>
            </a:r>
            <a:r>
              <a:rPr lang="en-US" sz="1600" dirty="0"/>
              <a:t>: Varies by state, not all states have it.</a:t>
            </a:r>
          </a:p>
          <a:p>
            <a:pPr>
              <a:buFont typeface="Arial" panose="020B0604020202020204" pitchFamily="34" charset="0"/>
              <a:buChar char="•"/>
            </a:pPr>
            <a:r>
              <a:rPr lang="en-US" sz="1600" b="1" dirty="0"/>
              <a:t>Local Income Tax</a:t>
            </a:r>
            <a:r>
              <a:rPr lang="en-US" sz="1600" dirty="0"/>
              <a:t>: Imposed by some cities or counties.</a:t>
            </a:r>
          </a:p>
          <a:p>
            <a:pPr>
              <a:buFont typeface="Arial" panose="020B0604020202020204" pitchFamily="34" charset="0"/>
              <a:buChar char="•"/>
            </a:pPr>
            <a:r>
              <a:rPr lang="en-US" sz="1600" b="1" dirty="0"/>
              <a:t>Social Security Tax</a:t>
            </a:r>
            <a:r>
              <a:rPr lang="en-US" sz="1600" dirty="0"/>
              <a:t>: Helps fund Social Security benefits (6.2%).</a:t>
            </a:r>
          </a:p>
          <a:p>
            <a:pPr>
              <a:buFont typeface="Arial" panose="020B0604020202020204" pitchFamily="34" charset="0"/>
              <a:buChar char="•"/>
            </a:pPr>
            <a:r>
              <a:rPr lang="en-US" sz="1600" b="1" dirty="0"/>
              <a:t>Medicare Tax</a:t>
            </a:r>
            <a:r>
              <a:rPr lang="en-US" sz="1600" dirty="0"/>
              <a:t>: Funds Medicare healthcare (1.45% + 0.9% for high earners).</a:t>
            </a:r>
          </a:p>
          <a:p>
            <a:pPr>
              <a:buFont typeface="Arial" panose="020B0604020202020204" pitchFamily="34" charset="0"/>
              <a:buChar char="•"/>
            </a:pPr>
            <a:r>
              <a:rPr lang="en-US" sz="1600" b="1" dirty="0"/>
              <a:t>Other Payroll Taxes</a:t>
            </a:r>
            <a:r>
              <a:rPr lang="en-US" sz="1600" dirty="0"/>
              <a:t>: Includes things like disability, unemployment insurance, and workers’ comp.</a:t>
            </a:r>
          </a:p>
        </p:txBody>
      </p:sp>
      <p:graphicFrame>
        <p:nvGraphicFramePr>
          <p:cNvPr id="27" name="Table 26">
            <a:extLst>
              <a:ext uri="{FF2B5EF4-FFF2-40B4-BE49-F238E27FC236}">
                <a16:creationId xmlns:a16="http://schemas.microsoft.com/office/drawing/2014/main" id="{9F5F7722-75AD-F382-EFFD-11B196E50AEA}"/>
              </a:ext>
            </a:extLst>
          </p:cNvPr>
          <p:cNvGraphicFramePr>
            <a:graphicFrameLocks noGrp="1"/>
          </p:cNvGraphicFramePr>
          <p:nvPr>
            <p:extLst>
              <p:ext uri="{D42A27DB-BD31-4B8C-83A1-F6EECF244321}">
                <p14:modId xmlns:p14="http://schemas.microsoft.com/office/powerpoint/2010/main" val="3833917497"/>
              </p:ext>
            </p:extLst>
          </p:nvPr>
        </p:nvGraphicFramePr>
        <p:xfrm>
          <a:off x="582994" y="4240665"/>
          <a:ext cx="5021262" cy="2407920"/>
        </p:xfrm>
        <a:graphic>
          <a:graphicData uri="http://schemas.openxmlformats.org/drawingml/2006/table">
            <a:tbl>
              <a:tblPr/>
              <a:tblGrid>
                <a:gridCol w="2510631">
                  <a:extLst>
                    <a:ext uri="{9D8B030D-6E8A-4147-A177-3AD203B41FA5}">
                      <a16:colId xmlns:a16="http://schemas.microsoft.com/office/drawing/2014/main" val="3577416324"/>
                    </a:ext>
                  </a:extLst>
                </a:gridCol>
                <a:gridCol w="2510631">
                  <a:extLst>
                    <a:ext uri="{9D8B030D-6E8A-4147-A177-3AD203B41FA5}">
                      <a16:colId xmlns:a16="http://schemas.microsoft.com/office/drawing/2014/main" val="1681568996"/>
                    </a:ext>
                  </a:extLst>
                </a:gridCol>
              </a:tblGrid>
              <a:tr h="0">
                <a:tc>
                  <a:txBody>
                    <a:bodyPr/>
                    <a:lstStyle/>
                    <a:p>
                      <a:r>
                        <a:rPr lang="en-US" sz="1600" b="1"/>
                        <a:t>Type of Deduction</a:t>
                      </a:r>
                      <a:endParaRPr lang="en-US" sz="1600"/>
                    </a:p>
                  </a:txBody>
                  <a:tcPr anchor="ctr">
                    <a:lnL>
                      <a:noFill/>
                    </a:lnL>
                    <a:lnR>
                      <a:noFill/>
                    </a:lnR>
                    <a:lnT>
                      <a:noFill/>
                    </a:lnT>
                    <a:lnB>
                      <a:noFill/>
                    </a:lnB>
                    <a:noFill/>
                  </a:tcPr>
                </a:tc>
                <a:tc>
                  <a:txBody>
                    <a:bodyPr/>
                    <a:lstStyle/>
                    <a:p>
                      <a:r>
                        <a:rPr lang="en-US" sz="1600" b="1" dirty="0"/>
                        <a:t>Amount</a:t>
                      </a:r>
                      <a:endParaRPr lang="en-US" sz="1600" dirty="0"/>
                    </a:p>
                  </a:txBody>
                  <a:tcPr anchor="ctr">
                    <a:lnL>
                      <a:noFill/>
                    </a:lnL>
                    <a:lnR>
                      <a:noFill/>
                    </a:lnR>
                    <a:lnT>
                      <a:noFill/>
                    </a:lnT>
                    <a:lnB>
                      <a:noFill/>
                    </a:lnB>
                    <a:noFill/>
                  </a:tcPr>
                </a:tc>
                <a:extLst>
                  <a:ext uri="{0D108BD9-81ED-4DB2-BD59-A6C34878D82A}">
                    <a16:rowId xmlns:a16="http://schemas.microsoft.com/office/drawing/2014/main" val="3636982683"/>
                  </a:ext>
                </a:extLst>
              </a:tr>
              <a:tr h="0">
                <a:tc>
                  <a:txBody>
                    <a:bodyPr/>
                    <a:lstStyle/>
                    <a:p>
                      <a:r>
                        <a:rPr lang="en-US" sz="1600" b="1" dirty="0"/>
                        <a:t>Health Insurance Premium</a:t>
                      </a:r>
                      <a:endParaRPr lang="en-US" sz="1600" dirty="0"/>
                    </a:p>
                  </a:txBody>
                  <a:tcPr anchor="ctr">
                    <a:lnL>
                      <a:noFill/>
                    </a:lnL>
                    <a:lnR>
                      <a:noFill/>
                    </a:lnR>
                    <a:lnT>
                      <a:noFill/>
                    </a:lnT>
                    <a:lnB>
                      <a:noFill/>
                    </a:lnB>
                    <a:noFill/>
                  </a:tcPr>
                </a:tc>
                <a:tc>
                  <a:txBody>
                    <a:bodyPr/>
                    <a:lstStyle/>
                    <a:p>
                      <a:r>
                        <a:rPr lang="en-US" sz="1600" dirty="0"/>
                        <a:t>$150</a:t>
                      </a:r>
                    </a:p>
                  </a:txBody>
                  <a:tcPr anchor="ctr">
                    <a:lnL>
                      <a:noFill/>
                    </a:lnL>
                    <a:lnR>
                      <a:noFill/>
                    </a:lnR>
                    <a:lnT>
                      <a:noFill/>
                    </a:lnT>
                    <a:lnB>
                      <a:noFill/>
                    </a:lnB>
                    <a:noFill/>
                  </a:tcPr>
                </a:tc>
                <a:extLst>
                  <a:ext uri="{0D108BD9-81ED-4DB2-BD59-A6C34878D82A}">
                    <a16:rowId xmlns:a16="http://schemas.microsoft.com/office/drawing/2014/main" val="2733512654"/>
                  </a:ext>
                </a:extLst>
              </a:tr>
              <a:tr h="0">
                <a:tc>
                  <a:txBody>
                    <a:bodyPr/>
                    <a:lstStyle/>
                    <a:p>
                      <a:r>
                        <a:rPr lang="en-US" sz="1600" b="1" dirty="0"/>
                        <a:t>401(k) Retirement Contribution</a:t>
                      </a:r>
                      <a:endParaRPr lang="en-US" sz="1600" dirty="0"/>
                    </a:p>
                  </a:txBody>
                  <a:tcPr anchor="ctr">
                    <a:lnL>
                      <a:noFill/>
                    </a:lnL>
                    <a:lnR>
                      <a:noFill/>
                    </a:lnR>
                    <a:lnT>
                      <a:noFill/>
                    </a:lnT>
                    <a:lnB>
                      <a:noFill/>
                    </a:lnB>
                    <a:noFill/>
                  </a:tcPr>
                </a:tc>
                <a:tc>
                  <a:txBody>
                    <a:bodyPr/>
                    <a:lstStyle/>
                    <a:p>
                      <a:r>
                        <a:rPr lang="en-US" sz="1600" dirty="0"/>
                        <a:t>$120</a:t>
                      </a:r>
                    </a:p>
                  </a:txBody>
                  <a:tcPr anchor="ctr">
                    <a:lnL>
                      <a:noFill/>
                    </a:lnL>
                    <a:lnR>
                      <a:noFill/>
                    </a:lnR>
                    <a:lnT>
                      <a:noFill/>
                    </a:lnT>
                    <a:lnB>
                      <a:noFill/>
                    </a:lnB>
                    <a:noFill/>
                  </a:tcPr>
                </a:tc>
                <a:extLst>
                  <a:ext uri="{0D108BD9-81ED-4DB2-BD59-A6C34878D82A}">
                    <a16:rowId xmlns:a16="http://schemas.microsoft.com/office/drawing/2014/main" val="1316262365"/>
                  </a:ext>
                </a:extLst>
              </a:tr>
              <a:tr h="0">
                <a:tc>
                  <a:txBody>
                    <a:bodyPr/>
                    <a:lstStyle/>
                    <a:p>
                      <a:r>
                        <a:rPr lang="en-US" sz="1600" b="1" dirty="0"/>
                        <a:t>Life Insurance Premium	</a:t>
                      </a:r>
                      <a:endParaRPr lang="en-US" sz="1600" dirty="0"/>
                    </a:p>
                  </a:txBody>
                  <a:tcPr anchor="ctr">
                    <a:lnL>
                      <a:noFill/>
                    </a:lnL>
                    <a:lnR>
                      <a:noFill/>
                    </a:lnR>
                    <a:lnT>
                      <a:noFill/>
                    </a:lnT>
                    <a:lnB>
                      <a:noFill/>
                    </a:lnB>
                    <a:noFill/>
                  </a:tcPr>
                </a:tc>
                <a:tc>
                  <a:txBody>
                    <a:bodyPr/>
                    <a:lstStyle/>
                    <a:p>
                      <a:r>
                        <a:rPr lang="en-US" sz="1600" dirty="0"/>
                        <a:t>$25</a:t>
                      </a:r>
                    </a:p>
                  </a:txBody>
                  <a:tcPr anchor="ctr">
                    <a:lnL>
                      <a:noFill/>
                    </a:lnL>
                    <a:lnR>
                      <a:noFill/>
                    </a:lnR>
                    <a:lnT>
                      <a:noFill/>
                    </a:lnT>
                    <a:lnB>
                      <a:noFill/>
                    </a:lnB>
                    <a:noFill/>
                  </a:tcPr>
                </a:tc>
                <a:extLst>
                  <a:ext uri="{0D108BD9-81ED-4DB2-BD59-A6C34878D82A}">
                    <a16:rowId xmlns:a16="http://schemas.microsoft.com/office/drawing/2014/main" val="4070846699"/>
                  </a:ext>
                </a:extLst>
              </a:tr>
              <a:tr h="0">
                <a:tc>
                  <a:txBody>
                    <a:bodyPr/>
                    <a:lstStyle/>
                    <a:p>
                      <a:r>
                        <a:rPr lang="en-US" sz="1600" b="1" dirty="0"/>
                        <a:t>Net Pay (Take-home)</a:t>
                      </a:r>
                      <a:endParaRPr lang="en-US" sz="1600" dirty="0"/>
                    </a:p>
                  </a:txBody>
                  <a:tcPr anchor="ctr">
                    <a:lnL>
                      <a:noFill/>
                    </a:lnL>
                    <a:lnR>
                      <a:noFill/>
                    </a:lnR>
                    <a:lnT>
                      <a:noFill/>
                    </a:lnT>
                    <a:lnB>
                      <a:noFill/>
                    </a:lnB>
                    <a:noFill/>
                  </a:tcPr>
                </a:tc>
                <a:tc>
                  <a:txBody>
                    <a:bodyPr/>
                    <a:lstStyle/>
                    <a:p>
                      <a:r>
                        <a:rPr lang="en-US" sz="1600" dirty="0"/>
                        <a:t>$2,025.50 </a:t>
                      </a:r>
                      <a:r>
                        <a:rPr lang="en-US" sz="1600" b="1" dirty="0"/>
                        <a:t>(-32.5%)</a:t>
                      </a:r>
                    </a:p>
                  </a:txBody>
                  <a:tcPr anchor="ctr">
                    <a:lnL>
                      <a:noFill/>
                    </a:lnL>
                    <a:lnR>
                      <a:noFill/>
                    </a:lnR>
                    <a:lnT>
                      <a:noFill/>
                    </a:lnT>
                    <a:lnB>
                      <a:noFill/>
                    </a:lnB>
                    <a:noFill/>
                  </a:tcPr>
                </a:tc>
                <a:extLst>
                  <a:ext uri="{0D108BD9-81ED-4DB2-BD59-A6C34878D82A}">
                    <a16:rowId xmlns:a16="http://schemas.microsoft.com/office/drawing/2014/main" val="232790676"/>
                  </a:ext>
                </a:extLst>
              </a:tr>
            </a:tbl>
          </a:graphicData>
        </a:graphic>
      </p:graphicFrame>
    </p:spTree>
    <p:extLst>
      <p:ext uri="{BB962C8B-B14F-4D97-AF65-F5344CB8AC3E}">
        <p14:creationId xmlns:p14="http://schemas.microsoft.com/office/powerpoint/2010/main" val="15874280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iggy bank resting on a calculator">
            <a:extLst>
              <a:ext uri="{FF2B5EF4-FFF2-40B4-BE49-F238E27FC236}">
                <a16:creationId xmlns:a16="http://schemas.microsoft.com/office/drawing/2014/main" id="{D55A936C-7993-4AE5-8EE8-D42B3ACEAB95}"/>
              </a:ext>
            </a:extLst>
          </p:cNvPr>
          <p:cNvPicPr>
            <a:picLocks noGrp="1" noChangeAspect="1"/>
          </p:cNvPicPr>
          <p:nvPr>
            <p:ph sz="half" idx="1"/>
          </p:nvPr>
        </p:nvPicPr>
        <p:blipFill>
          <a:blip r:embed="rId3"/>
          <a:srcRect l="22715" r="15251" b="-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968852C4-7D08-5014-8FF3-DC3B304DAEBB}"/>
              </a:ext>
            </a:extLst>
          </p:cNvPr>
          <p:cNvSpPr>
            <a:spLocks noGrp="1"/>
          </p:cNvSpPr>
          <p:nvPr>
            <p:ph type="title"/>
          </p:nvPr>
        </p:nvSpPr>
        <p:spPr>
          <a:xfrm>
            <a:off x="614680" y="603504"/>
            <a:ext cx="4361688" cy="1527048"/>
          </a:xfrm>
        </p:spPr>
        <p:txBody>
          <a:bodyPr vert="horz" lIns="91440" tIns="45720" rIns="91440" bIns="45720" rtlCol="0" anchor="b">
            <a:normAutofit fontScale="90000"/>
          </a:bodyPr>
          <a:lstStyle/>
          <a:p>
            <a:r>
              <a:rPr lang="en-US" b="1" kern="1200" dirty="0">
                <a:solidFill>
                  <a:schemeClr val="tx1"/>
                </a:solidFill>
                <a:latin typeface="+mj-lt"/>
                <a:ea typeface="+mj-ea"/>
                <a:cs typeface="+mj-cs"/>
              </a:rPr>
              <a:t>Importance of Budgeting</a:t>
            </a:r>
          </a:p>
        </p:txBody>
      </p:sp>
      <p:sp>
        <p:nvSpPr>
          <p:cNvPr id="4" name="Content Placeholder 3">
            <a:extLst>
              <a:ext uri="{FF2B5EF4-FFF2-40B4-BE49-F238E27FC236}">
                <a16:creationId xmlns:a16="http://schemas.microsoft.com/office/drawing/2014/main" id="{FD172071-8EB2-6F31-A6D6-4940CD610F3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8" y="2212847"/>
            <a:ext cx="4850749" cy="4510929"/>
          </a:xfrm>
        </p:spPr>
        <p:txBody>
          <a:bodyPr>
            <a:normAutofit/>
          </a:bodyPr>
          <a:lstStyle/>
          <a:p>
            <a:pPr marL="0" indent="0">
              <a:spcBef>
                <a:spcPts val="2500"/>
              </a:spcBef>
              <a:buNone/>
            </a:pPr>
            <a:r>
              <a:rPr lang="en-US" sz="1400" b="1" dirty="0"/>
              <a:t>Living Within Your Means</a:t>
            </a:r>
          </a:p>
          <a:p>
            <a:pPr marL="0" lvl="1" indent="0">
              <a:buNone/>
            </a:pPr>
            <a:r>
              <a:rPr lang="en-US" sz="1400" dirty="0"/>
              <a:t>Budgeting helps you live within your means by tracking your income and expenses. This enables you to make informed financial decisions and avoid debt.</a:t>
            </a:r>
          </a:p>
          <a:p>
            <a:pPr marL="0" indent="0">
              <a:spcBef>
                <a:spcPts val="2500"/>
              </a:spcBef>
              <a:buNone/>
            </a:pPr>
            <a:r>
              <a:rPr lang="en-US" sz="1400" b="1" dirty="0"/>
              <a:t>Achieving Financial Goals</a:t>
            </a:r>
          </a:p>
          <a:p>
            <a:pPr marL="0" lvl="1" indent="0">
              <a:buNone/>
            </a:pPr>
            <a:r>
              <a:rPr lang="en-US" sz="1400" dirty="0"/>
              <a:t>Budgeting helps you prioritize your spending and allocate resources towards achieving your financial goals. This can include saving for retirement, buying a house, or going on a vacation.</a:t>
            </a:r>
          </a:p>
          <a:p>
            <a:pPr>
              <a:spcBef>
                <a:spcPts val="2500"/>
              </a:spcBef>
            </a:pPr>
            <a:r>
              <a:rPr lang="en-US" sz="1400" b="1" dirty="0"/>
              <a:t>Needs vs Wants</a:t>
            </a:r>
          </a:p>
          <a:p>
            <a:pPr marL="0" lvl="1" indent="0">
              <a:buNone/>
            </a:pPr>
            <a:r>
              <a:rPr lang="en-US" sz="1400" dirty="0"/>
              <a:t>Needs are essential expenses that are necessary to survive, such as housing, utilities, and food. These expenses should be prioritized over wants. Wants are not necessary for survival and should be limited and controlled.</a:t>
            </a:r>
          </a:p>
          <a:p>
            <a:pPr marL="0" lvl="1" indent="0">
              <a:buNone/>
            </a:pPr>
            <a:endParaRPr lang="en-US" sz="1400" dirty="0"/>
          </a:p>
        </p:txBody>
      </p:sp>
    </p:spTree>
    <p:extLst>
      <p:ext uri="{BB962C8B-B14F-4D97-AF65-F5344CB8AC3E}">
        <p14:creationId xmlns:p14="http://schemas.microsoft.com/office/powerpoint/2010/main" val="259512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F3E3-13B5-DBDC-72BF-274955EE155F}"/>
              </a:ext>
            </a:extLst>
          </p:cNvPr>
          <p:cNvSpPr>
            <a:spLocks noGrp="1"/>
          </p:cNvSpPr>
          <p:nvPr>
            <p:ph type="title"/>
          </p:nvPr>
        </p:nvSpPr>
        <p:spPr>
          <a:xfrm>
            <a:off x="274925" y="817424"/>
            <a:ext cx="5173725" cy="889736"/>
          </a:xfrm>
        </p:spPr>
        <p:txBody>
          <a:bodyPr vert="horz" lIns="91440" tIns="45720" rIns="91440" bIns="45720" rtlCol="0" anchor="b">
            <a:normAutofit fontScale="90000"/>
          </a:bodyPr>
          <a:lstStyle/>
          <a:p>
            <a:r>
              <a:rPr lang="en-US" b="1" kern="1200" dirty="0">
                <a:solidFill>
                  <a:schemeClr val="tx1"/>
                </a:solidFill>
                <a:latin typeface="+mj-lt"/>
                <a:ea typeface="+mj-ea"/>
                <a:cs typeface="+mj-cs"/>
              </a:rPr>
              <a:t>Long-term Goals</a:t>
            </a:r>
          </a:p>
        </p:txBody>
      </p:sp>
      <p:sp>
        <p:nvSpPr>
          <p:cNvPr id="4" name="Content Placeholder 3">
            <a:extLst>
              <a:ext uri="{FF2B5EF4-FFF2-40B4-BE49-F238E27FC236}">
                <a16:creationId xmlns:a16="http://schemas.microsoft.com/office/drawing/2014/main" id="{B95A5EE6-4F28-7C8C-4571-DE8F756C199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088" y="2212848"/>
            <a:ext cx="5234730" cy="4096512"/>
          </a:xfrm>
        </p:spPr>
        <p:txBody>
          <a:bodyPr>
            <a:normAutofit lnSpcReduction="10000"/>
          </a:bodyPr>
          <a:lstStyle/>
          <a:p>
            <a:pPr>
              <a:spcBef>
                <a:spcPts val="2500"/>
              </a:spcBef>
            </a:pPr>
            <a:r>
              <a:rPr lang="en-US" sz="1400" b="1" dirty="0"/>
              <a:t>Long-term Goals</a:t>
            </a:r>
          </a:p>
          <a:p>
            <a:pPr marL="0" lvl="1" indent="0">
              <a:buNone/>
            </a:pPr>
            <a:r>
              <a:rPr lang="en-US" sz="1400" dirty="0"/>
              <a:t>Setting aside money for long-term goals, such as buying a house or paying for college tuition, is a key savings strategy. It can help you achieve your financial goals and build wealth over time.</a:t>
            </a:r>
          </a:p>
          <a:p>
            <a:pPr>
              <a:spcBef>
                <a:spcPts val="2500"/>
              </a:spcBef>
            </a:pPr>
            <a:r>
              <a:rPr lang="en-US" sz="1400" b="1" dirty="0"/>
              <a:t>Emergency Fund</a:t>
            </a:r>
          </a:p>
          <a:p>
            <a:pPr marL="0" lvl="1" indent="0">
              <a:buNone/>
            </a:pPr>
            <a:r>
              <a:rPr lang="en-US" sz="1400" dirty="0"/>
              <a:t>An emergency fund is to help cover unexpected expenses such as medical bills, car repairs, or job loss. Calculate your monthly expenses then aim to save monthly until you have at least three  months' worth of expenses saved. This is key to avoiding credit card debt and financial stress. </a:t>
            </a:r>
          </a:p>
          <a:p>
            <a:pPr>
              <a:spcBef>
                <a:spcPts val="2500"/>
              </a:spcBef>
            </a:pPr>
            <a:r>
              <a:rPr lang="en-US" sz="1400" b="1" dirty="0"/>
              <a:t>Retirement Savings</a:t>
            </a:r>
          </a:p>
          <a:p>
            <a:pPr marL="0" lvl="1" indent="0">
              <a:buNone/>
            </a:pPr>
            <a:r>
              <a:rPr lang="en-US" sz="1400" dirty="0"/>
              <a:t>Saving for retirement is another important savings strategy. It can help you build a nest egg for the future and ensure financial security in your golden years. Consider it investing in your future. </a:t>
            </a:r>
          </a:p>
          <a:p>
            <a:pPr marL="0" lvl="1" indent="0">
              <a:buNone/>
            </a:pPr>
            <a:endParaRPr lang="en-US" sz="1400" dirty="0"/>
          </a:p>
        </p:txBody>
      </p:sp>
      <p:pic>
        <p:nvPicPr>
          <p:cNvPr id="3" name="Content Placeholder 4" descr="Mason Jar with Coins Isolated Isolated on White Background BackgroundEric Hood Photography">
            <a:extLst>
              <a:ext uri="{FF2B5EF4-FFF2-40B4-BE49-F238E27FC236}">
                <a16:creationId xmlns:a16="http://schemas.microsoft.com/office/drawing/2014/main" id="{61BC0AD2-B5D8-A0F9-DEC5-9AB9C4215DBB}"/>
              </a:ext>
            </a:extLst>
          </p:cNvPr>
          <p:cNvPicPr>
            <a:picLocks noChangeAspect="1"/>
          </p:cNvPicPr>
          <p:nvPr/>
        </p:nvPicPr>
        <p:blipFill>
          <a:blip r:embed="rId3"/>
          <a:srcRect t="13212" r="1" b="1"/>
          <a:stretch/>
        </p:blipFill>
        <p:spPr>
          <a:xfrm>
            <a:off x="5958018" y="508090"/>
            <a:ext cx="5709726" cy="5846989"/>
          </a:xfrm>
          <a:prstGeom prst="rect">
            <a:avLst/>
          </a:prstGeom>
        </p:spPr>
      </p:pic>
    </p:spTree>
    <p:extLst>
      <p:ext uri="{BB962C8B-B14F-4D97-AF65-F5344CB8AC3E}">
        <p14:creationId xmlns:p14="http://schemas.microsoft.com/office/powerpoint/2010/main" val="2611046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Different sizes of piggybanks in pastel colours">
            <a:extLst>
              <a:ext uri="{FF2B5EF4-FFF2-40B4-BE49-F238E27FC236}">
                <a16:creationId xmlns:a16="http://schemas.microsoft.com/office/drawing/2014/main" id="{90C75855-B059-4BE4-9656-BADBF20A102D}"/>
              </a:ext>
            </a:extLst>
          </p:cNvPr>
          <p:cNvPicPr>
            <a:picLocks noGrp="1" noChangeAspect="1"/>
          </p:cNvPicPr>
          <p:nvPr>
            <p:ph sz="half" idx="1"/>
          </p:nvPr>
        </p:nvPicPr>
        <p:blipFill>
          <a:blip r:embed="rId3"/>
          <a:srcRect l="13133" t="18630" r="7704" b="4071"/>
          <a:stretch/>
        </p:blipFill>
        <p:spPr>
          <a:xfrm>
            <a:off x="517864" y="1863633"/>
            <a:ext cx="6877031" cy="4482371"/>
          </a:xfrm>
          <a:prstGeom prst="rect">
            <a:avLst/>
          </a:prstGeom>
        </p:spPr>
      </p:pic>
      <p:sp>
        <p:nvSpPr>
          <p:cNvPr id="2" name="Title 1">
            <a:extLst>
              <a:ext uri="{FF2B5EF4-FFF2-40B4-BE49-F238E27FC236}">
                <a16:creationId xmlns:a16="http://schemas.microsoft.com/office/drawing/2014/main" id="{0027FA37-8C75-020D-CC63-F350A44ED344}"/>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dirty="0"/>
              <a:t>50/30/20 Rule</a:t>
            </a:r>
          </a:p>
        </p:txBody>
      </p:sp>
      <p:sp>
        <p:nvSpPr>
          <p:cNvPr id="4" name="Content Placeholder 3">
            <a:extLst>
              <a:ext uri="{FF2B5EF4-FFF2-40B4-BE49-F238E27FC236}">
                <a16:creationId xmlns:a16="http://schemas.microsoft.com/office/drawing/2014/main" id="{34DFBA85-ED1D-0CC9-E3ED-9FB4D64FB27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912760" y="1863632"/>
            <a:ext cx="3761370" cy="4482371"/>
          </a:xfrm>
        </p:spPr>
        <p:txBody>
          <a:bodyPr>
            <a:normAutofit/>
          </a:bodyPr>
          <a:lstStyle/>
          <a:p>
            <a:pPr>
              <a:spcBef>
                <a:spcPts val="2500"/>
              </a:spcBef>
            </a:pPr>
            <a:r>
              <a:rPr lang="en-US" sz="1400" b="1" dirty="0"/>
              <a:t>How much should I limit my wants?</a:t>
            </a:r>
          </a:p>
          <a:p>
            <a:pPr marL="0" lvl="1" indent="0">
              <a:buNone/>
            </a:pPr>
            <a:endParaRPr lang="en-US" sz="1400" dirty="0"/>
          </a:p>
          <a:p>
            <a:pPr marL="0" lvl="1" indent="0">
              <a:buNone/>
            </a:pPr>
            <a:r>
              <a:rPr lang="en-US" sz="1400" dirty="0"/>
              <a:t>The 50/30/20 rule is a simple budgeting method that can helps to manage finances. It suggests allocating 50% of take-home pay towards necessities, 30% towards discretionary spending or wants, and 20% towards savings and debt repayment.</a:t>
            </a:r>
          </a:p>
          <a:p>
            <a:pPr marL="0" lvl="1" indent="0">
              <a:buNone/>
            </a:pPr>
            <a:endParaRPr lang="en-US" sz="1400" dirty="0"/>
          </a:p>
          <a:p>
            <a:pPr marL="0" lvl="1" indent="0">
              <a:buNone/>
            </a:pPr>
            <a:r>
              <a:rPr lang="en-US" sz="1400" dirty="0"/>
              <a:t>This is also helpful to determine your budget for your needs such as how much rent you can afford and if you’re better off with a roommate. </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1046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n is making a calculation">
            <a:extLst>
              <a:ext uri="{FF2B5EF4-FFF2-40B4-BE49-F238E27FC236}">
                <a16:creationId xmlns:a16="http://schemas.microsoft.com/office/drawing/2014/main" id="{A3265C63-9CDC-4B38-A622-2E2A7627E66C}"/>
              </a:ext>
            </a:extLst>
          </p:cNvPr>
          <p:cNvPicPr>
            <a:picLocks noGrp="1" noChangeAspect="1"/>
          </p:cNvPicPr>
          <p:nvPr>
            <p:ph sz="half" idx="1"/>
          </p:nvPr>
        </p:nvPicPr>
        <p:blipFill>
          <a:blip r:embed="rId3"/>
          <a:srcRect l="3818" r="6342" b="-2"/>
          <a:stretch/>
        </p:blipFill>
        <p:spPr>
          <a:xfrm>
            <a:off x="1" y="2613892"/>
            <a:ext cx="4946906" cy="3689359"/>
          </a:xfrm>
          <a:prstGeom prst="rect">
            <a:avLst/>
          </a:prstGeom>
        </p:spPr>
      </p:pic>
      <p:sp>
        <p:nvSpPr>
          <p:cNvPr id="2" name="Title 1">
            <a:extLst>
              <a:ext uri="{FF2B5EF4-FFF2-40B4-BE49-F238E27FC236}">
                <a16:creationId xmlns:a16="http://schemas.microsoft.com/office/drawing/2014/main" id="{1B5D2948-2533-0883-D05E-3F80AC3D134A}"/>
              </a:ext>
            </a:extLst>
          </p:cNvPr>
          <p:cNvSpPr>
            <a:spLocks noGrp="1"/>
          </p:cNvSpPr>
          <p:nvPr>
            <p:ph type="title"/>
          </p:nvPr>
        </p:nvSpPr>
        <p:spPr>
          <a:xfrm>
            <a:off x="640080" y="914401"/>
            <a:ext cx="4306824" cy="1477817"/>
          </a:xfrm>
        </p:spPr>
        <p:txBody>
          <a:bodyPr vert="horz" lIns="91440" tIns="45720" rIns="91440" bIns="45720" rtlCol="0" anchor="t">
            <a:normAutofit fontScale="90000"/>
          </a:bodyPr>
          <a:lstStyle/>
          <a:p>
            <a:r>
              <a:rPr lang="en-US" dirty="0"/>
              <a:t>Retirement Goals</a:t>
            </a:r>
          </a:p>
        </p:txBody>
      </p:sp>
      <p:sp>
        <p:nvSpPr>
          <p:cNvPr id="4" name="Content Placeholder 3">
            <a:extLst>
              <a:ext uri="{FF2B5EF4-FFF2-40B4-BE49-F238E27FC236}">
                <a16:creationId xmlns:a16="http://schemas.microsoft.com/office/drawing/2014/main" id="{4A8F62F6-E621-ADFD-1CBF-474012BF2E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dirty="0"/>
              <a:t>Desired Retirement Age</a:t>
            </a:r>
          </a:p>
          <a:p>
            <a:pPr marL="0" lvl="1" indent="0">
              <a:buNone/>
            </a:pPr>
            <a:r>
              <a:rPr lang="en-US" sz="1400" dirty="0"/>
              <a:t>The desired retirement age is important to determine the amount of time you have to save and invest for retirement.</a:t>
            </a:r>
          </a:p>
          <a:p>
            <a:pPr marL="0" indent="0">
              <a:spcBef>
                <a:spcPts val="2500"/>
              </a:spcBef>
              <a:buNone/>
            </a:pPr>
            <a:r>
              <a:rPr lang="en-US" sz="1400" b="1" dirty="0"/>
              <a:t>Desired Retirement Income</a:t>
            </a:r>
          </a:p>
          <a:p>
            <a:pPr marL="0" lvl="1" indent="0">
              <a:buNone/>
            </a:pPr>
            <a:r>
              <a:rPr lang="en-US" sz="1400" dirty="0"/>
              <a:t>The desired retirement income is important to assess your financial situation and how much you will need to save and invest.</a:t>
            </a:r>
          </a:p>
          <a:p>
            <a:pPr marL="0" lvl="1" indent="0">
              <a:buNone/>
            </a:pPr>
            <a:endParaRPr lang="en-US" sz="1400" b="1" dirty="0"/>
          </a:p>
          <a:p>
            <a:pPr marL="0" lvl="1" indent="0">
              <a:buNone/>
            </a:pPr>
            <a:r>
              <a:rPr lang="en-US" sz="1400" b="1" dirty="0"/>
              <a:t>Calculators</a:t>
            </a:r>
            <a:endParaRPr lang="en-US" sz="1400" dirty="0"/>
          </a:p>
          <a:p>
            <a:pPr marL="0" lvl="1" indent="0">
              <a:buNone/>
            </a:pPr>
            <a:r>
              <a:rPr lang="en-US" sz="1400" dirty="0"/>
              <a:t>Online retirement calculators can help estimate your retirement needs and savings goals. These calculators consider inflation, expected returns, and other financial variables to provide a nearly accurate picture of what you need to retire and maintain your </a:t>
            </a:r>
            <a:r>
              <a:rPr lang="en-US" sz="1400" dirty="0" err="1"/>
              <a:t>lifesyle</a:t>
            </a:r>
            <a:r>
              <a:rPr lang="en-US" sz="1400" dirty="0"/>
              <a:t>.</a:t>
            </a:r>
          </a:p>
          <a:p>
            <a:pPr>
              <a:spcBef>
                <a:spcPts val="2500"/>
              </a:spcBef>
            </a:pPr>
            <a:r>
              <a:rPr lang="en-US" sz="1400" b="1" dirty="0"/>
              <a:t>Maximizing Savings by Starting Early</a:t>
            </a:r>
          </a:p>
          <a:p>
            <a:pPr marL="0" lvl="1" indent="0">
              <a:buNone/>
            </a:pPr>
            <a:r>
              <a:rPr lang="en-US" sz="1400" dirty="0"/>
              <a:t>Starting to save for retirement early can help you maximize your savings by taking advantage of compound interest. This can significantly increase the value of the investment over time and is a powerful tool for long-term wealth creation.</a:t>
            </a:r>
          </a:p>
          <a:p>
            <a:pPr marL="0" lvl="1" indent="0">
              <a:buNone/>
            </a:pPr>
            <a:endParaRPr lang="en-US" sz="1400" dirty="0"/>
          </a:p>
        </p:txBody>
      </p:sp>
    </p:spTree>
    <p:extLst>
      <p:ext uri="{BB962C8B-B14F-4D97-AF65-F5344CB8AC3E}">
        <p14:creationId xmlns:p14="http://schemas.microsoft.com/office/powerpoint/2010/main" val="2041213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178A747-CF19-A494-E6F9-D49AF86C178E}"/>
              </a:ext>
            </a:extLst>
          </p:cNvPr>
          <p:cNvSpPr>
            <a:spLocks noGrp="1"/>
          </p:cNvSpPr>
          <p:nvPr>
            <p:ph sz="half" idx="1"/>
          </p:nvPr>
        </p:nvSpPr>
        <p:spPr/>
        <p:txBody>
          <a:bodyPr/>
          <a:lstStyle/>
          <a:p>
            <a:endParaRPr lang="en-US"/>
          </a:p>
        </p:txBody>
      </p:sp>
      <p:sp>
        <p:nvSpPr>
          <p:cNvPr id="12" name="Content Placeholder 11">
            <a:extLst>
              <a:ext uri="{FF2B5EF4-FFF2-40B4-BE49-F238E27FC236}">
                <a16:creationId xmlns:a16="http://schemas.microsoft.com/office/drawing/2014/main" id="{B19E0EFE-E834-1521-CDD5-C2692C32CB43}"/>
              </a:ext>
            </a:extLst>
          </p:cNvPr>
          <p:cNvSpPr>
            <a:spLocks noGrp="1"/>
          </p:cNvSpPr>
          <p:nvPr>
            <p:ph sz="half" idx="2"/>
          </p:nvPr>
        </p:nvSpPr>
        <p:spPr/>
        <p:txBody>
          <a:bodyPr/>
          <a:lstStyle/>
          <a:p>
            <a:endParaRPr lang="en-US"/>
          </a:p>
        </p:txBody>
      </p:sp>
      <p:pic>
        <p:nvPicPr>
          <p:cNvPr id="1026" name="Picture 2" descr="The Power of Saving for Retirement in Your Early 20s - Jemma Financial  Jemma Financial">
            <a:extLst>
              <a:ext uri="{FF2B5EF4-FFF2-40B4-BE49-F238E27FC236}">
                <a16:creationId xmlns:a16="http://schemas.microsoft.com/office/drawing/2014/main" id="{351D6038-D4A3-7151-C1C3-846E7A45D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1838"/>
            <a:ext cx="12192000" cy="53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305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http://csaimages.com/images/istockprofile/csa_vector_dsp.jpg">
            <a:extLst>
              <a:ext uri="{FF2B5EF4-FFF2-40B4-BE49-F238E27FC236}">
                <a16:creationId xmlns:a16="http://schemas.microsoft.com/office/drawing/2014/main" id="{6DDD6CE9-5016-4247-B12F-D1EF565B3E3F}"/>
              </a:ext>
            </a:extLst>
          </p:cNvPr>
          <p:cNvPicPr>
            <a:picLocks noGrp="1" noChangeAspect="1"/>
          </p:cNvPicPr>
          <p:nvPr>
            <p:ph sz="half" idx="1"/>
          </p:nvPr>
        </p:nvPicPr>
        <p:blipFill>
          <a:blip r:embed="rId3"/>
          <a:srcRect t="17381" r="-4" b="2774"/>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101A8ED9-A8BA-8021-E3B8-4C8207F0D0B5}"/>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Importance of Credit</a:t>
            </a:r>
          </a:p>
        </p:txBody>
      </p:sp>
      <p:sp>
        <p:nvSpPr>
          <p:cNvPr id="4" name="Content Placeholder 3">
            <a:extLst>
              <a:ext uri="{FF2B5EF4-FFF2-40B4-BE49-F238E27FC236}">
                <a16:creationId xmlns:a16="http://schemas.microsoft.com/office/drawing/2014/main" id="{873F893B-A9D0-DC6D-C8E9-8E4688C7B60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711354"/>
            <a:ext cx="5832133" cy="4634650"/>
          </a:xfrm>
        </p:spPr>
        <p:txBody>
          <a:bodyPr>
            <a:normAutofit/>
          </a:bodyPr>
          <a:lstStyle/>
          <a:p>
            <a:pPr>
              <a:spcBef>
                <a:spcPts val="2500"/>
              </a:spcBef>
            </a:pPr>
            <a:r>
              <a:rPr lang="en-US" sz="1400" b="1" dirty="0"/>
              <a:t>What is Credit</a:t>
            </a:r>
          </a:p>
          <a:p>
            <a:pPr marL="0" lvl="1" indent="0">
              <a:buNone/>
            </a:pPr>
            <a:r>
              <a:rPr lang="en-US" sz="1400" dirty="0"/>
              <a:t>Credit when you borrow money from a lender to make purchases. In return, you agree to pay back the money over a specified period, often with interest (a fee for borrowing the money). Your credit score represents your creditworthiness from 300 to 850 with 700 or higher being good. </a:t>
            </a:r>
          </a:p>
          <a:p>
            <a:pPr marL="0" indent="0">
              <a:spcBef>
                <a:spcPts val="2500"/>
              </a:spcBef>
              <a:buNone/>
            </a:pPr>
            <a:r>
              <a:rPr lang="en-US" sz="1400" b="1" dirty="0"/>
              <a:t>Benefits of Good Credit</a:t>
            </a:r>
          </a:p>
          <a:p>
            <a:pPr marL="0" lvl="1" indent="0">
              <a:buNone/>
            </a:pPr>
            <a:r>
              <a:rPr lang="en-US" sz="1400" dirty="0"/>
              <a:t>A good credit score can help you qualify for loans and credit cards with good interest rates (single digits). It can also help you get approved for rental applications, lower insurance premiums, and qualify for a house.</a:t>
            </a:r>
          </a:p>
          <a:p>
            <a:pPr marL="0" indent="0">
              <a:spcBef>
                <a:spcPts val="2500"/>
              </a:spcBef>
              <a:buNone/>
            </a:pPr>
            <a:r>
              <a:rPr lang="en-US" sz="1400" b="1" dirty="0"/>
              <a:t>Building Good Credit</a:t>
            </a:r>
          </a:p>
          <a:p>
            <a:pPr marL="0" lvl="1" indent="0">
              <a:buNone/>
            </a:pPr>
            <a:r>
              <a:rPr lang="en-US" sz="1400" dirty="0"/>
              <a:t>To build a good credit score, you need to CONSISTENTLY pay bills on time and keep your credit utilization low. This goes on your credit report that calculates your credit score. </a:t>
            </a:r>
          </a:p>
          <a:p>
            <a:pPr marL="0" lvl="1" indent="0">
              <a:buNone/>
            </a:pPr>
            <a:r>
              <a:rPr lang="en-US" sz="1400" dirty="0"/>
              <a:t>You should also monitor your credit report regularly and start out with a small credit line to use responsibly. </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53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ore Photos like this here...">
            <a:extLst>
              <a:ext uri="{FF2B5EF4-FFF2-40B4-BE49-F238E27FC236}">
                <a16:creationId xmlns:a16="http://schemas.microsoft.com/office/drawing/2014/main" id="{275F2F70-C3D0-415B-A8E0-B00D4B20B551}"/>
              </a:ext>
            </a:extLst>
          </p:cNvPr>
          <p:cNvPicPr>
            <a:picLocks noGrp="1" noChangeAspect="1"/>
          </p:cNvPicPr>
          <p:nvPr>
            <p:ph sz="half" idx="1"/>
          </p:nvPr>
        </p:nvPicPr>
        <p:blipFill>
          <a:blip r:embed="rId3"/>
          <a:srcRect l="26451" r="2527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3F16A7E-3584-E253-3F68-E49C9BC22F70}"/>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dirty="0"/>
              <a:t>Creating a Personal Financial Plan</a:t>
            </a:r>
          </a:p>
        </p:txBody>
      </p:sp>
      <p:sp>
        <p:nvSpPr>
          <p:cNvPr id="4" name="Content Placeholder 3">
            <a:extLst>
              <a:ext uri="{FF2B5EF4-FFF2-40B4-BE49-F238E27FC236}">
                <a16:creationId xmlns:a16="http://schemas.microsoft.com/office/drawing/2014/main" id="{2607BA7E-AB34-5F46-62A1-4D793F9625F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Financial Goals</a:t>
            </a:r>
          </a:p>
          <a:p>
            <a:pPr marL="0" lvl="1" indent="0">
              <a:buNone/>
            </a:pPr>
            <a:r>
              <a:rPr lang="en-US" sz="1400" dirty="0"/>
              <a:t>Identifying and prioritizing your financial goals is the first step in creating a personal financial plan that works for your specific situation.</a:t>
            </a:r>
          </a:p>
          <a:p>
            <a:pPr marL="0" indent="0">
              <a:spcBef>
                <a:spcPts val="2500"/>
              </a:spcBef>
              <a:buNone/>
            </a:pPr>
            <a:r>
              <a:rPr lang="en-US" sz="1400" b="1" dirty="0"/>
              <a:t>Budgeting</a:t>
            </a:r>
          </a:p>
          <a:p>
            <a:pPr marL="0" lvl="1" indent="0">
              <a:buNone/>
            </a:pPr>
            <a:r>
              <a:rPr lang="en-US" sz="1400" dirty="0"/>
              <a:t>Creating a budget is an important part of creating a personal financial plan. It helps you track your expenses and saves for your financial goals.</a:t>
            </a:r>
          </a:p>
          <a:p>
            <a:pPr marL="0" indent="0">
              <a:spcBef>
                <a:spcPts val="2500"/>
              </a:spcBef>
              <a:buNone/>
            </a:pPr>
            <a:r>
              <a:rPr lang="en-US" sz="1400" b="1" dirty="0"/>
              <a:t>Investing</a:t>
            </a:r>
          </a:p>
          <a:p>
            <a:pPr marL="0" lvl="1" indent="0">
              <a:buNone/>
            </a:pPr>
            <a:r>
              <a:rPr lang="en-US" sz="1400" dirty="0"/>
              <a:t>Investing wisely is a key component of a personal financial plan. It helps grow your wealth and achieve long-term financial goals.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8664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uest check on red tray with cash and coin on white background">
            <a:extLst>
              <a:ext uri="{FF2B5EF4-FFF2-40B4-BE49-F238E27FC236}">
                <a16:creationId xmlns:a16="http://schemas.microsoft.com/office/drawing/2014/main" id="{361B141C-9B9D-4AFC-B698-3BEC6504F464}"/>
              </a:ext>
            </a:extLst>
          </p:cNvPr>
          <p:cNvPicPr>
            <a:picLocks noGrp="1" noChangeAspect="1"/>
          </p:cNvPicPr>
          <p:nvPr>
            <p:ph sz="half" idx="1"/>
          </p:nvPr>
        </p:nvPicPr>
        <p:blipFill>
          <a:blip r:embed="rId3"/>
          <a:srcRect l="3810" r="906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86C3E8CA-9DEF-44B0-113F-783923D69036}"/>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Gross Vs. Net Salary</a:t>
            </a:r>
          </a:p>
        </p:txBody>
      </p:sp>
      <p:sp>
        <p:nvSpPr>
          <p:cNvPr id="4" name="Content Placeholder 3">
            <a:extLst>
              <a:ext uri="{FF2B5EF4-FFF2-40B4-BE49-F238E27FC236}">
                <a16:creationId xmlns:a16="http://schemas.microsoft.com/office/drawing/2014/main" id="{A8ED498B-98D8-2E2B-6C2A-7747FF9E21C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lnSpc>
                <a:spcPct val="100000"/>
              </a:lnSpc>
              <a:spcBef>
                <a:spcPts val="2500"/>
              </a:spcBef>
              <a:buNone/>
            </a:pPr>
            <a:r>
              <a:rPr lang="en-US" sz="1400" b="1" dirty="0"/>
              <a:t>Gross Salary</a:t>
            </a:r>
          </a:p>
          <a:p>
            <a:pPr marL="0" lvl="1" indent="0">
              <a:lnSpc>
                <a:spcPct val="100000"/>
              </a:lnSpc>
              <a:buNone/>
            </a:pPr>
            <a:r>
              <a:rPr lang="en-US" sz="1400" dirty="0"/>
              <a:t>Gross salary is your total pay you agreed to in your employment contract. A fixed amount earned per year. </a:t>
            </a:r>
          </a:p>
          <a:p>
            <a:pPr marL="0" indent="0">
              <a:lnSpc>
                <a:spcPct val="100000"/>
              </a:lnSpc>
              <a:spcBef>
                <a:spcPts val="2500"/>
              </a:spcBef>
              <a:buNone/>
            </a:pPr>
            <a:r>
              <a:rPr lang="en-US" sz="1400" b="1" dirty="0"/>
              <a:t>Net Salary</a:t>
            </a:r>
          </a:p>
          <a:p>
            <a:pPr marL="0" lvl="1" indent="0">
              <a:lnSpc>
                <a:spcPct val="100000"/>
              </a:lnSpc>
              <a:buNone/>
            </a:pPr>
            <a:r>
              <a:rPr lang="en-US" sz="1400" dirty="0"/>
              <a:t>Net salary is your take-home pay after deductions have been taken out of your gross salary. It is the amount you actually receive in your bank account.</a:t>
            </a:r>
          </a:p>
          <a:p>
            <a:pPr marL="0" indent="0">
              <a:lnSpc>
                <a:spcPct val="100000"/>
              </a:lnSpc>
              <a:spcBef>
                <a:spcPts val="2500"/>
              </a:spcBef>
              <a:buNone/>
            </a:pPr>
            <a:r>
              <a:rPr lang="en-US" sz="1400" b="1" dirty="0"/>
              <a:t>Deductions</a:t>
            </a:r>
          </a:p>
          <a:p>
            <a:pPr marL="0" lvl="1" indent="0">
              <a:lnSpc>
                <a:spcPct val="100000"/>
              </a:lnSpc>
              <a:buNone/>
            </a:pPr>
            <a:r>
              <a:rPr lang="en-US" sz="1400" dirty="0"/>
              <a:t>Deductions are the amounts taken out of your paycheck, including taxes, social security, retirement contributions, health insurance, and other benefits. Understanding your deductions can help you better manage your finances and budget.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8800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C6DB569D-9835-4B5C-997F-7DCD36236A15}"/>
              </a:ext>
            </a:extLst>
          </p:cNvPr>
          <p:cNvPicPr>
            <a:picLocks noGrp="1" noChangeAspect="1"/>
          </p:cNvPicPr>
          <p:nvPr>
            <p:ph sz="half" idx="1"/>
          </p:nvPr>
        </p:nvPicPr>
        <p:blipFill>
          <a:blip r:embed="rId3"/>
          <a:srcRect l="16319" r="2" b="2"/>
          <a:stretch/>
        </p:blipFill>
        <p:spPr>
          <a:xfrm>
            <a:off x="517868" y="508090"/>
            <a:ext cx="3388039" cy="4497462"/>
          </a:xfrm>
          <a:prstGeom prst="rect">
            <a:avLst/>
          </a:prstGeom>
        </p:spPr>
      </p:pic>
      <p:sp>
        <p:nvSpPr>
          <p:cNvPr id="2" name="Title 1">
            <a:extLst>
              <a:ext uri="{FF2B5EF4-FFF2-40B4-BE49-F238E27FC236}">
                <a16:creationId xmlns:a16="http://schemas.microsoft.com/office/drawing/2014/main" id="{725B0E9D-040C-8A9B-D65E-58C28F2DDCB8}"/>
              </a:ext>
            </a:extLst>
          </p:cNvPr>
          <p:cNvSpPr>
            <a:spLocks noGrp="1"/>
          </p:cNvSpPr>
          <p:nvPr>
            <p:ph type="title"/>
          </p:nvPr>
        </p:nvSpPr>
        <p:spPr>
          <a:xfrm>
            <a:off x="5242035" y="976160"/>
            <a:ext cx="6582412" cy="1463040"/>
          </a:xfrm>
        </p:spPr>
        <p:txBody>
          <a:bodyPr vert="horz" lIns="91440" tIns="45720" rIns="91440" bIns="45720" rtlCol="0" anchor="t">
            <a:normAutofit/>
          </a:bodyPr>
          <a:lstStyle/>
          <a:p>
            <a:r>
              <a:rPr lang="en-US" sz="4400" dirty="0"/>
              <a:t>Salary Vs. Hourly Compensation</a:t>
            </a:r>
          </a:p>
        </p:txBody>
      </p:sp>
      <p:sp>
        <p:nvSpPr>
          <p:cNvPr id="4" name="Content Placeholder 3">
            <a:extLst>
              <a:ext uri="{FF2B5EF4-FFF2-40B4-BE49-F238E27FC236}">
                <a16:creationId xmlns:a16="http://schemas.microsoft.com/office/drawing/2014/main" id="{5743F45E-07A1-067E-538C-3868082165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5907" y="2578608"/>
            <a:ext cx="7768225" cy="3767328"/>
          </a:xfrm>
        </p:spPr>
        <p:txBody>
          <a:bodyPr>
            <a:normAutofit/>
          </a:bodyPr>
          <a:lstStyle/>
          <a:p>
            <a:pPr marL="0" indent="0">
              <a:spcBef>
                <a:spcPts val="2500"/>
              </a:spcBef>
              <a:buNone/>
            </a:pPr>
            <a:r>
              <a:rPr lang="en-US" sz="1400" b="1" dirty="0"/>
              <a:t>Salary</a:t>
            </a:r>
          </a:p>
          <a:p>
            <a:pPr marL="0" lvl="1" indent="0">
              <a:buNone/>
            </a:pPr>
            <a:r>
              <a:rPr lang="en-US" sz="1400" dirty="0"/>
              <a:t>Advantages include financial stability, predictable income and benefits, while disadvantages include limited flexibility and fewer opportunities for overtime pay.</a:t>
            </a:r>
          </a:p>
          <a:p>
            <a:pPr marL="0" indent="0">
              <a:spcBef>
                <a:spcPts val="2500"/>
              </a:spcBef>
              <a:buNone/>
            </a:pPr>
            <a:r>
              <a:rPr lang="en-US" sz="1400" b="1" dirty="0"/>
              <a:t>Hourly Compensation</a:t>
            </a:r>
          </a:p>
          <a:p>
            <a:pPr marL="0" lvl="1" indent="0">
              <a:buNone/>
            </a:pPr>
            <a:r>
              <a:rPr lang="en-US" sz="1400" dirty="0"/>
              <a:t>Advantages include flexibility and higher opportunities for additional pay through overtime hours, while disadvantages include income instability and fewer benefits.</a:t>
            </a:r>
          </a:p>
          <a:p>
            <a:pPr>
              <a:spcBef>
                <a:spcPts val="2500"/>
              </a:spcBef>
            </a:pPr>
            <a:r>
              <a:rPr lang="en-US" sz="1400" b="1" dirty="0"/>
              <a:t>Pay Periods</a:t>
            </a:r>
            <a:endParaRPr lang="en-US" sz="1400" dirty="0"/>
          </a:p>
          <a:p>
            <a:pPr marL="0" lvl="1" indent="0">
              <a:buNone/>
            </a:pPr>
            <a:r>
              <a:rPr lang="en-US" sz="1400" dirty="0"/>
              <a:t>Pay periods determine how often you receive your paycheck, whether it's weekly, bi-weekly or monthly. It is important to understand your pay period to effectively manage your finances and budget.</a:t>
            </a:r>
          </a:p>
          <a:p>
            <a:pPr marL="0" lvl="1" indent="0">
              <a:buNone/>
            </a:pPr>
            <a:endParaRPr lang="en-US" sz="1400" dirty="0"/>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12342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C6DB569D-9835-4B5C-997F-7DCD36236A15}"/>
              </a:ext>
            </a:extLst>
          </p:cNvPr>
          <p:cNvPicPr>
            <a:picLocks noGrp="1" noChangeAspect="1"/>
          </p:cNvPicPr>
          <p:nvPr>
            <p:ph sz="half" idx="1"/>
          </p:nvPr>
        </p:nvPicPr>
        <p:blipFill>
          <a:blip r:embed="rId3"/>
          <a:srcRect l="16319" r="2" b="2"/>
          <a:stretch/>
        </p:blipFill>
        <p:spPr>
          <a:xfrm>
            <a:off x="517868" y="508090"/>
            <a:ext cx="3388039" cy="4497462"/>
          </a:xfrm>
          <a:prstGeom prst="rect">
            <a:avLst/>
          </a:prstGeom>
        </p:spPr>
      </p:pic>
      <p:sp>
        <p:nvSpPr>
          <p:cNvPr id="2" name="Title 1">
            <a:extLst>
              <a:ext uri="{FF2B5EF4-FFF2-40B4-BE49-F238E27FC236}">
                <a16:creationId xmlns:a16="http://schemas.microsoft.com/office/drawing/2014/main" id="{725B0E9D-040C-8A9B-D65E-58C28F2DDCB8}"/>
              </a:ext>
            </a:extLst>
          </p:cNvPr>
          <p:cNvSpPr>
            <a:spLocks noGrp="1"/>
          </p:cNvSpPr>
          <p:nvPr>
            <p:ph type="title"/>
          </p:nvPr>
        </p:nvSpPr>
        <p:spPr>
          <a:xfrm>
            <a:off x="5242035" y="976160"/>
            <a:ext cx="6582412" cy="1463040"/>
          </a:xfrm>
        </p:spPr>
        <p:txBody>
          <a:bodyPr vert="horz" lIns="91440" tIns="45720" rIns="91440" bIns="45720" rtlCol="0" anchor="t">
            <a:normAutofit/>
          </a:bodyPr>
          <a:lstStyle/>
          <a:p>
            <a:r>
              <a:rPr lang="en-US" sz="4400" dirty="0"/>
              <a:t>Salary Vs. Hourly Compensation</a:t>
            </a:r>
          </a:p>
        </p:txBody>
      </p:sp>
      <p:sp>
        <p:nvSpPr>
          <p:cNvPr id="4" name="Content Placeholder 3">
            <a:extLst>
              <a:ext uri="{FF2B5EF4-FFF2-40B4-BE49-F238E27FC236}">
                <a16:creationId xmlns:a16="http://schemas.microsoft.com/office/drawing/2014/main" id="{5743F45E-07A1-067E-538C-3868082165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5907" y="2578608"/>
            <a:ext cx="7768225" cy="3767328"/>
          </a:xfrm>
        </p:spPr>
        <p:txBody>
          <a:bodyPr>
            <a:normAutofit/>
          </a:bodyPr>
          <a:lstStyle/>
          <a:p>
            <a:r>
              <a:rPr lang="en-US" b="1" dirty="0"/>
              <a:t>Scenario 1</a:t>
            </a:r>
            <a:r>
              <a:rPr lang="en-US" dirty="0"/>
              <a:t>:</a:t>
            </a:r>
            <a:br>
              <a:rPr lang="en-US" dirty="0"/>
            </a:br>
            <a:r>
              <a:rPr lang="en-US" dirty="0"/>
              <a:t>You are offered a </a:t>
            </a:r>
            <a:r>
              <a:rPr lang="en-US" b="1" dirty="0"/>
              <a:t>weekly wage</a:t>
            </a:r>
            <a:r>
              <a:rPr lang="en-US" dirty="0"/>
              <a:t> of </a:t>
            </a:r>
            <a:r>
              <a:rPr lang="en-US" b="1" dirty="0"/>
              <a:t>$800</a:t>
            </a:r>
            <a:r>
              <a:rPr lang="en-US" dirty="0"/>
              <a:t> before taxes (gross salary). Your tax rate is 20%.</a:t>
            </a:r>
            <a:br>
              <a:rPr lang="en-US" dirty="0"/>
            </a:br>
            <a:r>
              <a:rPr lang="en-US" b="1" dirty="0"/>
              <a:t>Scenario 2</a:t>
            </a:r>
            <a:r>
              <a:rPr lang="en-US" dirty="0"/>
              <a:t>:</a:t>
            </a:r>
            <a:br>
              <a:rPr lang="en-US" dirty="0"/>
            </a:br>
            <a:r>
              <a:rPr lang="en-US" dirty="0"/>
              <a:t>You are offered a </a:t>
            </a:r>
            <a:r>
              <a:rPr lang="en-US" b="1" dirty="0"/>
              <a:t>monthly salary</a:t>
            </a:r>
            <a:r>
              <a:rPr lang="en-US" dirty="0"/>
              <a:t> of </a:t>
            </a:r>
            <a:r>
              <a:rPr lang="en-US" b="1" dirty="0"/>
              <a:t>$3,200</a:t>
            </a:r>
            <a:r>
              <a:rPr lang="en-US" dirty="0"/>
              <a:t> before taxes (gross salary). Your tax rate is also 20%.</a:t>
            </a:r>
          </a:p>
          <a:p>
            <a:r>
              <a:rPr lang="en-US" b="1" dirty="0"/>
              <a:t>Question</a:t>
            </a:r>
            <a:r>
              <a:rPr lang="en-US" dirty="0"/>
              <a:t>:</a:t>
            </a:r>
            <a:br>
              <a:rPr lang="en-US" dirty="0"/>
            </a:br>
            <a:r>
              <a:rPr lang="en-US" dirty="0"/>
              <a:t>Which scenario provides more take-home pay?</a:t>
            </a:r>
          </a:p>
          <a:p>
            <a:pPr marL="0" lvl="1" indent="0">
              <a:buNone/>
            </a:pPr>
            <a:endParaRPr lang="en-US" sz="1400" dirty="0"/>
          </a:p>
        </p:txBody>
      </p:sp>
      <p:pic>
        <p:nvPicPr>
          <p:cNvPr id="3" name="Content Placeholder 4" descr="Piggy bank resting on a calculator">
            <a:extLst>
              <a:ext uri="{FF2B5EF4-FFF2-40B4-BE49-F238E27FC236}">
                <a16:creationId xmlns:a16="http://schemas.microsoft.com/office/drawing/2014/main" id="{4D41FEB0-3FCC-5E0F-50D1-79BB179A1450}"/>
              </a:ext>
            </a:extLst>
          </p:cNvPr>
          <p:cNvPicPr>
            <a:picLocks noChangeAspect="1"/>
          </p:cNvPicPr>
          <p:nvPr/>
        </p:nvPicPr>
        <p:blipFill>
          <a:blip r:embed="rId4"/>
          <a:srcRect l="22715" r="15251" b="-2"/>
          <a:stretch/>
        </p:blipFill>
        <p:spPr>
          <a:xfrm>
            <a:off x="-2668816" y="0"/>
            <a:ext cx="6373368" cy="6857999"/>
          </a:xfrm>
          <a:prstGeom prst="rect">
            <a:avLst/>
          </a:prstGeom>
        </p:spPr>
      </p:pic>
    </p:spTree>
    <p:extLst>
      <p:ext uri="{BB962C8B-B14F-4D97-AF65-F5344CB8AC3E}">
        <p14:creationId xmlns:p14="http://schemas.microsoft.com/office/powerpoint/2010/main" val="194953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C6DB569D-9835-4B5C-997F-7DCD36236A15}"/>
              </a:ext>
            </a:extLst>
          </p:cNvPr>
          <p:cNvPicPr>
            <a:picLocks noGrp="1" noChangeAspect="1"/>
          </p:cNvPicPr>
          <p:nvPr>
            <p:ph sz="half" idx="1"/>
          </p:nvPr>
        </p:nvPicPr>
        <p:blipFill>
          <a:blip r:embed="rId3"/>
          <a:srcRect l="16319" r="2" b="2"/>
          <a:stretch/>
        </p:blipFill>
        <p:spPr>
          <a:xfrm>
            <a:off x="517868" y="508090"/>
            <a:ext cx="3388039" cy="4497462"/>
          </a:xfrm>
          <a:prstGeom prst="rect">
            <a:avLst/>
          </a:prstGeom>
        </p:spPr>
      </p:pic>
      <p:sp>
        <p:nvSpPr>
          <p:cNvPr id="2" name="Title 1">
            <a:extLst>
              <a:ext uri="{FF2B5EF4-FFF2-40B4-BE49-F238E27FC236}">
                <a16:creationId xmlns:a16="http://schemas.microsoft.com/office/drawing/2014/main" id="{725B0E9D-040C-8A9B-D65E-58C28F2DDCB8}"/>
              </a:ext>
            </a:extLst>
          </p:cNvPr>
          <p:cNvSpPr>
            <a:spLocks noGrp="1"/>
          </p:cNvSpPr>
          <p:nvPr>
            <p:ph type="title"/>
          </p:nvPr>
        </p:nvSpPr>
        <p:spPr>
          <a:xfrm>
            <a:off x="5242035" y="976160"/>
            <a:ext cx="6582412" cy="1463040"/>
          </a:xfrm>
        </p:spPr>
        <p:txBody>
          <a:bodyPr vert="horz" lIns="91440" tIns="45720" rIns="91440" bIns="45720" rtlCol="0" anchor="t">
            <a:normAutofit/>
          </a:bodyPr>
          <a:lstStyle/>
          <a:p>
            <a:r>
              <a:rPr lang="en-US" sz="4400" dirty="0"/>
              <a:t>Salary Vs. Hourly Compensation</a:t>
            </a:r>
          </a:p>
        </p:txBody>
      </p:sp>
      <p:sp>
        <p:nvSpPr>
          <p:cNvPr id="4" name="Content Placeholder 3">
            <a:extLst>
              <a:ext uri="{FF2B5EF4-FFF2-40B4-BE49-F238E27FC236}">
                <a16:creationId xmlns:a16="http://schemas.microsoft.com/office/drawing/2014/main" id="{5743F45E-07A1-067E-538C-3868082165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5907" y="2578608"/>
            <a:ext cx="7768225" cy="3767328"/>
          </a:xfrm>
        </p:spPr>
        <p:txBody>
          <a:bodyPr>
            <a:normAutofit/>
          </a:bodyPr>
          <a:lstStyle/>
          <a:p>
            <a:r>
              <a:rPr lang="en-US" b="1" dirty="0"/>
              <a:t>Scenario 1</a:t>
            </a:r>
            <a:r>
              <a:rPr lang="en-US" dirty="0"/>
              <a:t>:</a:t>
            </a:r>
            <a:br>
              <a:rPr lang="en-US" dirty="0"/>
            </a:br>
            <a:r>
              <a:rPr lang="en-US" dirty="0"/>
              <a:t>You are working </a:t>
            </a:r>
            <a:r>
              <a:rPr lang="en-US" b="1" dirty="0"/>
              <a:t>full-time</a:t>
            </a:r>
            <a:r>
              <a:rPr lang="en-US" dirty="0"/>
              <a:t> at a job that pays </a:t>
            </a:r>
            <a:r>
              <a:rPr lang="en-US" b="1" dirty="0"/>
              <a:t>$15 per hour</a:t>
            </a:r>
            <a:r>
              <a:rPr lang="en-US" dirty="0"/>
              <a:t>. You work </a:t>
            </a:r>
            <a:r>
              <a:rPr lang="en-US" b="1" dirty="0"/>
              <a:t>40 hours per week</a:t>
            </a:r>
            <a:r>
              <a:rPr lang="en-US" dirty="0"/>
              <a:t>. Your tax rate is 15%.</a:t>
            </a:r>
            <a:br>
              <a:rPr lang="en-US" dirty="0"/>
            </a:br>
            <a:r>
              <a:rPr lang="en-US" b="1" dirty="0"/>
              <a:t>Scenario 2</a:t>
            </a:r>
            <a:r>
              <a:rPr lang="en-US" dirty="0"/>
              <a:t>:</a:t>
            </a:r>
            <a:br>
              <a:rPr lang="en-US" dirty="0"/>
            </a:br>
            <a:r>
              <a:rPr lang="en-US" dirty="0"/>
              <a:t>You are offered a </a:t>
            </a:r>
            <a:r>
              <a:rPr lang="en-US" b="1" dirty="0"/>
              <a:t>salaried job</a:t>
            </a:r>
            <a:r>
              <a:rPr lang="en-US" dirty="0"/>
              <a:t> paying </a:t>
            </a:r>
            <a:r>
              <a:rPr lang="en-US" b="1" dirty="0"/>
              <a:t>$45,000 per year</a:t>
            </a:r>
            <a:r>
              <a:rPr lang="en-US" dirty="0"/>
              <a:t> before taxes. The tax rate is 20%.</a:t>
            </a:r>
          </a:p>
          <a:p>
            <a:r>
              <a:rPr lang="en-US" b="1" dirty="0"/>
              <a:t>Question</a:t>
            </a:r>
            <a:r>
              <a:rPr lang="en-US" dirty="0"/>
              <a:t>:</a:t>
            </a:r>
            <a:br>
              <a:rPr lang="en-US" dirty="0"/>
            </a:br>
            <a:r>
              <a:rPr lang="en-US" dirty="0"/>
              <a:t>Which scenario gives you a higher take-home pay per month?</a:t>
            </a:r>
          </a:p>
          <a:p>
            <a:pPr marL="0" lvl="1" indent="0">
              <a:buNone/>
            </a:pPr>
            <a:endParaRPr lang="en-US" sz="1400" dirty="0"/>
          </a:p>
        </p:txBody>
      </p:sp>
      <p:pic>
        <p:nvPicPr>
          <p:cNvPr id="3" name="Content Placeholder 4" descr="Piggy bank resting on a calculator">
            <a:extLst>
              <a:ext uri="{FF2B5EF4-FFF2-40B4-BE49-F238E27FC236}">
                <a16:creationId xmlns:a16="http://schemas.microsoft.com/office/drawing/2014/main" id="{DBFD24E9-5CDD-5187-ADA0-E1C4DD9A734D}"/>
              </a:ext>
            </a:extLst>
          </p:cNvPr>
          <p:cNvPicPr>
            <a:picLocks noChangeAspect="1"/>
          </p:cNvPicPr>
          <p:nvPr/>
        </p:nvPicPr>
        <p:blipFill>
          <a:blip r:embed="rId4"/>
          <a:srcRect l="22715" r="15251" b="-2"/>
          <a:stretch/>
        </p:blipFill>
        <p:spPr>
          <a:xfrm>
            <a:off x="-2668816" y="0"/>
            <a:ext cx="6373368" cy="6857999"/>
          </a:xfrm>
          <a:prstGeom prst="rect">
            <a:avLst/>
          </a:prstGeom>
        </p:spPr>
      </p:pic>
    </p:spTree>
    <p:extLst>
      <p:ext uri="{BB962C8B-B14F-4D97-AF65-F5344CB8AC3E}">
        <p14:creationId xmlns:p14="http://schemas.microsoft.com/office/powerpoint/2010/main" val="308058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C6DB569D-9835-4B5C-997F-7DCD36236A15}"/>
              </a:ext>
            </a:extLst>
          </p:cNvPr>
          <p:cNvPicPr>
            <a:picLocks noGrp="1" noChangeAspect="1"/>
          </p:cNvPicPr>
          <p:nvPr>
            <p:ph sz="half" idx="1"/>
          </p:nvPr>
        </p:nvPicPr>
        <p:blipFill>
          <a:blip r:embed="rId3"/>
          <a:srcRect l="16319" r="2" b="2"/>
          <a:stretch/>
        </p:blipFill>
        <p:spPr>
          <a:xfrm>
            <a:off x="517868" y="508090"/>
            <a:ext cx="3388039" cy="4497462"/>
          </a:xfrm>
          <a:prstGeom prst="rect">
            <a:avLst/>
          </a:prstGeom>
        </p:spPr>
      </p:pic>
      <p:sp>
        <p:nvSpPr>
          <p:cNvPr id="2" name="Title 1">
            <a:extLst>
              <a:ext uri="{FF2B5EF4-FFF2-40B4-BE49-F238E27FC236}">
                <a16:creationId xmlns:a16="http://schemas.microsoft.com/office/drawing/2014/main" id="{725B0E9D-040C-8A9B-D65E-58C28F2DDCB8}"/>
              </a:ext>
            </a:extLst>
          </p:cNvPr>
          <p:cNvSpPr>
            <a:spLocks noGrp="1"/>
          </p:cNvSpPr>
          <p:nvPr>
            <p:ph type="title"/>
          </p:nvPr>
        </p:nvSpPr>
        <p:spPr>
          <a:xfrm>
            <a:off x="5242035" y="976160"/>
            <a:ext cx="6582412" cy="1463040"/>
          </a:xfrm>
        </p:spPr>
        <p:txBody>
          <a:bodyPr vert="horz" lIns="91440" tIns="45720" rIns="91440" bIns="45720" rtlCol="0" anchor="t">
            <a:normAutofit/>
          </a:bodyPr>
          <a:lstStyle/>
          <a:p>
            <a:r>
              <a:rPr lang="en-US" sz="4400" dirty="0"/>
              <a:t>Salary Vs. Hourly Compensation</a:t>
            </a:r>
          </a:p>
        </p:txBody>
      </p:sp>
      <p:sp>
        <p:nvSpPr>
          <p:cNvPr id="4" name="Content Placeholder 3">
            <a:extLst>
              <a:ext uri="{FF2B5EF4-FFF2-40B4-BE49-F238E27FC236}">
                <a16:creationId xmlns:a16="http://schemas.microsoft.com/office/drawing/2014/main" id="{5743F45E-07A1-067E-538C-3868082165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5907" y="2578608"/>
            <a:ext cx="7768225" cy="3767328"/>
          </a:xfrm>
        </p:spPr>
        <p:txBody>
          <a:bodyPr>
            <a:normAutofit/>
          </a:bodyPr>
          <a:lstStyle/>
          <a:p>
            <a:r>
              <a:rPr lang="en-US" b="1" dirty="0"/>
              <a:t>Scenario 1</a:t>
            </a:r>
            <a:r>
              <a:rPr lang="en-US" dirty="0"/>
              <a:t>:</a:t>
            </a:r>
            <a:br>
              <a:rPr lang="en-US" dirty="0"/>
            </a:br>
            <a:r>
              <a:rPr lang="en-US" dirty="0"/>
              <a:t>You are working </a:t>
            </a:r>
            <a:r>
              <a:rPr lang="en-US" b="1" dirty="0"/>
              <a:t>full-time</a:t>
            </a:r>
            <a:r>
              <a:rPr lang="en-US" dirty="0"/>
              <a:t> at a job that pays </a:t>
            </a:r>
            <a:r>
              <a:rPr lang="en-US" b="1" dirty="0"/>
              <a:t>$15 per hour</a:t>
            </a:r>
            <a:r>
              <a:rPr lang="en-US" dirty="0"/>
              <a:t>. You work </a:t>
            </a:r>
            <a:r>
              <a:rPr lang="en-US" b="1" dirty="0"/>
              <a:t>40 hours per week</a:t>
            </a:r>
            <a:r>
              <a:rPr lang="en-US" dirty="0"/>
              <a:t>. You decide to work 10 hours of overtime (paid at 1.5 times the normal rate). Your tax rate is 15%.</a:t>
            </a:r>
            <a:br>
              <a:rPr lang="en-US" dirty="0"/>
            </a:br>
            <a:r>
              <a:rPr lang="en-US" b="1" dirty="0"/>
              <a:t>Scenario 2</a:t>
            </a:r>
            <a:r>
              <a:rPr lang="en-US" dirty="0"/>
              <a:t>:</a:t>
            </a:r>
            <a:br>
              <a:rPr lang="en-US" dirty="0"/>
            </a:br>
            <a:r>
              <a:rPr lang="en-US" dirty="0"/>
              <a:t>You are offered a </a:t>
            </a:r>
            <a:r>
              <a:rPr lang="en-US" b="1" dirty="0"/>
              <a:t>salaried job</a:t>
            </a:r>
            <a:r>
              <a:rPr lang="en-US" dirty="0"/>
              <a:t> paying </a:t>
            </a:r>
            <a:r>
              <a:rPr lang="en-US" b="1" dirty="0"/>
              <a:t>$45,000 per year</a:t>
            </a:r>
            <a:r>
              <a:rPr lang="en-US" dirty="0"/>
              <a:t> before taxes. The tax rate is 20%.</a:t>
            </a:r>
          </a:p>
          <a:p>
            <a:r>
              <a:rPr lang="en-US" b="1" dirty="0"/>
              <a:t>Question</a:t>
            </a:r>
            <a:r>
              <a:rPr lang="en-US" dirty="0"/>
              <a:t>:</a:t>
            </a:r>
            <a:br>
              <a:rPr lang="en-US" dirty="0"/>
            </a:br>
            <a:r>
              <a:rPr lang="en-US" dirty="0"/>
              <a:t>Which scenario gives you a higher take-home pay for the first month?</a:t>
            </a:r>
          </a:p>
        </p:txBody>
      </p:sp>
      <p:pic>
        <p:nvPicPr>
          <p:cNvPr id="3" name="Content Placeholder 4" descr="Piggy bank resting on a calculator">
            <a:extLst>
              <a:ext uri="{FF2B5EF4-FFF2-40B4-BE49-F238E27FC236}">
                <a16:creationId xmlns:a16="http://schemas.microsoft.com/office/drawing/2014/main" id="{10E94E7A-A1ED-7FA2-4E38-AD90E31CD62E}"/>
              </a:ext>
            </a:extLst>
          </p:cNvPr>
          <p:cNvPicPr>
            <a:picLocks noChangeAspect="1"/>
          </p:cNvPicPr>
          <p:nvPr/>
        </p:nvPicPr>
        <p:blipFill>
          <a:blip r:embed="rId4"/>
          <a:srcRect l="22715" r="15251" b="-2"/>
          <a:stretch/>
        </p:blipFill>
        <p:spPr>
          <a:xfrm>
            <a:off x="-2668816" y="1"/>
            <a:ext cx="6373368" cy="6857999"/>
          </a:xfrm>
          <a:prstGeom prst="rect">
            <a:avLst/>
          </a:prstGeom>
        </p:spPr>
      </p:pic>
    </p:spTree>
    <p:extLst>
      <p:ext uri="{BB962C8B-B14F-4D97-AF65-F5344CB8AC3E}">
        <p14:creationId xmlns:p14="http://schemas.microsoft.com/office/powerpoint/2010/main" val="3243024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lady shaking hands with another">
            <a:extLst>
              <a:ext uri="{FF2B5EF4-FFF2-40B4-BE49-F238E27FC236}">
                <a16:creationId xmlns:a16="http://schemas.microsoft.com/office/drawing/2014/main" id="{6973D46B-06C7-4902-BEA3-4486DF00A128}"/>
              </a:ext>
            </a:extLst>
          </p:cNvPr>
          <p:cNvPicPr>
            <a:picLocks noGrp="1" noChangeAspect="1"/>
          </p:cNvPicPr>
          <p:nvPr>
            <p:ph sz="half" idx="1"/>
          </p:nvPr>
        </p:nvPicPr>
        <p:blipFill>
          <a:blip r:embed="rId3"/>
          <a:srcRect l="43051" r="867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957E1106-365C-C0A9-3D33-2872EAC31C45}"/>
              </a:ext>
            </a:extLst>
          </p:cNvPr>
          <p:cNvSpPr>
            <a:spLocks noGrp="1"/>
          </p:cNvSpPr>
          <p:nvPr>
            <p:ph type="title"/>
          </p:nvPr>
        </p:nvSpPr>
        <p:spPr>
          <a:xfrm>
            <a:off x="5006729" y="820964"/>
            <a:ext cx="6232310" cy="1463040"/>
          </a:xfrm>
        </p:spPr>
        <p:txBody>
          <a:bodyPr vert="horz" lIns="91440" tIns="45720" rIns="91440" bIns="45720" rtlCol="0" anchor="t">
            <a:normAutofit/>
          </a:bodyPr>
          <a:lstStyle/>
          <a:p>
            <a:r>
              <a:rPr lang="en-US" sz="4400" dirty="0"/>
              <a:t>Salary Negotiation</a:t>
            </a:r>
          </a:p>
        </p:txBody>
      </p:sp>
      <p:sp>
        <p:nvSpPr>
          <p:cNvPr id="4" name="Content Placeholder 3">
            <a:extLst>
              <a:ext uri="{FF2B5EF4-FFF2-40B4-BE49-F238E27FC236}">
                <a16:creationId xmlns:a16="http://schemas.microsoft.com/office/drawing/2014/main" id="{A87BA5D4-4CF9-1ED9-BE27-560F7593CDF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70477" y="1644242"/>
            <a:ext cx="6700608" cy="4701767"/>
          </a:xfrm>
        </p:spPr>
        <p:txBody>
          <a:bodyPr>
            <a:normAutofit fontScale="92500"/>
          </a:bodyPr>
          <a:lstStyle/>
          <a:p>
            <a:pPr>
              <a:spcBef>
                <a:spcPts val="2500"/>
              </a:spcBef>
            </a:pPr>
            <a:r>
              <a:rPr lang="en-US" sz="1400" b="1" dirty="0"/>
              <a:t>Importance of Salary Research</a:t>
            </a:r>
          </a:p>
          <a:p>
            <a:pPr marL="0" lvl="1" indent="0">
              <a:buNone/>
            </a:pPr>
            <a:r>
              <a:rPr lang="en-US" sz="1400" dirty="0"/>
              <a:t>Researching salaries in your industry helps you determine a fair salary range and gives you leverage in negotiations with your employer. It also helps you identify areas for career growth and development.</a:t>
            </a:r>
          </a:p>
          <a:p>
            <a:pPr>
              <a:spcBef>
                <a:spcPts val="2500"/>
              </a:spcBef>
            </a:pPr>
            <a:r>
              <a:rPr lang="en-US" sz="1400" b="1" dirty="0"/>
              <a:t>Knowing When to Negotiate</a:t>
            </a:r>
          </a:p>
          <a:p>
            <a:pPr marL="0" lvl="1" indent="0">
              <a:buNone/>
            </a:pPr>
            <a:r>
              <a:rPr lang="en-US" sz="1400" dirty="0"/>
              <a:t>You don’t always have to accept the first offer. If you have extra experience or specialized skills, you’re in a stronger position to negotiate. If you’ve done your research and the offer is below the average salary for the role or your location, it’s a good idea to ask for more.</a:t>
            </a:r>
          </a:p>
          <a:p>
            <a:pPr marL="0" lvl="1" indent="0">
              <a:buNone/>
            </a:pPr>
            <a:endParaRPr lang="en-US" sz="1400" b="1" dirty="0"/>
          </a:p>
          <a:p>
            <a:pPr marL="0" lvl="1" indent="0">
              <a:buNone/>
            </a:pPr>
            <a:r>
              <a:rPr lang="en-US" sz="1400" b="1" dirty="0"/>
              <a:t>Be Prepared to Justify Your Request</a:t>
            </a:r>
          </a:p>
          <a:p>
            <a:pPr marL="0" lvl="1" indent="0">
              <a:buNone/>
            </a:pPr>
            <a:r>
              <a:rPr lang="en-US" sz="1400" dirty="0"/>
              <a:t>When negotiating your salary, be prepared to explain why you deserve a higher salary. You need to come backed with the research you’ve done. </a:t>
            </a:r>
          </a:p>
          <a:p>
            <a:pPr marL="0" indent="0">
              <a:spcBef>
                <a:spcPts val="2500"/>
              </a:spcBef>
              <a:buNone/>
            </a:pPr>
            <a:r>
              <a:rPr lang="en-US" sz="1400" b="1" dirty="0"/>
              <a:t>Consider Non-Salary Benefits</a:t>
            </a:r>
          </a:p>
          <a:p>
            <a:pPr marL="0" lvl="1" indent="0">
              <a:buNone/>
            </a:pPr>
            <a:r>
              <a:rPr lang="en-US" sz="1400" dirty="0"/>
              <a:t>When negotiating your salary, consider other benefits that may be negotiable, such as vacation time, flexible hours, or work-from-home options. These benefits could be just as valuable as a higher salary.</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7580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Looking at a computer key quoting “Searching unemployment benefits” online">
            <a:extLst>
              <a:ext uri="{FF2B5EF4-FFF2-40B4-BE49-F238E27FC236}">
                <a16:creationId xmlns:a16="http://schemas.microsoft.com/office/drawing/2014/main" id="{55B70899-E244-4E10-9415-6A52FEC12D12}"/>
              </a:ext>
            </a:extLst>
          </p:cNvPr>
          <p:cNvPicPr>
            <a:picLocks noGrp="1" noChangeAspect="1"/>
          </p:cNvPicPr>
          <p:nvPr>
            <p:ph sz="half" idx="1"/>
          </p:nvPr>
        </p:nvPicPr>
        <p:blipFill>
          <a:blip r:embed="rId3"/>
          <a:srcRect t="10668" r="1" b="12033"/>
          <a:stretch/>
        </p:blipFill>
        <p:spPr>
          <a:xfrm>
            <a:off x="517864" y="1863634"/>
            <a:ext cx="5752870" cy="3449840"/>
          </a:xfrm>
          <a:prstGeom prst="rect">
            <a:avLst/>
          </a:prstGeom>
        </p:spPr>
      </p:pic>
      <p:sp>
        <p:nvSpPr>
          <p:cNvPr id="2" name="Title 1">
            <a:extLst>
              <a:ext uri="{FF2B5EF4-FFF2-40B4-BE49-F238E27FC236}">
                <a16:creationId xmlns:a16="http://schemas.microsoft.com/office/drawing/2014/main" id="{4FCF9E6E-0300-504A-7CD2-9D4B146299DB}"/>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dirty="0"/>
              <a:t>Salary Withholdings</a:t>
            </a:r>
          </a:p>
        </p:txBody>
      </p:sp>
      <p:sp>
        <p:nvSpPr>
          <p:cNvPr id="4" name="Content Placeholder 3">
            <a:extLst>
              <a:ext uri="{FF2B5EF4-FFF2-40B4-BE49-F238E27FC236}">
                <a16:creationId xmlns:a16="http://schemas.microsoft.com/office/drawing/2014/main" id="{06653FAF-AC87-915E-5385-29D4B13CF5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88598" y="1863632"/>
            <a:ext cx="4885531" cy="4482371"/>
          </a:xfrm>
        </p:spPr>
        <p:txBody>
          <a:bodyPr>
            <a:normAutofit/>
          </a:bodyPr>
          <a:lstStyle/>
          <a:p>
            <a:pPr marL="0" indent="0">
              <a:spcBef>
                <a:spcPts val="2500"/>
              </a:spcBef>
              <a:buNone/>
            </a:pPr>
            <a:endParaRPr lang="en-US" sz="1400" b="1" dirty="0"/>
          </a:p>
          <a:p>
            <a:pPr marL="0" lvl="1" indent="0">
              <a:buNone/>
            </a:pPr>
            <a:r>
              <a:rPr lang="en-US" sz="1400" dirty="0"/>
              <a:t>Employee benefits can include things like health insurance, retirement plans, and paid time off, among others. It's important to understand the different types of benefits and which ones are withheld from your paycheck. </a:t>
            </a:r>
          </a:p>
          <a:p>
            <a:pPr marL="0" lvl="1" indent="0">
              <a:buNone/>
            </a:pPr>
            <a:endParaRPr lang="en-US" sz="1400" dirty="0"/>
          </a:p>
          <a:p>
            <a:pPr marL="0" lvl="1" indent="0">
              <a:buNone/>
            </a:pPr>
            <a:r>
              <a:rPr lang="en-US" sz="1400" dirty="0"/>
              <a:t>Tax withholding is the amount of money your employer withholds from your paycheck to pay federal and state taxes. It's important to understand how much is being withheld to avoid any surprises come tax season. You do not want to owe the IRS – ever. </a:t>
            </a:r>
          </a:p>
          <a:p>
            <a:pPr marL="0" lvl="1" indent="0">
              <a:buNone/>
            </a:pPr>
            <a:endParaRPr lang="en-US" sz="1400" dirty="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2479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uro money, wallet, glasses and calculator. Selected focus.">
            <a:extLst>
              <a:ext uri="{FF2B5EF4-FFF2-40B4-BE49-F238E27FC236}">
                <a16:creationId xmlns:a16="http://schemas.microsoft.com/office/drawing/2014/main" id="{47802C3A-584D-438F-9BCA-4F2F00796414}"/>
              </a:ext>
            </a:extLst>
          </p:cNvPr>
          <p:cNvPicPr>
            <a:picLocks noGrp="1" noChangeAspect="1"/>
          </p:cNvPicPr>
          <p:nvPr>
            <p:ph sz="half" idx="1"/>
          </p:nvPr>
        </p:nvPicPr>
        <p:blipFill>
          <a:blip r:embed="rId3"/>
          <a:srcRect l="30923" r="2080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D871BAF-AB96-F809-888B-A1CF79A970F5}"/>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dirty="0"/>
              <a:t>Employee Benefits</a:t>
            </a:r>
          </a:p>
        </p:txBody>
      </p:sp>
      <p:sp>
        <p:nvSpPr>
          <p:cNvPr id="4" name="Content Placeholder 3">
            <a:extLst>
              <a:ext uri="{FF2B5EF4-FFF2-40B4-BE49-F238E27FC236}">
                <a16:creationId xmlns:a16="http://schemas.microsoft.com/office/drawing/2014/main" id="{33323BC6-48BB-64F0-87F1-F4DF40F7256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146479"/>
            <a:ext cx="6232310" cy="4199529"/>
          </a:xfrm>
        </p:spPr>
        <p:txBody>
          <a:bodyPr>
            <a:normAutofit/>
          </a:bodyPr>
          <a:lstStyle/>
          <a:p>
            <a:pPr>
              <a:spcBef>
                <a:spcPts val="2500"/>
              </a:spcBef>
            </a:pPr>
            <a:r>
              <a:rPr lang="en-US" sz="1400" b="1" dirty="0"/>
              <a:t>Health Insurance</a:t>
            </a:r>
          </a:p>
          <a:p>
            <a:pPr marL="0" lvl="1" indent="0">
              <a:buNone/>
            </a:pPr>
            <a:r>
              <a:rPr lang="en-US" sz="1400" dirty="0"/>
              <a:t>This is one of the most important benefits to consider. Ensure that the plan covers your medical needs, and compare the cost of premiums, deductibles, and out-of-pocket expenses.</a:t>
            </a:r>
          </a:p>
          <a:p>
            <a:pPr>
              <a:spcBef>
                <a:spcPts val="2500"/>
              </a:spcBef>
            </a:pPr>
            <a:r>
              <a:rPr lang="en-US" sz="1400" b="1" dirty="0"/>
              <a:t>Retirement Contributions (401k)</a:t>
            </a:r>
          </a:p>
          <a:p>
            <a:pPr marL="0" lvl="1" indent="0">
              <a:buNone/>
            </a:pPr>
            <a:r>
              <a:rPr lang="en-US" sz="1400" dirty="0"/>
              <a:t>Many employers offer retirement savings plans like a 401k. Some even match a percentage of what you contribute. Take full advantage of this! It’s essentially free money.</a:t>
            </a:r>
          </a:p>
          <a:p>
            <a:pPr>
              <a:spcBef>
                <a:spcPts val="2500"/>
              </a:spcBef>
            </a:pPr>
            <a:r>
              <a:rPr lang="en-US" sz="1400" b="1" dirty="0"/>
              <a:t>Paid Time Off (PTO) </a:t>
            </a:r>
          </a:p>
          <a:p>
            <a:pPr marL="0" lvl="1" indent="0">
              <a:buNone/>
            </a:pPr>
            <a:r>
              <a:rPr lang="en-US" sz="1400" dirty="0"/>
              <a:t>This can include vacation days, sick days, and holidays. Ensure you understand how much time off you’re entitled to, and whether there’s flexibility to take it when needed.</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descr="Stones balancing on a wood">
            <a:extLst>
              <a:ext uri="{FF2B5EF4-FFF2-40B4-BE49-F238E27FC236}">
                <a16:creationId xmlns:a16="http://schemas.microsoft.com/office/drawing/2014/main" id="{580A75AC-A0D5-3C8B-7901-CB45516ADFCD}"/>
              </a:ext>
            </a:extLst>
          </p:cNvPr>
          <p:cNvPicPr>
            <a:picLocks noChangeAspect="1"/>
          </p:cNvPicPr>
          <p:nvPr/>
        </p:nvPicPr>
        <p:blipFill>
          <a:blip r:embed="rId4"/>
          <a:srcRect l="25385" r="7043"/>
          <a:stretch/>
        </p:blipFill>
        <p:spPr>
          <a:xfrm>
            <a:off x="-2804529" y="10"/>
            <a:ext cx="7723393" cy="6857990"/>
          </a:xfrm>
          <a:prstGeom prst="rect">
            <a:avLst/>
          </a:prstGeom>
        </p:spPr>
      </p:pic>
    </p:spTree>
    <p:extLst>
      <p:ext uri="{BB962C8B-B14F-4D97-AF65-F5344CB8AC3E}">
        <p14:creationId xmlns:p14="http://schemas.microsoft.com/office/powerpoint/2010/main" val="697245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924</TotalTime>
  <Words>2542</Words>
  <Application>Microsoft Office PowerPoint</Application>
  <PresentationFormat>Widescreen</PresentationFormat>
  <Paragraphs>167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Bierstadt</vt:lpstr>
      <vt:lpstr>GestaltVTI</vt:lpstr>
      <vt:lpstr>Part 5: Your Paycheck and Financial Literacy</vt:lpstr>
      <vt:lpstr>Gross Vs. Net Salary</vt:lpstr>
      <vt:lpstr>Salary Vs. Hourly Compensation</vt:lpstr>
      <vt:lpstr>Salary Vs. Hourly Compensation</vt:lpstr>
      <vt:lpstr>Salary Vs. Hourly Compensation</vt:lpstr>
      <vt:lpstr>Salary Vs. Hourly Compensation</vt:lpstr>
      <vt:lpstr>Salary Negotiation</vt:lpstr>
      <vt:lpstr>Salary Withholdings</vt:lpstr>
      <vt:lpstr>Employee Benefits</vt:lpstr>
      <vt:lpstr>Taxes</vt:lpstr>
      <vt:lpstr>PowerPoint Presentation</vt:lpstr>
      <vt:lpstr>Importance of Budgeting</vt:lpstr>
      <vt:lpstr>Long-term Goals</vt:lpstr>
      <vt:lpstr>50/30/20 Rule</vt:lpstr>
      <vt:lpstr>Retirement Goals</vt:lpstr>
      <vt:lpstr>PowerPoint Presentation</vt:lpstr>
      <vt:lpstr>Importance of Credit</vt:lpstr>
      <vt:lpstr>Creating a Personal Financial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Ivana</dc:creator>
  <cp:lastModifiedBy>Jones, Ivana</cp:lastModifiedBy>
  <cp:revision>7</cp:revision>
  <dcterms:created xsi:type="dcterms:W3CDTF">2024-11-05T00:55:18Z</dcterms:created>
  <dcterms:modified xsi:type="dcterms:W3CDTF">2024-11-23T05:35:18Z</dcterms:modified>
</cp:coreProperties>
</file>