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1" r:id="rId2"/>
    <p:sldId id="2563" r:id="rId3"/>
    <p:sldId id="2565" r:id="rId4"/>
    <p:sldId id="2576" r:id="rId5"/>
    <p:sldId id="2577" r:id="rId6"/>
    <p:sldId id="2578" r:id="rId7"/>
    <p:sldId id="2584" r:id="rId8"/>
    <p:sldId id="2581" r:id="rId9"/>
    <p:sldId id="2585" r:id="rId10"/>
    <p:sldId id="2582" r:id="rId11"/>
    <p:sldId id="2586" r:id="rId12"/>
    <p:sldId id="2567" r:id="rId13"/>
    <p:sldId id="258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05" d="100"/>
          <a:sy n="105" d="100"/>
        </p:scale>
        <p:origin x="774"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1859F5-F5A1-4DB4-A424-7D5205EB8409}" type="datetimeFigureOut">
              <a:rPr lang="en-US" smtClean="0"/>
              <a:t>11/23/2024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69DB75-40D1-4E47-8589-3D34BADCB7A3}" type="slidenum">
              <a:rPr lang="en-US" smtClean="0"/>
              <a:t>‹#›</a:t>
            </a:fld>
            <a:endParaRPr lang="en-US"/>
          </a:p>
        </p:txBody>
      </p:sp>
    </p:spTree>
    <p:extLst>
      <p:ext uri="{BB962C8B-B14F-4D97-AF65-F5344CB8AC3E}">
        <p14:creationId xmlns:p14="http://schemas.microsoft.com/office/powerpoint/2010/main" val="32950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In this presentation, we will discuss the importance of aligning career choices with personal values and interests. We will explore different industries, education pathways, and ways to identify potential career options.</a:t>
            </a:r>
          </a:p>
        </p:txBody>
      </p:sp>
      <p:sp>
        <p:nvSpPr>
          <p:cNvPr id="4" name="Slide Number Placeholder 3"/>
          <p:cNvSpPr>
            <a:spLocks noGrp="1"/>
          </p:cNvSpPr>
          <p:nvPr>
            <p:ph type="sldNum" sz="quarter" idx="5"/>
          </p:nvPr>
        </p:nvSpPr>
        <p:spPr/>
        <p:txBody>
          <a:bodyPr/>
          <a:lstStyle/>
          <a:p>
            <a:fld id="{027B0950-0287-4225-94DA-72750088BD6F}" type="slidenum">
              <a:rPr lang="en-US" smtClean="0"/>
              <a:t>1</a:t>
            </a:fld>
            <a:endParaRPr lang="en-US"/>
          </a:p>
        </p:txBody>
      </p:sp>
    </p:spTree>
    <p:extLst>
      <p:ext uri="{BB962C8B-B14F-4D97-AF65-F5344CB8AC3E}">
        <p14:creationId xmlns:p14="http://schemas.microsoft.com/office/powerpoint/2010/main" val="1924447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Education is another important factor to consider when exploring career options. In this section, we will explore three different educational pathways: college, trade school, and skill-based learning.</a:t>
            </a:r>
          </a:p>
        </p:txBody>
      </p:sp>
      <p:sp>
        <p:nvSpPr>
          <p:cNvPr id="4" name="Slide Number Placeholder 3"/>
          <p:cNvSpPr>
            <a:spLocks noGrp="1"/>
          </p:cNvSpPr>
          <p:nvPr>
            <p:ph type="sldNum" sz="quarter" idx="5"/>
          </p:nvPr>
        </p:nvSpPr>
        <p:spPr/>
        <p:txBody>
          <a:bodyPr/>
          <a:lstStyle/>
          <a:p>
            <a:fld id="{027B0950-0287-4225-94DA-72750088BD6F}" type="slidenum">
              <a:rPr lang="en-US" smtClean="0"/>
              <a:t>10</a:t>
            </a:fld>
            <a:endParaRPr lang="en-US"/>
          </a:p>
        </p:txBody>
      </p:sp>
    </p:spTree>
    <p:extLst>
      <p:ext uri="{BB962C8B-B14F-4D97-AF65-F5344CB8AC3E}">
        <p14:creationId xmlns:p14="http://schemas.microsoft.com/office/powerpoint/2010/main" val="1094075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Education is another important factor to consider when exploring career options. In this section, we will explore three different educational pathways: college, trade school, and skill-based learning.</a:t>
            </a:r>
          </a:p>
        </p:txBody>
      </p:sp>
      <p:sp>
        <p:nvSpPr>
          <p:cNvPr id="4" name="Slide Number Placeholder 3"/>
          <p:cNvSpPr>
            <a:spLocks noGrp="1"/>
          </p:cNvSpPr>
          <p:nvPr>
            <p:ph type="sldNum" sz="quarter" idx="5"/>
          </p:nvPr>
        </p:nvSpPr>
        <p:spPr/>
        <p:txBody>
          <a:bodyPr/>
          <a:lstStyle/>
          <a:p>
            <a:fld id="{027B0950-0287-4225-94DA-72750088BD6F}" type="slidenum">
              <a:rPr lang="en-US" smtClean="0"/>
              <a:t>11</a:t>
            </a:fld>
            <a:endParaRPr lang="en-US"/>
          </a:p>
        </p:txBody>
      </p:sp>
    </p:spTree>
    <p:extLst>
      <p:ext uri="{BB962C8B-B14F-4D97-AF65-F5344CB8AC3E}">
        <p14:creationId xmlns:p14="http://schemas.microsoft.com/office/powerpoint/2010/main" val="2924991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Each industry has a diverse range of roles to consider. We will discuss various roles within these industries and how they can align with your personal values and interests.</a:t>
            </a:r>
          </a:p>
        </p:txBody>
      </p:sp>
      <p:sp>
        <p:nvSpPr>
          <p:cNvPr id="4" name="Slide Number Placeholder 3"/>
          <p:cNvSpPr>
            <a:spLocks noGrp="1"/>
          </p:cNvSpPr>
          <p:nvPr>
            <p:ph type="sldNum" sz="quarter" idx="5"/>
          </p:nvPr>
        </p:nvSpPr>
        <p:spPr/>
        <p:txBody>
          <a:bodyPr/>
          <a:lstStyle/>
          <a:p>
            <a:fld id="{027B0950-0287-4225-94DA-72750088BD6F}" type="slidenum">
              <a:rPr lang="en-US" smtClean="0"/>
              <a:t>12</a:t>
            </a:fld>
            <a:endParaRPr lang="en-US"/>
          </a:p>
        </p:txBody>
      </p:sp>
    </p:spTree>
    <p:extLst>
      <p:ext uri="{BB962C8B-B14F-4D97-AF65-F5344CB8AC3E}">
        <p14:creationId xmlns:p14="http://schemas.microsoft.com/office/powerpoint/2010/main" val="3558799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Education is another important factor to consider when exploring career options. In this section, we will explore three different educational pathways: college, trade school, and skill-based learning.</a:t>
            </a:r>
          </a:p>
        </p:txBody>
      </p:sp>
      <p:sp>
        <p:nvSpPr>
          <p:cNvPr id="4" name="Slide Number Placeholder 3"/>
          <p:cNvSpPr>
            <a:spLocks noGrp="1"/>
          </p:cNvSpPr>
          <p:nvPr>
            <p:ph type="sldNum" sz="quarter" idx="5"/>
          </p:nvPr>
        </p:nvSpPr>
        <p:spPr/>
        <p:txBody>
          <a:bodyPr/>
          <a:lstStyle/>
          <a:p>
            <a:fld id="{027B0950-0287-4225-94DA-72750088BD6F}" type="slidenum">
              <a:rPr lang="en-US" smtClean="0"/>
              <a:t>13</a:t>
            </a:fld>
            <a:endParaRPr lang="en-US"/>
          </a:p>
        </p:txBody>
      </p:sp>
    </p:spTree>
    <p:extLst>
      <p:ext uri="{BB962C8B-B14F-4D97-AF65-F5344CB8AC3E}">
        <p14:creationId xmlns:p14="http://schemas.microsoft.com/office/powerpoint/2010/main" val="3829070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Studies show that people who are engaged in their work are more productive, more satisfied, and happier. Aligning your career with personal values and interests is one way to increase your engagement and fulfillment at work.</a:t>
            </a:r>
          </a:p>
        </p:txBody>
      </p:sp>
      <p:sp>
        <p:nvSpPr>
          <p:cNvPr id="4" name="Slide Number Placeholder 3"/>
          <p:cNvSpPr>
            <a:spLocks noGrp="1"/>
          </p:cNvSpPr>
          <p:nvPr>
            <p:ph type="sldNum" sz="quarter" idx="5"/>
          </p:nvPr>
        </p:nvSpPr>
        <p:spPr/>
        <p:txBody>
          <a:bodyPr/>
          <a:lstStyle/>
          <a:p>
            <a:fld id="{027B0950-0287-4225-94DA-72750088BD6F}" type="slidenum">
              <a:rPr lang="en-US" smtClean="0"/>
              <a:t>2</a:t>
            </a:fld>
            <a:endParaRPr lang="en-US"/>
          </a:p>
        </p:txBody>
      </p:sp>
    </p:spTree>
    <p:extLst>
      <p:ext uri="{BB962C8B-B14F-4D97-AF65-F5344CB8AC3E}">
        <p14:creationId xmlns:p14="http://schemas.microsoft.com/office/powerpoint/2010/main" val="578377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Exploring different industries and roles can help you gain a better understanding of what your career options are. In this section, we will overview different industries and discuss different roles within those industries.</a:t>
            </a:r>
          </a:p>
        </p:txBody>
      </p:sp>
      <p:sp>
        <p:nvSpPr>
          <p:cNvPr id="4" name="Slide Number Placeholder 3"/>
          <p:cNvSpPr>
            <a:spLocks noGrp="1"/>
          </p:cNvSpPr>
          <p:nvPr>
            <p:ph type="sldNum" sz="quarter" idx="5"/>
          </p:nvPr>
        </p:nvSpPr>
        <p:spPr/>
        <p:txBody>
          <a:bodyPr/>
          <a:lstStyle/>
          <a:p>
            <a:fld id="{027B0950-0287-4225-94DA-72750088BD6F}" type="slidenum">
              <a:rPr lang="en-US" smtClean="0"/>
              <a:t>3</a:t>
            </a:fld>
            <a:endParaRPr lang="en-US"/>
          </a:p>
        </p:txBody>
      </p:sp>
    </p:spTree>
    <p:extLst>
      <p:ext uri="{BB962C8B-B14F-4D97-AF65-F5344CB8AC3E}">
        <p14:creationId xmlns:p14="http://schemas.microsoft.com/office/powerpoint/2010/main" val="1202256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Exploring different industries and roles can help you gain a better understanding of what your career options are. In this section, we will overview different industries and discuss different roles within those industries.</a:t>
            </a:r>
          </a:p>
        </p:txBody>
      </p:sp>
      <p:sp>
        <p:nvSpPr>
          <p:cNvPr id="4" name="Slide Number Placeholder 3"/>
          <p:cNvSpPr>
            <a:spLocks noGrp="1"/>
          </p:cNvSpPr>
          <p:nvPr>
            <p:ph type="sldNum" sz="quarter" idx="5"/>
          </p:nvPr>
        </p:nvSpPr>
        <p:spPr/>
        <p:txBody>
          <a:bodyPr/>
          <a:lstStyle/>
          <a:p>
            <a:fld id="{027B0950-0287-4225-94DA-72750088BD6F}" type="slidenum">
              <a:rPr lang="en-US" smtClean="0"/>
              <a:t>4</a:t>
            </a:fld>
            <a:endParaRPr lang="en-US"/>
          </a:p>
        </p:txBody>
      </p:sp>
    </p:spTree>
    <p:extLst>
      <p:ext uri="{BB962C8B-B14F-4D97-AF65-F5344CB8AC3E}">
        <p14:creationId xmlns:p14="http://schemas.microsoft.com/office/powerpoint/2010/main" val="763474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Education is another important factor to consider when exploring career options. In this section, we will explore three different educational pathways: college, trade school, and skill-based learning.</a:t>
            </a:r>
          </a:p>
        </p:txBody>
      </p:sp>
      <p:sp>
        <p:nvSpPr>
          <p:cNvPr id="4" name="Slide Number Placeholder 3"/>
          <p:cNvSpPr>
            <a:spLocks noGrp="1"/>
          </p:cNvSpPr>
          <p:nvPr>
            <p:ph type="sldNum" sz="quarter" idx="5"/>
          </p:nvPr>
        </p:nvSpPr>
        <p:spPr/>
        <p:txBody>
          <a:bodyPr/>
          <a:lstStyle/>
          <a:p>
            <a:fld id="{027B0950-0287-4225-94DA-72750088BD6F}" type="slidenum">
              <a:rPr lang="en-US" smtClean="0"/>
              <a:t>5</a:t>
            </a:fld>
            <a:endParaRPr lang="en-US"/>
          </a:p>
        </p:txBody>
      </p:sp>
    </p:spTree>
    <p:extLst>
      <p:ext uri="{BB962C8B-B14F-4D97-AF65-F5344CB8AC3E}">
        <p14:creationId xmlns:p14="http://schemas.microsoft.com/office/powerpoint/2010/main" val="738704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Education is another important factor to consider when exploring career options. In this section, we will explore three different educational pathways: college, trade school, and skill-based learning.</a:t>
            </a:r>
          </a:p>
        </p:txBody>
      </p:sp>
      <p:sp>
        <p:nvSpPr>
          <p:cNvPr id="4" name="Slide Number Placeholder 3"/>
          <p:cNvSpPr>
            <a:spLocks noGrp="1"/>
          </p:cNvSpPr>
          <p:nvPr>
            <p:ph type="sldNum" sz="quarter" idx="5"/>
          </p:nvPr>
        </p:nvSpPr>
        <p:spPr/>
        <p:txBody>
          <a:bodyPr/>
          <a:lstStyle/>
          <a:p>
            <a:fld id="{027B0950-0287-4225-94DA-72750088BD6F}" type="slidenum">
              <a:rPr lang="en-US" smtClean="0"/>
              <a:t>6</a:t>
            </a:fld>
            <a:endParaRPr lang="en-US"/>
          </a:p>
        </p:txBody>
      </p:sp>
    </p:spTree>
    <p:extLst>
      <p:ext uri="{BB962C8B-B14F-4D97-AF65-F5344CB8AC3E}">
        <p14:creationId xmlns:p14="http://schemas.microsoft.com/office/powerpoint/2010/main" val="2243159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Education is another important factor to consider when exploring career options. In this section, we will explore three different educational pathways: college, trade school, and skill-based learning.</a:t>
            </a:r>
          </a:p>
        </p:txBody>
      </p:sp>
      <p:sp>
        <p:nvSpPr>
          <p:cNvPr id="4" name="Slide Number Placeholder 3"/>
          <p:cNvSpPr>
            <a:spLocks noGrp="1"/>
          </p:cNvSpPr>
          <p:nvPr>
            <p:ph type="sldNum" sz="quarter" idx="5"/>
          </p:nvPr>
        </p:nvSpPr>
        <p:spPr/>
        <p:txBody>
          <a:bodyPr/>
          <a:lstStyle/>
          <a:p>
            <a:fld id="{027B0950-0287-4225-94DA-72750088BD6F}" type="slidenum">
              <a:rPr lang="en-US" smtClean="0"/>
              <a:t>7</a:t>
            </a:fld>
            <a:endParaRPr lang="en-US"/>
          </a:p>
        </p:txBody>
      </p:sp>
    </p:spTree>
    <p:extLst>
      <p:ext uri="{BB962C8B-B14F-4D97-AF65-F5344CB8AC3E}">
        <p14:creationId xmlns:p14="http://schemas.microsoft.com/office/powerpoint/2010/main" val="2610687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Education is another important factor to consider when exploring career options. In this section, we will explore three different educational pathways: college, trade school, and skill-based learning.</a:t>
            </a:r>
          </a:p>
        </p:txBody>
      </p:sp>
      <p:sp>
        <p:nvSpPr>
          <p:cNvPr id="4" name="Slide Number Placeholder 3"/>
          <p:cNvSpPr>
            <a:spLocks noGrp="1"/>
          </p:cNvSpPr>
          <p:nvPr>
            <p:ph type="sldNum" sz="quarter" idx="5"/>
          </p:nvPr>
        </p:nvSpPr>
        <p:spPr/>
        <p:txBody>
          <a:bodyPr/>
          <a:lstStyle/>
          <a:p>
            <a:fld id="{027B0950-0287-4225-94DA-72750088BD6F}" type="slidenum">
              <a:rPr lang="en-US" smtClean="0"/>
              <a:t>8</a:t>
            </a:fld>
            <a:endParaRPr lang="en-US"/>
          </a:p>
        </p:txBody>
      </p:sp>
    </p:spTree>
    <p:extLst>
      <p:ext uri="{BB962C8B-B14F-4D97-AF65-F5344CB8AC3E}">
        <p14:creationId xmlns:p14="http://schemas.microsoft.com/office/powerpoint/2010/main" val="4267484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Education is another important factor to consider when exploring career options. In this section, we will explore three different educational pathways: college, trade school, and skill-based learning.</a:t>
            </a:r>
          </a:p>
        </p:txBody>
      </p:sp>
      <p:sp>
        <p:nvSpPr>
          <p:cNvPr id="4" name="Slide Number Placeholder 3"/>
          <p:cNvSpPr>
            <a:spLocks noGrp="1"/>
          </p:cNvSpPr>
          <p:nvPr>
            <p:ph type="sldNum" sz="quarter" idx="5"/>
          </p:nvPr>
        </p:nvSpPr>
        <p:spPr/>
        <p:txBody>
          <a:bodyPr/>
          <a:lstStyle/>
          <a:p>
            <a:fld id="{027B0950-0287-4225-94DA-72750088BD6F}" type="slidenum">
              <a:rPr lang="en-US" smtClean="0"/>
              <a:t>9</a:t>
            </a:fld>
            <a:endParaRPr lang="en-US"/>
          </a:p>
        </p:txBody>
      </p:sp>
    </p:spTree>
    <p:extLst>
      <p:ext uri="{BB962C8B-B14F-4D97-AF65-F5344CB8AC3E}">
        <p14:creationId xmlns:p14="http://schemas.microsoft.com/office/powerpoint/2010/main" val="2066363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11/23/2024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1164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11/23/2024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01320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11/23/2024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2294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11/23/2024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099332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11/23/2024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019243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11/23/2024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864920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11/23/2024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822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11/23/2024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899330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11/23/2024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716829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11/23/2024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81689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11/23/2024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16387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11/23/2024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75627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Time compass on hand">
            <a:extLst>
              <a:ext uri="{FF2B5EF4-FFF2-40B4-BE49-F238E27FC236}">
                <a16:creationId xmlns:a16="http://schemas.microsoft.com/office/drawing/2014/main" id="{912995EE-651B-479D-AB85-291B3BD4B2EE}"/>
              </a:ext>
            </a:extLst>
          </p:cNvPr>
          <p:cNvPicPr>
            <a:picLocks noChangeAspect="1"/>
          </p:cNvPicPr>
          <p:nvPr/>
        </p:nvPicPr>
        <p:blipFill>
          <a:blip r:embed="rId3"/>
          <a:srcRect l="12396" r="24152"/>
          <a:stretch/>
        </p:blipFill>
        <p:spPr>
          <a:xfrm>
            <a:off x="525664" y="508090"/>
            <a:ext cx="5570336" cy="5837913"/>
          </a:xfrm>
          <a:prstGeom prst="rect">
            <a:avLst/>
          </a:prstGeom>
        </p:spPr>
      </p:pic>
      <p:sp>
        <p:nvSpPr>
          <p:cNvPr id="2" name="Title 1">
            <a:extLst>
              <a:ext uri="{FF2B5EF4-FFF2-40B4-BE49-F238E27FC236}">
                <a16:creationId xmlns:a16="http://schemas.microsoft.com/office/drawing/2014/main" id="{F7A46617-1D8C-2F88-763A-88A95E35A5DD}"/>
              </a:ext>
            </a:extLst>
          </p:cNvPr>
          <p:cNvSpPr>
            <a:spLocks noGrp="1"/>
          </p:cNvSpPr>
          <p:nvPr>
            <p:ph type="ctrTitle"/>
          </p:nvPr>
        </p:nvSpPr>
        <p:spPr>
          <a:xfrm>
            <a:off x="6699869" y="978407"/>
            <a:ext cx="4983480" cy="3976380"/>
          </a:xfrm>
        </p:spPr>
        <p:txBody>
          <a:bodyPr anchor="t">
            <a:normAutofit/>
          </a:bodyPr>
          <a:lstStyle/>
          <a:p>
            <a:r>
              <a:rPr lang="en-US" sz="6000" dirty="0"/>
              <a:t>Part 2: Exploring Career Options</a:t>
            </a:r>
          </a:p>
        </p:txBody>
      </p:sp>
      <p:sp>
        <p:nvSpPr>
          <p:cNvPr id="3" name="Subtitle 2">
            <a:extLst>
              <a:ext uri="{FF2B5EF4-FFF2-40B4-BE49-F238E27FC236}">
                <a16:creationId xmlns:a16="http://schemas.microsoft.com/office/drawing/2014/main" id="{A534BB39-9AC2-F63C-AF8A-12386BC99CAF}"/>
              </a:ext>
            </a:extLst>
          </p:cNvPr>
          <p:cNvSpPr>
            <a:spLocks noGrp="1"/>
          </p:cNvSpPr>
          <p:nvPr>
            <p:ph type="subTitle" idx="1"/>
          </p:nvPr>
        </p:nvSpPr>
        <p:spPr>
          <a:xfrm>
            <a:off x="6723493" y="4954787"/>
            <a:ext cx="4983481" cy="1070177"/>
          </a:xfrm>
        </p:spPr>
        <p:txBody>
          <a:bodyPr anchor="t">
            <a:normAutofit/>
          </a:bodyPr>
          <a:lstStyle/>
          <a:p>
            <a:r>
              <a:rPr lang="en-US" sz="2400" dirty="0"/>
              <a:t>Aligning values and interests to find your career match</a:t>
            </a:r>
          </a:p>
        </p:txBody>
      </p:sp>
      <p:sp>
        <p:nvSpPr>
          <p:cNvPr id="11" name="Rectangle 1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3493" y="508090"/>
            <a:ext cx="4983481"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EA34A54-07C6-C004-0434-9FED6DAC3E75}"/>
              </a:ext>
            </a:extLst>
          </p:cNvPr>
          <p:cNvSpPr txBox="1"/>
          <p:nvPr/>
        </p:nvSpPr>
        <p:spPr>
          <a:xfrm>
            <a:off x="6723493" y="6346003"/>
            <a:ext cx="6094476" cy="401457"/>
          </a:xfrm>
          <a:prstGeom prst="rect">
            <a:avLst/>
          </a:prstGeom>
          <a:noFill/>
        </p:spPr>
        <p:txBody>
          <a:bodyPr wrap="square">
            <a:spAutoFit/>
          </a:bodyPr>
          <a:lstStyle/>
          <a:p>
            <a:pPr>
              <a:lnSpc>
                <a:spcPct val="120000"/>
              </a:lnSpc>
            </a:pPr>
            <a:r>
              <a:rPr lang="en-US" sz="1800" dirty="0"/>
              <a:t>Author </a:t>
            </a:r>
            <a:r>
              <a:rPr lang="en-US" sz="1800"/>
              <a:t>&amp; Presenter</a:t>
            </a:r>
            <a:r>
              <a:rPr lang="en-US" sz="1800" dirty="0"/>
              <a:t>: Ivana Jones</a:t>
            </a:r>
          </a:p>
        </p:txBody>
      </p:sp>
    </p:spTree>
    <p:extLst>
      <p:ext uri="{BB962C8B-B14F-4D97-AF65-F5344CB8AC3E}">
        <p14:creationId xmlns:p14="http://schemas.microsoft.com/office/powerpoint/2010/main" val="122792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42"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tudents in library">
            <a:extLst>
              <a:ext uri="{FF2B5EF4-FFF2-40B4-BE49-F238E27FC236}">
                <a16:creationId xmlns:a16="http://schemas.microsoft.com/office/drawing/2014/main" id="{EBFEEF8A-404F-4780-B5C2-29158F6B13A0}"/>
              </a:ext>
            </a:extLst>
          </p:cNvPr>
          <p:cNvPicPr>
            <a:picLocks noGrp="1" noChangeAspect="1"/>
          </p:cNvPicPr>
          <p:nvPr>
            <p:ph sz="half" idx="1"/>
          </p:nvPr>
        </p:nvPicPr>
        <p:blipFill>
          <a:blip r:embed="rId3"/>
          <a:srcRect l="14153" r="3082" b="3"/>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8031428A-EA81-D7E8-974F-14335DCDF92B}"/>
              </a:ext>
            </a:extLst>
          </p:cNvPr>
          <p:cNvSpPr>
            <a:spLocks noGrp="1"/>
          </p:cNvSpPr>
          <p:nvPr>
            <p:ph type="title"/>
          </p:nvPr>
        </p:nvSpPr>
        <p:spPr>
          <a:xfrm>
            <a:off x="517867" y="976160"/>
            <a:ext cx="4809314" cy="1447163"/>
          </a:xfrm>
        </p:spPr>
        <p:txBody>
          <a:bodyPr vert="horz" lIns="91440" tIns="45720" rIns="91440" bIns="45720" rtlCol="0" anchor="t">
            <a:normAutofit/>
          </a:bodyPr>
          <a:lstStyle/>
          <a:p>
            <a:r>
              <a:rPr lang="en-US" sz="4400"/>
              <a:t>Education Pathways</a:t>
            </a:r>
          </a:p>
        </p:txBody>
      </p:sp>
      <p:sp>
        <p:nvSpPr>
          <p:cNvPr id="4" name="Content Placeholder 3">
            <a:extLst>
              <a:ext uri="{FF2B5EF4-FFF2-40B4-BE49-F238E27FC236}">
                <a16:creationId xmlns:a16="http://schemas.microsoft.com/office/drawing/2014/main" id="{51B511B0-F8F4-7CB7-854B-5BE44AC6BDE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0" y="1033272"/>
            <a:ext cx="6198914" cy="5312732"/>
          </a:xfrm>
        </p:spPr>
        <p:txBody>
          <a:bodyPr>
            <a:normAutofit fontScale="92500" lnSpcReduction="20000"/>
          </a:bodyPr>
          <a:lstStyle/>
          <a:p>
            <a:pPr>
              <a:spcBef>
                <a:spcPts val="2500"/>
              </a:spcBef>
            </a:pPr>
            <a:r>
              <a:rPr lang="en-US" sz="1600" b="1" dirty="0"/>
              <a:t>Skill-based Learning</a:t>
            </a:r>
          </a:p>
          <a:p>
            <a:pPr marL="0" indent="0">
              <a:spcBef>
                <a:spcPts val="2500"/>
              </a:spcBef>
              <a:buNone/>
            </a:pPr>
            <a:r>
              <a:rPr lang="en-US" sz="1600" b="1" dirty="0">
                <a:solidFill>
                  <a:schemeClr val="bg1"/>
                </a:solidFill>
              </a:rPr>
              <a:t>Pros</a:t>
            </a:r>
          </a:p>
          <a:p>
            <a:pPr marL="285750" indent="-285750">
              <a:spcBef>
                <a:spcPts val="600"/>
              </a:spcBef>
              <a:buFont typeface="Arial" panose="020B0604020202020204" pitchFamily="34" charset="0"/>
              <a:buChar char="•"/>
            </a:pPr>
            <a:r>
              <a:rPr lang="en-US" sz="1600" dirty="0">
                <a:solidFill>
                  <a:schemeClr val="bg1"/>
                </a:solidFill>
              </a:rPr>
              <a:t>Flexibility to go at your own pace</a:t>
            </a:r>
          </a:p>
          <a:p>
            <a:pPr marL="285750" indent="-285750">
              <a:spcBef>
                <a:spcPts val="600"/>
              </a:spcBef>
              <a:buFont typeface="Arial" panose="020B0604020202020204" pitchFamily="34" charset="0"/>
              <a:buChar char="•"/>
            </a:pPr>
            <a:r>
              <a:rPr lang="en-US" sz="1600" dirty="0">
                <a:solidFill>
                  <a:schemeClr val="bg1"/>
                </a:solidFill>
              </a:rPr>
              <a:t>Specific skills tailored to industry needs, much choose wisely</a:t>
            </a:r>
          </a:p>
          <a:p>
            <a:pPr marL="285750" indent="-285750">
              <a:spcBef>
                <a:spcPts val="600"/>
              </a:spcBef>
              <a:buFont typeface="Arial" panose="020B0604020202020204" pitchFamily="34" charset="0"/>
              <a:buChar char="•"/>
            </a:pPr>
            <a:r>
              <a:rPr lang="en-US" sz="1600" dirty="0">
                <a:solidFill>
                  <a:schemeClr val="bg1"/>
                </a:solidFill>
              </a:rPr>
              <a:t>Most affordable</a:t>
            </a:r>
          </a:p>
          <a:p>
            <a:pPr marL="285750" indent="-285750">
              <a:spcBef>
                <a:spcPts val="600"/>
              </a:spcBef>
              <a:buFont typeface="Arial" panose="020B0604020202020204" pitchFamily="34" charset="0"/>
              <a:buChar char="•"/>
            </a:pPr>
            <a:r>
              <a:rPr lang="en-US" sz="1600" dirty="0">
                <a:solidFill>
                  <a:schemeClr val="bg1"/>
                </a:solidFill>
              </a:rPr>
              <a:t>Tailor your learning and development to what you’re interested in</a:t>
            </a:r>
            <a:endParaRPr lang="en-US" sz="1600" b="1" dirty="0">
              <a:solidFill>
                <a:schemeClr val="bg1"/>
              </a:solidFill>
            </a:endParaRPr>
          </a:p>
          <a:p>
            <a:pPr>
              <a:spcBef>
                <a:spcPts val="600"/>
              </a:spcBef>
            </a:pPr>
            <a:endParaRPr lang="en-US" sz="1600" b="1" dirty="0"/>
          </a:p>
          <a:p>
            <a:pPr>
              <a:spcBef>
                <a:spcPts val="600"/>
              </a:spcBef>
            </a:pPr>
            <a:r>
              <a:rPr lang="en-US" sz="1600" b="1" dirty="0"/>
              <a:t>Cons</a:t>
            </a:r>
          </a:p>
          <a:p>
            <a:pPr marL="285750" indent="-285750">
              <a:spcBef>
                <a:spcPts val="600"/>
              </a:spcBef>
              <a:buFont typeface="Arial" panose="020B0604020202020204" pitchFamily="34" charset="0"/>
              <a:buChar char="•"/>
            </a:pPr>
            <a:r>
              <a:rPr lang="en-US" sz="1600" dirty="0">
                <a:solidFill>
                  <a:schemeClr val="bg1"/>
                </a:solidFill>
              </a:rPr>
              <a:t>Holds less recognition compared to trade school</a:t>
            </a:r>
          </a:p>
          <a:p>
            <a:pPr marL="285750" indent="-285750">
              <a:spcBef>
                <a:spcPts val="600"/>
              </a:spcBef>
              <a:buFont typeface="Arial" panose="020B0604020202020204" pitchFamily="34" charset="0"/>
              <a:buChar char="•"/>
            </a:pPr>
            <a:r>
              <a:rPr lang="en-US" sz="1600" dirty="0">
                <a:solidFill>
                  <a:schemeClr val="bg1"/>
                </a:solidFill>
              </a:rPr>
              <a:t>Must choose the right resources</a:t>
            </a:r>
          </a:p>
          <a:p>
            <a:pPr marL="285750" indent="-285750">
              <a:spcBef>
                <a:spcPts val="600"/>
              </a:spcBef>
              <a:buFont typeface="Arial" panose="020B0604020202020204" pitchFamily="34" charset="0"/>
              <a:buChar char="•"/>
            </a:pPr>
            <a:r>
              <a:rPr lang="en-US" sz="1600" dirty="0">
                <a:solidFill>
                  <a:schemeClr val="bg1"/>
                </a:solidFill>
              </a:rPr>
              <a:t>Self-motivation required</a:t>
            </a:r>
          </a:p>
          <a:p>
            <a:pPr marL="285750" indent="-285750">
              <a:spcBef>
                <a:spcPts val="600"/>
              </a:spcBef>
              <a:buFont typeface="Arial" panose="020B0604020202020204" pitchFamily="34" charset="0"/>
              <a:buChar char="•"/>
            </a:pPr>
            <a:r>
              <a:rPr lang="en-US" sz="1600" dirty="0">
                <a:solidFill>
                  <a:schemeClr val="bg1"/>
                </a:solidFill>
              </a:rPr>
              <a:t>May need a portfolio or certification to prove skills</a:t>
            </a:r>
          </a:p>
          <a:p>
            <a:pPr marL="285750" indent="-285750">
              <a:spcBef>
                <a:spcPts val="600"/>
              </a:spcBef>
              <a:buFont typeface="Arial" panose="020B0604020202020204" pitchFamily="34" charset="0"/>
              <a:buChar char="•"/>
            </a:pPr>
            <a:r>
              <a:rPr lang="en-US" sz="1600" dirty="0">
                <a:solidFill>
                  <a:schemeClr val="bg1"/>
                </a:solidFill>
              </a:rPr>
              <a:t>Almost no networking opportunities</a:t>
            </a:r>
          </a:p>
          <a:p>
            <a:pPr marL="285750" indent="-285750">
              <a:spcBef>
                <a:spcPts val="600"/>
              </a:spcBef>
              <a:buFont typeface="Arial" panose="020B0604020202020204" pitchFamily="34" charset="0"/>
              <a:buChar char="•"/>
            </a:pPr>
            <a:r>
              <a:rPr lang="en-US" sz="1600" dirty="0">
                <a:solidFill>
                  <a:schemeClr val="bg1"/>
                </a:solidFill>
              </a:rPr>
              <a:t>Harder to find a job in tougher job markets</a:t>
            </a:r>
          </a:p>
          <a:p>
            <a:pPr>
              <a:spcBef>
                <a:spcPts val="600"/>
              </a:spcBef>
            </a:pPr>
            <a:endParaRPr lang="en-US" sz="1600" dirty="0">
              <a:solidFill>
                <a:schemeClr val="bg1"/>
              </a:solidFill>
            </a:endParaRPr>
          </a:p>
          <a:p>
            <a:pPr>
              <a:spcBef>
                <a:spcPts val="600"/>
              </a:spcBef>
            </a:pPr>
            <a:r>
              <a:rPr lang="en-US" sz="1600" b="1" dirty="0">
                <a:solidFill>
                  <a:schemeClr val="bg1"/>
                </a:solidFill>
              </a:rPr>
              <a:t>Examples: Freelance Writer, Digital Marketer, Developer, Data Entry, Video Editor, Online Tutor</a:t>
            </a:r>
            <a:endParaRPr lang="en-US" sz="1600" dirty="0">
              <a:solidFill>
                <a:schemeClr val="bg1"/>
              </a:solidFill>
            </a:endParaRPr>
          </a:p>
        </p:txBody>
      </p:sp>
    </p:spTree>
    <p:extLst>
      <p:ext uri="{BB962C8B-B14F-4D97-AF65-F5344CB8AC3E}">
        <p14:creationId xmlns:p14="http://schemas.microsoft.com/office/powerpoint/2010/main" val="165732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tudents in library">
            <a:extLst>
              <a:ext uri="{FF2B5EF4-FFF2-40B4-BE49-F238E27FC236}">
                <a16:creationId xmlns:a16="http://schemas.microsoft.com/office/drawing/2014/main" id="{EBFEEF8A-404F-4780-B5C2-29158F6B13A0}"/>
              </a:ext>
            </a:extLst>
          </p:cNvPr>
          <p:cNvPicPr>
            <a:picLocks noGrp="1" noChangeAspect="1"/>
          </p:cNvPicPr>
          <p:nvPr>
            <p:ph sz="half" idx="1"/>
          </p:nvPr>
        </p:nvPicPr>
        <p:blipFill>
          <a:blip r:embed="rId3"/>
          <a:srcRect l="14153" r="3082" b="3"/>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8031428A-EA81-D7E8-974F-14335DCDF92B}"/>
              </a:ext>
            </a:extLst>
          </p:cNvPr>
          <p:cNvSpPr>
            <a:spLocks noGrp="1"/>
          </p:cNvSpPr>
          <p:nvPr>
            <p:ph type="title"/>
          </p:nvPr>
        </p:nvSpPr>
        <p:spPr>
          <a:xfrm>
            <a:off x="517867" y="976160"/>
            <a:ext cx="4809314" cy="1447163"/>
          </a:xfrm>
        </p:spPr>
        <p:txBody>
          <a:bodyPr vert="horz" lIns="91440" tIns="45720" rIns="91440" bIns="45720" rtlCol="0" anchor="t">
            <a:normAutofit/>
          </a:bodyPr>
          <a:lstStyle/>
          <a:p>
            <a:r>
              <a:rPr lang="en-US" sz="4400"/>
              <a:t>Education Pathways</a:t>
            </a:r>
          </a:p>
        </p:txBody>
      </p:sp>
      <p:sp>
        <p:nvSpPr>
          <p:cNvPr id="4" name="Content Placeholder 3">
            <a:extLst>
              <a:ext uri="{FF2B5EF4-FFF2-40B4-BE49-F238E27FC236}">
                <a16:creationId xmlns:a16="http://schemas.microsoft.com/office/drawing/2014/main" id="{51B511B0-F8F4-7CB7-854B-5BE44AC6BDE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0" y="1033272"/>
            <a:ext cx="6198914" cy="5312732"/>
          </a:xfrm>
        </p:spPr>
        <p:txBody>
          <a:bodyPr>
            <a:normAutofit fontScale="92500" lnSpcReduction="20000"/>
          </a:bodyPr>
          <a:lstStyle/>
          <a:p>
            <a:pPr>
              <a:spcBef>
                <a:spcPts val="2500"/>
              </a:spcBef>
            </a:pPr>
            <a:r>
              <a:rPr lang="en-US" sz="1600" b="1" dirty="0"/>
              <a:t>Skill-based Learning</a:t>
            </a:r>
          </a:p>
          <a:p>
            <a:pPr marL="0" indent="0">
              <a:spcBef>
                <a:spcPts val="2500"/>
              </a:spcBef>
              <a:buNone/>
            </a:pPr>
            <a:r>
              <a:rPr lang="en-US" sz="1600" b="1" dirty="0"/>
              <a:t>Pros</a:t>
            </a:r>
          </a:p>
          <a:p>
            <a:pPr marL="285750" indent="-285750">
              <a:spcBef>
                <a:spcPts val="600"/>
              </a:spcBef>
              <a:buFont typeface="Arial" panose="020B0604020202020204" pitchFamily="34" charset="0"/>
              <a:buChar char="•"/>
            </a:pPr>
            <a:r>
              <a:rPr lang="en-US" sz="1600" dirty="0"/>
              <a:t>Flexibility to go at your own pace</a:t>
            </a:r>
          </a:p>
          <a:p>
            <a:pPr marL="285750" indent="-285750">
              <a:spcBef>
                <a:spcPts val="600"/>
              </a:spcBef>
              <a:buFont typeface="Arial" panose="020B0604020202020204" pitchFamily="34" charset="0"/>
              <a:buChar char="•"/>
            </a:pPr>
            <a:r>
              <a:rPr lang="en-US" sz="1600" dirty="0"/>
              <a:t>Specific skills tailored to industry needs, much choose wisely</a:t>
            </a:r>
          </a:p>
          <a:p>
            <a:pPr marL="285750" indent="-285750">
              <a:spcBef>
                <a:spcPts val="600"/>
              </a:spcBef>
              <a:buFont typeface="Arial" panose="020B0604020202020204" pitchFamily="34" charset="0"/>
              <a:buChar char="•"/>
            </a:pPr>
            <a:r>
              <a:rPr lang="en-US" sz="1600" dirty="0"/>
              <a:t>Most affordable</a:t>
            </a:r>
          </a:p>
          <a:p>
            <a:pPr marL="285750" indent="-285750">
              <a:spcBef>
                <a:spcPts val="600"/>
              </a:spcBef>
              <a:buFont typeface="Arial" panose="020B0604020202020204" pitchFamily="34" charset="0"/>
              <a:buChar char="•"/>
            </a:pPr>
            <a:r>
              <a:rPr lang="en-US" sz="1600" dirty="0"/>
              <a:t>Tailor your learning and development to what you’re interested in</a:t>
            </a:r>
            <a:endParaRPr lang="en-US" sz="1600" b="1" dirty="0"/>
          </a:p>
          <a:p>
            <a:pPr>
              <a:spcBef>
                <a:spcPts val="600"/>
              </a:spcBef>
            </a:pPr>
            <a:endParaRPr lang="en-US" sz="1600" b="1" dirty="0"/>
          </a:p>
          <a:p>
            <a:pPr>
              <a:spcBef>
                <a:spcPts val="600"/>
              </a:spcBef>
            </a:pPr>
            <a:r>
              <a:rPr lang="en-US" sz="1600" b="1" dirty="0"/>
              <a:t>Cons</a:t>
            </a:r>
          </a:p>
          <a:p>
            <a:pPr marL="285750" indent="-285750">
              <a:spcBef>
                <a:spcPts val="600"/>
              </a:spcBef>
              <a:buFont typeface="Arial" panose="020B0604020202020204" pitchFamily="34" charset="0"/>
              <a:buChar char="•"/>
            </a:pPr>
            <a:r>
              <a:rPr lang="en-US" sz="1600" dirty="0"/>
              <a:t>Holds less recognition compared to trade school</a:t>
            </a:r>
          </a:p>
          <a:p>
            <a:pPr marL="285750" indent="-285750">
              <a:spcBef>
                <a:spcPts val="600"/>
              </a:spcBef>
              <a:buFont typeface="Arial" panose="020B0604020202020204" pitchFamily="34" charset="0"/>
              <a:buChar char="•"/>
            </a:pPr>
            <a:r>
              <a:rPr lang="en-US" sz="1600" dirty="0"/>
              <a:t>Must choose the right resources</a:t>
            </a:r>
          </a:p>
          <a:p>
            <a:pPr marL="285750" indent="-285750">
              <a:spcBef>
                <a:spcPts val="600"/>
              </a:spcBef>
              <a:buFont typeface="Arial" panose="020B0604020202020204" pitchFamily="34" charset="0"/>
              <a:buChar char="•"/>
            </a:pPr>
            <a:r>
              <a:rPr lang="en-US" sz="1600" dirty="0"/>
              <a:t>Self-motivation required</a:t>
            </a:r>
          </a:p>
          <a:p>
            <a:pPr marL="285750" indent="-285750">
              <a:spcBef>
                <a:spcPts val="600"/>
              </a:spcBef>
              <a:buFont typeface="Arial" panose="020B0604020202020204" pitchFamily="34" charset="0"/>
              <a:buChar char="•"/>
            </a:pPr>
            <a:r>
              <a:rPr lang="en-US" sz="1600" dirty="0"/>
              <a:t>May need a portfolio or certification to prove skills</a:t>
            </a:r>
          </a:p>
          <a:p>
            <a:pPr marL="285750" indent="-285750">
              <a:spcBef>
                <a:spcPts val="600"/>
              </a:spcBef>
              <a:buFont typeface="Arial" panose="020B0604020202020204" pitchFamily="34" charset="0"/>
              <a:buChar char="•"/>
            </a:pPr>
            <a:r>
              <a:rPr lang="en-US" sz="1600" dirty="0"/>
              <a:t>Almost no networking opportunities</a:t>
            </a:r>
          </a:p>
          <a:p>
            <a:pPr marL="285750" indent="-285750">
              <a:spcBef>
                <a:spcPts val="600"/>
              </a:spcBef>
              <a:buFont typeface="Arial" panose="020B0604020202020204" pitchFamily="34" charset="0"/>
              <a:buChar char="•"/>
            </a:pPr>
            <a:r>
              <a:rPr lang="en-US" sz="1600" dirty="0"/>
              <a:t>Harder to find a job in tougher job markets</a:t>
            </a:r>
          </a:p>
          <a:p>
            <a:pPr>
              <a:spcBef>
                <a:spcPts val="600"/>
              </a:spcBef>
            </a:pPr>
            <a:endParaRPr lang="en-US" sz="1600" dirty="0"/>
          </a:p>
          <a:p>
            <a:pPr>
              <a:spcBef>
                <a:spcPts val="600"/>
              </a:spcBef>
            </a:pPr>
            <a:r>
              <a:rPr lang="en-US" sz="1600" b="1" dirty="0"/>
              <a:t>Examples: Freelance Writer, Digital Marketer, Developer, Data Entry, Video Editor, Online Tutor</a:t>
            </a:r>
            <a:endParaRPr lang="en-US" sz="1600" dirty="0"/>
          </a:p>
        </p:txBody>
      </p:sp>
    </p:spTree>
    <p:extLst>
      <p:ext uri="{BB962C8B-B14F-4D97-AF65-F5344CB8AC3E}">
        <p14:creationId xmlns:p14="http://schemas.microsoft.com/office/powerpoint/2010/main" val="30887755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group of people in their occupation">
            <a:extLst>
              <a:ext uri="{FF2B5EF4-FFF2-40B4-BE49-F238E27FC236}">
                <a16:creationId xmlns:a16="http://schemas.microsoft.com/office/drawing/2014/main" id="{C0C97FEC-DE5E-43A8-9CD3-C6C977CD1A2C}"/>
              </a:ext>
            </a:extLst>
          </p:cNvPr>
          <p:cNvPicPr>
            <a:picLocks noGrp="1" noChangeAspect="1"/>
          </p:cNvPicPr>
          <p:nvPr>
            <p:ph sz="half" idx="1"/>
          </p:nvPr>
        </p:nvPicPr>
        <p:blipFill>
          <a:blip r:embed="rId3"/>
          <a:srcRect l="21081" r="16003" b="2"/>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05C16146-6C11-D553-EFDC-710137E47D5B}"/>
              </a:ext>
            </a:extLst>
          </p:cNvPr>
          <p:cNvSpPr>
            <a:spLocks noGrp="1"/>
          </p:cNvSpPr>
          <p:nvPr>
            <p:ph type="title"/>
          </p:nvPr>
        </p:nvSpPr>
        <p:spPr>
          <a:xfrm>
            <a:off x="5438762" y="976160"/>
            <a:ext cx="6232310" cy="821109"/>
          </a:xfrm>
        </p:spPr>
        <p:txBody>
          <a:bodyPr vert="horz" lIns="91440" tIns="45720" rIns="91440" bIns="45720" rtlCol="0" anchor="t">
            <a:normAutofit/>
          </a:bodyPr>
          <a:lstStyle/>
          <a:p>
            <a:r>
              <a:rPr lang="en-US" sz="3500" dirty="0"/>
              <a:t>Factors in Career Selection</a:t>
            </a:r>
          </a:p>
        </p:txBody>
      </p:sp>
      <p:sp>
        <p:nvSpPr>
          <p:cNvPr id="4" name="Content Placeholder 3">
            <a:extLst>
              <a:ext uri="{FF2B5EF4-FFF2-40B4-BE49-F238E27FC236}">
                <a16:creationId xmlns:a16="http://schemas.microsoft.com/office/drawing/2014/main" id="{D4DADA77-FC8D-4BE1-7421-6537B58E672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97214" y="1761797"/>
            <a:ext cx="6586045" cy="4808482"/>
          </a:xfrm>
        </p:spPr>
        <p:txBody>
          <a:bodyPr>
            <a:normAutofit/>
          </a:bodyPr>
          <a:lstStyle/>
          <a:p>
            <a:pPr>
              <a:spcBef>
                <a:spcPts val="2500"/>
              </a:spcBef>
            </a:pPr>
            <a:r>
              <a:rPr lang="sv-SE" sz="1400" b="1" dirty="0"/>
              <a:t>Hard skills vs. soft skills</a:t>
            </a:r>
            <a:endParaRPr lang="en-US" sz="1400" b="1" dirty="0"/>
          </a:p>
          <a:p>
            <a:pPr marL="285750" indent="-285750">
              <a:spcBef>
                <a:spcPts val="600"/>
              </a:spcBef>
              <a:buFont typeface="Arial" panose="020B0604020202020204" pitchFamily="34" charset="0"/>
              <a:buChar char="•"/>
            </a:pPr>
            <a:r>
              <a:rPr lang="en-US" sz="1400" dirty="0"/>
              <a:t>Hard skills: Medical, nail design, graphic design, </a:t>
            </a:r>
            <a:r>
              <a:rPr lang="en-US" sz="1400" dirty="0" err="1"/>
              <a:t>ect</a:t>
            </a:r>
            <a:r>
              <a:rPr lang="en-US" sz="1400" dirty="0"/>
              <a:t>. </a:t>
            </a:r>
          </a:p>
          <a:p>
            <a:pPr marL="285750" indent="-285750">
              <a:spcBef>
                <a:spcPts val="600"/>
              </a:spcBef>
              <a:buFont typeface="Arial" panose="020B0604020202020204" pitchFamily="34" charset="0"/>
              <a:buChar char="•"/>
            </a:pPr>
            <a:r>
              <a:rPr lang="en-US" sz="1400" dirty="0"/>
              <a:t>Soft skills: Teamwork, compassion, adaptability, problem solving, resilience. </a:t>
            </a:r>
          </a:p>
          <a:p>
            <a:pPr>
              <a:spcBef>
                <a:spcPts val="600"/>
              </a:spcBef>
            </a:pPr>
            <a:endParaRPr lang="en-US" sz="1400" b="1" dirty="0"/>
          </a:p>
          <a:p>
            <a:pPr>
              <a:spcBef>
                <a:spcPts val="600"/>
              </a:spcBef>
            </a:pPr>
            <a:r>
              <a:rPr lang="en-US" sz="1400" b="1" dirty="0"/>
              <a:t>Values</a:t>
            </a:r>
          </a:p>
          <a:p>
            <a:pPr marL="285750" indent="-285750">
              <a:spcBef>
                <a:spcPts val="600"/>
              </a:spcBef>
              <a:buFont typeface="Arial" panose="020B0604020202020204" pitchFamily="34" charset="0"/>
              <a:buChar char="•"/>
            </a:pPr>
            <a:r>
              <a:rPr lang="en-US" sz="1400" dirty="0"/>
              <a:t>Work-life balance</a:t>
            </a:r>
          </a:p>
          <a:p>
            <a:pPr marL="285750" indent="-285750">
              <a:spcBef>
                <a:spcPts val="600"/>
              </a:spcBef>
              <a:buFont typeface="Arial" panose="020B0604020202020204" pitchFamily="34" charset="0"/>
              <a:buChar char="•"/>
            </a:pPr>
            <a:r>
              <a:rPr lang="en-US" sz="1400" dirty="0"/>
              <a:t>Desire to help others</a:t>
            </a:r>
          </a:p>
          <a:p>
            <a:pPr marL="285750" indent="-285750">
              <a:spcBef>
                <a:spcPts val="600"/>
              </a:spcBef>
              <a:buFont typeface="Arial" panose="020B0604020202020204" pitchFamily="34" charset="0"/>
              <a:buChar char="•"/>
            </a:pPr>
            <a:r>
              <a:rPr lang="en-US" sz="1400" dirty="0"/>
              <a:t>Innovation and creativity</a:t>
            </a:r>
          </a:p>
          <a:p>
            <a:pPr>
              <a:spcBef>
                <a:spcPts val="600"/>
              </a:spcBef>
            </a:pPr>
            <a:endParaRPr lang="en-US" sz="1400" dirty="0"/>
          </a:p>
          <a:p>
            <a:pPr>
              <a:spcBef>
                <a:spcPts val="600"/>
              </a:spcBef>
            </a:pPr>
            <a:r>
              <a:rPr lang="en-US" sz="1400" b="1" dirty="0"/>
              <a:t>Interests</a:t>
            </a:r>
          </a:p>
          <a:p>
            <a:pPr marL="285750" indent="-285750">
              <a:spcBef>
                <a:spcPts val="600"/>
              </a:spcBef>
              <a:buFont typeface="Arial" panose="020B0604020202020204" pitchFamily="34" charset="0"/>
              <a:buChar char="•"/>
            </a:pPr>
            <a:r>
              <a:rPr lang="en-US" sz="1400" dirty="0"/>
              <a:t>Daily Engagement: The ability to find joy and purpose in your work.</a:t>
            </a:r>
          </a:p>
          <a:p>
            <a:pPr marL="285750" indent="-285750">
              <a:spcBef>
                <a:spcPts val="600"/>
              </a:spcBef>
              <a:buFont typeface="Arial" panose="020B0604020202020204" pitchFamily="34" charset="0"/>
              <a:buChar char="•"/>
            </a:pPr>
            <a:r>
              <a:rPr lang="en-US" sz="1400" dirty="0"/>
              <a:t>Sustained Motivation: How passion fuels perseverance and growth in your career.</a:t>
            </a:r>
          </a:p>
          <a:p>
            <a:pPr marL="285750" indent="-285750">
              <a:spcBef>
                <a:spcPts val="600"/>
              </a:spcBef>
              <a:buFont typeface="Arial" panose="020B0604020202020204" pitchFamily="34" charset="0"/>
              <a:buChar char="•"/>
            </a:pPr>
            <a:r>
              <a:rPr lang="en-US" sz="1400" dirty="0"/>
              <a:t>Continuing Education: More willing to pursue additional training or education to improve their skills.</a:t>
            </a:r>
          </a:p>
          <a:p>
            <a:pPr marL="285750" indent="-285750">
              <a:spcBef>
                <a:spcPts val="600"/>
              </a:spcBef>
              <a:buFont typeface="Arial" panose="020B0604020202020204" pitchFamily="34" charset="0"/>
              <a:buChar char="•"/>
            </a:pPr>
            <a:endParaRPr lang="en-US" sz="1400" dirty="0"/>
          </a:p>
          <a:p>
            <a:pPr marL="285750" indent="-285750">
              <a:spcBef>
                <a:spcPts val="600"/>
              </a:spcBef>
              <a:buFont typeface="Arial" panose="020B0604020202020204" pitchFamily="34" charset="0"/>
              <a:buChar char="•"/>
            </a:pPr>
            <a:endParaRPr lang="en-US" sz="1400" dirty="0"/>
          </a:p>
          <a:p>
            <a:pPr>
              <a:spcBef>
                <a:spcPts val="2500"/>
              </a:spcBef>
            </a:pPr>
            <a:endParaRPr lang="en-US" sz="1400" b="1" dirty="0"/>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251175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1B511B0-F8F4-7CB7-854B-5BE44AC6BDE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790762" y="733729"/>
            <a:ext cx="5993962" cy="3247064"/>
          </a:xfrm>
        </p:spPr>
        <p:txBody>
          <a:bodyPr>
            <a:normAutofit fontScale="85000" lnSpcReduction="20000"/>
          </a:bodyPr>
          <a:lstStyle/>
          <a:p>
            <a:pPr>
              <a:spcBef>
                <a:spcPts val="2500"/>
              </a:spcBef>
            </a:pPr>
            <a:r>
              <a:rPr lang="en-US" sz="1600" b="1" dirty="0"/>
              <a:t>Industry: Social Work</a:t>
            </a:r>
          </a:p>
          <a:p>
            <a:pPr>
              <a:spcBef>
                <a:spcPts val="1200"/>
              </a:spcBef>
            </a:pPr>
            <a:r>
              <a:rPr lang="en-US" sz="1600" b="1" dirty="0"/>
              <a:t>Areas of Practice: Child Welfare, Healthcare, Mental Health, School Social Work.</a:t>
            </a:r>
          </a:p>
          <a:p>
            <a:pPr>
              <a:spcBef>
                <a:spcPts val="600"/>
              </a:spcBef>
            </a:pPr>
            <a:endParaRPr lang="en-US" sz="1600" b="1" dirty="0"/>
          </a:p>
          <a:p>
            <a:pPr>
              <a:spcBef>
                <a:spcPts val="600"/>
              </a:spcBef>
            </a:pPr>
            <a:r>
              <a:rPr lang="en-US" sz="1600" b="1" dirty="0"/>
              <a:t>Roles:</a:t>
            </a:r>
          </a:p>
          <a:p>
            <a:pPr marL="285750" indent="-285750">
              <a:spcBef>
                <a:spcPts val="600"/>
              </a:spcBef>
              <a:buFont typeface="Arial" panose="020B0604020202020204" pitchFamily="34" charset="0"/>
              <a:buChar char="•"/>
            </a:pPr>
            <a:r>
              <a:rPr lang="en-US" sz="1600" dirty="0"/>
              <a:t>Clinical Social Worker: Provides therapy and counseling.</a:t>
            </a:r>
          </a:p>
          <a:p>
            <a:pPr marL="285750" indent="-285750">
              <a:spcBef>
                <a:spcPts val="600"/>
              </a:spcBef>
              <a:buFont typeface="Arial" panose="020B0604020202020204" pitchFamily="34" charset="0"/>
              <a:buChar char="•"/>
            </a:pPr>
            <a:r>
              <a:rPr lang="en-US" sz="1600" dirty="0"/>
              <a:t>School Social Worker: Supports students' emotional and social well-being.</a:t>
            </a:r>
          </a:p>
          <a:p>
            <a:pPr marL="285750" indent="-285750">
              <a:spcBef>
                <a:spcPts val="600"/>
              </a:spcBef>
              <a:buFont typeface="Arial" panose="020B0604020202020204" pitchFamily="34" charset="0"/>
              <a:buChar char="•"/>
            </a:pPr>
            <a:r>
              <a:rPr lang="en-US" sz="1600" dirty="0"/>
              <a:t>Child Welfare Specialist: Works to protect children and support families.</a:t>
            </a:r>
          </a:p>
          <a:p>
            <a:pPr marL="285750" indent="-285750">
              <a:spcBef>
                <a:spcPts val="600"/>
              </a:spcBef>
              <a:buFont typeface="Arial" panose="020B0604020202020204" pitchFamily="34" charset="0"/>
              <a:buChar char="•"/>
            </a:pPr>
            <a:r>
              <a:rPr lang="en-US" sz="1600" dirty="0"/>
              <a:t>Healthcare Social Worker: Assists patients in navigating healthcare systems.</a:t>
            </a:r>
          </a:p>
        </p:txBody>
      </p:sp>
      <p:sp>
        <p:nvSpPr>
          <p:cNvPr id="9" name="Content Placeholder 3">
            <a:extLst>
              <a:ext uri="{FF2B5EF4-FFF2-40B4-BE49-F238E27FC236}">
                <a16:creationId xmlns:a16="http://schemas.microsoft.com/office/drawing/2014/main" id="{D72B2E0C-8B73-4779-7091-8876590A9A19}"/>
              </a:ext>
            </a:extLst>
          </p:cNvPr>
          <p:cNvSpPr txBox="1">
            <a:spLocks/>
          </p:cNvSpPr>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7414" y="228600"/>
            <a:ext cx="4836510" cy="3531476"/>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2500"/>
              </a:spcBef>
            </a:pPr>
            <a:r>
              <a:rPr lang="en-US" sz="1600" b="1" dirty="0"/>
              <a:t>Activity Examples</a:t>
            </a:r>
          </a:p>
          <a:p>
            <a:pPr>
              <a:spcBef>
                <a:spcPts val="2500"/>
              </a:spcBef>
            </a:pPr>
            <a:r>
              <a:rPr lang="en-US" sz="1600" b="1" dirty="0"/>
              <a:t>Industry: Military </a:t>
            </a:r>
          </a:p>
          <a:p>
            <a:pPr>
              <a:spcBef>
                <a:spcPts val="1200"/>
              </a:spcBef>
            </a:pPr>
            <a:r>
              <a:rPr lang="en-US" sz="1600" b="1" dirty="0"/>
              <a:t>Branches: Army, Navy, Air Force, Marine Corps, Coast Guard.</a:t>
            </a:r>
          </a:p>
          <a:p>
            <a:pPr>
              <a:spcBef>
                <a:spcPts val="600"/>
              </a:spcBef>
            </a:pPr>
            <a:endParaRPr lang="en-US" sz="1600" b="1" dirty="0"/>
          </a:p>
          <a:p>
            <a:pPr>
              <a:spcBef>
                <a:spcPts val="600"/>
              </a:spcBef>
            </a:pPr>
            <a:r>
              <a:rPr lang="en-US" sz="1600" b="1" dirty="0"/>
              <a:t>Roles:</a:t>
            </a:r>
          </a:p>
          <a:p>
            <a:pPr marL="285750" indent="-285750">
              <a:spcBef>
                <a:spcPts val="600"/>
              </a:spcBef>
              <a:buFont typeface="Arial" panose="020B0604020202020204" pitchFamily="34" charset="0"/>
              <a:buChar char="•"/>
            </a:pPr>
            <a:r>
              <a:rPr lang="en-US" sz="1600" dirty="0"/>
              <a:t>Combat Roles: Infantry, Special Forces, Artillery.</a:t>
            </a:r>
          </a:p>
          <a:p>
            <a:pPr marL="285750" indent="-285750">
              <a:spcBef>
                <a:spcPts val="600"/>
              </a:spcBef>
              <a:buFont typeface="Arial" panose="020B0604020202020204" pitchFamily="34" charset="0"/>
              <a:buChar char="•"/>
            </a:pPr>
            <a:r>
              <a:rPr lang="en-US" sz="1600" dirty="0"/>
              <a:t>Support Roles: Logistics, Intelligence Analyst, Human Resources Specialist.</a:t>
            </a:r>
          </a:p>
          <a:p>
            <a:pPr marL="285750" indent="-285750">
              <a:spcBef>
                <a:spcPts val="600"/>
              </a:spcBef>
              <a:buFont typeface="Arial" panose="020B0604020202020204" pitchFamily="34" charset="0"/>
              <a:buChar char="•"/>
            </a:pPr>
            <a:r>
              <a:rPr lang="en-US" sz="1600" dirty="0"/>
              <a:t>Technical Roles: Cybersecurity Specialist, Aircraft Mechanic, Medical Corpsman</a:t>
            </a:r>
          </a:p>
          <a:p>
            <a:pPr>
              <a:spcBef>
                <a:spcPts val="600"/>
              </a:spcBef>
            </a:pPr>
            <a:endParaRPr lang="en-US" sz="1600" dirty="0"/>
          </a:p>
        </p:txBody>
      </p:sp>
      <p:sp>
        <p:nvSpPr>
          <p:cNvPr id="2" name="Content Placeholder 3">
            <a:extLst>
              <a:ext uri="{FF2B5EF4-FFF2-40B4-BE49-F238E27FC236}">
                <a16:creationId xmlns:a16="http://schemas.microsoft.com/office/drawing/2014/main" id="{C568F77F-0A76-DF4C-69CB-9CA9D2785B38}"/>
              </a:ext>
            </a:extLst>
          </p:cNvPr>
          <p:cNvSpPr txBox="1">
            <a:spLocks/>
          </p:cNvSpPr>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94862" y="3923616"/>
            <a:ext cx="4836510" cy="2905480"/>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2500"/>
              </a:spcBef>
            </a:pPr>
            <a:r>
              <a:rPr lang="en-US" sz="1600" b="1" dirty="0"/>
              <a:t>Industry: Child Development </a:t>
            </a:r>
          </a:p>
          <a:p>
            <a:pPr>
              <a:spcBef>
                <a:spcPts val="1200"/>
              </a:spcBef>
            </a:pPr>
            <a:r>
              <a:rPr lang="en-US" sz="1600" b="1" dirty="0"/>
              <a:t>Focus: Supporting children's growth and development in various settings.</a:t>
            </a:r>
          </a:p>
          <a:p>
            <a:pPr>
              <a:spcBef>
                <a:spcPts val="600"/>
              </a:spcBef>
            </a:pPr>
            <a:endParaRPr lang="en-US" sz="1600" b="1" dirty="0"/>
          </a:p>
          <a:p>
            <a:pPr>
              <a:spcBef>
                <a:spcPts val="600"/>
              </a:spcBef>
            </a:pPr>
            <a:r>
              <a:rPr lang="en-US" sz="1600" b="1" dirty="0"/>
              <a:t>Roles:</a:t>
            </a:r>
          </a:p>
          <a:p>
            <a:pPr marL="285750" indent="-285750">
              <a:spcBef>
                <a:spcPts val="600"/>
              </a:spcBef>
              <a:buFont typeface="Arial" panose="020B0604020202020204" pitchFamily="34" charset="0"/>
              <a:buChar char="•"/>
            </a:pPr>
            <a:r>
              <a:rPr lang="en-US" sz="1600" dirty="0"/>
              <a:t>Childhood Educator: Teaches and nurtures children in preschool settings.</a:t>
            </a:r>
          </a:p>
          <a:p>
            <a:pPr marL="285750" indent="-285750">
              <a:spcBef>
                <a:spcPts val="600"/>
              </a:spcBef>
              <a:buFont typeface="Arial" panose="020B0604020202020204" pitchFamily="34" charset="0"/>
              <a:buChar char="•"/>
            </a:pPr>
            <a:r>
              <a:rPr lang="en-US" sz="1600" dirty="0"/>
              <a:t>Child Development Specialist: Assesses and supports developmental milestones.</a:t>
            </a:r>
          </a:p>
          <a:p>
            <a:pPr marL="285750" indent="-285750">
              <a:spcBef>
                <a:spcPts val="600"/>
              </a:spcBef>
              <a:buFont typeface="Arial" panose="020B0604020202020204" pitchFamily="34" charset="0"/>
              <a:buChar char="•"/>
            </a:pPr>
            <a:r>
              <a:rPr lang="en-US" sz="1600" dirty="0"/>
              <a:t>Child Psychologist: Focuses on mental and emotional health.</a:t>
            </a:r>
          </a:p>
        </p:txBody>
      </p:sp>
      <p:sp>
        <p:nvSpPr>
          <p:cNvPr id="3" name="Content Placeholder 3">
            <a:extLst>
              <a:ext uri="{FF2B5EF4-FFF2-40B4-BE49-F238E27FC236}">
                <a16:creationId xmlns:a16="http://schemas.microsoft.com/office/drawing/2014/main" id="{75D08D84-353D-8AAA-7D64-F6402DDF057C}"/>
              </a:ext>
            </a:extLst>
          </p:cNvPr>
          <p:cNvSpPr txBox="1">
            <a:spLocks/>
          </p:cNvSpPr>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78349" y="4063563"/>
            <a:ext cx="5906375" cy="2905480"/>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2500"/>
              </a:spcBef>
            </a:pPr>
            <a:r>
              <a:rPr lang="en-US" sz="1600" b="1" dirty="0"/>
              <a:t>Industry: Entrepreneurship in Beauty Services </a:t>
            </a:r>
          </a:p>
          <a:p>
            <a:pPr>
              <a:spcBef>
                <a:spcPts val="1200"/>
              </a:spcBef>
            </a:pPr>
            <a:r>
              <a:rPr lang="en-US" sz="1600" b="1" dirty="0"/>
              <a:t>Focus: Providing personal care and beauty services.</a:t>
            </a:r>
          </a:p>
          <a:p>
            <a:pPr>
              <a:spcBef>
                <a:spcPts val="600"/>
              </a:spcBef>
            </a:pPr>
            <a:r>
              <a:rPr lang="en-US" sz="1600" b="1" dirty="0"/>
              <a:t>Roles:</a:t>
            </a:r>
          </a:p>
          <a:p>
            <a:pPr marL="285750" indent="-285750">
              <a:spcBef>
                <a:spcPts val="600"/>
              </a:spcBef>
              <a:buFont typeface="Arial" panose="020B0604020202020204" pitchFamily="34" charset="0"/>
              <a:buChar char="•"/>
            </a:pPr>
            <a:r>
              <a:rPr lang="en-US" sz="1600" dirty="0"/>
              <a:t>Nail Technician: Specializes in nail care, manicures, and pedicures.</a:t>
            </a:r>
          </a:p>
          <a:p>
            <a:pPr marL="285750" indent="-285750">
              <a:spcBef>
                <a:spcPts val="600"/>
              </a:spcBef>
              <a:buFont typeface="Arial" panose="020B0604020202020204" pitchFamily="34" charset="0"/>
              <a:buChar char="•"/>
            </a:pPr>
            <a:r>
              <a:rPr lang="en-US" sz="1600" dirty="0"/>
              <a:t>Beautician/Esthetician: Provides skincare, makeup, and beauty treatments.</a:t>
            </a:r>
          </a:p>
          <a:p>
            <a:pPr marL="285750" indent="-285750">
              <a:spcBef>
                <a:spcPts val="600"/>
              </a:spcBef>
              <a:buFont typeface="Arial" panose="020B0604020202020204" pitchFamily="34" charset="0"/>
              <a:buChar char="•"/>
            </a:pPr>
            <a:r>
              <a:rPr lang="en-US" sz="1600" dirty="0"/>
              <a:t>Salon Owner: Manages and operates a beauty salon or spa.</a:t>
            </a:r>
          </a:p>
          <a:p>
            <a:pPr marL="285750" indent="-285750">
              <a:spcBef>
                <a:spcPts val="600"/>
              </a:spcBef>
              <a:buFont typeface="Arial" panose="020B0604020202020204" pitchFamily="34" charset="0"/>
              <a:buChar char="•"/>
            </a:pPr>
            <a:r>
              <a:rPr lang="en-US" sz="1600" dirty="0"/>
              <a:t>Freelance Makeup Artist: Offers services for events like weddings and photoshoots.</a:t>
            </a:r>
          </a:p>
          <a:p>
            <a:pPr>
              <a:spcBef>
                <a:spcPts val="600"/>
              </a:spcBef>
            </a:pPr>
            <a:endParaRPr lang="en-US" sz="1600" dirty="0"/>
          </a:p>
        </p:txBody>
      </p:sp>
    </p:spTree>
    <p:extLst>
      <p:ext uri="{BB962C8B-B14F-4D97-AF65-F5344CB8AC3E}">
        <p14:creationId xmlns:p14="http://schemas.microsoft.com/office/powerpoint/2010/main" val="20717686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iterate>
                                    <p:tmPct val="10000"/>
                                  </p:iterate>
                                  <p:childTnLst>
                                    <p:set>
                                      <p:cBhvr>
                                        <p:cTn id="11" dur="1" fill="hold">
                                          <p:stCondLst>
                                            <p:cond delay="0"/>
                                          </p:stCondLst>
                                        </p:cTn>
                                        <p:tgtEl>
                                          <p:spTgt spid="9"/>
                                        </p:tgtEl>
                                        <p:attrNameLst>
                                          <p:attrName>style.visibility</p:attrName>
                                        </p:attrNameLst>
                                      </p:cBhvr>
                                      <p:to>
                                        <p:strVal val="visible"/>
                                      </p:to>
                                    </p:set>
                                    <p:animEffect transition="in" filter="fade">
                                      <p:cBhvr>
                                        <p:cTn id="12" dur="250"/>
                                        <p:tgtEl>
                                          <p:spTgt spid="9"/>
                                        </p:tgtEl>
                                      </p:cBhvr>
                                    </p:animEffect>
                                    <p:anim calcmode="lin" valueType="num">
                                      <p:cBhvr>
                                        <p:cTn id="13" dur="250" fill="hold"/>
                                        <p:tgtEl>
                                          <p:spTgt spid="9"/>
                                        </p:tgtEl>
                                        <p:attrNameLst>
                                          <p:attrName>ppt_x</p:attrName>
                                        </p:attrNameLst>
                                      </p:cBhvr>
                                      <p:tavLst>
                                        <p:tav tm="0">
                                          <p:val>
                                            <p:strVal val="#ppt_x"/>
                                          </p:val>
                                        </p:tav>
                                        <p:tav tm="100000">
                                          <p:val>
                                            <p:strVal val="#ppt_x"/>
                                          </p:val>
                                        </p:tav>
                                      </p:tavLst>
                                    </p:anim>
                                    <p:anim calcmode="lin" valueType="num">
                                      <p:cBhvr>
                                        <p:cTn id="14" dur="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50"/>
                                  </p:stCondLst>
                                  <p:iterate>
                                    <p:tmPct val="10000"/>
                                  </p:iterate>
                                  <p:childTnLst>
                                    <p:set>
                                      <p:cBhvr>
                                        <p:cTn id="16" dur="1" fill="hold">
                                          <p:stCondLst>
                                            <p:cond delay="0"/>
                                          </p:stCondLst>
                                        </p:cTn>
                                        <p:tgtEl>
                                          <p:spTgt spid="2"/>
                                        </p:tgtEl>
                                        <p:attrNameLst>
                                          <p:attrName>style.visibility</p:attrName>
                                        </p:attrNameLst>
                                      </p:cBhvr>
                                      <p:to>
                                        <p:strVal val="visible"/>
                                      </p:to>
                                    </p:set>
                                    <p:animEffect transition="in" filter="fade">
                                      <p:cBhvr>
                                        <p:cTn id="17" dur="250"/>
                                        <p:tgtEl>
                                          <p:spTgt spid="2"/>
                                        </p:tgtEl>
                                      </p:cBhvr>
                                    </p:animEffect>
                                    <p:anim calcmode="lin" valueType="num">
                                      <p:cBhvr>
                                        <p:cTn id="18" dur="250" fill="hold"/>
                                        <p:tgtEl>
                                          <p:spTgt spid="2"/>
                                        </p:tgtEl>
                                        <p:attrNameLst>
                                          <p:attrName>ppt_x</p:attrName>
                                        </p:attrNameLst>
                                      </p:cBhvr>
                                      <p:tavLst>
                                        <p:tav tm="0">
                                          <p:val>
                                            <p:strVal val="#ppt_x"/>
                                          </p:val>
                                        </p:tav>
                                        <p:tav tm="100000">
                                          <p:val>
                                            <p:strVal val="#ppt_x"/>
                                          </p:val>
                                        </p:tav>
                                      </p:tavLst>
                                    </p:anim>
                                    <p:anim calcmode="lin" valueType="num">
                                      <p:cBhvr>
                                        <p:cTn id="19" dur="25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250"/>
                                  </p:stCondLst>
                                  <p:iterate>
                                    <p:tmPct val="10000"/>
                                  </p:iterate>
                                  <p:childTnLst>
                                    <p:set>
                                      <p:cBhvr>
                                        <p:cTn id="21" dur="1" fill="hold">
                                          <p:stCondLst>
                                            <p:cond delay="0"/>
                                          </p:stCondLst>
                                        </p:cTn>
                                        <p:tgtEl>
                                          <p:spTgt spid="3"/>
                                        </p:tgtEl>
                                        <p:attrNameLst>
                                          <p:attrName>style.visibility</p:attrName>
                                        </p:attrNameLst>
                                      </p:cBhvr>
                                      <p:to>
                                        <p:strVal val="visible"/>
                                      </p:to>
                                    </p:set>
                                    <p:animEffect transition="in" filter="fade">
                                      <p:cBhvr>
                                        <p:cTn id="22" dur="250"/>
                                        <p:tgtEl>
                                          <p:spTgt spid="3"/>
                                        </p:tgtEl>
                                      </p:cBhvr>
                                    </p:animEffect>
                                    <p:anim calcmode="lin" valueType="num">
                                      <p:cBhvr>
                                        <p:cTn id="23" dur="250" fill="hold"/>
                                        <p:tgtEl>
                                          <p:spTgt spid="3"/>
                                        </p:tgtEl>
                                        <p:attrNameLst>
                                          <p:attrName>ppt_x</p:attrName>
                                        </p:attrNameLst>
                                      </p:cBhvr>
                                      <p:tavLst>
                                        <p:tav tm="0">
                                          <p:val>
                                            <p:strVal val="#ppt_x"/>
                                          </p:val>
                                        </p:tav>
                                        <p:tav tm="100000">
                                          <p:val>
                                            <p:strVal val="#ppt_x"/>
                                          </p:val>
                                        </p:tav>
                                      </p:tavLst>
                                    </p:anim>
                                    <p:anim calcmode="lin" valueType="num">
                                      <p:cBhvr>
                                        <p:cTn id="24"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Young business woman organizing her work and is very happy">
            <a:extLst>
              <a:ext uri="{FF2B5EF4-FFF2-40B4-BE49-F238E27FC236}">
                <a16:creationId xmlns:a16="http://schemas.microsoft.com/office/drawing/2014/main" id="{2B261013-3DD3-4597-94DA-E59BA09D61C0}"/>
              </a:ext>
            </a:extLst>
          </p:cNvPr>
          <p:cNvPicPr>
            <a:picLocks noGrp="1" noChangeAspect="1"/>
          </p:cNvPicPr>
          <p:nvPr>
            <p:ph sz="half" idx="1"/>
          </p:nvPr>
        </p:nvPicPr>
        <p:blipFill>
          <a:blip r:embed="rId3"/>
          <a:srcRect l="15499" b="22700"/>
          <a:stretch/>
        </p:blipFill>
        <p:spPr>
          <a:xfrm>
            <a:off x="472965" y="1789223"/>
            <a:ext cx="7340688" cy="4482371"/>
          </a:xfrm>
          <a:prstGeom prst="rect">
            <a:avLst/>
          </a:prstGeom>
        </p:spPr>
      </p:pic>
      <p:sp>
        <p:nvSpPr>
          <p:cNvPr id="2" name="Title 1">
            <a:extLst>
              <a:ext uri="{FF2B5EF4-FFF2-40B4-BE49-F238E27FC236}">
                <a16:creationId xmlns:a16="http://schemas.microsoft.com/office/drawing/2014/main" id="{F71645CA-72ED-43D9-1B06-7E23564862FF}"/>
              </a:ext>
            </a:extLst>
          </p:cNvPr>
          <p:cNvSpPr>
            <a:spLocks noGrp="1"/>
          </p:cNvSpPr>
          <p:nvPr>
            <p:ph type="title"/>
          </p:nvPr>
        </p:nvSpPr>
        <p:spPr>
          <a:xfrm>
            <a:off x="517865" y="976160"/>
            <a:ext cx="8686800" cy="813063"/>
          </a:xfrm>
        </p:spPr>
        <p:txBody>
          <a:bodyPr vert="horz" lIns="91440" tIns="45720" rIns="91440" bIns="45720" rtlCol="0" anchor="t">
            <a:normAutofit/>
          </a:bodyPr>
          <a:lstStyle/>
          <a:p>
            <a:r>
              <a:rPr lang="en-US" sz="4100"/>
              <a:t>Why Career Alignment is Important</a:t>
            </a:r>
          </a:p>
        </p:txBody>
      </p:sp>
      <p:sp>
        <p:nvSpPr>
          <p:cNvPr id="4" name="Content Placeholder 3">
            <a:extLst>
              <a:ext uri="{FF2B5EF4-FFF2-40B4-BE49-F238E27FC236}">
                <a16:creationId xmlns:a16="http://schemas.microsoft.com/office/drawing/2014/main" id="{0C310F39-367D-0004-42D5-C9A7465C433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090601" y="1765412"/>
            <a:ext cx="3628434" cy="4482371"/>
          </a:xfrm>
        </p:spPr>
        <p:txBody>
          <a:bodyPr>
            <a:normAutofit/>
          </a:bodyPr>
          <a:lstStyle/>
          <a:p>
            <a:pPr lvl="1"/>
            <a:r>
              <a:rPr lang="en-US" sz="1600" dirty="0"/>
              <a:t>Choosing a career that aligns with your personal values and interests is crucial for job satisfaction and fulfillment.</a:t>
            </a:r>
          </a:p>
          <a:p>
            <a:pPr marL="0" lvl="1" indent="0">
              <a:buNone/>
            </a:pPr>
            <a:endParaRPr lang="en-US" sz="1400" dirty="0"/>
          </a:p>
          <a:p>
            <a:pPr lvl="1"/>
            <a:r>
              <a:rPr lang="en-US" sz="1600" dirty="0"/>
              <a:t>Making intentional career choices can lead to increased job satisfaction, personal fulfillment, and a sense of purpose. </a:t>
            </a:r>
          </a:p>
          <a:p>
            <a:pPr marL="0" lvl="1" indent="0">
              <a:buNone/>
            </a:pPr>
            <a:endParaRPr lang="en-US" sz="1400" dirty="0"/>
          </a:p>
          <a:p>
            <a:pPr lvl="1"/>
            <a:r>
              <a:rPr lang="en-US" sz="1600" dirty="0"/>
              <a:t>Feeling fulfilled in your career can help to reduce stress and promote better mental health and increase overall happiness. </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5" y="508090"/>
            <a:ext cx="811123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0" name="Freeform: Shape 19">
            <a:extLst>
              <a:ext uri="{FF2B5EF4-FFF2-40B4-BE49-F238E27FC236}">
                <a16:creationId xmlns:a16="http://schemas.microsoft.com/office/drawing/2014/main" id="{E94EA6C1-5B73-CB10-F9FB-B671500C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2219383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omposition of Mature man in different jobs">
            <a:extLst>
              <a:ext uri="{FF2B5EF4-FFF2-40B4-BE49-F238E27FC236}">
                <a16:creationId xmlns:a16="http://schemas.microsoft.com/office/drawing/2014/main" id="{04ED96C5-6D9D-4E83-B491-4EE7BDFA3FFE}"/>
              </a:ext>
            </a:extLst>
          </p:cNvPr>
          <p:cNvPicPr>
            <a:picLocks noGrp="1" noChangeAspect="1"/>
          </p:cNvPicPr>
          <p:nvPr>
            <p:ph sz="half" idx="1"/>
          </p:nvPr>
        </p:nvPicPr>
        <p:blipFill>
          <a:blip r:embed="rId3"/>
          <a:srcRect t="4742" r="-1" b="-1"/>
          <a:stretch/>
        </p:blipFill>
        <p:spPr>
          <a:xfrm>
            <a:off x="7586236" y="508090"/>
            <a:ext cx="4081805" cy="5846990"/>
          </a:xfrm>
          <a:prstGeom prst="rect">
            <a:avLst/>
          </a:prstGeom>
        </p:spPr>
      </p:pic>
      <p:sp>
        <p:nvSpPr>
          <p:cNvPr id="2" name="Title 1">
            <a:extLst>
              <a:ext uri="{FF2B5EF4-FFF2-40B4-BE49-F238E27FC236}">
                <a16:creationId xmlns:a16="http://schemas.microsoft.com/office/drawing/2014/main" id="{05080E3D-3584-A275-236E-CD0C87EDC5E2}"/>
              </a:ext>
            </a:extLst>
          </p:cNvPr>
          <p:cNvSpPr>
            <a:spLocks noGrp="1"/>
          </p:cNvSpPr>
          <p:nvPr>
            <p:ph type="title"/>
          </p:nvPr>
        </p:nvSpPr>
        <p:spPr>
          <a:xfrm>
            <a:off x="517869" y="976159"/>
            <a:ext cx="6301185" cy="722575"/>
          </a:xfrm>
        </p:spPr>
        <p:txBody>
          <a:bodyPr vert="horz" lIns="91440" tIns="45720" rIns="91440" bIns="45720" rtlCol="0" anchor="t">
            <a:normAutofit/>
          </a:bodyPr>
          <a:lstStyle/>
          <a:p>
            <a:r>
              <a:rPr lang="en-US" sz="3000" dirty="0"/>
              <a:t>Researching Industries and Roles</a:t>
            </a:r>
          </a:p>
        </p:txBody>
      </p:sp>
      <p:sp>
        <p:nvSpPr>
          <p:cNvPr id="4" name="Content Placeholder 3">
            <a:extLst>
              <a:ext uri="{FF2B5EF4-FFF2-40B4-BE49-F238E27FC236}">
                <a16:creationId xmlns:a16="http://schemas.microsoft.com/office/drawing/2014/main" id="{EB718125-7FB1-28F4-AB5A-1234F30EDA7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7869" y="1633528"/>
            <a:ext cx="6978634" cy="4956458"/>
          </a:xfrm>
        </p:spPr>
        <p:txBody>
          <a:bodyPr>
            <a:noAutofit/>
          </a:bodyPr>
          <a:lstStyle/>
          <a:p>
            <a:pPr marL="0" indent="0">
              <a:spcBef>
                <a:spcPts val="2500"/>
              </a:spcBef>
              <a:buNone/>
            </a:pPr>
            <a:r>
              <a:rPr lang="en-US" sz="1600" b="1" dirty="0"/>
              <a:t>Step 1: Narrow Down an Industry</a:t>
            </a:r>
          </a:p>
          <a:p>
            <a:pPr lvl="1"/>
            <a:r>
              <a:rPr lang="en-US" sz="1600" dirty="0"/>
              <a:t>Healthcare</a:t>
            </a:r>
          </a:p>
          <a:p>
            <a:pPr lvl="1"/>
            <a:r>
              <a:rPr lang="en-US" sz="1600" dirty="0"/>
              <a:t>Technology</a:t>
            </a:r>
          </a:p>
          <a:p>
            <a:pPr lvl="1"/>
            <a:r>
              <a:rPr lang="en-US" sz="1600" dirty="0"/>
              <a:t>Arts and Entertainment</a:t>
            </a:r>
          </a:p>
          <a:p>
            <a:pPr lvl="1"/>
            <a:r>
              <a:rPr lang="en-US" sz="1600" dirty="0"/>
              <a:t>Trades </a:t>
            </a:r>
          </a:p>
          <a:p>
            <a:pPr lvl="1"/>
            <a:r>
              <a:rPr lang="en-US" sz="1600" dirty="0"/>
              <a:t>Education</a:t>
            </a:r>
          </a:p>
          <a:p>
            <a:pPr lvl="1"/>
            <a:r>
              <a:rPr lang="en-US" sz="1600" dirty="0"/>
              <a:t>Military</a:t>
            </a:r>
          </a:p>
          <a:p>
            <a:pPr lvl="1"/>
            <a:r>
              <a:rPr lang="en-US" sz="1600" dirty="0"/>
              <a:t>Business</a:t>
            </a:r>
          </a:p>
          <a:p>
            <a:pPr lvl="1"/>
            <a:r>
              <a:rPr lang="en-US" sz="1600" dirty="0"/>
              <a:t>Entrepreneurship </a:t>
            </a:r>
          </a:p>
          <a:p>
            <a:pPr lvl="1"/>
            <a:r>
              <a:rPr lang="en-US" sz="1600" dirty="0"/>
              <a:t>Social Work</a:t>
            </a:r>
          </a:p>
          <a:p>
            <a:pPr marL="0" indent="0">
              <a:spcBef>
                <a:spcPts val="2500"/>
              </a:spcBef>
              <a:buNone/>
            </a:pPr>
            <a:r>
              <a:rPr lang="en-US" sz="1600" b="1" dirty="0"/>
              <a:t>Step 2: Narrow Down a Role</a:t>
            </a:r>
          </a:p>
          <a:p>
            <a:pPr marL="0" lvl="1" indent="0">
              <a:buNone/>
            </a:pPr>
            <a:r>
              <a:rPr lang="en-US" sz="1600" dirty="0"/>
              <a:t>Each industry has a variety of roles available that require different skills and experiences. It is important to research these roles to determine if they align with your career goals and to help you understand the qualifications and skills necessary for these positions.</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91642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omposition of Mature man in different jobs">
            <a:extLst>
              <a:ext uri="{FF2B5EF4-FFF2-40B4-BE49-F238E27FC236}">
                <a16:creationId xmlns:a16="http://schemas.microsoft.com/office/drawing/2014/main" id="{04ED96C5-6D9D-4E83-B491-4EE7BDFA3FFE}"/>
              </a:ext>
            </a:extLst>
          </p:cNvPr>
          <p:cNvPicPr>
            <a:picLocks noGrp="1" noChangeAspect="1"/>
          </p:cNvPicPr>
          <p:nvPr>
            <p:ph sz="half" idx="1"/>
          </p:nvPr>
        </p:nvPicPr>
        <p:blipFill>
          <a:blip r:embed="rId3"/>
          <a:srcRect t="4742" r="-1" b="-1"/>
          <a:stretch/>
        </p:blipFill>
        <p:spPr>
          <a:xfrm>
            <a:off x="7586236" y="508090"/>
            <a:ext cx="4081805" cy="5846990"/>
          </a:xfrm>
          <a:prstGeom prst="rect">
            <a:avLst/>
          </a:prstGeom>
        </p:spPr>
      </p:pic>
      <p:sp>
        <p:nvSpPr>
          <p:cNvPr id="2" name="Title 1">
            <a:extLst>
              <a:ext uri="{FF2B5EF4-FFF2-40B4-BE49-F238E27FC236}">
                <a16:creationId xmlns:a16="http://schemas.microsoft.com/office/drawing/2014/main" id="{05080E3D-3584-A275-236E-CD0C87EDC5E2}"/>
              </a:ext>
            </a:extLst>
          </p:cNvPr>
          <p:cNvSpPr>
            <a:spLocks noGrp="1"/>
          </p:cNvSpPr>
          <p:nvPr>
            <p:ph type="title"/>
          </p:nvPr>
        </p:nvSpPr>
        <p:spPr>
          <a:xfrm>
            <a:off x="517870" y="976159"/>
            <a:ext cx="6301185" cy="564920"/>
          </a:xfrm>
        </p:spPr>
        <p:txBody>
          <a:bodyPr vert="horz" lIns="91440" tIns="45720" rIns="91440" bIns="45720" rtlCol="0" anchor="t">
            <a:normAutofit/>
          </a:bodyPr>
          <a:lstStyle/>
          <a:p>
            <a:r>
              <a:rPr lang="en-US" sz="3000" dirty="0"/>
              <a:t>Researching Industries and Roles</a:t>
            </a:r>
          </a:p>
        </p:txBody>
      </p:sp>
      <p:sp>
        <p:nvSpPr>
          <p:cNvPr id="4" name="Content Placeholder 3">
            <a:extLst>
              <a:ext uri="{FF2B5EF4-FFF2-40B4-BE49-F238E27FC236}">
                <a16:creationId xmlns:a16="http://schemas.microsoft.com/office/drawing/2014/main" id="{EB718125-7FB1-28F4-AB5A-1234F30EDA7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7868" y="1541079"/>
            <a:ext cx="6974693" cy="4804121"/>
          </a:xfrm>
        </p:spPr>
        <p:txBody>
          <a:bodyPr>
            <a:noAutofit/>
          </a:bodyPr>
          <a:lstStyle/>
          <a:p>
            <a:pPr marL="0" indent="0">
              <a:spcBef>
                <a:spcPts val="2500"/>
              </a:spcBef>
              <a:buNone/>
            </a:pPr>
            <a:r>
              <a:rPr lang="en-US" sz="1600" b="1" dirty="0"/>
              <a:t>Step 2: Narrow Down a Role</a:t>
            </a:r>
          </a:p>
          <a:p>
            <a:pPr marL="0" indent="0">
              <a:spcBef>
                <a:spcPts val="0"/>
              </a:spcBef>
              <a:buNone/>
            </a:pPr>
            <a:endParaRPr lang="en-US" sz="1600" b="1" dirty="0"/>
          </a:p>
          <a:p>
            <a:pPr lvl="0" eaLnBrk="0" fontAlgn="base" hangingPunct="0">
              <a:lnSpc>
                <a:spcPct val="100000"/>
              </a:lnSpc>
              <a:spcBef>
                <a:spcPct val="0"/>
              </a:spcBef>
              <a:spcAft>
                <a:spcPct val="0"/>
              </a:spcAft>
              <a:buFontTx/>
              <a:buChar char="•"/>
            </a:pPr>
            <a:r>
              <a:rPr lang="en-US" altLang="en-US" sz="1600" b="1" dirty="0"/>
              <a:t>Healthcare:</a:t>
            </a:r>
            <a:r>
              <a:rPr lang="en-US" altLang="en-US" sz="1600" dirty="0"/>
              <a:t> Patient care, medical research, and health administration.</a:t>
            </a:r>
          </a:p>
          <a:p>
            <a:pPr lvl="0" eaLnBrk="0" fontAlgn="base" hangingPunct="0">
              <a:lnSpc>
                <a:spcPct val="100000"/>
              </a:lnSpc>
              <a:spcBef>
                <a:spcPct val="0"/>
              </a:spcBef>
              <a:spcAft>
                <a:spcPct val="0"/>
              </a:spcAft>
            </a:pPr>
            <a:endParaRPr lang="en-US" altLang="en-US" sz="1600" dirty="0"/>
          </a:p>
          <a:p>
            <a:pPr lvl="0" eaLnBrk="0" fontAlgn="base" hangingPunct="0">
              <a:lnSpc>
                <a:spcPct val="100000"/>
              </a:lnSpc>
              <a:spcBef>
                <a:spcPct val="0"/>
              </a:spcBef>
              <a:spcAft>
                <a:spcPct val="0"/>
              </a:spcAft>
              <a:buFontTx/>
              <a:buChar char="•"/>
            </a:pPr>
            <a:r>
              <a:rPr lang="en-US" altLang="en-US" sz="1600" b="1" dirty="0"/>
              <a:t>Technology:</a:t>
            </a:r>
            <a:r>
              <a:rPr lang="en-US" altLang="en-US" sz="1600" dirty="0"/>
              <a:t> Software development, cybersecurity, and IT support.</a:t>
            </a:r>
          </a:p>
          <a:p>
            <a:pPr lvl="0" eaLnBrk="0" fontAlgn="base" hangingPunct="0">
              <a:lnSpc>
                <a:spcPct val="100000"/>
              </a:lnSpc>
              <a:spcBef>
                <a:spcPct val="0"/>
              </a:spcBef>
              <a:spcAft>
                <a:spcPct val="0"/>
              </a:spcAft>
            </a:pPr>
            <a:endParaRPr lang="en-US" altLang="en-US" sz="1600" dirty="0"/>
          </a:p>
          <a:p>
            <a:pPr lvl="0" eaLnBrk="0" fontAlgn="base" hangingPunct="0">
              <a:lnSpc>
                <a:spcPct val="100000"/>
              </a:lnSpc>
              <a:spcBef>
                <a:spcPct val="0"/>
              </a:spcBef>
              <a:spcAft>
                <a:spcPct val="0"/>
              </a:spcAft>
              <a:buFontTx/>
              <a:buChar char="•"/>
            </a:pPr>
            <a:r>
              <a:rPr lang="en-US" altLang="en-US" sz="1600" b="1" dirty="0"/>
              <a:t>Arts and Entertainment:</a:t>
            </a:r>
            <a:r>
              <a:rPr lang="en-US" altLang="en-US" sz="1600" dirty="0"/>
              <a:t> Design, music, and performance.</a:t>
            </a:r>
          </a:p>
          <a:p>
            <a:pPr lvl="0" eaLnBrk="0" fontAlgn="base" hangingPunct="0">
              <a:lnSpc>
                <a:spcPct val="100000"/>
              </a:lnSpc>
              <a:spcBef>
                <a:spcPct val="0"/>
              </a:spcBef>
              <a:spcAft>
                <a:spcPct val="0"/>
              </a:spcAft>
            </a:pPr>
            <a:endParaRPr lang="en-US" altLang="en-US" sz="1600" dirty="0"/>
          </a:p>
          <a:p>
            <a:pPr lvl="0" eaLnBrk="0" fontAlgn="base" hangingPunct="0">
              <a:lnSpc>
                <a:spcPct val="100000"/>
              </a:lnSpc>
              <a:spcBef>
                <a:spcPct val="0"/>
              </a:spcBef>
              <a:spcAft>
                <a:spcPct val="0"/>
              </a:spcAft>
              <a:buFontTx/>
              <a:buChar char="•"/>
            </a:pPr>
            <a:r>
              <a:rPr lang="en-US" altLang="en-US" sz="1600" b="1" dirty="0"/>
              <a:t>Trades:</a:t>
            </a:r>
            <a:r>
              <a:rPr lang="en-US" altLang="en-US" sz="1600" dirty="0"/>
              <a:t> Cosmetologist, chef/ culinary arts, technician.</a:t>
            </a:r>
          </a:p>
          <a:p>
            <a:pPr lvl="0" eaLnBrk="0" fontAlgn="base" hangingPunct="0">
              <a:lnSpc>
                <a:spcPct val="100000"/>
              </a:lnSpc>
              <a:spcBef>
                <a:spcPct val="0"/>
              </a:spcBef>
              <a:spcAft>
                <a:spcPct val="0"/>
              </a:spcAft>
            </a:pPr>
            <a:endParaRPr lang="en-US" altLang="en-US" sz="1600" dirty="0"/>
          </a:p>
          <a:p>
            <a:pPr lvl="0" eaLnBrk="0" fontAlgn="base" hangingPunct="0">
              <a:lnSpc>
                <a:spcPct val="100000"/>
              </a:lnSpc>
              <a:spcBef>
                <a:spcPct val="0"/>
              </a:spcBef>
              <a:spcAft>
                <a:spcPct val="0"/>
              </a:spcAft>
              <a:buFontTx/>
              <a:buChar char="•"/>
            </a:pPr>
            <a:r>
              <a:rPr lang="en-US" altLang="en-US" sz="1600" b="1" dirty="0"/>
              <a:t>Education:</a:t>
            </a:r>
            <a:r>
              <a:rPr lang="en-US" altLang="en-US" sz="1600" dirty="0"/>
              <a:t> Teaching, administration, and support roles.</a:t>
            </a:r>
          </a:p>
          <a:p>
            <a:pPr lvl="0" eaLnBrk="0" fontAlgn="base" hangingPunct="0">
              <a:lnSpc>
                <a:spcPct val="100000"/>
              </a:lnSpc>
              <a:spcBef>
                <a:spcPct val="0"/>
              </a:spcBef>
              <a:spcAft>
                <a:spcPct val="0"/>
              </a:spcAft>
            </a:pPr>
            <a:endParaRPr lang="en-US" altLang="en-US" sz="1600" dirty="0"/>
          </a:p>
          <a:p>
            <a:pPr lvl="0" eaLnBrk="0" fontAlgn="base" hangingPunct="0">
              <a:lnSpc>
                <a:spcPct val="100000"/>
              </a:lnSpc>
              <a:spcBef>
                <a:spcPct val="0"/>
              </a:spcBef>
              <a:spcAft>
                <a:spcPct val="0"/>
              </a:spcAft>
              <a:buFontTx/>
              <a:buChar char="•"/>
            </a:pPr>
            <a:r>
              <a:rPr lang="en-US" altLang="en-US" sz="1600" b="1" dirty="0"/>
              <a:t>Military:</a:t>
            </a:r>
            <a:r>
              <a:rPr lang="en-US" altLang="en-US" sz="1600" dirty="0"/>
              <a:t> Combat roles, logistics, and technical support.</a:t>
            </a:r>
          </a:p>
          <a:p>
            <a:pPr lvl="0" eaLnBrk="0" fontAlgn="base" hangingPunct="0">
              <a:lnSpc>
                <a:spcPct val="100000"/>
              </a:lnSpc>
              <a:spcBef>
                <a:spcPct val="0"/>
              </a:spcBef>
              <a:spcAft>
                <a:spcPct val="0"/>
              </a:spcAft>
            </a:pPr>
            <a:endParaRPr lang="en-US" altLang="en-US" sz="1600" dirty="0"/>
          </a:p>
          <a:p>
            <a:pPr lvl="0" eaLnBrk="0" fontAlgn="base" hangingPunct="0">
              <a:lnSpc>
                <a:spcPct val="100000"/>
              </a:lnSpc>
              <a:spcBef>
                <a:spcPct val="0"/>
              </a:spcBef>
              <a:spcAft>
                <a:spcPct val="0"/>
              </a:spcAft>
              <a:buFontTx/>
              <a:buChar char="•"/>
            </a:pPr>
            <a:r>
              <a:rPr lang="en-US" altLang="en-US" sz="1600" b="1" dirty="0"/>
              <a:t>Business:</a:t>
            </a:r>
            <a:r>
              <a:rPr lang="en-US" altLang="en-US" sz="1600" dirty="0"/>
              <a:t> Management, finance, marketing, and human resources.</a:t>
            </a:r>
          </a:p>
          <a:p>
            <a:pPr lvl="0" eaLnBrk="0" fontAlgn="base" hangingPunct="0">
              <a:lnSpc>
                <a:spcPct val="100000"/>
              </a:lnSpc>
              <a:spcBef>
                <a:spcPct val="0"/>
              </a:spcBef>
              <a:spcAft>
                <a:spcPct val="0"/>
              </a:spcAft>
            </a:pPr>
            <a:endParaRPr lang="en-US" altLang="en-US" sz="1600" dirty="0"/>
          </a:p>
          <a:p>
            <a:pPr lvl="0" eaLnBrk="0" fontAlgn="base" hangingPunct="0">
              <a:lnSpc>
                <a:spcPct val="100000"/>
              </a:lnSpc>
              <a:spcBef>
                <a:spcPct val="0"/>
              </a:spcBef>
              <a:spcAft>
                <a:spcPct val="0"/>
              </a:spcAft>
              <a:buFontTx/>
              <a:buChar char="•"/>
            </a:pPr>
            <a:r>
              <a:rPr lang="en-US" altLang="en-US" sz="1600" b="1" dirty="0"/>
              <a:t>Entrepreneurship:</a:t>
            </a:r>
            <a:r>
              <a:rPr lang="en-US" altLang="en-US" sz="1600" dirty="0"/>
              <a:t> Starting and managing your own business.</a:t>
            </a:r>
          </a:p>
          <a:p>
            <a:pPr lvl="0" eaLnBrk="0" fontAlgn="base" hangingPunct="0">
              <a:lnSpc>
                <a:spcPct val="100000"/>
              </a:lnSpc>
              <a:spcBef>
                <a:spcPct val="0"/>
              </a:spcBef>
              <a:spcAft>
                <a:spcPct val="0"/>
              </a:spcAft>
            </a:pPr>
            <a:endParaRPr lang="en-US" altLang="en-US" sz="1600" dirty="0"/>
          </a:p>
          <a:p>
            <a:pPr lvl="0" eaLnBrk="0" fontAlgn="base" hangingPunct="0">
              <a:lnSpc>
                <a:spcPct val="100000"/>
              </a:lnSpc>
              <a:spcBef>
                <a:spcPct val="0"/>
              </a:spcBef>
              <a:spcAft>
                <a:spcPct val="0"/>
              </a:spcAft>
              <a:buFontTx/>
              <a:buChar char="•"/>
            </a:pPr>
            <a:r>
              <a:rPr lang="en-US" altLang="en-US" sz="1600" b="1" dirty="0"/>
              <a:t>Social Work:</a:t>
            </a:r>
            <a:r>
              <a:rPr lang="en-US" altLang="en-US" sz="1600" dirty="0"/>
              <a:t> Counseling, advocacy, and support. </a:t>
            </a:r>
          </a:p>
        </p:txBody>
      </p:sp>
    </p:spTree>
    <p:extLst>
      <p:ext uri="{BB962C8B-B14F-4D97-AF65-F5344CB8AC3E}">
        <p14:creationId xmlns:p14="http://schemas.microsoft.com/office/powerpoint/2010/main" val="32083180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tudents in library">
            <a:extLst>
              <a:ext uri="{FF2B5EF4-FFF2-40B4-BE49-F238E27FC236}">
                <a16:creationId xmlns:a16="http://schemas.microsoft.com/office/drawing/2014/main" id="{EBFEEF8A-404F-4780-B5C2-29158F6B13A0}"/>
              </a:ext>
            </a:extLst>
          </p:cNvPr>
          <p:cNvPicPr>
            <a:picLocks noGrp="1" noChangeAspect="1"/>
          </p:cNvPicPr>
          <p:nvPr>
            <p:ph sz="half" idx="1"/>
          </p:nvPr>
        </p:nvPicPr>
        <p:blipFill>
          <a:blip r:embed="rId3"/>
          <a:srcRect l="14153" r="3082" b="3"/>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8031428A-EA81-D7E8-974F-14335DCDF92B}"/>
              </a:ext>
            </a:extLst>
          </p:cNvPr>
          <p:cNvSpPr>
            <a:spLocks noGrp="1"/>
          </p:cNvSpPr>
          <p:nvPr>
            <p:ph type="title"/>
          </p:nvPr>
        </p:nvSpPr>
        <p:spPr>
          <a:xfrm>
            <a:off x="517867" y="976160"/>
            <a:ext cx="4809314" cy="1447163"/>
          </a:xfrm>
        </p:spPr>
        <p:txBody>
          <a:bodyPr vert="horz" lIns="91440" tIns="45720" rIns="91440" bIns="45720" rtlCol="0" anchor="t">
            <a:normAutofit/>
          </a:bodyPr>
          <a:lstStyle/>
          <a:p>
            <a:r>
              <a:rPr lang="en-US" sz="4400"/>
              <a:t>Education Pathways</a:t>
            </a:r>
          </a:p>
        </p:txBody>
      </p:sp>
      <p:sp>
        <p:nvSpPr>
          <p:cNvPr id="4" name="Content Placeholder 3">
            <a:extLst>
              <a:ext uri="{FF2B5EF4-FFF2-40B4-BE49-F238E27FC236}">
                <a16:creationId xmlns:a16="http://schemas.microsoft.com/office/drawing/2014/main" id="{51B511B0-F8F4-7CB7-854B-5BE44AC6BDE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0" y="1033272"/>
            <a:ext cx="5832133" cy="5312732"/>
          </a:xfrm>
        </p:spPr>
        <p:txBody>
          <a:bodyPr>
            <a:normAutofit/>
          </a:bodyPr>
          <a:lstStyle/>
          <a:p>
            <a:pPr>
              <a:spcBef>
                <a:spcPts val="2500"/>
              </a:spcBef>
            </a:pPr>
            <a:r>
              <a:rPr lang="en-US" sz="1600" b="1" dirty="0"/>
              <a:t>Step 3: What’s needed to get the role</a:t>
            </a:r>
          </a:p>
          <a:p>
            <a:pPr marL="0" indent="0">
              <a:spcBef>
                <a:spcPts val="2500"/>
              </a:spcBef>
              <a:buNone/>
            </a:pPr>
            <a:r>
              <a:rPr lang="en-US" sz="1600" b="1" dirty="0"/>
              <a:t>College (Bachelor’s and Master’s Degrees)</a:t>
            </a:r>
          </a:p>
          <a:p>
            <a:pPr marL="0" indent="0">
              <a:spcBef>
                <a:spcPts val="2500"/>
              </a:spcBef>
              <a:buNone/>
            </a:pPr>
            <a:r>
              <a:rPr lang="en-US" sz="1600" b="1" dirty="0"/>
              <a:t>Trade School</a:t>
            </a:r>
          </a:p>
          <a:p>
            <a:pPr marL="0" indent="0">
              <a:spcBef>
                <a:spcPts val="2500"/>
              </a:spcBef>
              <a:buNone/>
            </a:pPr>
            <a:r>
              <a:rPr lang="en-US" sz="1600" b="1" dirty="0"/>
              <a:t>Skill-based Learning</a:t>
            </a:r>
          </a:p>
        </p:txBody>
      </p:sp>
    </p:spTree>
    <p:extLst>
      <p:ext uri="{BB962C8B-B14F-4D97-AF65-F5344CB8AC3E}">
        <p14:creationId xmlns:p14="http://schemas.microsoft.com/office/powerpoint/2010/main" val="5910168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tudents in library">
            <a:extLst>
              <a:ext uri="{FF2B5EF4-FFF2-40B4-BE49-F238E27FC236}">
                <a16:creationId xmlns:a16="http://schemas.microsoft.com/office/drawing/2014/main" id="{EBFEEF8A-404F-4780-B5C2-29158F6B13A0}"/>
              </a:ext>
            </a:extLst>
          </p:cNvPr>
          <p:cNvPicPr>
            <a:picLocks noGrp="1" noChangeAspect="1"/>
          </p:cNvPicPr>
          <p:nvPr>
            <p:ph sz="half" idx="1"/>
          </p:nvPr>
        </p:nvPicPr>
        <p:blipFill>
          <a:blip r:embed="rId3"/>
          <a:srcRect l="14153" r="3082" b="3"/>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8031428A-EA81-D7E8-974F-14335DCDF92B}"/>
              </a:ext>
            </a:extLst>
          </p:cNvPr>
          <p:cNvSpPr>
            <a:spLocks noGrp="1"/>
          </p:cNvSpPr>
          <p:nvPr>
            <p:ph type="title"/>
          </p:nvPr>
        </p:nvSpPr>
        <p:spPr>
          <a:xfrm>
            <a:off x="517867" y="976160"/>
            <a:ext cx="4809314" cy="1447163"/>
          </a:xfrm>
        </p:spPr>
        <p:txBody>
          <a:bodyPr vert="horz" lIns="91440" tIns="45720" rIns="91440" bIns="45720" rtlCol="0" anchor="t">
            <a:normAutofit/>
          </a:bodyPr>
          <a:lstStyle/>
          <a:p>
            <a:r>
              <a:rPr lang="en-US" sz="4400"/>
              <a:t>Education Pathways</a:t>
            </a:r>
          </a:p>
        </p:txBody>
      </p:sp>
      <p:sp>
        <p:nvSpPr>
          <p:cNvPr id="4" name="Content Placeholder 3">
            <a:extLst>
              <a:ext uri="{FF2B5EF4-FFF2-40B4-BE49-F238E27FC236}">
                <a16:creationId xmlns:a16="http://schemas.microsoft.com/office/drawing/2014/main" id="{51B511B0-F8F4-7CB7-854B-5BE44AC6BDE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0" y="1033272"/>
            <a:ext cx="5832133" cy="5312732"/>
          </a:xfrm>
        </p:spPr>
        <p:txBody>
          <a:bodyPr>
            <a:normAutofit lnSpcReduction="10000"/>
          </a:bodyPr>
          <a:lstStyle/>
          <a:p>
            <a:pPr marL="0" indent="0">
              <a:spcBef>
                <a:spcPts val="2500"/>
              </a:spcBef>
              <a:buNone/>
            </a:pPr>
            <a:r>
              <a:rPr lang="en-US" sz="1600" b="1" dirty="0"/>
              <a:t>College (Bachelor’s and Master’s Degrees)</a:t>
            </a:r>
          </a:p>
          <a:p>
            <a:pPr marL="0" indent="0">
              <a:spcBef>
                <a:spcPts val="2500"/>
              </a:spcBef>
              <a:buNone/>
            </a:pPr>
            <a:r>
              <a:rPr lang="en-US" sz="1600" b="1" dirty="0"/>
              <a:t>Pros</a:t>
            </a:r>
          </a:p>
          <a:p>
            <a:pPr marL="285750" indent="-285750">
              <a:spcBef>
                <a:spcPts val="600"/>
              </a:spcBef>
              <a:buFont typeface="Arial" panose="020B0604020202020204" pitchFamily="34" charset="0"/>
              <a:buChar char="•"/>
            </a:pPr>
            <a:r>
              <a:rPr lang="en-US" sz="1600" dirty="0">
                <a:solidFill>
                  <a:schemeClr val="bg1"/>
                </a:solidFill>
              </a:rPr>
              <a:t>Broad knowledge</a:t>
            </a:r>
          </a:p>
          <a:p>
            <a:pPr marL="285750" indent="-285750">
              <a:spcBef>
                <a:spcPts val="600"/>
              </a:spcBef>
              <a:buFont typeface="Arial" panose="020B0604020202020204" pitchFamily="34" charset="0"/>
              <a:buChar char="•"/>
            </a:pPr>
            <a:r>
              <a:rPr lang="en-US" sz="1600" dirty="0">
                <a:solidFill>
                  <a:schemeClr val="bg1"/>
                </a:solidFill>
              </a:rPr>
              <a:t>Networking opportunities</a:t>
            </a:r>
          </a:p>
          <a:p>
            <a:pPr marL="285750" indent="-285750">
              <a:spcBef>
                <a:spcPts val="600"/>
              </a:spcBef>
              <a:buFont typeface="Arial" panose="020B0604020202020204" pitchFamily="34" charset="0"/>
              <a:buChar char="•"/>
            </a:pPr>
            <a:r>
              <a:rPr lang="en-US" sz="1600" dirty="0">
                <a:solidFill>
                  <a:schemeClr val="bg1"/>
                </a:solidFill>
              </a:rPr>
              <a:t>Higher earning potential</a:t>
            </a:r>
          </a:p>
          <a:p>
            <a:pPr marL="285750" indent="-285750">
              <a:spcBef>
                <a:spcPts val="600"/>
              </a:spcBef>
              <a:buFont typeface="Arial" panose="020B0604020202020204" pitchFamily="34" charset="0"/>
              <a:buChar char="•"/>
            </a:pPr>
            <a:r>
              <a:rPr lang="en-US" sz="1600" dirty="0">
                <a:solidFill>
                  <a:schemeClr val="bg1"/>
                </a:solidFill>
              </a:rPr>
              <a:t>Access to extracurricular activities and resources</a:t>
            </a:r>
          </a:p>
          <a:p>
            <a:pPr marL="285750" indent="-285750">
              <a:spcBef>
                <a:spcPts val="600"/>
              </a:spcBef>
              <a:buFont typeface="Arial" panose="020B0604020202020204" pitchFamily="34" charset="0"/>
              <a:buChar char="•"/>
            </a:pPr>
            <a:r>
              <a:rPr lang="en-US" sz="1600" dirty="0">
                <a:solidFill>
                  <a:schemeClr val="bg1"/>
                </a:solidFill>
              </a:rPr>
              <a:t>Development of critical thinking, soft skills, and social skills</a:t>
            </a:r>
          </a:p>
          <a:p>
            <a:pPr marL="0" indent="0">
              <a:spcBef>
                <a:spcPts val="2500"/>
              </a:spcBef>
              <a:buNone/>
            </a:pPr>
            <a:r>
              <a:rPr lang="en-US" sz="1600" b="1" dirty="0"/>
              <a:t>Cons</a:t>
            </a:r>
          </a:p>
          <a:p>
            <a:pPr marL="285750" indent="-285750">
              <a:spcBef>
                <a:spcPts val="600"/>
              </a:spcBef>
              <a:buFont typeface="Arial" panose="020B0604020202020204" pitchFamily="34" charset="0"/>
              <a:buChar char="•"/>
            </a:pPr>
            <a:r>
              <a:rPr lang="en-US" sz="1600" dirty="0">
                <a:solidFill>
                  <a:schemeClr val="bg1"/>
                </a:solidFill>
              </a:rPr>
              <a:t>Cost (High Potential for Debt)</a:t>
            </a:r>
          </a:p>
          <a:p>
            <a:pPr marL="285750" indent="-285750">
              <a:spcBef>
                <a:spcPts val="600"/>
              </a:spcBef>
              <a:buFont typeface="Arial" panose="020B0604020202020204" pitchFamily="34" charset="0"/>
              <a:buChar char="•"/>
            </a:pPr>
            <a:r>
              <a:rPr lang="en-US" sz="1600" dirty="0">
                <a:solidFill>
                  <a:schemeClr val="bg1"/>
                </a:solidFill>
              </a:rPr>
              <a:t>Time commitment</a:t>
            </a:r>
          </a:p>
          <a:p>
            <a:pPr marL="285750" indent="-285750">
              <a:spcBef>
                <a:spcPts val="600"/>
              </a:spcBef>
              <a:buFont typeface="Arial" panose="020B0604020202020204" pitchFamily="34" charset="0"/>
              <a:buChar char="•"/>
            </a:pPr>
            <a:r>
              <a:rPr lang="en-US" sz="1600" dirty="0">
                <a:solidFill>
                  <a:schemeClr val="bg1"/>
                </a:solidFill>
              </a:rPr>
              <a:t>Uncertain return on investment for some degrees</a:t>
            </a:r>
          </a:p>
          <a:p>
            <a:pPr marL="285750" indent="-285750">
              <a:spcBef>
                <a:spcPts val="600"/>
              </a:spcBef>
              <a:buFont typeface="Arial" panose="020B0604020202020204" pitchFamily="34" charset="0"/>
              <a:buChar char="•"/>
            </a:pPr>
            <a:r>
              <a:rPr lang="en-US" sz="1600" dirty="0">
                <a:solidFill>
                  <a:schemeClr val="bg1"/>
                </a:solidFill>
              </a:rPr>
              <a:t>Opportunity cost of real world </a:t>
            </a:r>
            <a:r>
              <a:rPr lang="en-US" sz="1600" dirty="0" err="1">
                <a:solidFill>
                  <a:schemeClr val="bg1"/>
                </a:solidFill>
              </a:rPr>
              <a:t>pra</a:t>
            </a:r>
            <a:endParaRPr lang="en-US" sz="1600" dirty="0">
              <a:solidFill>
                <a:schemeClr val="bg1"/>
              </a:solidFill>
            </a:endParaRPr>
          </a:p>
          <a:p>
            <a:pPr>
              <a:spcBef>
                <a:spcPts val="2500"/>
              </a:spcBef>
            </a:pPr>
            <a:r>
              <a:rPr lang="en-US" sz="1600" b="1" dirty="0">
                <a:solidFill>
                  <a:schemeClr val="bg1"/>
                </a:solidFill>
              </a:rPr>
              <a:t>Examples: Doctor, Engineer, Teacher, Scientist, Manager, Psychologist, Analyst</a:t>
            </a:r>
          </a:p>
        </p:txBody>
      </p:sp>
    </p:spTree>
    <p:extLst>
      <p:ext uri="{BB962C8B-B14F-4D97-AF65-F5344CB8AC3E}">
        <p14:creationId xmlns:p14="http://schemas.microsoft.com/office/powerpoint/2010/main" val="2806559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tudents in library">
            <a:extLst>
              <a:ext uri="{FF2B5EF4-FFF2-40B4-BE49-F238E27FC236}">
                <a16:creationId xmlns:a16="http://schemas.microsoft.com/office/drawing/2014/main" id="{EBFEEF8A-404F-4780-B5C2-29158F6B13A0}"/>
              </a:ext>
            </a:extLst>
          </p:cNvPr>
          <p:cNvPicPr>
            <a:picLocks noGrp="1" noChangeAspect="1"/>
          </p:cNvPicPr>
          <p:nvPr>
            <p:ph sz="half" idx="1"/>
          </p:nvPr>
        </p:nvPicPr>
        <p:blipFill>
          <a:blip r:embed="rId3"/>
          <a:srcRect l="14153" r="3082" b="3"/>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8031428A-EA81-D7E8-974F-14335DCDF92B}"/>
              </a:ext>
            </a:extLst>
          </p:cNvPr>
          <p:cNvSpPr>
            <a:spLocks noGrp="1"/>
          </p:cNvSpPr>
          <p:nvPr>
            <p:ph type="title"/>
          </p:nvPr>
        </p:nvSpPr>
        <p:spPr>
          <a:xfrm>
            <a:off x="517867" y="976160"/>
            <a:ext cx="4809314" cy="1447163"/>
          </a:xfrm>
        </p:spPr>
        <p:txBody>
          <a:bodyPr vert="horz" lIns="91440" tIns="45720" rIns="91440" bIns="45720" rtlCol="0" anchor="t">
            <a:normAutofit/>
          </a:bodyPr>
          <a:lstStyle/>
          <a:p>
            <a:r>
              <a:rPr lang="en-US" sz="4400"/>
              <a:t>Education Pathways</a:t>
            </a:r>
          </a:p>
        </p:txBody>
      </p:sp>
      <p:sp>
        <p:nvSpPr>
          <p:cNvPr id="4" name="Content Placeholder 3">
            <a:extLst>
              <a:ext uri="{FF2B5EF4-FFF2-40B4-BE49-F238E27FC236}">
                <a16:creationId xmlns:a16="http://schemas.microsoft.com/office/drawing/2014/main" id="{51B511B0-F8F4-7CB7-854B-5BE44AC6BDE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0" y="1033272"/>
            <a:ext cx="5832133" cy="5312732"/>
          </a:xfrm>
        </p:spPr>
        <p:txBody>
          <a:bodyPr>
            <a:normAutofit lnSpcReduction="10000"/>
          </a:bodyPr>
          <a:lstStyle/>
          <a:p>
            <a:pPr marL="0" indent="0">
              <a:spcBef>
                <a:spcPts val="2500"/>
              </a:spcBef>
              <a:buNone/>
            </a:pPr>
            <a:r>
              <a:rPr lang="en-US" sz="1600" b="1" dirty="0"/>
              <a:t>College (Bachelor’s and Master’s Degrees)</a:t>
            </a:r>
          </a:p>
          <a:p>
            <a:pPr marL="0" indent="0">
              <a:spcBef>
                <a:spcPts val="2500"/>
              </a:spcBef>
              <a:buNone/>
            </a:pPr>
            <a:r>
              <a:rPr lang="en-US" sz="1600" b="1" dirty="0"/>
              <a:t>Pros</a:t>
            </a:r>
          </a:p>
          <a:p>
            <a:pPr marL="285750" indent="-285750">
              <a:spcBef>
                <a:spcPts val="600"/>
              </a:spcBef>
              <a:buFont typeface="Arial" panose="020B0604020202020204" pitchFamily="34" charset="0"/>
              <a:buChar char="•"/>
            </a:pPr>
            <a:r>
              <a:rPr lang="en-US" sz="1600" dirty="0"/>
              <a:t>Broad knowledge</a:t>
            </a:r>
          </a:p>
          <a:p>
            <a:pPr marL="285750" indent="-285750">
              <a:spcBef>
                <a:spcPts val="600"/>
              </a:spcBef>
              <a:buFont typeface="Arial" panose="020B0604020202020204" pitchFamily="34" charset="0"/>
              <a:buChar char="•"/>
            </a:pPr>
            <a:r>
              <a:rPr lang="en-US" sz="1600" dirty="0"/>
              <a:t>Networking opportunities</a:t>
            </a:r>
          </a:p>
          <a:p>
            <a:pPr marL="285750" indent="-285750">
              <a:spcBef>
                <a:spcPts val="600"/>
              </a:spcBef>
              <a:buFont typeface="Arial" panose="020B0604020202020204" pitchFamily="34" charset="0"/>
              <a:buChar char="•"/>
            </a:pPr>
            <a:r>
              <a:rPr lang="en-US" sz="1600" dirty="0"/>
              <a:t>Higher earning potential</a:t>
            </a:r>
          </a:p>
          <a:p>
            <a:pPr marL="285750" indent="-285750">
              <a:spcBef>
                <a:spcPts val="600"/>
              </a:spcBef>
              <a:buFont typeface="Arial" panose="020B0604020202020204" pitchFamily="34" charset="0"/>
              <a:buChar char="•"/>
            </a:pPr>
            <a:r>
              <a:rPr lang="en-US" sz="1600" dirty="0"/>
              <a:t>Access to extracurricular activities and resources</a:t>
            </a:r>
          </a:p>
          <a:p>
            <a:pPr marL="285750" indent="-285750">
              <a:spcBef>
                <a:spcPts val="600"/>
              </a:spcBef>
              <a:buFont typeface="Arial" panose="020B0604020202020204" pitchFamily="34" charset="0"/>
              <a:buChar char="•"/>
            </a:pPr>
            <a:r>
              <a:rPr lang="en-US" sz="1600" dirty="0"/>
              <a:t>Development of critical thinking, soft skills, and social skills</a:t>
            </a:r>
          </a:p>
          <a:p>
            <a:pPr marL="0" indent="0">
              <a:spcBef>
                <a:spcPts val="2500"/>
              </a:spcBef>
              <a:buNone/>
            </a:pPr>
            <a:r>
              <a:rPr lang="en-US" sz="1600" b="1" dirty="0"/>
              <a:t>Cons</a:t>
            </a:r>
          </a:p>
          <a:p>
            <a:pPr marL="285750" indent="-285750">
              <a:spcBef>
                <a:spcPts val="600"/>
              </a:spcBef>
              <a:buFont typeface="Arial" panose="020B0604020202020204" pitchFamily="34" charset="0"/>
              <a:buChar char="•"/>
            </a:pPr>
            <a:r>
              <a:rPr lang="en-US" sz="1600" dirty="0"/>
              <a:t>Cost (High Potential for Debt)</a:t>
            </a:r>
          </a:p>
          <a:p>
            <a:pPr marL="285750" indent="-285750">
              <a:spcBef>
                <a:spcPts val="600"/>
              </a:spcBef>
              <a:buFont typeface="Arial" panose="020B0604020202020204" pitchFamily="34" charset="0"/>
              <a:buChar char="•"/>
            </a:pPr>
            <a:r>
              <a:rPr lang="en-US" sz="1600" dirty="0"/>
              <a:t>Time commitment</a:t>
            </a:r>
          </a:p>
          <a:p>
            <a:pPr marL="285750" indent="-285750">
              <a:spcBef>
                <a:spcPts val="600"/>
              </a:spcBef>
              <a:buFont typeface="Arial" panose="020B0604020202020204" pitchFamily="34" charset="0"/>
              <a:buChar char="•"/>
            </a:pPr>
            <a:r>
              <a:rPr lang="en-US" sz="1600" dirty="0"/>
              <a:t>Uncertain return on investment for some degrees</a:t>
            </a:r>
          </a:p>
          <a:p>
            <a:pPr marL="285750" indent="-285750">
              <a:spcBef>
                <a:spcPts val="600"/>
              </a:spcBef>
              <a:buFont typeface="Arial" panose="020B0604020202020204" pitchFamily="34" charset="0"/>
              <a:buChar char="•"/>
            </a:pPr>
            <a:r>
              <a:rPr lang="en-US" sz="1600" dirty="0"/>
              <a:t>Opportunity cost of real world </a:t>
            </a:r>
            <a:r>
              <a:rPr lang="en-US" sz="1600" dirty="0" err="1"/>
              <a:t>pra</a:t>
            </a:r>
            <a:endParaRPr lang="en-US" sz="1600" dirty="0"/>
          </a:p>
          <a:p>
            <a:pPr>
              <a:spcBef>
                <a:spcPts val="2500"/>
              </a:spcBef>
            </a:pPr>
            <a:r>
              <a:rPr lang="en-US" sz="1600" b="1" dirty="0"/>
              <a:t>Examples: Doctor, Engineer, Teacher, Scientist, Manager, Psychologist, Analyst</a:t>
            </a:r>
          </a:p>
        </p:txBody>
      </p:sp>
    </p:spTree>
    <p:extLst>
      <p:ext uri="{BB962C8B-B14F-4D97-AF65-F5344CB8AC3E}">
        <p14:creationId xmlns:p14="http://schemas.microsoft.com/office/powerpoint/2010/main" val="11806851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tudents in library">
            <a:extLst>
              <a:ext uri="{FF2B5EF4-FFF2-40B4-BE49-F238E27FC236}">
                <a16:creationId xmlns:a16="http://schemas.microsoft.com/office/drawing/2014/main" id="{EBFEEF8A-404F-4780-B5C2-29158F6B13A0}"/>
              </a:ext>
            </a:extLst>
          </p:cNvPr>
          <p:cNvPicPr>
            <a:picLocks noGrp="1" noChangeAspect="1"/>
          </p:cNvPicPr>
          <p:nvPr>
            <p:ph sz="half" idx="1"/>
          </p:nvPr>
        </p:nvPicPr>
        <p:blipFill>
          <a:blip r:embed="rId3"/>
          <a:srcRect l="14153" r="3082" b="3"/>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8031428A-EA81-D7E8-974F-14335DCDF92B}"/>
              </a:ext>
            </a:extLst>
          </p:cNvPr>
          <p:cNvSpPr>
            <a:spLocks noGrp="1"/>
          </p:cNvSpPr>
          <p:nvPr>
            <p:ph type="title"/>
          </p:nvPr>
        </p:nvSpPr>
        <p:spPr>
          <a:xfrm>
            <a:off x="517867" y="976160"/>
            <a:ext cx="4809314" cy="1447163"/>
          </a:xfrm>
        </p:spPr>
        <p:txBody>
          <a:bodyPr vert="horz" lIns="91440" tIns="45720" rIns="91440" bIns="45720" rtlCol="0" anchor="t">
            <a:normAutofit/>
          </a:bodyPr>
          <a:lstStyle/>
          <a:p>
            <a:r>
              <a:rPr lang="en-US" sz="4400"/>
              <a:t>Education Pathways</a:t>
            </a:r>
          </a:p>
        </p:txBody>
      </p:sp>
      <p:sp>
        <p:nvSpPr>
          <p:cNvPr id="4" name="Content Placeholder 3">
            <a:extLst>
              <a:ext uri="{FF2B5EF4-FFF2-40B4-BE49-F238E27FC236}">
                <a16:creationId xmlns:a16="http://schemas.microsoft.com/office/drawing/2014/main" id="{51B511B0-F8F4-7CB7-854B-5BE44AC6BDE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0" y="1033272"/>
            <a:ext cx="5832133" cy="5312732"/>
          </a:xfrm>
        </p:spPr>
        <p:txBody>
          <a:bodyPr>
            <a:normAutofit lnSpcReduction="10000"/>
          </a:bodyPr>
          <a:lstStyle/>
          <a:p>
            <a:pPr marL="0" indent="0">
              <a:spcBef>
                <a:spcPts val="2500"/>
              </a:spcBef>
              <a:buNone/>
            </a:pPr>
            <a:r>
              <a:rPr lang="en-US" sz="1600" b="1" dirty="0"/>
              <a:t>Trade School</a:t>
            </a:r>
          </a:p>
          <a:p>
            <a:pPr marL="0" indent="0">
              <a:spcBef>
                <a:spcPts val="2500"/>
              </a:spcBef>
              <a:buNone/>
            </a:pPr>
            <a:r>
              <a:rPr lang="en-US" sz="1600" b="1" dirty="0"/>
              <a:t>Pros</a:t>
            </a:r>
          </a:p>
          <a:p>
            <a:pPr marL="285750" indent="-285750">
              <a:spcBef>
                <a:spcPts val="600"/>
              </a:spcBef>
              <a:buFont typeface="Arial" panose="020B0604020202020204" pitchFamily="34" charset="0"/>
              <a:buChar char="•"/>
            </a:pPr>
            <a:r>
              <a:rPr lang="en-US" sz="1600" dirty="0">
                <a:solidFill>
                  <a:schemeClr val="bg1"/>
                </a:solidFill>
              </a:rPr>
              <a:t>Hands-on experience and direct skills</a:t>
            </a:r>
          </a:p>
          <a:p>
            <a:pPr marL="285750" indent="-285750">
              <a:spcBef>
                <a:spcPts val="600"/>
              </a:spcBef>
              <a:buFont typeface="Arial" panose="020B0604020202020204" pitchFamily="34" charset="0"/>
              <a:buChar char="•"/>
            </a:pPr>
            <a:r>
              <a:rPr lang="en-US" sz="1600" dirty="0">
                <a:solidFill>
                  <a:schemeClr val="bg1"/>
                </a:solidFill>
              </a:rPr>
              <a:t>Shorter duration</a:t>
            </a:r>
          </a:p>
          <a:p>
            <a:pPr marL="285750" indent="-285750">
              <a:spcBef>
                <a:spcPts val="600"/>
              </a:spcBef>
              <a:buFont typeface="Arial" panose="020B0604020202020204" pitchFamily="34" charset="0"/>
              <a:buChar char="•"/>
            </a:pPr>
            <a:r>
              <a:rPr lang="en-US" sz="1600" dirty="0">
                <a:solidFill>
                  <a:schemeClr val="bg1"/>
                </a:solidFill>
              </a:rPr>
              <a:t>High demand for skilled trades</a:t>
            </a:r>
          </a:p>
          <a:p>
            <a:pPr marL="285750" indent="-285750">
              <a:spcBef>
                <a:spcPts val="600"/>
              </a:spcBef>
              <a:buFont typeface="Arial" panose="020B0604020202020204" pitchFamily="34" charset="0"/>
              <a:buChar char="•"/>
            </a:pPr>
            <a:r>
              <a:rPr lang="en-US" sz="1600" dirty="0">
                <a:solidFill>
                  <a:schemeClr val="bg1"/>
                </a:solidFill>
              </a:rPr>
              <a:t>Lower cost than college</a:t>
            </a:r>
          </a:p>
          <a:p>
            <a:pPr marL="285750" indent="-285750">
              <a:spcBef>
                <a:spcPts val="600"/>
              </a:spcBef>
              <a:buFont typeface="Arial" panose="020B0604020202020204" pitchFamily="34" charset="0"/>
              <a:buChar char="•"/>
            </a:pPr>
            <a:r>
              <a:rPr lang="en-US" sz="1600" dirty="0">
                <a:solidFill>
                  <a:schemeClr val="bg1"/>
                </a:solidFill>
              </a:rPr>
              <a:t>Some networking opportunities and resources</a:t>
            </a:r>
          </a:p>
          <a:p>
            <a:pPr marL="285750" indent="-285750">
              <a:spcBef>
                <a:spcPts val="600"/>
              </a:spcBef>
              <a:buFont typeface="Arial" panose="020B0604020202020204" pitchFamily="34" charset="0"/>
              <a:buChar char="•"/>
            </a:pPr>
            <a:r>
              <a:rPr lang="en-US" sz="1600" dirty="0">
                <a:solidFill>
                  <a:schemeClr val="bg1"/>
                </a:solidFill>
              </a:rPr>
              <a:t>Direct pathway to employment in specific roles</a:t>
            </a:r>
          </a:p>
          <a:p>
            <a:pPr>
              <a:spcBef>
                <a:spcPts val="600"/>
              </a:spcBef>
            </a:pPr>
            <a:endParaRPr lang="en-US" sz="1600" b="1" dirty="0"/>
          </a:p>
          <a:p>
            <a:pPr>
              <a:spcBef>
                <a:spcPts val="600"/>
              </a:spcBef>
            </a:pPr>
            <a:r>
              <a:rPr lang="en-US" sz="1600" b="1" dirty="0"/>
              <a:t>Cons</a:t>
            </a:r>
          </a:p>
          <a:p>
            <a:pPr marL="285750" indent="-285750">
              <a:spcBef>
                <a:spcPts val="600"/>
              </a:spcBef>
              <a:buFont typeface="Arial" panose="020B0604020202020204" pitchFamily="34" charset="0"/>
              <a:buChar char="•"/>
            </a:pPr>
            <a:r>
              <a:rPr lang="en-US" sz="1600" dirty="0">
                <a:solidFill>
                  <a:schemeClr val="bg1"/>
                </a:solidFill>
              </a:rPr>
              <a:t>Education more limited in scope compared to college</a:t>
            </a:r>
          </a:p>
          <a:p>
            <a:pPr marL="285750" indent="-285750">
              <a:spcBef>
                <a:spcPts val="600"/>
              </a:spcBef>
              <a:buFont typeface="Arial" panose="020B0604020202020204" pitchFamily="34" charset="0"/>
              <a:buChar char="•"/>
            </a:pPr>
            <a:r>
              <a:rPr lang="en-US" sz="1600" dirty="0">
                <a:solidFill>
                  <a:schemeClr val="bg1"/>
                </a:solidFill>
              </a:rPr>
              <a:t>May require additional certifications or licenses</a:t>
            </a:r>
          </a:p>
          <a:p>
            <a:pPr marL="285750" indent="-285750">
              <a:spcBef>
                <a:spcPts val="600"/>
              </a:spcBef>
              <a:buFont typeface="Arial" panose="020B0604020202020204" pitchFamily="34" charset="0"/>
              <a:buChar char="•"/>
            </a:pPr>
            <a:r>
              <a:rPr lang="en-US" sz="1600" dirty="0">
                <a:solidFill>
                  <a:schemeClr val="bg1"/>
                </a:solidFill>
              </a:rPr>
              <a:t>Potentially lower earning potential</a:t>
            </a:r>
          </a:p>
          <a:p>
            <a:pPr>
              <a:spcBef>
                <a:spcPts val="600"/>
              </a:spcBef>
            </a:pPr>
            <a:endParaRPr lang="en-US" sz="1600" dirty="0">
              <a:solidFill>
                <a:schemeClr val="bg1"/>
              </a:solidFill>
            </a:endParaRPr>
          </a:p>
          <a:p>
            <a:pPr>
              <a:spcBef>
                <a:spcPts val="600"/>
              </a:spcBef>
            </a:pPr>
            <a:r>
              <a:rPr lang="en-US" sz="1600" b="1" dirty="0">
                <a:solidFill>
                  <a:schemeClr val="bg1"/>
                </a:solidFill>
              </a:rPr>
              <a:t>Examples: Electrician, Welder, Chef, Automotive Technician, Cosmetologist, EMT, Medical Assistant</a:t>
            </a:r>
            <a:endParaRPr lang="en-US" sz="1600" dirty="0">
              <a:solidFill>
                <a:schemeClr val="bg1"/>
              </a:solidFill>
            </a:endParaRPr>
          </a:p>
        </p:txBody>
      </p:sp>
    </p:spTree>
    <p:extLst>
      <p:ext uri="{BB962C8B-B14F-4D97-AF65-F5344CB8AC3E}">
        <p14:creationId xmlns:p14="http://schemas.microsoft.com/office/powerpoint/2010/main" val="12448865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tudents in library">
            <a:extLst>
              <a:ext uri="{FF2B5EF4-FFF2-40B4-BE49-F238E27FC236}">
                <a16:creationId xmlns:a16="http://schemas.microsoft.com/office/drawing/2014/main" id="{EBFEEF8A-404F-4780-B5C2-29158F6B13A0}"/>
              </a:ext>
            </a:extLst>
          </p:cNvPr>
          <p:cNvPicPr>
            <a:picLocks noGrp="1" noChangeAspect="1"/>
          </p:cNvPicPr>
          <p:nvPr>
            <p:ph sz="half" idx="1"/>
          </p:nvPr>
        </p:nvPicPr>
        <p:blipFill>
          <a:blip r:embed="rId3"/>
          <a:srcRect l="14153" r="3082" b="3"/>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8031428A-EA81-D7E8-974F-14335DCDF92B}"/>
              </a:ext>
            </a:extLst>
          </p:cNvPr>
          <p:cNvSpPr>
            <a:spLocks noGrp="1"/>
          </p:cNvSpPr>
          <p:nvPr>
            <p:ph type="title"/>
          </p:nvPr>
        </p:nvSpPr>
        <p:spPr>
          <a:xfrm>
            <a:off x="517867" y="976160"/>
            <a:ext cx="4809314" cy="1447163"/>
          </a:xfrm>
        </p:spPr>
        <p:txBody>
          <a:bodyPr vert="horz" lIns="91440" tIns="45720" rIns="91440" bIns="45720" rtlCol="0" anchor="t">
            <a:normAutofit/>
          </a:bodyPr>
          <a:lstStyle/>
          <a:p>
            <a:r>
              <a:rPr lang="en-US" sz="4400"/>
              <a:t>Education Pathways</a:t>
            </a:r>
          </a:p>
        </p:txBody>
      </p:sp>
      <p:sp>
        <p:nvSpPr>
          <p:cNvPr id="4" name="Content Placeholder 3">
            <a:extLst>
              <a:ext uri="{FF2B5EF4-FFF2-40B4-BE49-F238E27FC236}">
                <a16:creationId xmlns:a16="http://schemas.microsoft.com/office/drawing/2014/main" id="{51B511B0-F8F4-7CB7-854B-5BE44AC6BDE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0" y="1033272"/>
            <a:ext cx="5832133" cy="5312732"/>
          </a:xfrm>
        </p:spPr>
        <p:txBody>
          <a:bodyPr>
            <a:normAutofit lnSpcReduction="10000"/>
          </a:bodyPr>
          <a:lstStyle/>
          <a:p>
            <a:pPr marL="0" indent="0">
              <a:spcBef>
                <a:spcPts val="2500"/>
              </a:spcBef>
              <a:buNone/>
            </a:pPr>
            <a:r>
              <a:rPr lang="en-US" sz="1600" b="1" dirty="0"/>
              <a:t>Trade School</a:t>
            </a:r>
          </a:p>
          <a:p>
            <a:pPr marL="0" indent="0">
              <a:spcBef>
                <a:spcPts val="2500"/>
              </a:spcBef>
              <a:buNone/>
            </a:pPr>
            <a:r>
              <a:rPr lang="en-US" sz="1600" b="1" dirty="0"/>
              <a:t>Pros</a:t>
            </a:r>
          </a:p>
          <a:p>
            <a:pPr marL="285750" indent="-285750">
              <a:spcBef>
                <a:spcPts val="600"/>
              </a:spcBef>
              <a:buFont typeface="Arial" panose="020B0604020202020204" pitchFamily="34" charset="0"/>
              <a:buChar char="•"/>
            </a:pPr>
            <a:r>
              <a:rPr lang="en-US" sz="1600" dirty="0"/>
              <a:t>Hands-on experience and direct skills</a:t>
            </a:r>
          </a:p>
          <a:p>
            <a:pPr marL="285750" indent="-285750">
              <a:spcBef>
                <a:spcPts val="600"/>
              </a:spcBef>
              <a:buFont typeface="Arial" panose="020B0604020202020204" pitchFamily="34" charset="0"/>
              <a:buChar char="•"/>
            </a:pPr>
            <a:r>
              <a:rPr lang="en-US" sz="1600" dirty="0"/>
              <a:t>Shorter duration</a:t>
            </a:r>
          </a:p>
          <a:p>
            <a:pPr marL="285750" indent="-285750">
              <a:spcBef>
                <a:spcPts val="600"/>
              </a:spcBef>
              <a:buFont typeface="Arial" panose="020B0604020202020204" pitchFamily="34" charset="0"/>
              <a:buChar char="•"/>
            </a:pPr>
            <a:r>
              <a:rPr lang="en-US" sz="1600" dirty="0"/>
              <a:t>High demand for skilled trades</a:t>
            </a:r>
          </a:p>
          <a:p>
            <a:pPr marL="285750" indent="-285750">
              <a:spcBef>
                <a:spcPts val="600"/>
              </a:spcBef>
              <a:buFont typeface="Arial" panose="020B0604020202020204" pitchFamily="34" charset="0"/>
              <a:buChar char="•"/>
            </a:pPr>
            <a:r>
              <a:rPr lang="en-US" sz="1600" dirty="0"/>
              <a:t>Lower cost than college</a:t>
            </a:r>
          </a:p>
          <a:p>
            <a:pPr marL="285750" indent="-285750">
              <a:spcBef>
                <a:spcPts val="600"/>
              </a:spcBef>
              <a:buFont typeface="Arial" panose="020B0604020202020204" pitchFamily="34" charset="0"/>
              <a:buChar char="•"/>
            </a:pPr>
            <a:r>
              <a:rPr lang="en-US" sz="1600" dirty="0"/>
              <a:t>Some networking opportunities and resources</a:t>
            </a:r>
          </a:p>
          <a:p>
            <a:pPr marL="285750" indent="-285750">
              <a:spcBef>
                <a:spcPts val="600"/>
              </a:spcBef>
              <a:buFont typeface="Arial" panose="020B0604020202020204" pitchFamily="34" charset="0"/>
              <a:buChar char="•"/>
            </a:pPr>
            <a:r>
              <a:rPr lang="en-US" sz="1600" dirty="0"/>
              <a:t>Direct pathway to employment in specific roles</a:t>
            </a:r>
          </a:p>
          <a:p>
            <a:pPr>
              <a:spcBef>
                <a:spcPts val="600"/>
              </a:spcBef>
            </a:pPr>
            <a:endParaRPr lang="en-US" sz="1600" b="1" dirty="0"/>
          </a:p>
          <a:p>
            <a:pPr>
              <a:spcBef>
                <a:spcPts val="600"/>
              </a:spcBef>
            </a:pPr>
            <a:r>
              <a:rPr lang="en-US" sz="1600" b="1" dirty="0"/>
              <a:t>Cons</a:t>
            </a:r>
          </a:p>
          <a:p>
            <a:pPr marL="285750" indent="-285750">
              <a:spcBef>
                <a:spcPts val="600"/>
              </a:spcBef>
              <a:buFont typeface="Arial" panose="020B0604020202020204" pitchFamily="34" charset="0"/>
              <a:buChar char="•"/>
            </a:pPr>
            <a:r>
              <a:rPr lang="en-US" sz="1600" dirty="0"/>
              <a:t>Education more limited in scope compared to college</a:t>
            </a:r>
          </a:p>
          <a:p>
            <a:pPr marL="285750" indent="-285750">
              <a:spcBef>
                <a:spcPts val="600"/>
              </a:spcBef>
              <a:buFont typeface="Arial" panose="020B0604020202020204" pitchFamily="34" charset="0"/>
              <a:buChar char="•"/>
            </a:pPr>
            <a:r>
              <a:rPr lang="en-US" sz="1600" dirty="0"/>
              <a:t>May require additional certifications or licenses</a:t>
            </a:r>
          </a:p>
          <a:p>
            <a:pPr marL="285750" indent="-285750">
              <a:spcBef>
                <a:spcPts val="600"/>
              </a:spcBef>
              <a:buFont typeface="Arial" panose="020B0604020202020204" pitchFamily="34" charset="0"/>
              <a:buChar char="•"/>
            </a:pPr>
            <a:r>
              <a:rPr lang="en-US" sz="1600" dirty="0"/>
              <a:t>Potentially lower earning potential</a:t>
            </a:r>
          </a:p>
          <a:p>
            <a:pPr>
              <a:spcBef>
                <a:spcPts val="600"/>
              </a:spcBef>
            </a:pPr>
            <a:endParaRPr lang="en-US" sz="1600" dirty="0"/>
          </a:p>
          <a:p>
            <a:pPr>
              <a:spcBef>
                <a:spcPts val="600"/>
              </a:spcBef>
            </a:pPr>
            <a:r>
              <a:rPr lang="en-US" sz="1600" b="1" dirty="0"/>
              <a:t>Examples: Electrician, Welder, Chef, Automotive Technician, Cosmetologist, EMT, Medical Assistant</a:t>
            </a:r>
            <a:endParaRPr lang="en-US" sz="1600" dirty="0"/>
          </a:p>
        </p:txBody>
      </p:sp>
    </p:spTree>
    <p:extLst>
      <p:ext uri="{BB962C8B-B14F-4D97-AF65-F5344CB8AC3E}">
        <p14:creationId xmlns:p14="http://schemas.microsoft.com/office/powerpoint/2010/main" val="41771829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250</TotalTime>
  <Words>1542</Words>
  <Application>Microsoft Office PowerPoint</Application>
  <PresentationFormat>Widescreen</PresentationFormat>
  <Paragraphs>212</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Arial</vt:lpstr>
      <vt:lpstr>Bierstadt</vt:lpstr>
      <vt:lpstr>GestaltVTI</vt:lpstr>
      <vt:lpstr>Part 2: Exploring Career Options</vt:lpstr>
      <vt:lpstr>Why Career Alignment is Important</vt:lpstr>
      <vt:lpstr>Researching Industries and Roles</vt:lpstr>
      <vt:lpstr>Researching Industries and Roles</vt:lpstr>
      <vt:lpstr>Education Pathways</vt:lpstr>
      <vt:lpstr>Education Pathways</vt:lpstr>
      <vt:lpstr>Education Pathways</vt:lpstr>
      <vt:lpstr>Education Pathways</vt:lpstr>
      <vt:lpstr>Education Pathways</vt:lpstr>
      <vt:lpstr>Education Pathways</vt:lpstr>
      <vt:lpstr>Education Pathways</vt:lpstr>
      <vt:lpstr>Factors in Career Selection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Jones, Ivana</dc:creator>
  <cp:lastModifiedBy>Jones, Ivana</cp:lastModifiedBy>
  <cp:revision>11</cp:revision>
  <dcterms:created xsi:type="dcterms:W3CDTF">2024-10-25T13:50:53Z</dcterms:created>
  <dcterms:modified xsi:type="dcterms:W3CDTF">2024-11-23T05:33:48Z</dcterms:modified>
</cp:coreProperties>
</file>