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8" r:id="rId5"/>
    <p:sldId id="269" r:id="rId6"/>
    <p:sldId id="259" r:id="rId7"/>
    <p:sldId id="267" r:id="rId8"/>
    <p:sldId id="260" r:id="rId9"/>
    <p:sldId id="270" r:id="rId10"/>
    <p:sldId id="261" r:id="rId11"/>
    <p:sldId id="271" r:id="rId12"/>
    <p:sldId id="262" r:id="rId13"/>
    <p:sldId id="272" r:id="rId14"/>
    <p:sldId id="263" r:id="rId15"/>
    <p:sldId id="273" r:id="rId16"/>
    <p:sldId id="264" r:id="rId17"/>
    <p:sldId id="274" r:id="rId18"/>
    <p:sldId id="265"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smtClean="0"/>
              <a:t>11/5/2020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9056377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09835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smtClean="0"/>
              <a:t>11/5/2020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08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9644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smtClean="0"/>
              <a:pPr/>
              <a:t>11/5/2020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8687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773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8153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54153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2192373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smtClean="0"/>
              <a:pPr/>
              <a:t>11/5/2020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5688811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smtClean="0"/>
              <a:pPr/>
              <a:t>11/5/2020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1604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smtClean="0"/>
              <a:pPr/>
              <a:t>11/5/2020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330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B3EB-C036-467A-8FDF-3BD0F1D44B54}"/>
              </a:ext>
            </a:extLst>
          </p:cNvPr>
          <p:cNvSpPr>
            <a:spLocks noGrp="1"/>
          </p:cNvSpPr>
          <p:nvPr>
            <p:ph type="ctrTitle"/>
          </p:nvPr>
        </p:nvSpPr>
        <p:spPr/>
        <p:txBody>
          <a:bodyPr>
            <a:normAutofit fontScale="90000"/>
          </a:bodyPr>
          <a:lstStyle/>
          <a:p>
            <a:r>
              <a:rPr lang="fr-FR" dirty="0"/>
              <a:t>RESOLUTION D’UN PROBLEME DE PROGRAMMATION LINEAIRE AVEC EXCEL</a:t>
            </a:r>
            <a:endParaRPr lang="en-US" dirty="0"/>
          </a:p>
        </p:txBody>
      </p:sp>
      <p:sp>
        <p:nvSpPr>
          <p:cNvPr id="3" name="Subtitle 2">
            <a:extLst>
              <a:ext uri="{FF2B5EF4-FFF2-40B4-BE49-F238E27FC236}">
                <a16:creationId xmlns:a16="http://schemas.microsoft.com/office/drawing/2014/main" id="{015AA1FA-A9FF-4E66-906B-172F754F3662}"/>
              </a:ext>
            </a:extLst>
          </p:cNvPr>
          <p:cNvSpPr>
            <a:spLocks noGrp="1"/>
          </p:cNvSpPr>
          <p:nvPr>
            <p:ph type="subTitle" idx="1"/>
          </p:nvPr>
        </p:nvSpPr>
        <p:spPr/>
        <p:txBody>
          <a:bodyPr/>
          <a:lstStyle/>
          <a:p>
            <a:r>
              <a:rPr lang="fr-FR" dirty="0"/>
              <a:t>LE SOLVEUR</a:t>
            </a:r>
            <a:endParaRPr lang="en-US" dirty="0"/>
          </a:p>
        </p:txBody>
      </p:sp>
    </p:spTree>
    <p:extLst>
      <p:ext uri="{BB962C8B-B14F-4D97-AF65-F5344CB8AC3E}">
        <p14:creationId xmlns:p14="http://schemas.microsoft.com/office/powerpoint/2010/main" val="13535166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3289-A0FD-4D4A-BFE9-615DF82198EA}"/>
              </a:ext>
            </a:extLst>
          </p:cNvPr>
          <p:cNvSpPr>
            <a:spLocks noGrp="1"/>
          </p:cNvSpPr>
          <p:nvPr>
            <p:ph type="title"/>
          </p:nvPr>
        </p:nvSpPr>
        <p:spPr/>
        <p:txBody>
          <a:bodyPr/>
          <a:lstStyle/>
          <a:p>
            <a:r>
              <a:rPr lang="fr-FR" u="sng" dirty="0">
                <a:solidFill>
                  <a:schemeClr val="accent4">
                    <a:lumMod val="75000"/>
                  </a:schemeClr>
                </a:solidFill>
              </a:rPr>
              <a:t>Troisième étape:</a:t>
            </a:r>
            <a:r>
              <a:rPr lang="fr-FR" dirty="0">
                <a:solidFill>
                  <a:schemeClr val="accent4">
                    <a:lumMod val="75000"/>
                  </a:schemeClr>
                </a:solidFill>
              </a:rPr>
              <a:t> </a:t>
            </a:r>
            <a:r>
              <a:rPr lang="fr-FR" dirty="0"/>
              <a:t>Spécifications des cellules variables</a:t>
            </a:r>
            <a:endParaRPr lang="en-US" dirty="0"/>
          </a:p>
        </p:txBody>
      </p:sp>
      <p:sp>
        <p:nvSpPr>
          <p:cNvPr id="3" name="Content Placeholder 2">
            <a:extLst>
              <a:ext uri="{FF2B5EF4-FFF2-40B4-BE49-F238E27FC236}">
                <a16:creationId xmlns:a16="http://schemas.microsoft.com/office/drawing/2014/main" id="{74995615-8E0C-4006-BA00-A241F5A9B90F}"/>
              </a:ext>
            </a:extLst>
          </p:cNvPr>
          <p:cNvSpPr>
            <a:spLocks noGrp="1"/>
          </p:cNvSpPr>
          <p:nvPr>
            <p:ph idx="1"/>
          </p:nvPr>
        </p:nvSpPr>
        <p:spPr/>
        <p:txBody>
          <a:bodyPr>
            <a:normAutofit fontScale="92500" lnSpcReduction="20000"/>
          </a:bodyPr>
          <a:lstStyle/>
          <a:p>
            <a:pPr marL="0" indent="0">
              <a:buNone/>
            </a:pPr>
            <a:r>
              <a:rPr lang="fr-FR" dirty="0"/>
              <a:t>Taper dans la zone </a:t>
            </a:r>
            <a:r>
              <a:rPr lang="fr-FR" b="1" dirty="0"/>
              <a:t>cellule variables </a:t>
            </a:r>
            <a:r>
              <a:rPr lang="fr-FR" dirty="0"/>
              <a:t>les références des cellules devant être modifiées par le solveur jusqu’à ce que les contraintes du problème soient respectées et que la cellule cible atteigne le résultat recherché.</a:t>
            </a:r>
          </a:p>
          <a:p>
            <a:pPr marL="0" indent="0">
              <a:buNone/>
            </a:pPr>
            <a:r>
              <a:rPr lang="fr-FR" u="sng" dirty="0"/>
              <a:t>Remarques</a:t>
            </a:r>
          </a:p>
          <a:p>
            <a:pPr>
              <a:buFont typeface="Arial" panose="020B0604020202020204" pitchFamily="34" charset="0"/>
              <a:buChar char="•"/>
            </a:pPr>
            <a:r>
              <a:rPr lang="fr-FR" dirty="0"/>
              <a:t>Aller plus vite en cliquant-glissant directement sur les cellules à spécifier plutôt que de taper leurs références au clavier.</a:t>
            </a:r>
          </a:p>
          <a:p>
            <a:pPr>
              <a:buFont typeface="Arial" panose="020B0604020202020204" pitchFamily="34" charset="0"/>
              <a:buChar char="•"/>
            </a:pPr>
            <a:r>
              <a:rPr lang="fr-FR" dirty="0"/>
              <a:t>il est probable que le solveur vous propose automatiquement les cellules variables en fonction de la cellule cible. Contrôler que sa proposition n’est pas trop exotique.</a:t>
            </a:r>
          </a:p>
          <a:p>
            <a:pPr>
              <a:buFont typeface="Arial" panose="020B0604020202020204" pitchFamily="34" charset="0"/>
              <a:buChar char="•"/>
            </a:pPr>
            <a:r>
              <a:rPr lang="fr-FR" dirty="0"/>
              <a:t>On peut spécifier jusqu’à 200 cellules variables.</a:t>
            </a:r>
          </a:p>
          <a:p>
            <a:pPr>
              <a:buFont typeface="Arial" panose="020B0604020202020204" pitchFamily="34" charset="0"/>
              <a:buChar char="•"/>
            </a:pPr>
            <a:r>
              <a:rPr lang="fr-FR" dirty="0"/>
              <a:t>Dans le programme initial, on définit les cellules variables par des zéros.</a:t>
            </a:r>
            <a:br>
              <a:rPr lang="fr-FR" dirty="0"/>
            </a:br>
            <a:endParaRPr lang="en-US" dirty="0"/>
          </a:p>
        </p:txBody>
      </p:sp>
    </p:spTree>
    <p:extLst>
      <p:ext uri="{BB962C8B-B14F-4D97-AF65-F5344CB8AC3E}">
        <p14:creationId xmlns:p14="http://schemas.microsoft.com/office/powerpoint/2010/main" val="203155113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5AB382-1FEB-478B-9700-C53F5BE3B537}"/>
              </a:ext>
            </a:extLst>
          </p:cNvPr>
          <p:cNvPicPr/>
          <p:nvPr/>
        </p:nvPicPr>
        <p:blipFill>
          <a:blip r:embed="rId2"/>
          <a:stretch>
            <a:fillRect/>
          </a:stretch>
        </p:blipFill>
        <p:spPr>
          <a:xfrm>
            <a:off x="4178299" y="2161309"/>
            <a:ext cx="5256645" cy="2604655"/>
          </a:xfrm>
          <a:prstGeom prst="rect">
            <a:avLst/>
          </a:prstGeom>
        </p:spPr>
      </p:pic>
    </p:spTree>
    <p:extLst>
      <p:ext uri="{BB962C8B-B14F-4D97-AF65-F5344CB8AC3E}">
        <p14:creationId xmlns:p14="http://schemas.microsoft.com/office/powerpoint/2010/main" val="4086930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6E22-526D-4691-B8C8-1873C8857577}"/>
              </a:ext>
            </a:extLst>
          </p:cNvPr>
          <p:cNvSpPr>
            <a:spLocks noGrp="1"/>
          </p:cNvSpPr>
          <p:nvPr>
            <p:ph type="title"/>
          </p:nvPr>
        </p:nvSpPr>
        <p:spPr/>
        <p:txBody>
          <a:bodyPr/>
          <a:lstStyle/>
          <a:p>
            <a:r>
              <a:rPr lang="fr-FR" u="sng" dirty="0">
                <a:solidFill>
                  <a:schemeClr val="accent4">
                    <a:lumMod val="75000"/>
                  </a:schemeClr>
                </a:solidFill>
              </a:rPr>
              <a:t>Quatrième étape:</a:t>
            </a:r>
            <a:r>
              <a:rPr lang="fr-FR" dirty="0">
                <a:solidFill>
                  <a:schemeClr val="accent4">
                    <a:lumMod val="75000"/>
                  </a:schemeClr>
                </a:solidFill>
              </a:rPr>
              <a:t> </a:t>
            </a:r>
            <a:r>
              <a:rPr lang="fr-FR" dirty="0"/>
              <a:t>Spécifications des contraintes</a:t>
            </a:r>
            <a:endParaRPr lang="en-US" dirty="0"/>
          </a:p>
        </p:txBody>
      </p:sp>
      <p:sp>
        <p:nvSpPr>
          <p:cNvPr id="3" name="Content Placeholder 2">
            <a:extLst>
              <a:ext uri="{FF2B5EF4-FFF2-40B4-BE49-F238E27FC236}">
                <a16:creationId xmlns:a16="http://schemas.microsoft.com/office/drawing/2014/main" id="{730BA987-534D-4232-96FB-8AD2E9CF37A2}"/>
              </a:ext>
            </a:extLst>
          </p:cNvPr>
          <p:cNvSpPr>
            <a:spLocks noGrp="1"/>
          </p:cNvSpPr>
          <p:nvPr>
            <p:ph idx="1"/>
          </p:nvPr>
        </p:nvSpPr>
        <p:spPr/>
        <p:txBody>
          <a:bodyPr>
            <a:normAutofit fontScale="92500" lnSpcReduction="10000"/>
          </a:bodyPr>
          <a:lstStyle/>
          <a:p>
            <a:pPr marL="0" indent="0">
              <a:buNone/>
            </a:pPr>
            <a:r>
              <a:rPr lang="fr-FR" dirty="0"/>
              <a:t>A l’aide des boutons, Ajouter, Modifier et Supprimer de la boîte de dialogue, établissez votre liste de contraintes dans la zone </a:t>
            </a:r>
            <a:r>
              <a:rPr lang="fr-FR" b="1" dirty="0"/>
              <a:t>Contraintes.</a:t>
            </a:r>
          </a:p>
          <a:p>
            <a:pPr marL="0" indent="0">
              <a:buNone/>
            </a:pPr>
            <a:r>
              <a:rPr lang="fr-FR" u="sng" dirty="0"/>
              <a:t>Remarques</a:t>
            </a:r>
          </a:p>
          <a:p>
            <a:pPr>
              <a:buFont typeface="Arial" panose="020B0604020202020204" pitchFamily="34" charset="0"/>
              <a:buChar char="•"/>
            </a:pPr>
            <a:r>
              <a:rPr lang="fr-FR" dirty="0"/>
              <a:t>Après avoir cliqué dans chaque case à compléter, il suffit de cliquer dans les cellules correspondantes directement sur la feuille Excel, puis </a:t>
            </a:r>
            <a:r>
              <a:rPr lang="fr-FR" b="1" dirty="0"/>
              <a:t>ok</a:t>
            </a:r>
            <a:r>
              <a:rPr lang="fr-FR" dirty="0"/>
              <a:t> pour confirmer</a:t>
            </a:r>
          </a:p>
          <a:p>
            <a:pPr>
              <a:buFont typeface="Arial" panose="020B0604020202020204" pitchFamily="34" charset="0"/>
              <a:buChar char="•"/>
            </a:pPr>
            <a:r>
              <a:rPr lang="fr-FR" dirty="0"/>
              <a:t>Une contrainte peut être limitée inférieurement(&lt;=), supérieurement(&gt;=) ou limitée aux nombres entiers (opérateur </a:t>
            </a:r>
            <a:r>
              <a:rPr lang="fr-FR" dirty="0" err="1"/>
              <a:t>ent</a:t>
            </a:r>
            <a:r>
              <a:rPr lang="fr-FR" dirty="0"/>
              <a:t>)</a:t>
            </a:r>
          </a:p>
          <a:p>
            <a:pPr>
              <a:buFont typeface="Arial" panose="020B0604020202020204" pitchFamily="34" charset="0"/>
              <a:buChar char="•"/>
            </a:pPr>
            <a:r>
              <a:rPr lang="fr-FR" dirty="0"/>
              <a:t>La cellule à laquelle l’étiquette </a:t>
            </a:r>
            <a:r>
              <a:rPr lang="fr-FR" b="1" dirty="0"/>
              <a:t>cellule</a:t>
            </a:r>
            <a:r>
              <a:rPr lang="fr-FR" dirty="0"/>
              <a:t> fait référence contient habituellement une formule qui dépend des cellules variables</a:t>
            </a:r>
          </a:p>
          <a:p>
            <a:pPr>
              <a:buFont typeface="Arial" panose="020B0604020202020204" pitchFamily="34" charset="0"/>
              <a:buChar char="•"/>
            </a:pPr>
            <a:r>
              <a:rPr lang="fr-FR" dirty="0"/>
              <a:t>Le solveur gère jusqu’à 200 contraintes</a:t>
            </a:r>
          </a:p>
        </p:txBody>
      </p:sp>
    </p:spTree>
    <p:extLst>
      <p:ext uri="{BB962C8B-B14F-4D97-AF65-F5344CB8AC3E}">
        <p14:creationId xmlns:p14="http://schemas.microsoft.com/office/powerpoint/2010/main" val="40718052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407BC56-52CC-4086-8219-8FD1CD42A3A1}"/>
              </a:ext>
            </a:extLst>
          </p:cNvPr>
          <p:cNvGrpSpPr/>
          <p:nvPr/>
        </p:nvGrpSpPr>
        <p:grpSpPr>
          <a:xfrm>
            <a:off x="2382982" y="803565"/>
            <a:ext cx="6082626" cy="2798618"/>
            <a:chOff x="0" y="0"/>
            <a:chExt cx="5210861" cy="1291649"/>
          </a:xfrm>
        </p:grpSpPr>
        <p:pic>
          <p:nvPicPr>
            <p:cNvPr id="3" name="Picture 2">
              <a:extLst>
                <a:ext uri="{FF2B5EF4-FFF2-40B4-BE49-F238E27FC236}">
                  <a16:creationId xmlns:a16="http://schemas.microsoft.com/office/drawing/2014/main" id="{2C268D30-C540-41F1-866B-C5A020A5C267}"/>
                </a:ext>
              </a:extLst>
            </p:cNvPr>
            <p:cNvPicPr/>
            <p:nvPr/>
          </p:nvPicPr>
          <p:blipFill>
            <a:blip r:embed="rId2"/>
            <a:stretch>
              <a:fillRect/>
            </a:stretch>
          </p:blipFill>
          <p:spPr>
            <a:xfrm>
              <a:off x="0" y="83312"/>
              <a:ext cx="2679700" cy="1104900"/>
            </a:xfrm>
            <a:prstGeom prst="rect">
              <a:avLst/>
            </a:prstGeom>
          </p:spPr>
        </p:pic>
        <p:sp>
          <p:nvSpPr>
            <p:cNvPr id="4" name="Shape 331">
              <a:extLst>
                <a:ext uri="{FF2B5EF4-FFF2-40B4-BE49-F238E27FC236}">
                  <a16:creationId xmlns:a16="http://schemas.microsoft.com/office/drawing/2014/main" id="{692EE91F-9CF1-4A7A-8121-F64764C70020}"/>
                </a:ext>
              </a:extLst>
            </p:cNvPr>
            <p:cNvSpPr/>
            <p:nvPr/>
          </p:nvSpPr>
          <p:spPr>
            <a:xfrm>
              <a:off x="1095375" y="64262"/>
              <a:ext cx="2352675" cy="342900"/>
            </a:xfrm>
            <a:custGeom>
              <a:avLst/>
              <a:gdLst/>
              <a:ahLst/>
              <a:cxnLst/>
              <a:rect l="0" t="0" r="0" b="0"/>
              <a:pathLst>
                <a:path w="2352675" h="342900">
                  <a:moveTo>
                    <a:pt x="2339975" y="0"/>
                  </a:moveTo>
                  <a:lnTo>
                    <a:pt x="2352675" y="0"/>
                  </a:lnTo>
                  <a:lnTo>
                    <a:pt x="2352675" y="12700"/>
                  </a:lnTo>
                  <a:lnTo>
                    <a:pt x="12700" y="342900"/>
                  </a:lnTo>
                  <a:lnTo>
                    <a:pt x="0" y="342900"/>
                  </a:lnTo>
                  <a:lnTo>
                    <a:pt x="0" y="330200"/>
                  </a:lnTo>
                  <a:lnTo>
                    <a:pt x="2339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 name="Rectangle 4">
              <a:extLst>
                <a:ext uri="{FF2B5EF4-FFF2-40B4-BE49-F238E27FC236}">
                  <a16:creationId xmlns:a16="http://schemas.microsoft.com/office/drawing/2014/main" id="{D782268D-64DB-4EAA-A1E9-10F84D453FC9}"/>
                </a:ext>
              </a:extLst>
            </p:cNvPr>
            <p:cNvSpPr/>
            <p:nvPr/>
          </p:nvSpPr>
          <p:spPr>
            <a:xfrm>
              <a:off x="3536950"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15E0857A-2AF0-4EEA-B575-860989147C01}"/>
                </a:ext>
              </a:extLst>
            </p:cNvPr>
            <p:cNvSpPr/>
            <p:nvPr/>
          </p:nvSpPr>
          <p:spPr>
            <a:xfrm>
              <a:off x="3604592"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8C1A0CF4-4D45-430F-A1E8-B5AC098C6B09}"/>
                </a:ext>
              </a:extLst>
            </p:cNvPr>
            <p:cNvSpPr/>
            <p:nvPr/>
          </p:nvSpPr>
          <p:spPr>
            <a:xfrm>
              <a:off x="3661743" y="8534"/>
              <a:ext cx="215664"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234DD4D-A7E9-4469-91DD-877BB11D7C2C}"/>
                </a:ext>
              </a:extLst>
            </p:cNvPr>
            <p:cNvSpPr/>
            <p:nvPr/>
          </p:nvSpPr>
          <p:spPr>
            <a:xfrm>
              <a:off x="3823897"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B57ACF5A-D6B3-4134-BBC2-9C351A323364}"/>
                </a:ext>
              </a:extLst>
            </p:cNvPr>
            <p:cNvSpPr/>
            <p:nvPr/>
          </p:nvSpPr>
          <p:spPr>
            <a:xfrm>
              <a:off x="3891533"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A8CB3108-33A9-4798-9B70-2027F35F7F6D}"/>
                </a:ext>
              </a:extLst>
            </p:cNvPr>
            <p:cNvSpPr/>
            <p:nvPr/>
          </p:nvSpPr>
          <p:spPr>
            <a:xfrm>
              <a:off x="3948683" y="85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5B600B40-1429-4FAC-A30E-09F08CC416A2}"/>
                </a:ext>
              </a:extLst>
            </p:cNvPr>
            <p:cNvSpPr/>
            <p:nvPr/>
          </p:nvSpPr>
          <p:spPr>
            <a:xfrm>
              <a:off x="4187036" y="85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5B96201-9EAD-4331-8B03-FF65D7ED8A4B}"/>
                </a:ext>
              </a:extLst>
            </p:cNvPr>
            <p:cNvSpPr/>
            <p:nvPr/>
          </p:nvSpPr>
          <p:spPr>
            <a:xfrm>
              <a:off x="4254674" y="542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7ABBFFDD-9D82-4DDF-BF4F-3EBD4681F990}"/>
                </a:ext>
              </a:extLst>
            </p:cNvPr>
            <p:cNvSpPr/>
            <p:nvPr/>
          </p:nvSpPr>
          <p:spPr>
            <a:xfrm>
              <a:off x="4311824" y="85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335F0EB-64F4-4B84-9CDC-DE9DE58531E8}"/>
                    </a:ext>
                  </a:extLst>
                </p:cNvPr>
                <p:cNvSpPr/>
                <p:nvPr/>
              </p:nvSpPr>
              <p:spPr>
                <a:xfrm>
                  <a:off x="4349924" y="0"/>
                  <a:ext cx="111278" cy="199449"/>
                </a:xfrm>
                <a:prstGeom prst="rect">
                  <a:avLst/>
                </a:prstGeom>
                <a:ln>
                  <a:noFill/>
                </a:ln>
              </p:spPr>
              <p:txBody>
                <a:bodyPr vert="horz" lIns="0" tIns="0" rIns="0" bIns="0" rtlCol="0">
                  <a:noAutofit/>
                </a:bodyPr>
                <a:lstStyle/>
                <a:p>
                  <a:pPr>
                    <a:lnSpc>
                      <a:spcPct val="107000"/>
                    </a:lnSpc>
                    <a:spcAft>
                      <a:spcPts val="800"/>
                    </a:spcAft>
                  </a:pPr>
                  <a14:m>
                    <m:oMath xmlns:m="http://schemas.openxmlformats.org/officeDocument/2006/math">
                      <m:r>
                        <a:rPr lang="fr-FR" sz="1200" i="1">
                          <a:latin typeface="Cambria Math" panose="02040503050406030204" pitchFamily="18" charset="0"/>
                        </a:rPr>
                        <m:t>≤</m:t>
                      </m:r>
                    </m:oMath>
                  </a14:m>
                  <a:r>
                    <a:rPr lang="en-US" sz="1200" dirty="0"/>
                    <a:t> </a:t>
                  </a:r>
                  <a:br>
                    <a:rPr lang="en-US" sz="1200" dirty="0"/>
                  </a:br>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2335F0EB-64F4-4B84-9CDC-DE9DE58531E8}"/>
                    </a:ext>
                  </a:extLst>
                </p:cNvPr>
                <p:cNvSpPr>
                  <a:spLocks noRot="1" noChangeAspect="1" noMove="1" noResize="1" noEditPoints="1" noAdjustHandles="1" noChangeArrowheads="1" noChangeShapeType="1" noTextEdit="1"/>
                </p:cNvSpPr>
                <p:nvPr/>
              </p:nvSpPr>
              <p:spPr>
                <a:xfrm>
                  <a:off x="4349924" y="0"/>
                  <a:ext cx="111278" cy="199449"/>
                </a:xfrm>
                <a:prstGeom prst="rect">
                  <a:avLst/>
                </a:prstGeom>
                <a:blipFill>
                  <a:blip r:embed="rId3"/>
                  <a:stretch>
                    <a:fillRect l="-42857" r="-33333"/>
                  </a:stretch>
                </a:blipFill>
                <a:ln>
                  <a:noFill/>
                </a:ln>
              </p:spPr>
              <p:txBody>
                <a:bodyPr/>
                <a:lstStyle/>
                <a:p>
                  <a:r>
                    <a:rPr lang="en-US">
                      <a:noFill/>
                    </a:rPr>
                    <a:t> </a:t>
                  </a:r>
                </a:p>
              </p:txBody>
            </p:sp>
          </mc:Fallback>
        </mc:AlternateContent>
        <p:sp>
          <p:nvSpPr>
            <p:cNvPr id="15" name="Rectangle 14">
              <a:extLst>
                <a:ext uri="{FF2B5EF4-FFF2-40B4-BE49-F238E27FC236}">
                  <a16:creationId xmlns:a16="http://schemas.microsoft.com/office/drawing/2014/main" id="{23F56790-F7DD-4D7E-98B5-1EE8B5CC887C}"/>
                </a:ext>
              </a:extLst>
            </p:cNvPr>
            <p:cNvSpPr/>
            <p:nvPr/>
          </p:nvSpPr>
          <p:spPr>
            <a:xfrm>
              <a:off x="4433561" y="85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 16000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BFCECBB3-632B-4AB3-A054-57A2F436098F}"/>
                </a:ext>
              </a:extLst>
            </p:cNvPr>
            <p:cNvSpPr/>
            <p:nvPr/>
          </p:nvSpPr>
          <p:spPr>
            <a:xfrm>
              <a:off x="3536946" y="364129"/>
              <a:ext cx="101346"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07F2BCE7-9CCC-440F-AE9C-54E036161343}"/>
                </a:ext>
              </a:extLst>
            </p:cNvPr>
            <p:cNvSpPr/>
            <p:nvPr/>
          </p:nvSpPr>
          <p:spPr>
            <a:xfrm>
              <a:off x="3613146" y="364129"/>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7BFA1530-1079-4D9E-8C31-9C8BA0135E8F}"/>
                </a:ext>
              </a:extLst>
            </p:cNvPr>
            <p:cNvSpPr/>
            <p:nvPr/>
          </p:nvSpPr>
          <p:spPr>
            <a:xfrm>
              <a:off x="3680793"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A2DA3E15-0C35-467A-AF5C-B8BB6BF38AE7}"/>
                </a:ext>
              </a:extLst>
            </p:cNvPr>
            <p:cNvSpPr/>
            <p:nvPr/>
          </p:nvSpPr>
          <p:spPr>
            <a:xfrm>
              <a:off x="3737943" y="3641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36E2C261-CEB3-4274-A140-D4265005AAC2}"/>
                </a:ext>
              </a:extLst>
            </p:cNvPr>
            <p:cNvSpPr/>
            <p:nvPr/>
          </p:nvSpPr>
          <p:spPr>
            <a:xfrm>
              <a:off x="3976297" y="364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83E86689-5C67-46EC-9300-EEA92C4F60BA}"/>
                </a:ext>
              </a:extLst>
            </p:cNvPr>
            <p:cNvSpPr/>
            <p:nvPr/>
          </p:nvSpPr>
          <p:spPr>
            <a:xfrm>
              <a:off x="4043933"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993306C7-717B-44D9-9FCC-F6731515B281}"/>
                </a:ext>
              </a:extLst>
            </p:cNvPr>
            <p:cNvSpPr/>
            <p:nvPr/>
          </p:nvSpPr>
          <p:spPr>
            <a:xfrm>
              <a:off x="4101083" y="3641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7EFFCE5F-9891-43ED-811C-3CE229EF30EC}"/>
                </a:ext>
              </a:extLst>
            </p:cNvPr>
            <p:cNvSpPr/>
            <p:nvPr/>
          </p:nvSpPr>
          <p:spPr>
            <a:xfrm>
              <a:off x="4339437" y="364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2BAADBFE-1BDC-414D-B222-8CF50D0CEB01}"/>
                </a:ext>
              </a:extLst>
            </p:cNvPr>
            <p:cNvSpPr/>
            <p:nvPr/>
          </p:nvSpPr>
          <p:spPr>
            <a:xfrm>
              <a:off x="4407074" y="409816"/>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5C0E32B4-1A7E-4DA3-BBB8-21265A62B99A}"/>
                </a:ext>
              </a:extLst>
            </p:cNvPr>
            <p:cNvSpPr/>
            <p:nvPr/>
          </p:nvSpPr>
          <p:spPr>
            <a:xfrm>
              <a:off x="4464224" y="364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0681B85-8F33-400F-9B0D-C2BF2EEAC3EA}"/>
                    </a:ext>
                  </a:extLst>
                </p:cNvPr>
                <p:cNvSpPr/>
                <p:nvPr/>
              </p:nvSpPr>
              <p:spPr>
                <a:xfrm>
                  <a:off x="4502324" y="355600"/>
                  <a:ext cx="111278" cy="199449"/>
                </a:xfrm>
                <a:prstGeom prst="rect">
                  <a:avLst/>
                </a:prstGeom>
                <a:ln>
                  <a:noFill/>
                </a:ln>
              </p:spPr>
              <p:txBody>
                <a:bodyPr vert="horz" lIns="0" tIns="0" rIns="0" bIns="0" rtlCol="0">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m:t>
                        </m:r>
                      </m:oMath>
                    </m:oMathPara>
                  </a14:m>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E0681B85-8F33-400F-9B0D-C2BF2EEAC3EA}"/>
                    </a:ext>
                  </a:extLst>
                </p:cNvPr>
                <p:cNvSpPr>
                  <a:spLocks noRot="1" noChangeAspect="1" noMove="1" noResize="1" noEditPoints="1" noAdjustHandles="1" noChangeArrowheads="1" noChangeShapeType="1" noTextEdit="1"/>
                </p:cNvSpPr>
                <p:nvPr/>
              </p:nvSpPr>
              <p:spPr>
                <a:xfrm>
                  <a:off x="4502324" y="355600"/>
                  <a:ext cx="111278" cy="199449"/>
                </a:xfrm>
                <a:prstGeom prst="rect">
                  <a:avLst/>
                </a:prstGeom>
                <a:blipFill>
                  <a:blip r:embed="rId3"/>
                  <a:stretch>
                    <a:fillRect l="-38095" r="-38095"/>
                  </a:stretch>
                </a:blipFill>
                <a:ln>
                  <a:no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12BA5534-EAD1-4697-8439-D4FECBC75596}"/>
                </a:ext>
              </a:extLst>
            </p:cNvPr>
            <p:cNvSpPr/>
            <p:nvPr/>
          </p:nvSpPr>
          <p:spPr>
            <a:xfrm>
              <a:off x="4585961" y="3641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latin typeface="Times New Roman" panose="02020603050405020304" pitchFamily="18" charset="0"/>
                  <a:ea typeface="Times New Roman" panose="02020603050405020304" pitchFamily="18" charset="0"/>
                </a:rPr>
                <a:t>  </a:t>
              </a:r>
              <a:r>
                <a:rPr lang="fr-FR" sz="1200" dirty="0">
                  <a:solidFill>
                    <a:srgbClr val="000000"/>
                  </a:solidFill>
                  <a:effectLst/>
                  <a:latin typeface="Times New Roman" panose="02020603050405020304" pitchFamily="18" charset="0"/>
                  <a:ea typeface="Times New Roman" panose="02020603050405020304" pitchFamily="18" charset="0"/>
                </a:rPr>
                <a:t>48000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3A6AAF59-A076-4BFF-984C-D0378FFE8686}"/>
                </a:ext>
              </a:extLst>
            </p:cNvPr>
            <p:cNvSpPr/>
            <p:nvPr/>
          </p:nvSpPr>
          <p:spPr>
            <a:xfrm>
              <a:off x="3536946" y="7451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0A3E7C4E-8F92-4810-A3C8-7EBF50A50AB6}"/>
                </a:ext>
              </a:extLst>
            </p:cNvPr>
            <p:cNvSpPr/>
            <p:nvPr/>
          </p:nvSpPr>
          <p:spPr>
            <a:xfrm>
              <a:off x="3604592" y="790816"/>
              <a:ext cx="42262" cy="1374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i="1">
                  <a:solidFill>
                    <a:srgbClr val="000000"/>
                  </a:solidFill>
                  <a:effectLst/>
                  <a:latin typeface="Times New Roman" panose="02020603050405020304" pitchFamily="18" charset="0"/>
                  <a:ea typeface="Times New Roman" panose="02020603050405020304" pitchFamily="18" charset="0"/>
                </a:rPr>
                <a:t>i</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5330C1D7-5215-4EF1-A9AC-B166DF89009A}"/>
                </a:ext>
              </a:extLst>
            </p:cNvPr>
            <p:cNvSpPr/>
            <p:nvPr/>
          </p:nvSpPr>
          <p:spPr>
            <a:xfrm>
              <a:off x="3636348" y="745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31" name="Rectangle 30">
              <a:extLst>
                <a:ext uri="{FF2B5EF4-FFF2-40B4-BE49-F238E27FC236}">
                  <a16:creationId xmlns:a16="http://schemas.microsoft.com/office/drawing/2014/main" id="{8948BB7C-338D-48AB-B99E-CCE9C56D02A6}"/>
                </a:ext>
              </a:extLst>
            </p:cNvPr>
            <p:cNvSpPr/>
            <p:nvPr/>
          </p:nvSpPr>
          <p:spPr>
            <a:xfrm>
              <a:off x="3674448" y="736600"/>
              <a:ext cx="111278" cy="1994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9AB57BA7-92C3-4B2D-AED7-34861D3A6CD7}"/>
                </a:ext>
              </a:extLst>
            </p:cNvPr>
            <p:cNvSpPr/>
            <p:nvPr/>
          </p:nvSpPr>
          <p:spPr>
            <a:xfrm>
              <a:off x="3758085" y="7451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0 pour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E62B3981-F2EB-4BFA-A8D2-216D7C28AE55}"/>
                </a:ext>
              </a:extLst>
            </p:cNvPr>
            <p:cNvSpPr/>
            <p:nvPr/>
          </p:nvSpPr>
          <p:spPr>
            <a:xfrm>
              <a:off x="4227934" y="745134"/>
              <a:ext cx="56348"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i</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4" name="Rectangle 33">
              <a:extLst>
                <a:ext uri="{FF2B5EF4-FFF2-40B4-BE49-F238E27FC236}">
                  <a16:creationId xmlns:a16="http://schemas.microsoft.com/office/drawing/2014/main" id="{508890A5-0281-4C74-B12C-DBB227C65CB6}"/>
                </a:ext>
              </a:extLst>
            </p:cNvPr>
            <p:cNvSpPr/>
            <p:nvPr/>
          </p:nvSpPr>
          <p:spPr>
            <a:xfrm>
              <a:off x="4270362" y="7451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35" name="Rectangle 34">
              <a:extLst>
                <a:ext uri="{FF2B5EF4-FFF2-40B4-BE49-F238E27FC236}">
                  <a16:creationId xmlns:a16="http://schemas.microsoft.com/office/drawing/2014/main" id="{3CDBE203-E344-420F-814A-9BF509396A2E}"/>
                </a:ext>
              </a:extLst>
            </p:cNvPr>
            <p:cNvSpPr/>
            <p:nvPr/>
          </p:nvSpPr>
          <p:spPr>
            <a:xfrm>
              <a:off x="4308462" y="736600"/>
              <a:ext cx="144519" cy="1994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in</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6" name="Rectangle 35">
              <a:extLst>
                <a:ext uri="{FF2B5EF4-FFF2-40B4-BE49-F238E27FC236}">
                  <a16:creationId xmlns:a16="http://schemas.microsoft.com/office/drawing/2014/main" id="{B5487024-7B5E-4069-8A3D-486FD076C126}"/>
                </a:ext>
              </a:extLst>
            </p:cNvPr>
            <p:cNvSpPr/>
            <p:nvPr/>
          </p:nvSpPr>
          <p:spPr>
            <a:xfrm>
              <a:off x="4417109" y="745134"/>
              <a:ext cx="168842"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[1</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E03FA405-D141-4CD0-A857-D7B83E1B31F0}"/>
                </a:ext>
              </a:extLst>
            </p:cNvPr>
            <p:cNvSpPr/>
            <p:nvPr/>
          </p:nvSpPr>
          <p:spPr>
            <a:xfrm>
              <a:off x="4544058" y="745134"/>
              <a:ext cx="157694"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8" name="Rectangle 37">
              <a:extLst>
                <a:ext uri="{FF2B5EF4-FFF2-40B4-BE49-F238E27FC236}">
                  <a16:creationId xmlns:a16="http://schemas.microsoft.com/office/drawing/2014/main" id="{D88DBFF4-CB23-4C23-ACCD-A025CB6D9B99}"/>
                </a:ext>
              </a:extLst>
            </p:cNvPr>
            <p:cNvSpPr/>
            <p:nvPr/>
          </p:nvSpPr>
          <p:spPr>
            <a:xfrm>
              <a:off x="4662625" y="745134"/>
              <a:ext cx="168842"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latin typeface="Times New Roman" panose="02020603050405020304" pitchFamily="18" charset="0"/>
                  <a:ea typeface="Times New Roman" panose="02020603050405020304" pitchFamily="18" charset="0"/>
                </a:rPr>
                <a:t>3</a:t>
              </a:r>
              <a:r>
                <a:rPr lang="fr-FR" sz="1200" dirty="0">
                  <a:solidFill>
                    <a:srgbClr val="000000"/>
                  </a:solidFill>
                  <a:effectLst/>
                  <a:latin typeface="Times New Roman" panose="02020603050405020304" pitchFamily="18" charset="0"/>
                  <a:ea typeface="Times New Roman" panose="02020603050405020304" pitchFamily="18" charset="0"/>
                </a:rPr>
                <a:t>]</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5B83E9C8-5D68-411F-8690-FF6C86E396CA}"/>
                </a:ext>
              </a:extLst>
            </p:cNvPr>
            <p:cNvSpPr/>
            <p:nvPr/>
          </p:nvSpPr>
          <p:spPr>
            <a:xfrm>
              <a:off x="3537730" y="1100729"/>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E6002620-89CB-46A1-AA6A-871C9F504D84}"/>
                </a:ext>
              </a:extLst>
            </p:cNvPr>
            <p:cNvSpPr/>
            <p:nvPr/>
          </p:nvSpPr>
          <p:spPr>
            <a:xfrm>
              <a:off x="3605385"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1</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2791D75A-E962-44E9-B4B6-8C091FF9BFD6}"/>
                </a:ext>
              </a:extLst>
            </p:cNvPr>
            <p:cNvSpPr/>
            <p:nvPr/>
          </p:nvSpPr>
          <p:spPr>
            <a:xfrm>
              <a:off x="3662535" y="11007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2" name="Rectangle 41">
              <a:extLst>
                <a:ext uri="{FF2B5EF4-FFF2-40B4-BE49-F238E27FC236}">
                  <a16:creationId xmlns:a16="http://schemas.microsoft.com/office/drawing/2014/main" id="{2DF6AE00-7EC4-42B1-9B16-8539CE171B1E}"/>
                </a:ext>
              </a:extLst>
            </p:cNvPr>
            <p:cNvSpPr/>
            <p:nvPr/>
          </p:nvSpPr>
          <p:spPr>
            <a:xfrm>
              <a:off x="3900889" y="11007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78BE2FA0-0ADC-459C-B6C2-9071B1ABBFE8}"/>
                </a:ext>
              </a:extLst>
            </p:cNvPr>
            <p:cNvSpPr/>
            <p:nvPr/>
          </p:nvSpPr>
          <p:spPr>
            <a:xfrm>
              <a:off x="3968526"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2</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8F635A6E-DFA3-44A5-93FC-E11F54018F66}"/>
                </a:ext>
              </a:extLst>
            </p:cNvPr>
            <p:cNvSpPr/>
            <p:nvPr/>
          </p:nvSpPr>
          <p:spPr>
            <a:xfrm>
              <a:off x="4025676" y="1100734"/>
              <a:ext cx="31701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a:solidFill>
                    <a:srgbClr val="000000"/>
                  </a:solidFill>
                  <a:effectLst/>
                  <a:latin typeface="Times New Roman" panose="02020603050405020304" pitchFamily="18" charset="0"/>
                  <a:ea typeface="Times New Roman" panose="02020603050405020304" pitchFamily="18" charset="0"/>
                </a:rPr>
                <a:t> + 4</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92048FDD-A0B2-42EC-B8E4-B9483A1C64EE}"/>
                </a:ext>
              </a:extLst>
            </p:cNvPr>
            <p:cNvSpPr/>
            <p:nvPr/>
          </p:nvSpPr>
          <p:spPr>
            <a:xfrm>
              <a:off x="4264030" y="1100734"/>
              <a:ext cx="89995" cy="1832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i="1">
                  <a:solidFill>
                    <a:srgbClr val="000000"/>
                  </a:solidFill>
                  <a:effectLst/>
                  <a:latin typeface="Times New Roman" panose="02020603050405020304" pitchFamily="18" charset="0"/>
                  <a:ea typeface="Times New Roman" panose="02020603050405020304" pitchFamily="18" charset="0"/>
                </a:rPr>
                <a:t>x</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7B6232B0-7C3E-4276-ADDD-D03DD18D3EF7}"/>
                </a:ext>
              </a:extLst>
            </p:cNvPr>
            <p:cNvSpPr/>
            <p:nvPr/>
          </p:nvSpPr>
          <p:spPr>
            <a:xfrm>
              <a:off x="4331667" y="1146417"/>
              <a:ext cx="76010" cy="13924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900">
                  <a:solidFill>
                    <a:srgbClr val="000000"/>
                  </a:solidFill>
                  <a:effectLst/>
                  <a:latin typeface="Times New Roman" panose="02020603050405020304" pitchFamily="18" charset="0"/>
                  <a:ea typeface="Times New Roman" panose="02020603050405020304" pitchFamily="18" charset="0"/>
                </a:rPr>
                <a:t>3</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A1735227-32E6-48C6-9E7C-29AD1D5C7F26}"/>
                </a:ext>
              </a:extLst>
            </p:cNvPr>
            <p:cNvSpPr/>
            <p:nvPr/>
          </p:nvSpPr>
          <p:spPr>
            <a:xfrm>
              <a:off x="4388817" y="1100734"/>
              <a:ext cx="50673"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131F50C6-2133-47A3-A06E-D0015099624F}"/>
                    </a:ext>
                  </a:extLst>
                </p:cNvPr>
                <p:cNvSpPr/>
                <p:nvPr/>
              </p:nvSpPr>
              <p:spPr>
                <a:xfrm>
                  <a:off x="4426917" y="1092200"/>
                  <a:ext cx="111278" cy="199449"/>
                </a:xfrm>
                <a:prstGeom prst="rect">
                  <a:avLst/>
                </a:prstGeom>
                <a:ln>
                  <a:noFill/>
                </a:ln>
              </p:spPr>
              <p:txBody>
                <a:bodyPr vert="horz" lIns="0" tIns="0" rIns="0" bIns="0" rtlCol="0">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200" i="1">
                            <a:latin typeface="Cambria Math" panose="02040503050406030204" pitchFamily="18" charset="0"/>
                          </a:rPr>
                          <m:t>≤</m:t>
                        </m:r>
                      </m:oMath>
                    </m:oMathPara>
                  </a14:m>
                  <a:endParaRPr lang="en-US" sz="12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48" name="Rectangle 47">
                  <a:extLst>
                    <a:ext uri="{FF2B5EF4-FFF2-40B4-BE49-F238E27FC236}">
                      <a16:creationId xmlns:a16="http://schemas.microsoft.com/office/drawing/2014/main" id="{131F50C6-2133-47A3-A06E-D0015099624F}"/>
                    </a:ext>
                  </a:extLst>
                </p:cNvPr>
                <p:cNvSpPr>
                  <a:spLocks noRot="1" noChangeAspect="1" noMove="1" noResize="1" noEditPoints="1" noAdjustHandles="1" noChangeArrowheads="1" noChangeShapeType="1" noTextEdit="1"/>
                </p:cNvSpPr>
                <p:nvPr/>
              </p:nvSpPr>
              <p:spPr>
                <a:xfrm>
                  <a:off x="4426917" y="1092200"/>
                  <a:ext cx="111278" cy="199449"/>
                </a:xfrm>
                <a:prstGeom prst="rect">
                  <a:avLst/>
                </a:prstGeom>
                <a:blipFill>
                  <a:blip r:embed="rId3"/>
                  <a:stretch>
                    <a:fillRect l="-38095" r="-38095"/>
                  </a:stretch>
                </a:blipFill>
                <a:ln>
                  <a:noFill/>
                </a:ln>
              </p:spPr>
              <p:txBody>
                <a:bodyPr/>
                <a:lstStyle/>
                <a:p>
                  <a:r>
                    <a:rPr lang="en-US">
                      <a:noFill/>
                    </a:rPr>
                    <a:t> </a:t>
                  </a:r>
                </a:p>
              </p:txBody>
            </p:sp>
          </mc:Fallback>
        </mc:AlternateContent>
        <p:sp>
          <p:nvSpPr>
            <p:cNvPr id="49" name="Rectangle 48">
              <a:extLst>
                <a:ext uri="{FF2B5EF4-FFF2-40B4-BE49-F238E27FC236}">
                  <a16:creationId xmlns:a16="http://schemas.microsoft.com/office/drawing/2014/main" id="{5EDA7F9B-3445-4482-A96E-B149C140EE20}"/>
                </a:ext>
              </a:extLst>
            </p:cNvPr>
            <p:cNvSpPr/>
            <p:nvPr/>
          </p:nvSpPr>
          <p:spPr>
            <a:xfrm>
              <a:off x="4510554" y="1100734"/>
              <a:ext cx="624900" cy="18566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1200" dirty="0">
                  <a:solidFill>
                    <a:srgbClr val="000000"/>
                  </a:solidFill>
                  <a:effectLst/>
                  <a:latin typeface="Times New Roman" panose="02020603050405020304" pitchFamily="18" charset="0"/>
                  <a:ea typeface="Times New Roman" panose="02020603050405020304" pitchFamily="18" charset="0"/>
                </a:rPr>
                <a:t> 20000</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50" name="Shape 375">
              <a:extLst>
                <a:ext uri="{FF2B5EF4-FFF2-40B4-BE49-F238E27FC236}">
                  <a16:creationId xmlns:a16="http://schemas.microsoft.com/office/drawing/2014/main" id="{BB957D1A-7287-4F5F-AA5C-5ED867724E22}"/>
                </a:ext>
              </a:extLst>
            </p:cNvPr>
            <p:cNvSpPr/>
            <p:nvPr/>
          </p:nvSpPr>
          <p:spPr>
            <a:xfrm>
              <a:off x="1101725" y="432562"/>
              <a:ext cx="2352675" cy="85725"/>
            </a:xfrm>
            <a:custGeom>
              <a:avLst/>
              <a:gdLst/>
              <a:ahLst/>
              <a:cxnLst/>
              <a:rect l="0" t="0" r="0" b="0"/>
              <a:pathLst>
                <a:path w="2352675" h="85725">
                  <a:moveTo>
                    <a:pt x="2339975" y="0"/>
                  </a:moveTo>
                  <a:lnTo>
                    <a:pt x="2352675" y="0"/>
                  </a:lnTo>
                  <a:lnTo>
                    <a:pt x="2352675" y="12700"/>
                  </a:lnTo>
                  <a:lnTo>
                    <a:pt x="12700" y="85725"/>
                  </a:lnTo>
                  <a:lnTo>
                    <a:pt x="0" y="85725"/>
                  </a:lnTo>
                  <a:lnTo>
                    <a:pt x="0" y="73025"/>
                  </a:lnTo>
                  <a:lnTo>
                    <a:pt x="2339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376">
              <a:extLst>
                <a:ext uri="{FF2B5EF4-FFF2-40B4-BE49-F238E27FC236}">
                  <a16:creationId xmlns:a16="http://schemas.microsoft.com/office/drawing/2014/main" id="{CC26192D-DE79-4AC4-8735-130F5076206B}"/>
                </a:ext>
              </a:extLst>
            </p:cNvPr>
            <p:cNvSpPr/>
            <p:nvPr/>
          </p:nvSpPr>
          <p:spPr>
            <a:xfrm>
              <a:off x="1073937" y="648462"/>
              <a:ext cx="2387600" cy="152400"/>
            </a:xfrm>
            <a:custGeom>
              <a:avLst/>
              <a:gdLst/>
              <a:ahLst/>
              <a:cxnLst/>
              <a:rect l="0" t="0" r="0" b="0"/>
              <a:pathLst>
                <a:path w="2387600" h="152400">
                  <a:moveTo>
                    <a:pt x="0" y="0"/>
                  </a:moveTo>
                  <a:lnTo>
                    <a:pt x="12700" y="0"/>
                  </a:lnTo>
                  <a:lnTo>
                    <a:pt x="2387600" y="139700"/>
                  </a:lnTo>
                  <a:lnTo>
                    <a:pt x="2387600" y="152400"/>
                  </a:lnTo>
                  <a:lnTo>
                    <a:pt x="2374900" y="1524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377">
              <a:extLst>
                <a:ext uri="{FF2B5EF4-FFF2-40B4-BE49-F238E27FC236}">
                  <a16:creationId xmlns:a16="http://schemas.microsoft.com/office/drawing/2014/main" id="{A5CC244E-EBDF-403B-9A07-7FF822970D92}"/>
                </a:ext>
              </a:extLst>
            </p:cNvPr>
            <p:cNvSpPr/>
            <p:nvPr/>
          </p:nvSpPr>
          <p:spPr>
            <a:xfrm>
              <a:off x="965987" y="794512"/>
              <a:ext cx="2495550" cy="330200"/>
            </a:xfrm>
            <a:custGeom>
              <a:avLst/>
              <a:gdLst/>
              <a:ahLst/>
              <a:cxnLst/>
              <a:rect l="0" t="0" r="0" b="0"/>
              <a:pathLst>
                <a:path w="2495550" h="330200">
                  <a:moveTo>
                    <a:pt x="0" y="0"/>
                  </a:moveTo>
                  <a:lnTo>
                    <a:pt x="12700" y="0"/>
                  </a:lnTo>
                  <a:lnTo>
                    <a:pt x="2495550" y="317500"/>
                  </a:lnTo>
                  <a:lnTo>
                    <a:pt x="2495550" y="330200"/>
                  </a:lnTo>
                  <a:lnTo>
                    <a:pt x="2482850" y="3302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grpSp>
      <p:pic>
        <p:nvPicPr>
          <p:cNvPr id="53" name="Picture 52">
            <a:extLst>
              <a:ext uri="{FF2B5EF4-FFF2-40B4-BE49-F238E27FC236}">
                <a16:creationId xmlns:a16="http://schemas.microsoft.com/office/drawing/2014/main" id="{DBA1485C-6164-4110-9DD0-2EFDF9F2E7F8}"/>
              </a:ext>
            </a:extLst>
          </p:cNvPr>
          <p:cNvPicPr/>
          <p:nvPr/>
        </p:nvPicPr>
        <p:blipFill>
          <a:blip r:embed="rId4"/>
          <a:stretch>
            <a:fillRect/>
          </a:stretch>
        </p:blipFill>
        <p:spPr>
          <a:xfrm>
            <a:off x="6504948" y="4779236"/>
            <a:ext cx="3333750" cy="1133475"/>
          </a:xfrm>
          <a:prstGeom prst="rect">
            <a:avLst/>
          </a:prstGeom>
        </p:spPr>
      </p:pic>
    </p:spTree>
    <p:extLst>
      <p:ext uri="{BB962C8B-B14F-4D97-AF65-F5344CB8AC3E}">
        <p14:creationId xmlns:p14="http://schemas.microsoft.com/office/powerpoint/2010/main" val="1298854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3"/>
                                        </p:tgtEl>
                                      </p:cBhvr>
                                    </p:animEffect>
                                    <p:animScale>
                                      <p:cBhvr>
                                        <p:cTn id="1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AE19-EC13-4397-952F-9B83AA6A0F5E}"/>
              </a:ext>
            </a:extLst>
          </p:cNvPr>
          <p:cNvSpPr>
            <a:spLocks noGrp="1"/>
          </p:cNvSpPr>
          <p:nvPr>
            <p:ph type="title"/>
          </p:nvPr>
        </p:nvSpPr>
        <p:spPr>
          <a:xfrm>
            <a:off x="2933700" y="568345"/>
            <a:ext cx="8770571" cy="1560716"/>
          </a:xfrm>
        </p:spPr>
        <p:txBody>
          <a:bodyPr/>
          <a:lstStyle/>
          <a:p>
            <a:r>
              <a:rPr lang="fr-FR" u="sng" dirty="0">
                <a:solidFill>
                  <a:schemeClr val="accent4">
                    <a:lumMod val="75000"/>
                  </a:schemeClr>
                </a:solidFill>
              </a:rPr>
              <a:t>Cinquième étape:</a:t>
            </a:r>
            <a:r>
              <a:rPr lang="fr-FR" dirty="0">
                <a:solidFill>
                  <a:schemeClr val="accent4">
                    <a:lumMod val="75000"/>
                  </a:schemeClr>
                </a:solidFill>
              </a:rPr>
              <a:t> </a:t>
            </a:r>
            <a:r>
              <a:rPr lang="fr-FR" dirty="0"/>
              <a:t>Les options du solveur</a:t>
            </a:r>
            <a:endParaRPr lang="en-US" dirty="0"/>
          </a:p>
        </p:txBody>
      </p:sp>
      <p:sp>
        <p:nvSpPr>
          <p:cNvPr id="3" name="Content Placeholder 2">
            <a:extLst>
              <a:ext uri="{FF2B5EF4-FFF2-40B4-BE49-F238E27FC236}">
                <a16:creationId xmlns:a16="http://schemas.microsoft.com/office/drawing/2014/main" id="{3D512BDC-FA55-4F93-A013-0ECB134B85D5}"/>
              </a:ext>
            </a:extLst>
          </p:cNvPr>
          <p:cNvSpPr>
            <a:spLocks noGrp="1"/>
          </p:cNvSpPr>
          <p:nvPr>
            <p:ph idx="1"/>
          </p:nvPr>
        </p:nvSpPr>
        <p:spPr>
          <a:xfrm>
            <a:off x="2933700" y="2438399"/>
            <a:ext cx="8770571" cy="4197927"/>
          </a:xfrm>
        </p:spPr>
        <p:txBody>
          <a:bodyPr>
            <a:normAutofit fontScale="92500" lnSpcReduction="20000"/>
          </a:bodyPr>
          <a:lstStyle/>
          <a:p>
            <a:pPr marL="0" indent="0">
              <a:buNone/>
            </a:pPr>
            <a:r>
              <a:rPr lang="fr-FR" dirty="0"/>
              <a:t>Cette boîte de dialogue permet de contrôler les caractéristique avancées de résolution et de précision du résultat. En général, la plupart des paramètres par défaut sont adaptés à la majorité des problèmes d'optimisation. Quelques options plus spécifiques:</a:t>
            </a:r>
            <a:endParaRPr lang="en-US" dirty="0"/>
          </a:p>
          <a:p>
            <a:pPr marL="0" indent="0">
              <a:buNone/>
            </a:pPr>
            <a:r>
              <a:rPr lang="fr-FR" b="1" dirty="0"/>
              <a:t>Modèle supposé linéaire</a:t>
            </a:r>
            <a:br>
              <a:rPr lang="fr-FR" b="1" dirty="0"/>
            </a:br>
            <a:r>
              <a:rPr lang="fr-FR" dirty="0"/>
              <a:t>A cocher seulement si le système d'équations est linéaire. Si la case est activée alors que le problème n’est pas linéaire, EXCEL affichera un message d'erreur pendant la résolution. En revanche, si le problème est linéaire et que la case est activée, la résolution est plus rapide. </a:t>
            </a:r>
          </a:p>
          <a:p>
            <a:pPr marL="0" indent="0">
              <a:buNone/>
            </a:pPr>
            <a:r>
              <a:rPr lang="fr-FR" b="1" dirty="0"/>
              <a:t>Afficher le résultat des itérations</a:t>
            </a:r>
            <a:br>
              <a:rPr lang="fr-FR" b="1" dirty="0"/>
            </a:br>
            <a:r>
              <a:rPr lang="fr-FR" dirty="0"/>
              <a:t>Interrompt le solveur et affiche les résultats produits par chaque itération. Cette option permet de suivre étape après étape les différents programmes de base. </a:t>
            </a:r>
            <a:br>
              <a:rPr lang="fr-FR" dirty="0"/>
            </a:br>
            <a:br>
              <a:rPr lang="fr-FR" dirty="0"/>
            </a:br>
            <a:br>
              <a:rPr lang="fr-FR" dirty="0"/>
            </a:br>
            <a:endParaRPr lang="en-US" dirty="0"/>
          </a:p>
        </p:txBody>
      </p:sp>
    </p:spTree>
    <p:extLst>
      <p:ext uri="{BB962C8B-B14F-4D97-AF65-F5344CB8AC3E}">
        <p14:creationId xmlns:p14="http://schemas.microsoft.com/office/powerpoint/2010/main" val="4514261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65FAD-CCA9-4603-B1B9-0E621136CC53}"/>
              </a:ext>
            </a:extLst>
          </p:cNvPr>
          <p:cNvPicPr/>
          <p:nvPr/>
        </p:nvPicPr>
        <p:blipFill>
          <a:blip r:embed="rId2"/>
          <a:stretch>
            <a:fillRect/>
          </a:stretch>
        </p:blipFill>
        <p:spPr>
          <a:xfrm>
            <a:off x="3837710" y="1551710"/>
            <a:ext cx="4946072" cy="3962400"/>
          </a:xfrm>
          <a:prstGeom prst="rect">
            <a:avLst/>
          </a:prstGeom>
        </p:spPr>
      </p:pic>
    </p:spTree>
    <p:extLst>
      <p:ext uri="{BB962C8B-B14F-4D97-AF65-F5344CB8AC3E}">
        <p14:creationId xmlns:p14="http://schemas.microsoft.com/office/powerpoint/2010/main" val="2396790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851B-B2D5-4E26-8347-88A68773846C}"/>
              </a:ext>
            </a:extLst>
          </p:cNvPr>
          <p:cNvSpPr>
            <a:spLocks noGrp="1"/>
          </p:cNvSpPr>
          <p:nvPr>
            <p:ph type="title"/>
          </p:nvPr>
        </p:nvSpPr>
        <p:spPr/>
        <p:txBody>
          <a:bodyPr/>
          <a:lstStyle/>
          <a:p>
            <a:r>
              <a:rPr lang="fr-FR" u="sng" dirty="0">
                <a:solidFill>
                  <a:schemeClr val="accent4">
                    <a:lumMod val="75000"/>
                  </a:schemeClr>
                </a:solidFill>
              </a:rPr>
              <a:t>Sixième étape</a:t>
            </a:r>
            <a:r>
              <a:rPr lang="fr-FR" dirty="0"/>
              <a:t>: Résolution et résultat</a:t>
            </a:r>
            <a:endParaRPr lang="en-US" dirty="0"/>
          </a:p>
        </p:txBody>
      </p:sp>
      <p:sp>
        <p:nvSpPr>
          <p:cNvPr id="3" name="Content Placeholder 2">
            <a:extLst>
              <a:ext uri="{FF2B5EF4-FFF2-40B4-BE49-F238E27FC236}">
                <a16:creationId xmlns:a16="http://schemas.microsoft.com/office/drawing/2014/main" id="{FA0F7691-9E98-4D29-A8A1-3AA662A7F3BF}"/>
              </a:ext>
            </a:extLst>
          </p:cNvPr>
          <p:cNvSpPr>
            <a:spLocks noGrp="1"/>
          </p:cNvSpPr>
          <p:nvPr>
            <p:ph idx="1"/>
          </p:nvPr>
        </p:nvSpPr>
        <p:spPr/>
        <p:txBody>
          <a:bodyPr/>
          <a:lstStyle/>
          <a:p>
            <a:pPr marL="0" indent="0">
              <a:buNone/>
            </a:pPr>
            <a:r>
              <a:rPr lang="fr-FR" dirty="0"/>
              <a:t>Une fois tous les paramètres du problème mis en place, choisir le bouton </a:t>
            </a:r>
            <a:r>
              <a:rPr lang="fr-FR" b="1" dirty="0"/>
              <a:t>Résoudre</a:t>
            </a:r>
            <a:r>
              <a:rPr lang="fr-FR" dirty="0"/>
              <a:t> qui amorce le processus de résolution du problème. Une boîte d dialogue </a:t>
            </a:r>
            <a:r>
              <a:rPr lang="fr-FR" b="1" dirty="0"/>
              <a:t>Résultat</a:t>
            </a:r>
            <a:r>
              <a:rPr lang="fr-FR" dirty="0"/>
              <a:t> </a:t>
            </a:r>
            <a:r>
              <a:rPr lang="fr-FR" b="1" dirty="0"/>
              <a:t>du solveur </a:t>
            </a:r>
            <a:r>
              <a:rPr lang="fr-FR" dirty="0"/>
              <a:t>s’affiche:</a:t>
            </a:r>
          </a:p>
          <a:p>
            <a:pPr marL="0" indent="0">
              <a:buNone/>
            </a:pPr>
            <a:r>
              <a:rPr lang="fr-FR" b="1" dirty="0"/>
              <a:t>Que faire des résultats du solveur? Deux options: </a:t>
            </a:r>
            <a:br>
              <a:rPr lang="fr-FR" b="1" dirty="0"/>
            </a:br>
            <a:r>
              <a:rPr lang="fr-FR" dirty="0"/>
              <a:t>• Garder la solution trouvée par le solveur ou rétablir les valeurs d'origine dans votre feuille de calcul.</a:t>
            </a:r>
            <a:br>
              <a:rPr lang="fr-FR" dirty="0"/>
            </a:br>
            <a:r>
              <a:rPr lang="fr-FR" dirty="0"/>
              <a:t>• Créer un des rapports intégrés du solveur en sélectionnant celui qui nous concernera </a:t>
            </a:r>
            <a:br>
              <a:rPr lang="fr-FR" dirty="0"/>
            </a:br>
            <a:endParaRPr lang="en-US" dirty="0"/>
          </a:p>
        </p:txBody>
      </p:sp>
    </p:spTree>
    <p:extLst>
      <p:ext uri="{BB962C8B-B14F-4D97-AF65-F5344CB8AC3E}">
        <p14:creationId xmlns:p14="http://schemas.microsoft.com/office/powerpoint/2010/main" val="246437767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864E64-A4FA-4B74-91A4-DC787AC452D3}"/>
              </a:ext>
            </a:extLst>
          </p:cNvPr>
          <p:cNvPicPr/>
          <p:nvPr/>
        </p:nvPicPr>
        <p:blipFill>
          <a:blip r:embed="rId2"/>
          <a:stretch>
            <a:fillRect/>
          </a:stretch>
        </p:blipFill>
        <p:spPr>
          <a:xfrm>
            <a:off x="2505940" y="942109"/>
            <a:ext cx="4532169" cy="2687781"/>
          </a:xfrm>
          <a:prstGeom prst="rect">
            <a:avLst/>
          </a:prstGeom>
        </p:spPr>
      </p:pic>
      <p:grpSp>
        <p:nvGrpSpPr>
          <p:cNvPr id="3" name="Group 2">
            <a:extLst>
              <a:ext uri="{FF2B5EF4-FFF2-40B4-BE49-F238E27FC236}">
                <a16:creationId xmlns:a16="http://schemas.microsoft.com/office/drawing/2014/main" id="{01472C27-49D0-4E29-B650-E945E9BEC27E}"/>
              </a:ext>
            </a:extLst>
          </p:cNvPr>
          <p:cNvGrpSpPr/>
          <p:nvPr/>
        </p:nvGrpSpPr>
        <p:grpSpPr>
          <a:xfrm>
            <a:off x="8515639" y="4031673"/>
            <a:ext cx="2595706" cy="1569853"/>
            <a:chOff x="0" y="0"/>
            <a:chExt cx="1035050" cy="383413"/>
          </a:xfrm>
        </p:grpSpPr>
        <p:pic>
          <p:nvPicPr>
            <p:cNvPr id="4" name="Picture 3">
              <a:extLst>
                <a:ext uri="{FF2B5EF4-FFF2-40B4-BE49-F238E27FC236}">
                  <a16:creationId xmlns:a16="http://schemas.microsoft.com/office/drawing/2014/main" id="{0F40EAA2-0D3D-497B-BBF8-BC78B6B43D07}"/>
                </a:ext>
              </a:extLst>
            </p:cNvPr>
            <p:cNvPicPr/>
            <p:nvPr/>
          </p:nvPicPr>
          <p:blipFill>
            <a:blip r:embed="rId3"/>
            <a:stretch>
              <a:fillRect/>
            </a:stretch>
          </p:blipFill>
          <p:spPr>
            <a:xfrm>
              <a:off x="0" y="0"/>
              <a:ext cx="1035050" cy="381000"/>
            </a:xfrm>
            <a:prstGeom prst="rect">
              <a:avLst/>
            </a:prstGeom>
          </p:spPr>
        </p:pic>
        <p:pic>
          <p:nvPicPr>
            <p:cNvPr id="5" name="Picture 4">
              <a:extLst>
                <a:ext uri="{FF2B5EF4-FFF2-40B4-BE49-F238E27FC236}">
                  <a16:creationId xmlns:a16="http://schemas.microsoft.com/office/drawing/2014/main" id="{03142AF8-2D27-43F1-955E-DA1B94CEFE98}"/>
                </a:ext>
              </a:extLst>
            </p:cNvPr>
            <p:cNvPicPr/>
            <p:nvPr/>
          </p:nvPicPr>
          <p:blipFill>
            <a:blip r:embed="rId4"/>
            <a:stretch>
              <a:fillRect/>
            </a:stretch>
          </p:blipFill>
          <p:spPr>
            <a:xfrm>
              <a:off x="583692" y="215773"/>
              <a:ext cx="106680" cy="167640"/>
            </a:xfrm>
            <a:prstGeom prst="rect">
              <a:avLst/>
            </a:prstGeom>
          </p:spPr>
        </p:pic>
      </p:grpSp>
    </p:spTree>
    <p:extLst>
      <p:ext uri="{BB962C8B-B14F-4D97-AF65-F5344CB8AC3E}">
        <p14:creationId xmlns:p14="http://schemas.microsoft.com/office/powerpoint/2010/main" val="2460755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79D4-F0B9-4381-8C8A-56888F7DA6D3}"/>
              </a:ext>
            </a:extLst>
          </p:cNvPr>
          <p:cNvSpPr>
            <a:spLocks noGrp="1"/>
          </p:cNvSpPr>
          <p:nvPr>
            <p:ph type="title"/>
          </p:nvPr>
        </p:nvSpPr>
        <p:spPr>
          <a:xfrm>
            <a:off x="2933700" y="596054"/>
            <a:ext cx="8770571" cy="1560716"/>
          </a:xfrm>
        </p:spPr>
        <p:txBody>
          <a:bodyPr/>
          <a:lstStyle/>
          <a:p>
            <a:r>
              <a:rPr lang="fr-FR" u="sng" dirty="0">
                <a:solidFill>
                  <a:schemeClr val="accent4">
                    <a:lumMod val="75000"/>
                  </a:schemeClr>
                </a:solidFill>
              </a:rPr>
              <a:t>Septième étape: </a:t>
            </a:r>
            <a:r>
              <a:rPr lang="fr-FR" dirty="0"/>
              <a:t>Rapport des réponses</a:t>
            </a:r>
            <a:endParaRPr lang="en-US" dirty="0"/>
          </a:p>
        </p:txBody>
      </p:sp>
      <p:sp>
        <p:nvSpPr>
          <p:cNvPr id="3" name="Content Placeholder 2">
            <a:extLst>
              <a:ext uri="{FF2B5EF4-FFF2-40B4-BE49-F238E27FC236}">
                <a16:creationId xmlns:a16="http://schemas.microsoft.com/office/drawing/2014/main" id="{50158E92-A784-46FF-884D-7CCDDA188EF5}"/>
              </a:ext>
            </a:extLst>
          </p:cNvPr>
          <p:cNvSpPr>
            <a:spLocks noGrp="1"/>
          </p:cNvSpPr>
          <p:nvPr>
            <p:ph idx="1"/>
          </p:nvPr>
        </p:nvSpPr>
        <p:spPr/>
        <p:txBody>
          <a:bodyPr/>
          <a:lstStyle/>
          <a:p>
            <a:pPr marL="0" indent="0">
              <a:buNone/>
            </a:pPr>
            <a:r>
              <a:rPr lang="fr-FR" dirty="0"/>
              <a:t>Au bas de l’écran, on peut obtenir le rapport des réponses en sélectionnant la feuille correspondante:</a:t>
            </a:r>
          </a:p>
          <a:p>
            <a:pPr marL="0" indent="0">
              <a:buNone/>
            </a:pPr>
            <a:endParaRPr lang="en-US" dirty="0"/>
          </a:p>
        </p:txBody>
      </p:sp>
      <p:pic>
        <p:nvPicPr>
          <p:cNvPr id="4" name="Picture 3">
            <a:extLst>
              <a:ext uri="{FF2B5EF4-FFF2-40B4-BE49-F238E27FC236}">
                <a16:creationId xmlns:a16="http://schemas.microsoft.com/office/drawing/2014/main" id="{4D0F87EF-24A8-4280-B423-F95E9C80082B}"/>
              </a:ext>
            </a:extLst>
          </p:cNvPr>
          <p:cNvPicPr/>
          <p:nvPr/>
        </p:nvPicPr>
        <p:blipFill>
          <a:blip r:embed="rId2"/>
          <a:stretch>
            <a:fillRect/>
          </a:stretch>
        </p:blipFill>
        <p:spPr>
          <a:xfrm>
            <a:off x="5099627" y="4003963"/>
            <a:ext cx="3739573" cy="1080655"/>
          </a:xfrm>
          <a:prstGeom prst="rect">
            <a:avLst/>
          </a:prstGeom>
        </p:spPr>
      </p:pic>
    </p:spTree>
    <p:extLst>
      <p:ext uri="{BB962C8B-B14F-4D97-AF65-F5344CB8AC3E}">
        <p14:creationId xmlns:p14="http://schemas.microsoft.com/office/powerpoint/2010/main" val="85563822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4"/>
                                        </p:tgtEl>
                                      </p:cBhvr>
                                    </p:animEffect>
                                    <p:animScale>
                                      <p:cBhvr>
                                        <p:cTn id="19"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9771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058-44F9-486C-AB99-A6F9721BC7C4}"/>
              </a:ext>
            </a:extLst>
          </p:cNvPr>
          <p:cNvSpPr>
            <a:spLocks noGrp="1"/>
          </p:cNvSpPr>
          <p:nvPr>
            <p:ph type="title"/>
          </p:nvPr>
        </p:nvSpPr>
        <p:spPr>
          <a:xfrm>
            <a:off x="2933700" y="948205"/>
            <a:ext cx="8770571" cy="1038782"/>
          </a:xfrm>
        </p:spPr>
        <p:txBody>
          <a:bodyPr/>
          <a:lstStyle/>
          <a:p>
            <a:r>
              <a:rPr lang="fr-FR" dirty="0"/>
              <a:t>Le solveur EXCEL</a:t>
            </a:r>
            <a:endParaRPr lang="en-US" dirty="0"/>
          </a:p>
        </p:txBody>
      </p:sp>
      <p:sp>
        <p:nvSpPr>
          <p:cNvPr id="3" name="Content Placeholder 2">
            <a:extLst>
              <a:ext uri="{FF2B5EF4-FFF2-40B4-BE49-F238E27FC236}">
                <a16:creationId xmlns:a16="http://schemas.microsoft.com/office/drawing/2014/main" id="{6CDA1639-E95B-4C4E-81C8-CF5B4CB6A5D7}"/>
              </a:ext>
            </a:extLst>
          </p:cNvPr>
          <p:cNvSpPr>
            <a:spLocks noGrp="1"/>
          </p:cNvSpPr>
          <p:nvPr>
            <p:ph idx="1"/>
          </p:nvPr>
        </p:nvSpPr>
        <p:spPr/>
        <p:txBody>
          <a:bodyPr>
            <a:normAutofit lnSpcReduction="10000"/>
          </a:bodyPr>
          <a:lstStyle/>
          <a:p>
            <a:pPr marL="0" indent="0">
              <a:buNone/>
            </a:pPr>
            <a:r>
              <a:rPr lang="fr-FR" dirty="0"/>
              <a:t>Le solveur EXCEL est un outil puissance d’optimisation et d’allocation de ressources. Il peut aider au mieux à déterminer comment utiliser des ressources limitées pour maximiser les objectifs souhaités (telle la réalisation de bénéfices) et minimise une perte de donnée (te un coût de production). En résumé, il permet de trouver le minimum, le maximum ou la valeur au plus près d’une donnée tout en respectant les contraintes qu’on lui soumet. Plutôt que de se contenter d’approximations, on peut faire appel au solveur pour trouver la meilleure solution.</a:t>
            </a:r>
          </a:p>
          <a:p>
            <a:pPr marL="0" indent="0">
              <a:buNone/>
            </a:pPr>
            <a:r>
              <a:rPr lang="fr-FR" dirty="0"/>
              <a:t>Donc, utiliser le solveur lorsqu’on recherche la valeur optimale d’une cellule donnée (la fonction objectif) par ajustement des valeurs de plusieurs autres cellules (les variables) respectant les conditions limitées supérieurement ou inférieurement par des valeurs numériques (les contraintes).</a:t>
            </a:r>
            <a:endParaRPr lang="en-US" dirty="0"/>
          </a:p>
        </p:txBody>
      </p:sp>
    </p:spTree>
    <p:extLst>
      <p:ext uri="{BB962C8B-B14F-4D97-AF65-F5344CB8AC3E}">
        <p14:creationId xmlns:p14="http://schemas.microsoft.com/office/powerpoint/2010/main" val="163569845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454C-C35E-44C4-BF3B-F5918815AF53}"/>
              </a:ext>
            </a:extLst>
          </p:cNvPr>
          <p:cNvSpPr>
            <a:spLocks noGrp="1"/>
          </p:cNvSpPr>
          <p:nvPr>
            <p:ph type="title"/>
          </p:nvPr>
        </p:nvSpPr>
        <p:spPr>
          <a:xfrm>
            <a:off x="2933700" y="568345"/>
            <a:ext cx="8770571" cy="1560716"/>
          </a:xfrm>
        </p:spPr>
        <p:txBody>
          <a:bodyPr/>
          <a:lstStyle/>
          <a:p>
            <a:r>
              <a:rPr lang="fr-FR" dirty="0"/>
              <a:t>Etapes de résolution du problème</a:t>
            </a:r>
            <a:endParaRPr lang="en-US" dirty="0"/>
          </a:p>
        </p:txBody>
      </p:sp>
    </p:spTree>
    <p:extLst>
      <p:ext uri="{BB962C8B-B14F-4D97-AF65-F5344CB8AC3E}">
        <p14:creationId xmlns:p14="http://schemas.microsoft.com/office/powerpoint/2010/main" val="1671996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B06-5999-4457-A296-6BCD1AD682A5}"/>
              </a:ext>
            </a:extLst>
          </p:cNvPr>
          <p:cNvSpPr>
            <a:spLocks noGrp="1"/>
          </p:cNvSpPr>
          <p:nvPr>
            <p:ph type="title"/>
          </p:nvPr>
        </p:nvSpPr>
        <p:spPr>
          <a:xfrm>
            <a:off x="2933700" y="1011381"/>
            <a:ext cx="8770571" cy="969819"/>
          </a:xfrm>
        </p:spPr>
        <p:txBody>
          <a:bodyPr/>
          <a:lstStyle/>
          <a:p>
            <a:r>
              <a:rPr lang="fr-FR" dirty="0">
                <a:solidFill>
                  <a:schemeClr val="accent4">
                    <a:lumMod val="75000"/>
                  </a:schemeClr>
                </a:solidFill>
              </a:rPr>
              <a:t>Préliminaires</a:t>
            </a:r>
            <a:endParaRPr lang="en-US" dirty="0">
              <a:solidFill>
                <a:schemeClr val="accent4">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785EBF-685E-4A92-A295-A981A308F7C5}"/>
                  </a:ext>
                </a:extLst>
              </p:cNvPr>
              <p:cNvSpPr>
                <a:spLocks noGrp="1"/>
              </p:cNvSpPr>
              <p:nvPr>
                <p:ph idx="1"/>
              </p:nvPr>
            </p:nvSpPr>
            <p:spPr>
              <a:xfrm>
                <a:off x="2933700" y="2230582"/>
                <a:ext cx="8770571" cy="4322618"/>
              </a:xfrm>
            </p:spPr>
            <p:txBody>
              <a:bodyPr>
                <a:normAutofit fontScale="77500" lnSpcReduction="20000"/>
              </a:bodyPr>
              <a:lstStyle/>
              <a:p>
                <a:pPr marL="0" indent="0">
                  <a:buNone/>
                </a:pPr>
                <a:r>
                  <a:rPr lang="fr-FR" dirty="0">
                    <a:solidFill>
                      <a:schemeClr val="tx1"/>
                    </a:solidFill>
                  </a:rPr>
                  <a:t>Pour le résoudre avec un solveur Excel, il faut saisir l’ensemble des coefficients, paramètres et équations du programme linéaire sous une feuille de calcul Excel, sous un format tableau. Pour cela:</a:t>
                </a:r>
              </a:p>
              <a:p>
                <a:pPr>
                  <a:buFont typeface="Wingdings" panose="05000000000000000000" pitchFamily="2" charset="2"/>
                  <a:buChar char="Ø"/>
                </a:pPr>
                <a:r>
                  <a:rPr lang="fr-FR" dirty="0">
                    <a:solidFill>
                      <a:schemeClr val="tx1"/>
                    </a:solidFill>
                  </a:rPr>
                  <a:t>Affecter chaque coefficient ou paramètre à une cellule de la feuille de calcul</a:t>
                </a:r>
              </a:p>
              <a:p>
                <a:pPr>
                  <a:buFont typeface="Wingdings" panose="05000000000000000000" pitchFamily="2" charset="2"/>
                  <a:buChar char="Ø"/>
                </a:pPr>
                <a:r>
                  <a:rPr lang="fr-FR" dirty="0">
                    <a:solidFill>
                      <a:schemeClr val="tx1"/>
                    </a:solidFill>
                  </a:rPr>
                  <a:t>Affecter une cellule à chacune des variables de décision (il n’est pas nécessaire d’attribuer à chacune une valeur initiale)</a:t>
                </a:r>
              </a:p>
              <a:p>
                <a:pPr>
                  <a:buFont typeface="Wingdings" panose="05000000000000000000" pitchFamily="2" charset="2"/>
                  <a:buChar char="Ø"/>
                </a:pPr>
                <a:r>
                  <a:rPr lang="fr-FR" dirty="0">
                    <a:solidFill>
                      <a:schemeClr val="tx1"/>
                    </a:solidFill>
                  </a:rPr>
                  <a:t>Puis, rentrer les fonctions linéaires associées à la fonction objectif et aux contraintes.(Associer à chaque cellule une fonction dans laquelle se trouvera la formule qui permet de la calculer. On rappelle que pour définir une formule dans une cellule, il faut commencer par le caractère « </a:t>
                </a:r>
                <a:r>
                  <a:rPr lang="fr-FR" b="1" dirty="0">
                    <a:solidFill>
                      <a:schemeClr val="tx1"/>
                    </a:solidFill>
                  </a:rPr>
                  <a:t> =</a:t>
                </a:r>
                <a:r>
                  <a:rPr lang="fr-FR" dirty="0">
                    <a:solidFill>
                      <a:schemeClr val="tx1"/>
                    </a:solidFill>
                  </a:rPr>
                  <a:t>  ».</a:t>
                </a:r>
              </a:p>
              <a:p>
                <a:pPr marL="0" indent="0">
                  <a:buNone/>
                </a:pPr>
                <a:r>
                  <a:rPr lang="fr-FR" dirty="0">
                    <a:solidFill>
                      <a:schemeClr val="tx1"/>
                    </a:solidFill>
                  </a:rPr>
                  <a:t>Exemple : soit la fonction f(x1,…..x3) = 10x1 + 15x2 +25x3 à maximiser sous les contraintes:</a:t>
                </a:r>
              </a:p>
              <a:p>
                <a:pPr marL="0" indent="0">
                  <a:buNone/>
                </a:pPr>
                <a:r>
                  <a:rPr lang="fr-FR" dirty="0">
                    <a:solidFill>
                      <a:schemeClr val="tx1"/>
                    </a:solidFill>
                  </a:rPr>
                  <a:t>                                                                     </a:t>
                </a:r>
                <a14:m>
                  <m:oMath xmlns:m="http://schemas.openxmlformats.org/officeDocument/2006/math">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1+2</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2+4</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3≤20000</m:t>
                    </m:r>
                  </m:oMath>
                </a14:m>
                <a:endParaRPr lang="fr-FR"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3≤16000</m:t>
                      </m:r>
                    </m:oMath>
                    <m:oMath xmlns:m="http://schemas.openxmlformats.org/officeDocument/2006/math">
                      <m:r>
                        <a:rPr lang="fr-FR" b="0" i="1" smtClean="0">
                          <a:solidFill>
                            <a:schemeClr val="tx1"/>
                          </a:solidFill>
                          <a:latin typeface="Cambria Math" panose="02040503050406030204" pitchFamily="18" charset="0"/>
                        </a:rPr>
                        <m:t>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1+5</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2+3</m:t>
                      </m:r>
                      <m:r>
                        <a:rPr lang="fr-FR" b="0" i="1" smtClean="0">
                          <a:solidFill>
                            <a:schemeClr val="tx1"/>
                          </a:solidFill>
                          <a:latin typeface="Cambria Math" panose="02040503050406030204" pitchFamily="18" charset="0"/>
                        </a:rPr>
                        <m:t>𝑥</m:t>
                      </m:r>
                      <m:r>
                        <a:rPr lang="fr-FR" b="0" i="1" smtClean="0">
                          <a:solidFill>
                            <a:schemeClr val="tx1"/>
                          </a:solidFill>
                          <a:latin typeface="Cambria Math" panose="02040503050406030204" pitchFamily="18" charset="0"/>
                        </a:rPr>
                        <m:t>3≤48000</m:t>
                      </m:r>
                    </m:oMath>
                    <m:oMath xmlns:m="http://schemas.openxmlformats.org/officeDocument/2006/math">
                      <m:r>
                        <a:rPr lang="fr-FR" b="0" i="1" smtClean="0">
                          <a:solidFill>
                            <a:schemeClr val="tx1"/>
                          </a:solidFill>
                          <a:latin typeface="Cambria Math" panose="02040503050406030204" pitchFamily="18" charset="0"/>
                        </a:rPr>
                        <m:t>𝑥𝑖</m:t>
                      </m:r>
                      <m:r>
                        <a:rPr lang="fr-FR" b="0" i="1" smtClean="0">
                          <a:solidFill>
                            <a:schemeClr val="tx1"/>
                          </a:solidFill>
                          <a:latin typeface="Cambria Math" panose="02040503050406030204" pitchFamily="18" charset="0"/>
                        </a:rPr>
                        <m:t>≥1 </m:t>
                      </m:r>
                      <m:r>
                        <a:rPr lang="fr-FR" b="0" i="1" smtClean="0">
                          <a:solidFill>
                            <a:schemeClr val="tx1"/>
                          </a:solidFill>
                          <a:latin typeface="Cambria Math" panose="02040503050406030204" pitchFamily="18" charset="0"/>
                        </a:rPr>
                        <m:t>𝑝𝑜𝑢𝑟</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𝑖</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𝑑𝑎𝑛𝑠</m:t>
                      </m:r>
                      <m:r>
                        <a:rPr lang="fr-FR" b="0" i="1" smtClean="0">
                          <a:solidFill>
                            <a:schemeClr val="tx1"/>
                          </a:solidFill>
                          <a:latin typeface="Cambria Math" panose="02040503050406030204" pitchFamily="18" charset="0"/>
                        </a:rPr>
                        <m:t> [1;3]</m:t>
                      </m:r>
                    </m:oMath>
                  </m:oMathPara>
                </a14:m>
                <a:endParaRPr lang="fr-FR" b="0" dirty="0">
                  <a:solidFill>
                    <a:schemeClr val="tx1"/>
                  </a:solidFill>
                </a:endParaRPr>
              </a:p>
            </p:txBody>
          </p:sp>
        </mc:Choice>
        <mc:Fallback>
          <p:sp>
            <p:nvSpPr>
              <p:cNvPr id="3" name="Content Placeholder 2">
                <a:extLst>
                  <a:ext uri="{FF2B5EF4-FFF2-40B4-BE49-F238E27FC236}">
                    <a16:creationId xmlns:a16="http://schemas.microsoft.com/office/drawing/2014/main" id="{60785EBF-685E-4A92-A295-A981A308F7C5}"/>
                  </a:ext>
                </a:extLst>
              </p:cNvPr>
              <p:cNvSpPr>
                <a:spLocks noGrp="1" noRot="1" noChangeAspect="1" noMove="1" noResize="1" noEditPoints="1" noAdjustHandles="1" noChangeArrowheads="1" noChangeShapeType="1" noTextEdit="1"/>
              </p:cNvSpPr>
              <p:nvPr>
                <p:ph idx="1"/>
              </p:nvPr>
            </p:nvSpPr>
            <p:spPr>
              <a:xfrm>
                <a:off x="2933700" y="2230582"/>
                <a:ext cx="8770571" cy="4322618"/>
              </a:xfrm>
              <a:blipFill>
                <a:blip r:embed="rId2"/>
                <a:stretch>
                  <a:fillRect l="-347" t="-846" r="-695"/>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68704E7A-CC77-491E-A609-BE642D80F84C}"/>
              </a:ext>
            </a:extLst>
          </p:cNvPr>
          <p:cNvSpPr/>
          <p:nvPr/>
        </p:nvSpPr>
        <p:spPr>
          <a:xfrm>
            <a:off x="6050281" y="4853632"/>
            <a:ext cx="45719" cy="9929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09111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A22777F4-11AD-44E4-B58B-2E119802840F}"/>
              </a:ext>
            </a:extLst>
          </p:cNvPr>
          <p:cNvGrpSpPr/>
          <p:nvPr/>
        </p:nvGrpSpPr>
        <p:grpSpPr>
          <a:xfrm>
            <a:off x="1745673" y="540327"/>
            <a:ext cx="8021781" cy="5708073"/>
            <a:chOff x="0" y="0"/>
            <a:chExt cx="4943475" cy="3095625"/>
          </a:xfrm>
        </p:grpSpPr>
        <p:pic>
          <p:nvPicPr>
            <p:cNvPr id="121" name="Picture 120">
              <a:extLst>
                <a:ext uri="{FF2B5EF4-FFF2-40B4-BE49-F238E27FC236}">
                  <a16:creationId xmlns:a16="http://schemas.microsoft.com/office/drawing/2014/main" id="{14FB35AB-D5F6-4FCA-BAF8-4EFCA57F6F7A}"/>
                </a:ext>
              </a:extLst>
            </p:cNvPr>
            <p:cNvPicPr/>
            <p:nvPr/>
          </p:nvPicPr>
          <p:blipFill>
            <a:blip r:embed="rId2"/>
            <a:stretch>
              <a:fillRect/>
            </a:stretch>
          </p:blipFill>
          <p:spPr>
            <a:xfrm>
              <a:off x="0" y="0"/>
              <a:ext cx="4943475" cy="3095625"/>
            </a:xfrm>
            <a:prstGeom prst="rect">
              <a:avLst/>
            </a:prstGeom>
          </p:spPr>
        </p:pic>
        <p:sp>
          <p:nvSpPr>
            <p:cNvPr id="122" name="Rectangle 121">
              <a:extLst>
                <a:ext uri="{FF2B5EF4-FFF2-40B4-BE49-F238E27FC236}">
                  <a16:creationId xmlns:a16="http://schemas.microsoft.com/office/drawing/2014/main" id="{C2D608E0-BE02-41F8-A469-7C4F1FEA2096}"/>
                </a:ext>
              </a:extLst>
            </p:cNvPr>
            <p:cNvSpPr/>
            <p:nvPr/>
          </p:nvSpPr>
          <p:spPr>
            <a:xfrm>
              <a:off x="2327275" y="2737142"/>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963F886D-7828-4B37-B517-185DB15374F0}"/>
                </a:ext>
              </a:extLst>
            </p:cNvPr>
            <p:cNvSpPr/>
            <p:nvPr/>
          </p:nvSpPr>
          <p:spPr>
            <a:xfrm>
              <a:off x="1984374" y="2883195"/>
              <a:ext cx="135138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=10*B3+15*B4+25*B5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4" name="Shape 113">
              <a:extLst>
                <a:ext uri="{FF2B5EF4-FFF2-40B4-BE49-F238E27FC236}">
                  <a16:creationId xmlns:a16="http://schemas.microsoft.com/office/drawing/2014/main" id="{C8C41403-9661-4F7B-A5A6-3EAF6B0B17BC}"/>
                </a:ext>
              </a:extLst>
            </p:cNvPr>
            <p:cNvSpPr/>
            <p:nvPr/>
          </p:nvSpPr>
          <p:spPr>
            <a:xfrm>
              <a:off x="1889125" y="2682875"/>
              <a:ext cx="1219200" cy="355600"/>
            </a:xfrm>
            <a:custGeom>
              <a:avLst/>
              <a:gdLst/>
              <a:ahLst/>
              <a:cxnLst/>
              <a:rect l="0" t="0" r="0" b="0"/>
              <a:pathLst>
                <a:path w="1219200" h="355600">
                  <a:moveTo>
                    <a:pt x="0" y="0"/>
                  </a:moveTo>
                  <a:lnTo>
                    <a:pt x="1219200" y="0"/>
                  </a:lnTo>
                  <a:lnTo>
                    <a:pt x="1219200" y="355600"/>
                  </a:lnTo>
                  <a:lnTo>
                    <a:pt x="0" y="35560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5" name="Shape 115">
              <a:extLst>
                <a:ext uri="{FF2B5EF4-FFF2-40B4-BE49-F238E27FC236}">
                  <a16:creationId xmlns:a16="http://schemas.microsoft.com/office/drawing/2014/main" id="{CF3EE648-7A4E-449F-B185-30D7775F05E2}"/>
                </a:ext>
              </a:extLst>
            </p:cNvPr>
            <p:cNvSpPr/>
            <p:nvPr/>
          </p:nvSpPr>
          <p:spPr>
            <a:xfrm>
              <a:off x="1521841" y="349377"/>
              <a:ext cx="165100" cy="469900"/>
            </a:xfrm>
            <a:custGeom>
              <a:avLst/>
              <a:gdLst/>
              <a:ahLst/>
              <a:cxnLst/>
              <a:rect l="0" t="0" r="0" b="0"/>
              <a:pathLst>
                <a:path w="165100" h="469900">
                  <a:moveTo>
                    <a:pt x="165100" y="234950"/>
                  </a:moveTo>
                  <a:cubicBezTo>
                    <a:pt x="165100" y="364642"/>
                    <a:pt x="128118" y="469900"/>
                    <a:pt x="82550" y="469900"/>
                  </a:cubicBezTo>
                  <a:cubicBezTo>
                    <a:pt x="36982" y="469900"/>
                    <a:pt x="0" y="364642"/>
                    <a:pt x="0" y="234950"/>
                  </a:cubicBezTo>
                  <a:cubicBezTo>
                    <a:pt x="0" y="105258"/>
                    <a:pt x="36982" y="0"/>
                    <a:pt x="82550" y="0"/>
                  </a:cubicBezTo>
                  <a:cubicBezTo>
                    <a:pt x="128118" y="0"/>
                    <a:pt x="165100" y="105258"/>
                    <a:pt x="165100" y="234950"/>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6" name="Rectangle 125">
              <a:extLst>
                <a:ext uri="{FF2B5EF4-FFF2-40B4-BE49-F238E27FC236}">
                  <a16:creationId xmlns:a16="http://schemas.microsoft.com/office/drawing/2014/main" id="{7AB53E04-5121-406E-B3E3-8F77619663CE}"/>
                </a:ext>
              </a:extLst>
            </p:cNvPr>
            <p:cNvSpPr/>
            <p:nvPr/>
          </p:nvSpPr>
          <p:spPr>
            <a:xfrm>
              <a:off x="2947194" y="422566"/>
              <a:ext cx="1058176"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Programme initial</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D8F504CE-5B1D-47E7-9ADD-C4316F1A7578}"/>
                </a:ext>
              </a:extLst>
            </p:cNvPr>
            <p:cNvSpPr/>
            <p:nvPr/>
          </p:nvSpPr>
          <p:spPr>
            <a:xfrm>
              <a:off x="2947194" y="549564"/>
              <a:ext cx="113113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Toutes les variables</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01397063-157E-41CA-AA62-6F6E4CEF5EB4}"/>
                </a:ext>
              </a:extLst>
            </p:cNvPr>
            <p:cNvSpPr/>
            <p:nvPr/>
          </p:nvSpPr>
          <p:spPr>
            <a:xfrm>
              <a:off x="2959897" y="676562"/>
              <a:ext cx="92864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sont posées = 0</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9" name="Shape 119">
              <a:extLst>
                <a:ext uri="{FF2B5EF4-FFF2-40B4-BE49-F238E27FC236}">
                  <a16:creationId xmlns:a16="http://schemas.microsoft.com/office/drawing/2014/main" id="{E6617EF6-F576-4C47-9919-439A2A419F93}"/>
                </a:ext>
              </a:extLst>
            </p:cNvPr>
            <p:cNvSpPr/>
            <p:nvPr/>
          </p:nvSpPr>
          <p:spPr>
            <a:xfrm>
              <a:off x="2863850" y="355600"/>
              <a:ext cx="1108075" cy="485775"/>
            </a:xfrm>
            <a:custGeom>
              <a:avLst/>
              <a:gdLst/>
              <a:ahLst/>
              <a:cxnLst/>
              <a:rect l="0" t="0" r="0" b="0"/>
              <a:pathLst>
                <a:path w="1108075" h="485775">
                  <a:moveTo>
                    <a:pt x="0" y="485775"/>
                  </a:moveTo>
                  <a:lnTo>
                    <a:pt x="1108075" y="485775"/>
                  </a:lnTo>
                  <a:lnTo>
                    <a:pt x="110807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0" name="Shape 120">
              <a:extLst>
                <a:ext uri="{FF2B5EF4-FFF2-40B4-BE49-F238E27FC236}">
                  <a16:creationId xmlns:a16="http://schemas.microsoft.com/office/drawing/2014/main" id="{7009F485-2489-4BAC-AFCE-333706150D2B}"/>
                </a:ext>
              </a:extLst>
            </p:cNvPr>
            <p:cNvSpPr/>
            <p:nvPr/>
          </p:nvSpPr>
          <p:spPr>
            <a:xfrm>
              <a:off x="1737512" y="555625"/>
              <a:ext cx="133350" cy="88900"/>
            </a:xfrm>
            <a:custGeom>
              <a:avLst/>
              <a:gdLst/>
              <a:ahLst/>
              <a:cxnLst/>
              <a:rect l="0" t="0" r="0" b="0"/>
              <a:pathLst>
                <a:path w="133350" h="88900">
                  <a:moveTo>
                    <a:pt x="133350" y="0"/>
                  </a:moveTo>
                  <a:lnTo>
                    <a:pt x="88900" y="44450"/>
                  </a:lnTo>
                  <a:lnTo>
                    <a:pt x="133350" y="88900"/>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1" name="Shape 121">
              <a:extLst>
                <a:ext uri="{FF2B5EF4-FFF2-40B4-BE49-F238E27FC236}">
                  <a16:creationId xmlns:a16="http://schemas.microsoft.com/office/drawing/2014/main" id="{BD1DBCBA-3DFD-43F3-93A9-DE51D477A3B2}"/>
                </a:ext>
              </a:extLst>
            </p:cNvPr>
            <p:cNvSpPr/>
            <p:nvPr/>
          </p:nvSpPr>
          <p:spPr>
            <a:xfrm>
              <a:off x="1737512" y="555625"/>
              <a:ext cx="136525" cy="47625"/>
            </a:xfrm>
            <a:custGeom>
              <a:avLst/>
              <a:gdLst/>
              <a:ahLst/>
              <a:cxnLst/>
              <a:rect l="0" t="0" r="0" b="0"/>
              <a:pathLst>
                <a:path w="136525" h="47625">
                  <a:moveTo>
                    <a:pt x="133350" y="0"/>
                  </a:moveTo>
                  <a:lnTo>
                    <a:pt x="136525" y="0"/>
                  </a:lnTo>
                  <a:lnTo>
                    <a:pt x="136525" y="3175"/>
                  </a:lnTo>
                  <a:lnTo>
                    <a:pt x="3175" y="47625"/>
                  </a:lnTo>
                  <a:lnTo>
                    <a:pt x="0" y="47625"/>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2" name="Shape 122">
              <a:extLst>
                <a:ext uri="{FF2B5EF4-FFF2-40B4-BE49-F238E27FC236}">
                  <a16:creationId xmlns:a16="http://schemas.microsoft.com/office/drawing/2014/main" id="{41E82AF9-4ADA-46A2-BF60-CE8D39270284}"/>
                </a:ext>
              </a:extLst>
            </p:cNvPr>
            <p:cNvSpPr/>
            <p:nvPr/>
          </p:nvSpPr>
          <p:spPr>
            <a:xfrm>
              <a:off x="1826413" y="555625"/>
              <a:ext cx="47625" cy="47625"/>
            </a:xfrm>
            <a:custGeom>
              <a:avLst/>
              <a:gdLst/>
              <a:ahLst/>
              <a:cxnLst/>
              <a:rect l="0" t="0" r="0" b="0"/>
              <a:pathLst>
                <a:path w="47625" h="47625">
                  <a:moveTo>
                    <a:pt x="44450" y="0"/>
                  </a:moveTo>
                  <a:lnTo>
                    <a:pt x="47625" y="0"/>
                  </a:lnTo>
                  <a:lnTo>
                    <a:pt x="47625" y="3175"/>
                  </a:lnTo>
                  <a:lnTo>
                    <a:pt x="3175" y="47625"/>
                  </a:lnTo>
                  <a:lnTo>
                    <a:pt x="0" y="47625"/>
                  </a:lnTo>
                  <a:lnTo>
                    <a:pt x="0" y="44450"/>
                  </a:lnTo>
                  <a:lnTo>
                    <a:pt x="444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3" name="Shape 123">
              <a:extLst>
                <a:ext uri="{FF2B5EF4-FFF2-40B4-BE49-F238E27FC236}">
                  <a16:creationId xmlns:a16="http://schemas.microsoft.com/office/drawing/2014/main" id="{E2A64F66-415F-48D7-AA33-4463BDFC861F}"/>
                </a:ext>
              </a:extLst>
            </p:cNvPr>
            <p:cNvSpPr/>
            <p:nvPr/>
          </p:nvSpPr>
          <p:spPr>
            <a:xfrm>
              <a:off x="1826413" y="600075"/>
              <a:ext cx="47625" cy="47625"/>
            </a:xfrm>
            <a:custGeom>
              <a:avLst/>
              <a:gdLst/>
              <a:ahLst/>
              <a:cxnLst/>
              <a:rect l="0" t="0" r="0" b="0"/>
              <a:pathLst>
                <a:path w="47625" h="47625">
                  <a:moveTo>
                    <a:pt x="0" y="0"/>
                  </a:moveTo>
                  <a:lnTo>
                    <a:pt x="3175" y="0"/>
                  </a:lnTo>
                  <a:lnTo>
                    <a:pt x="47625" y="44450"/>
                  </a:lnTo>
                  <a:lnTo>
                    <a:pt x="47625" y="47625"/>
                  </a:lnTo>
                  <a:lnTo>
                    <a:pt x="444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4" name="Shape 124">
              <a:extLst>
                <a:ext uri="{FF2B5EF4-FFF2-40B4-BE49-F238E27FC236}">
                  <a16:creationId xmlns:a16="http://schemas.microsoft.com/office/drawing/2014/main" id="{C826A31C-2F6D-4A19-8F07-9D13E5F72B18}"/>
                </a:ext>
              </a:extLst>
            </p:cNvPr>
            <p:cNvSpPr/>
            <p:nvPr/>
          </p:nvSpPr>
          <p:spPr>
            <a:xfrm>
              <a:off x="1737512" y="600075"/>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5" name="Shape 125">
              <a:extLst>
                <a:ext uri="{FF2B5EF4-FFF2-40B4-BE49-F238E27FC236}">
                  <a16:creationId xmlns:a16="http://schemas.microsoft.com/office/drawing/2014/main" id="{412A7BBD-0D10-4C1A-B6C8-EF8CD8E85197}"/>
                </a:ext>
              </a:extLst>
            </p:cNvPr>
            <p:cNvSpPr/>
            <p:nvPr/>
          </p:nvSpPr>
          <p:spPr>
            <a:xfrm>
              <a:off x="1820063" y="600075"/>
              <a:ext cx="977900" cy="0"/>
            </a:xfrm>
            <a:custGeom>
              <a:avLst/>
              <a:gdLst/>
              <a:ahLst/>
              <a:cxnLst/>
              <a:rect l="0" t="0" r="0" b="0"/>
              <a:pathLst>
                <a:path w="977900">
                  <a:moveTo>
                    <a:pt x="0" y="0"/>
                  </a:moveTo>
                  <a:lnTo>
                    <a:pt x="97790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6" name="Shape 126">
              <a:extLst>
                <a:ext uri="{FF2B5EF4-FFF2-40B4-BE49-F238E27FC236}">
                  <a16:creationId xmlns:a16="http://schemas.microsoft.com/office/drawing/2014/main" id="{E8C69293-88C2-4707-87A3-61FFBD05CE29}"/>
                </a:ext>
              </a:extLst>
            </p:cNvPr>
            <p:cNvSpPr/>
            <p:nvPr/>
          </p:nvSpPr>
          <p:spPr>
            <a:xfrm>
              <a:off x="1556537" y="2628900"/>
              <a:ext cx="88900" cy="133350"/>
            </a:xfrm>
            <a:custGeom>
              <a:avLst/>
              <a:gdLst/>
              <a:ahLst/>
              <a:cxnLst/>
              <a:rect l="0" t="0" r="0" b="0"/>
              <a:pathLst>
                <a:path w="88900" h="133350">
                  <a:moveTo>
                    <a:pt x="41275" y="0"/>
                  </a:moveTo>
                  <a:lnTo>
                    <a:pt x="88900" y="133350"/>
                  </a:lnTo>
                  <a:lnTo>
                    <a:pt x="44450" y="88900"/>
                  </a:lnTo>
                  <a:lnTo>
                    <a:pt x="0" y="133350"/>
                  </a:lnTo>
                  <a:lnTo>
                    <a:pt x="412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7" name="Shape 127">
              <a:extLst>
                <a:ext uri="{FF2B5EF4-FFF2-40B4-BE49-F238E27FC236}">
                  <a16:creationId xmlns:a16="http://schemas.microsoft.com/office/drawing/2014/main" id="{F9B2F484-6B86-4D72-BC25-559AB1265DB3}"/>
                </a:ext>
              </a:extLst>
            </p:cNvPr>
            <p:cNvSpPr/>
            <p:nvPr/>
          </p:nvSpPr>
          <p:spPr>
            <a:xfrm>
              <a:off x="1597812" y="2628900"/>
              <a:ext cx="50800" cy="136525"/>
            </a:xfrm>
            <a:custGeom>
              <a:avLst/>
              <a:gdLst/>
              <a:ahLst/>
              <a:cxnLst/>
              <a:rect l="0" t="0" r="0" b="0"/>
              <a:pathLst>
                <a:path w="50800" h="136525">
                  <a:moveTo>
                    <a:pt x="0" y="0"/>
                  </a:moveTo>
                  <a:lnTo>
                    <a:pt x="3175" y="0"/>
                  </a:lnTo>
                  <a:lnTo>
                    <a:pt x="50800" y="133350"/>
                  </a:lnTo>
                  <a:lnTo>
                    <a:pt x="50800" y="136525"/>
                  </a:lnTo>
                  <a:lnTo>
                    <a:pt x="47625" y="1365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8" name="Shape 128">
              <a:extLst>
                <a:ext uri="{FF2B5EF4-FFF2-40B4-BE49-F238E27FC236}">
                  <a16:creationId xmlns:a16="http://schemas.microsoft.com/office/drawing/2014/main" id="{C22B0092-C383-4BE9-9467-5563A7685A71}"/>
                </a:ext>
              </a:extLst>
            </p:cNvPr>
            <p:cNvSpPr/>
            <p:nvPr/>
          </p:nvSpPr>
          <p:spPr>
            <a:xfrm>
              <a:off x="1600987" y="2717800"/>
              <a:ext cx="47625" cy="47625"/>
            </a:xfrm>
            <a:custGeom>
              <a:avLst/>
              <a:gdLst/>
              <a:ahLst/>
              <a:cxnLst/>
              <a:rect l="0" t="0" r="0" b="0"/>
              <a:pathLst>
                <a:path w="47625" h="47625">
                  <a:moveTo>
                    <a:pt x="0" y="0"/>
                  </a:moveTo>
                  <a:lnTo>
                    <a:pt x="3175" y="0"/>
                  </a:lnTo>
                  <a:lnTo>
                    <a:pt x="47625" y="44450"/>
                  </a:lnTo>
                  <a:lnTo>
                    <a:pt x="47625" y="47625"/>
                  </a:lnTo>
                  <a:lnTo>
                    <a:pt x="444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9" name="Shape 129">
              <a:extLst>
                <a:ext uri="{FF2B5EF4-FFF2-40B4-BE49-F238E27FC236}">
                  <a16:creationId xmlns:a16="http://schemas.microsoft.com/office/drawing/2014/main" id="{9F292E73-849A-41BA-B00F-6ECA9840805B}"/>
                </a:ext>
              </a:extLst>
            </p:cNvPr>
            <p:cNvSpPr/>
            <p:nvPr/>
          </p:nvSpPr>
          <p:spPr>
            <a:xfrm>
              <a:off x="1556537" y="2717800"/>
              <a:ext cx="47625" cy="47625"/>
            </a:xfrm>
            <a:custGeom>
              <a:avLst/>
              <a:gdLst/>
              <a:ahLst/>
              <a:cxnLst/>
              <a:rect l="0" t="0" r="0" b="0"/>
              <a:pathLst>
                <a:path w="47625" h="47625">
                  <a:moveTo>
                    <a:pt x="44450" y="0"/>
                  </a:moveTo>
                  <a:lnTo>
                    <a:pt x="47625" y="0"/>
                  </a:lnTo>
                  <a:lnTo>
                    <a:pt x="47625" y="3175"/>
                  </a:lnTo>
                  <a:lnTo>
                    <a:pt x="3175" y="47625"/>
                  </a:lnTo>
                  <a:lnTo>
                    <a:pt x="0" y="47625"/>
                  </a:lnTo>
                  <a:lnTo>
                    <a:pt x="0" y="44450"/>
                  </a:lnTo>
                  <a:lnTo>
                    <a:pt x="444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0" name="Shape 130">
              <a:extLst>
                <a:ext uri="{FF2B5EF4-FFF2-40B4-BE49-F238E27FC236}">
                  <a16:creationId xmlns:a16="http://schemas.microsoft.com/office/drawing/2014/main" id="{0A3D71B9-1F73-420F-9AFC-1170C2609FFA}"/>
                </a:ext>
              </a:extLst>
            </p:cNvPr>
            <p:cNvSpPr/>
            <p:nvPr/>
          </p:nvSpPr>
          <p:spPr>
            <a:xfrm>
              <a:off x="1556537" y="2628900"/>
              <a:ext cx="44450" cy="136525"/>
            </a:xfrm>
            <a:custGeom>
              <a:avLst/>
              <a:gdLst/>
              <a:ahLst/>
              <a:cxnLst/>
              <a:rect l="0" t="0" r="0" b="0"/>
              <a:pathLst>
                <a:path w="44450" h="136525">
                  <a:moveTo>
                    <a:pt x="41275" y="0"/>
                  </a:moveTo>
                  <a:lnTo>
                    <a:pt x="44450" y="0"/>
                  </a:lnTo>
                  <a:lnTo>
                    <a:pt x="44450" y="3175"/>
                  </a:lnTo>
                  <a:lnTo>
                    <a:pt x="3175" y="136525"/>
                  </a:lnTo>
                  <a:lnTo>
                    <a:pt x="0" y="136525"/>
                  </a:lnTo>
                  <a:lnTo>
                    <a:pt x="0" y="133350"/>
                  </a:lnTo>
                  <a:lnTo>
                    <a:pt x="412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1" name="Shape 131">
              <a:extLst>
                <a:ext uri="{FF2B5EF4-FFF2-40B4-BE49-F238E27FC236}">
                  <a16:creationId xmlns:a16="http://schemas.microsoft.com/office/drawing/2014/main" id="{CF8C5595-949C-41C9-8E0D-604C5F72AA2B}"/>
                </a:ext>
              </a:extLst>
            </p:cNvPr>
            <p:cNvSpPr/>
            <p:nvPr/>
          </p:nvSpPr>
          <p:spPr>
            <a:xfrm>
              <a:off x="1594637" y="2711450"/>
              <a:ext cx="15875" cy="155575"/>
            </a:xfrm>
            <a:custGeom>
              <a:avLst/>
              <a:gdLst/>
              <a:ahLst/>
              <a:cxnLst/>
              <a:rect l="0" t="0" r="0" b="0"/>
              <a:pathLst>
                <a:path w="15875" h="155575">
                  <a:moveTo>
                    <a:pt x="0" y="0"/>
                  </a:moveTo>
                  <a:lnTo>
                    <a:pt x="12700" y="0"/>
                  </a:lnTo>
                  <a:lnTo>
                    <a:pt x="15875" y="142875"/>
                  </a:lnTo>
                  <a:lnTo>
                    <a:pt x="15875" y="155575"/>
                  </a:lnTo>
                  <a:lnTo>
                    <a:pt x="3175" y="15557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2" name="Shape 132">
              <a:extLst>
                <a:ext uri="{FF2B5EF4-FFF2-40B4-BE49-F238E27FC236}">
                  <a16:creationId xmlns:a16="http://schemas.microsoft.com/office/drawing/2014/main" id="{8537E7DB-60A5-47C2-90A3-3C8E3462E046}"/>
                </a:ext>
              </a:extLst>
            </p:cNvPr>
            <p:cNvSpPr/>
            <p:nvPr/>
          </p:nvSpPr>
          <p:spPr>
            <a:xfrm>
              <a:off x="1661312" y="1273175"/>
              <a:ext cx="133350" cy="114300"/>
            </a:xfrm>
            <a:custGeom>
              <a:avLst/>
              <a:gdLst/>
              <a:ahLst/>
              <a:cxnLst/>
              <a:rect l="0" t="0" r="0" b="0"/>
              <a:pathLst>
                <a:path w="133350" h="114300">
                  <a:moveTo>
                    <a:pt x="79375" y="0"/>
                  </a:moveTo>
                  <a:lnTo>
                    <a:pt x="69850" y="60325"/>
                  </a:lnTo>
                  <a:lnTo>
                    <a:pt x="133350" y="69850"/>
                  </a:lnTo>
                  <a:lnTo>
                    <a:pt x="0" y="114300"/>
                  </a:lnTo>
                  <a:lnTo>
                    <a:pt x="793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3" name="Shape 133">
              <a:extLst>
                <a:ext uri="{FF2B5EF4-FFF2-40B4-BE49-F238E27FC236}">
                  <a16:creationId xmlns:a16="http://schemas.microsoft.com/office/drawing/2014/main" id="{FE8BA76B-8211-4841-9011-23C69E3D19A8}"/>
                </a:ext>
              </a:extLst>
            </p:cNvPr>
            <p:cNvSpPr/>
            <p:nvPr/>
          </p:nvSpPr>
          <p:spPr>
            <a:xfrm>
              <a:off x="1661312" y="1273175"/>
              <a:ext cx="82550" cy="117475"/>
            </a:xfrm>
            <a:custGeom>
              <a:avLst/>
              <a:gdLst/>
              <a:ahLst/>
              <a:cxnLst/>
              <a:rect l="0" t="0" r="0" b="0"/>
              <a:pathLst>
                <a:path w="82550" h="117475">
                  <a:moveTo>
                    <a:pt x="79375" y="0"/>
                  </a:moveTo>
                  <a:lnTo>
                    <a:pt x="82550" y="0"/>
                  </a:lnTo>
                  <a:lnTo>
                    <a:pt x="82550" y="3175"/>
                  </a:lnTo>
                  <a:lnTo>
                    <a:pt x="3175" y="117475"/>
                  </a:lnTo>
                  <a:lnTo>
                    <a:pt x="0" y="117475"/>
                  </a:lnTo>
                  <a:lnTo>
                    <a:pt x="0" y="114300"/>
                  </a:lnTo>
                  <a:lnTo>
                    <a:pt x="793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4" name="Shape 134">
              <a:extLst>
                <a:ext uri="{FF2B5EF4-FFF2-40B4-BE49-F238E27FC236}">
                  <a16:creationId xmlns:a16="http://schemas.microsoft.com/office/drawing/2014/main" id="{4F11C932-641F-49EB-A69D-E3869FD02FE9}"/>
                </a:ext>
              </a:extLst>
            </p:cNvPr>
            <p:cNvSpPr/>
            <p:nvPr/>
          </p:nvSpPr>
          <p:spPr>
            <a:xfrm>
              <a:off x="1731162" y="1273175"/>
              <a:ext cx="12700" cy="63500"/>
            </a:xfrm>
            <a:custGeom>
              <a:avLst/>
              <a:gdLst/>
              <a:ahLst/>
              <a:cxnLst/>
              <a:rect l="0" t="0" r="0" b="0"/>
              <a:pathLst>
                <a:path w="12700" h="63500">
                  <a:moveTo>
                    <a:pt x="9525" y="0"/>
                  </a:moveTo>
                  <a:lnTo>
                    <a:pt x="12700" y="0"/>
                  </a:lnTo>
                  <a:lnTo>
                    <a:pt x="12700" y="3175"/>
                  </a:lnTo>
                  <a:lnTo>
                    <a:pt x="3175" y="63500"/>
                  </a:lnTo>
                  <a:lnTo>
                    <a:pt x="0" y="63500"/>
                  </a:lnTo>
                  <a:lnTo>
                    <a:pt x="0" y="60325"/>
                  </a:lnTo>
                  <a:lnTo>
                    <a:pt x="952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5" name="Shape 135">
              <a:extLst>
                <a:ext uri="{FF2B5EF4-FFF2-40B4-BE49-F238E27FC236}">
                  <a16:creationId xmlns:a16="http://schemas.microsoft.com/office/drawing/2014/main" id="{D842DAE8-33CF-4D85-B3DA-88CC174A7DA0}"/>
                </a:ext>
              </a:extLst>
            </p:cNvPr>
            <p:cNvSpPr/>
            <p:nvPr/>
          </p:nvSpPr>
          <p:spPr>
            <a:xfrm>
              <a:off x="1731162" y="1333500"/>
              <a:ext cx="66675" cy="12700"/>
            </a:xfrm>
            <a:custGeom>
              <a:avLst/>
              <a:gdLst/>
              <a:ahLst/>
              <a:cxnLst/>
              <a:rect l="0" t="0" r="0" b="0"/>
              <a:pathLst>
                <a:path w="66675" h="12700">
                  <a:moveTo>
                    <a:pt x="0" y="0"/>
                  </a:moveTo>
                  <a:lnTo>
                    <a:pt x="3175" y="0"/>
                  </a:lnTo>
                  <a:lnTo>
                    <a:pt x="66675" y="9525"/>
                  </a:lnTo>
                  <a:lnTo>
                    <a:pt x="66675" y="12700"/>
                  </a:lnTo>
                  <a:lnTo>
                    <a:pt x="63500" y="127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6" name="Shape 136">
              <a:extLst>
                <a:ext uri="{FF2B5EF4-FFF2-40B4-BE49-F238E27FC236}">
                  <a16:creationId xmlns:a16="http://schemas.microsoft.com/office/drawing/2014/main" id="{3448D4E8-8A56-47FC-B7FA-6F5357DBC289}"/>
                </a:ext>
              </a:extLst>
            </p:cNvPr>
            <p:cNvSpPr/>
            <p:nvPr/>
          </p:nvSpPr>
          <p:spPr>
            <a:xfrm>
              <a:off x="1661312" y="1343025"/>
              <a:ext cx="136525" cy="47625"/>
            </a:xfrm>
            <a:custGeom>
              <a:avLst/>
              <a:gdLst/>
              <a:ahLst/>
              <a:cxnLst/>
              <a:rect l="0" t="0" r="0" b="0"/>
              <a:pathLst>
                <a:path w="136525" h="47625">
                  <a:moveTo>
                    <a:pt x="133350" y="0"/>
                  </a:moveTo>
                  <a:lnTo>
                    <a:pt x="136525" y="0"/>
                  </a:lnTo>
                  <a:lnTo>
                    <a:pt x="136525" y="3175"/>
                  </a:lnTo>
                  <a:lnTo>
                    <a:pt x="3175" y="47625"/>
                  </a:lnTo>
                  <a:lnTo>
                    <a:pt x="0" y="47625"/>
                  </a:lnTo>
                  <a:lnTo>
                    <a:pt x="0" y="44450"/>
                  </a:lnTo>
                  <a:lnTo>
                    <a:pt x="133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7" name="Shape 137">
              <a:extLst>
                <a:ext uri="{FF2B5EF4-FFF2-40B4-BE49-F238E27FC236}">
                  <a16:creationId xmlns:a16="http://schemas.microsoft.com/office/drawing/2014/main" id="{2FBDE566-AF5C-4190-8567-55023ED95B8F}"/>
                </a:ext>
              </a:extLst>
            </p:cNvPr>
            <p:cNvSpPr/>
            <p:nvPr/>
          </p:nvSpPr>
          <p:spPr>
            <a:xfrm>
              <a:off x="1724812" y="1165225"/>
              <a:ext cx="228600" cy="174625"/>
            </a:xfrm>
            <a:custGeom>
              <a:avLst/>
              <a:gdLst/>
              <a:ahLst/>
              <a:cxnLst/>
              <a:rect l="0" t="0" r="0" b="0"/>
              <a:pathLst>
                <a:path w="228600" h="174625">
                  <a:moveTo>
                    <a:pt x="215900" y="0"/>
                  </a:moveTo>
                  <a:lnTo>
                    <a:pt x="228600" y="0"/>
                  </a:lnTo>
                  <a:lnTo>
                    <a:pt x="228600" y="12700"/>
                  </a:lnTo>
                  <a:lnTo>
                    <a:pt x="12700" y="174625"/>
                  </a:lnTo>
                  <a:lnTo>
                    <a:pt x="0" y="174625"/>
                  </a:lnTo>
                  <a:lnTo>
                    <a:pt x="0" y="161925"/>
                  </a:lnTo>
                  <a:lnTo>
                    <a:pt x="2159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8" name="Shape 138">
              <a:extLst>
                <a:ext uri="{FF2B5EF4-FFF2-40B4-BE49-F238E27FC236}">
                  <a16:creationId xmlns:a16="http://schemas.microsoft.com/office/drawing/2014/main" id="{C515DA05-2A5B-4C53-B364-239F244E664F}"/>
                </a:ext>
              </a:extLst>
            </p:cNvPr>
            <p:cNvSpPr/>
            <p:nvPr/>
          </p:nvSpPr>
          <p:spPr>
            <a:xfrm>
              <a:off x="1947063" y="1171575"/>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9" name="Rectangle 148">
              <a:extLst>
                <a:ext uri="{FF2B5EF4-FFF2-40B4-BE49-F238E27FC236}">
                  <a16:creationId xmlns:a16="http://schemas.microsoft.com/office/drawing/2014/main" id="{70E3E32B-B8D2-4BF6-9BF7-D4536FE2F054}"/>
                </a:ext>
              </a:extLst>
            </p:cNvPr>
            <p:cNvSpPr/>
            <p:nvPr/>
          </p:nvSpPr>
          <p:spPr>
            <a:xfrm>
              <a:off x="3493294" y="1057567"/>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4250177F-D460-411D-B63E-8A1760517590}"/>
                </a:ext>
              </a:extLst>
            </p:cNvPr>
            <p:cNvSpPr/>
            <p:nvPr/>
          </p:nvSpPr>
          <p:spPr>
            <a:xfrm>
              <a:off x="3340899" y="1203620"/>
              <a:ext cx="7181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BBE980E8-C49C-4E8D-8921-43A7624C81DD}"/>
                </a:ext>
              </a:extLst>
            </p:cNvPr>
            <p:cNvSpPr/>
            <p:nvPr/>
          </p:nvSpPr>
          <p:spPr>
            <a:xfrm>
              <a:off x="3399728" y="1203620"/>
              <a:ext cx="823138"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B3+2*B4+4*B</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a:extLst>
                <a:ext uri="{FF2B5EF4-FFF2-40B4-BE49-F238E27FC236}">
                  <a16:creationId xmlns:a16="http://schemas.microsoft.com/office/drawing/2014/main" id="{F6D7F6EE-8A62-4EF5-B166-0E1A7C041EA1}"/>
                </a:ext>
              </a:extLst>
            </p:cNvPr>
            <p:cNvSpPr/>
            <p:nvPr/>
          </p:nvSpPr>
          <p:spPr>
            <a:xfrm>
              <a:off x="4023464" y="1203620"/>
              <a:ext cx="6836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3" name="Shape 141">
              <a:extLst>
                <a:ext uri="{FF2B5EF4-FFF2-40B4-BE49-F238E27FC236}">
                  <a16:creationId xmlns:a16="http://schemas.microsoft.com/office/drawing/2014/main" id="{4D77771B-E3BB-4ACC-8C8C-BE9978839AD7}"/>
                </a:ext>
              </a:extLst>
            </p:cNvPr>
            <p:cNvSpPr/>
            <p:nvPr/>
          </p:nvSpPr>
          <p:spPr>
            <a:xfrm>
              <a:off x="3251200" y="1003300"/>
              <a:ext cx="968375" cy="355600"/>
            </a:xfrm>
            <a:custGeom>
              <a:avLst/>
              <a:gdLst/>
              <a:ahLst/>
              <a:cxnLst/>
              <a:rect l="0" t="0" r="0" b="0"/>
              <a:pathLst>
                <a:path w="968375" h="355600">
                  <a:moveTo>
                    <a:pt x="0" y="355600"/>
                  </a:moveTo>
                  <a:lnTo>
                    <a:pt x="968375" y="355600"/>
                  </a:lnTo>
                  <a:lnTo>
                    <a:pt x="96837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4" name="Rectangle 153">
              <a:extLst>
                <a:ext uri="{FF2B5EF4-FFF2-40B4-BE49-F238E27FC236}">
                  <a16:creationId xmlns:a16="http://schemas.microsoft.com/office/drawing/2014/main" id="{66CB20DA-F752-4A98-BCA7-110A81C4BEB7}"/>
                </a:ext>
              </a:extLst>
            </p:cNvPr>
            <p:cNvSpPr/>
            <p:nvPr/>
          </p:nvSpPr>
          <p:spPr>
            <a:xfrm>
              <a:off x="3525044" y="2130717"/>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5" name="Rectangle 154">
              <a:extLst>
                <a:ext uri="{FF2B5EF4-FFF2-40B4-BE49-F238E27FC236}">
                  <a16:creationId xmlns:a16="http://schemas.microsoft.com/office/drawing/2014/main" id="{D1A102FB-AD50-4320-BFF3-7D4499949B58}"/>
                </a:ext>
              </a:extLst>
            </p:cNvPr>
            <p:cNvSpPr/>
            <p:nvPr/>
          </p:nvSpPr>
          <p:spPr>
            <a:xfrm>
              <a:off x="3277391" y="2283121"/>
              <a:ext cx="1114888"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=3*B3+5*B4+3*B5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6" name="Shape 144">
              <a:extLst>
                <a:ext uri="{FF2B5EF4-FFF2-40B4-BE49-F238E27FC236}">
                  <a16:creationId xmlns:a16="http://schemas.microsoft.com/office/drawing/2014/main" id="{65540B21-1895-44B7-B552-45BED332769A}"/>
                </a:ext>
              </a:extLst>
            </p:cNvPr>
            <p:cNvSpPr/>
            <p:nvPr/>
          </p:nvSpPr>
          <p:spPr>
            <a:xfrm>
              <a:off x="1663700" y="2051050"/>
              <a:ext cx="133350" cy="114300"/>
            </a:xfrm>
            <a:custGeom>
              <a:avLst/>
              <a:gdLst/>
              <a:ahLst/>
              <a:cxnLst/>
              <a:rect l="0" t="0" r="0" b="0"/>
              <a:pathLst>
                <a:path w="133350" h="114300">
                  <a:moveTo>
                    <a:pt x="0" y="0"/>
                  </a:moveTo>
                  <a:lnTo>
                    <a:pt x="133350" y="44450"/>
                  </a:lnTo>
                  <a:lnTo>
                    <a:pt x="69850" y="53975"/>
                  </a:lnTo>
                  <a:lnTo>
                    <a:pt x="79375" y="1143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7" name="Shape 145">
              <a:extLst>
                <a:ext uri="{FF2B5EF4-FFF2-40B4-BE49-F238E27FC236}">
                  <a16:creationId xmlns:a16="http://schemas.microsoft.com/office/drawing/2014/main" id="{57E4377F-17D3-4FCE-881C-972691DF4A6B}"/>
                </a:ext>
              </a:extLst>
            </p:cNvPr>
            <p:cNvSpPr/>
            <p:nvPr/>
          </p:nvSpPr>
          <p:spPr>
            <a:xfrm>
              <a:off x="1663700" y="2051050"/>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8" name="Shape 146">
              <a:extLst>
                <a:ext uri="{FF2B5EF4-FFF2-40B4-BE49-F238E27FC236}">
                  <a16:creationId xmlns:a16="http://schemas.microsoft.com/office/drawing/2014/main" id="{B27A25B7-DCD6-482C-97FE-48C1555DCAD0}"/>
                </a:ext>
              </a:extLst>
            </p:cNvPr>
            <p:cNvSpPr/>
            <p:nvPr/>
          </p:nvSpPr>
          <p:spPr>
            <a:xfrm>
              <a:off x="1733550" y="2095500"/>
              <a:ext cx="66675" cy="12700"/>
            </a:xfrm>
            <a:custGeom>
              <a:avLst/>
              <a:gdLst/>
              <a:ahLst/>
              <a:cxnLst/>
              <a:rect l="0" t="0" r="0" b="0"/>
              <a:pathLst>
                <a:path w="66675" h="12700">
                  <a:moveTo>
                    <a:pt x="63500" y="0"/>
                  </a:moveTo>
                  <a:lnTo>
                    <a:pt x="66675" y="0"/>
                  </a:lnTo>
                  <a:lnTo>
                    <a:pt x="66675" y="3175"/>
                  </a:lnTo>
                  <a:lnTo>
                    <a:pt x="3175" y="12700"/>
                  </a:lnTo>
                  <a:lnTo>
                    <a:pt x="0" y="12700"/>
                  </a:lnTo>
                  <a:lnTo>
                    <a:pt x="0" y="9525"/>
                  </a:lnTo>
                  <a:lnTo>
                    <a:pt x="635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9" name="Shape 147">
              <a:extLst>
                <a:ext uri="{FF2B5EF4-FFF2-40B4-BE49-F238E27FC236}">
                  <a16:creationId xmlns:a16="http://schemas.microsoft.com/office/drawing/2014/main" id="{D17F1156-6497-4677-832F-16442EDB10CA}"/>
                </a:ext>
              </a:extLst>
            </p:cNvPr>
            <p:cNvSpPr/>
            <p:nvPr/>
          </p:nvSpPr>
          <p:spPr>
            <a:xfrm>
              <a:off x="1733550" y="2105025"/>
              <a:ext cx="12700" cy="63500"/>
            </a:xfrm>
            <a:custGeom>
              <a:avLst/>
              <a:gdLst/>
              <a:ahLst/>
              <a:cxnLst/>
              <a:rect l="0" t="0" r="0" b="0"/>
              <a:pathLst>
                <a:path w="12700" h="63500">
                  <a:moveTo>
                    <a:pt x="0" y="0"/>
                  </a:moveTo>
                  <a:lnTo>
                    <a:pt x="3175" y="0"/>
                  </a:lnTo>
                  <a:lnTo>
                    <a:pt x="12700" y="60325"/>
                  </a:lnTo>
                  <a:lnTo>
                    <a:pt x="12700" y="63500"/>
                  </a:lnTo>
                  <a:lnTo>
                    <a:pt x="9525" y="635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0" name="Shape 148">
              <a:extLst>
                <a:ext uri="{FF2B5EF4-FFF2-40B4-BE49-F238E27FC236}">
                  <a16:creationId xmlns:a16="http://schemas.microsoft.com/office/drawing/2014/main" id="{57D19E12-AEB7-4987-AA0D-C60E8DA3C041}"/>
                </a:ext>
              </a:extLst>
            </p:cNvPr>
            <p:cNvSpPr/>
            <p:nvPr/>
          </p:nvSpPr>
          <p:spPr>
            <a:xfrm>
              <a:off x="1663700" y="2051050"/>
              <a:ext cx="82550" cy="117475"/>
            </a:xfrm>
            <a:custGeom>
              <a:avLst/>
              <a:gdLst/>
              <a:ahLst/>
              <a:cxnLst/>
              <a:rect l="0" t="0" r="0" b="0"/>
              <a:pathLst>
                <a:path w="82550" h="117475">
                  <a:moveTo>
                    <a:pt x="0" y="0"/>
                  </a:moveTo>
                  <a:lnTo>
                    <a:pt x="3175" y="0"/>
                  </a:lnTo>
                  <a:lnTo>
                    <a:pt x="82550" y="114300"/>
                  </a:lnTo>
                  <a:lnTo>
                    <a:pt x="82550" y="117475"/>
                  </a:lnTo>
                  <a:lnTo>
                    <a:pt x="79375" y="1174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1" name="Shape 149">
              <a:extLst>
                <a:ext uri="{FF2B5EF4-FFF2-40B4-BE49-F238E27FC236}">
                  <a16:creationId xmlns:a16="http://schemas.microsoft.com/office/drawing/2014/main" id="{2C31DFC7-F72C-47E2-9C42-0BC901A2C077}"/>
                </a:ext>
              </a:extLst>
            </p:cNvPr>
            <p:cNvSpPr/>
            <p:nvPr/>
          </p:nvSpPr>
          <p:spPr>
            <a:xfrm>
              <a:off x="1727200" y="2098675"/>
              <a:ext cx="228600" cy="174625"/>
            </a:xfrm>
            <a:custGeom>
              <a:avLst/>
              <a:gdLst/>
              <a:ahLst/>
              <a:cxnLst/>
              <a:rect l="0" t="0" r="0" b="0"/>
              <a:pathLst>
                <a:path w="228600" h="174625">
                  <a:moveTo>
                    <a:pt x="0" y="0"/>
                  </a:moveTo>
                  <a:lnTo>
                    <a:pt x="12700" y="0"/>
                  </a:lnTo>
                  <a:lnTo>
                    <a:pt x="228600" y="161925"/>
                  </a:lnTo>
                  <a:lnTo>
                    <a:pt x="228600" y="174625"/>
                  </a:lnTo>
                  <a:lnTo>
                    <a:pt x="215900" y="17462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2" name="Shape 150">
              <a:extLst>
                <a:ext uri="{FF2B5EF4-FFF2-40B4-BE49-F238E27FC236}">
                  <a16:creationId xmlns:a16="http://schemas.microsoft.com/office/drawing/2014/main" id="{84CF1346-E71A-432E-8B27-63A214EA952F}"/>
                </a:ext>
              </a:extLst>
            </p:cNvPr>
            <p:cNvSpPr/>
            <p:nvPr/>
          </p:nvSpPr>
          <p:spPr>
            <a:xfrm>
              <a:off x="1949450" y="2266950"/>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3" name="Shape 151">
              <a:extLst>
                <a:ext uri="{FF2B5EF4-FFF2-40B4-BE49-F238E27FC236}">
                  <a16:creationId xmlns:a16="http://schemas.microsoft.com/office/drawing/2014/main" id="{F135F950-0D29-4B1F-976E-1867C28E0688}"/>
                </a:ext>
              </a:extLst>
            </p:cNvPr>
            <p:cNvSpPr/>
            <p:nvPr/>
          </p:nvSpPr>
          <p:spPr>
            <a:xfrm>
              <a:off x="3257550" y="2076450"/>
              <a:ext cx="965200" cy="355600"/>
            </a:xfrm>
            <a:custGeom>
              <a:avLst/>
              <a:gdLst/>
              <a:ahLst/>
              <a:cxnLst/>
              <a:rect l="0" t="0" r="0" b="0"/>
              <a:pathLst>
                <a:path w="965200" h="355600">
                  <a:moveTo>
                    <a:pt x="0" y="0"/>
                  </a:moveTo>
                  <a:lnTo>
                    <a:pt x="965200" y="0"/>
                  </a:lnTo>
                  <a:lnTo>
                    <a:pt x="965200" y="355600"/>
                  </a:lnTo>
                  <a:lnTo>
                    <a:pt x="0" y="35560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4" name="Shape 153">
              <a:extLst>
                <a:ext uri="{FF2B5EF4-FFF2-40B4-BE49-F238E27FC236}">
                  <a16:creationId xmlns:a16="http://schemas.microsoft.com/office/drawing/2014/main" id="{F00147CF-0582-4B81-AE5B-DF62D64F7CD2}"/>
                </a:ext>
              </a:extLst>
            </p:cNvPr>
            <p:cNvSpPr/>
            <p:nvPr/>
          </p:nvSpPr>
          <p:spPr>
            <a:xfrm>
              <a:off x="1597812" y="2860675"/>
              <a:ext cx="298450" cy="0"/>
            </a:xfrm>
            <a:custGeom>
              <a:avLst/>
              <a:gdLst/>
              <a:ahLst/>
              <a:cxnLst/>
              <a:rect l="0" t="0" r="0" b="0"/>
              <a:pathLst>
                <a:path w="298450">
                  <a:moveTo>
                    <a:pt x="0" y="0"/>
                  </a:moveTo>
                  <a:lnTo>
                    <a:pt x="2984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5" name="Rectangle 164">
              <a:extLst>
                <a:ext uri="{FF2B5EF4-FFF2-40B4-BE49-F238E27FC236}">
                  <a16:creationId xmlns:a16="http://schemas.microsoft.com/office/drawing/2014/main" id="{369E2EC8-37B1-4893-8128-F7E99456483D}"/>
                </a:ext>
              </a:extLst>
            </p:cNvPr>
            <p:cNvSpPr/>
            <p:nvPr/>
          </p:nvSpPr>
          <p:spPr>
            <a:xfrm>
              <a:off x="3521869" y="1600492"/>
              <a:ext cx="52295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b="1">
                  <a:solidFill>
                    <a:srgbClr val="000000"/>
                  </a:solidFill>
                  <a:effectLst/>
                  <a:latin typeface="Arial" panose="020B0604020202020204" pitchFamily="34" charset="0"/>
                  <a:ea typeface="Arial" panose="020B0604020202020204" pitchFamily="34" charset="0"/>
                </a:rPr>
                <a:t>Formule: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6" name="Rectangle 165">
              <a:extLst>
                <a:ext uri="{FF2B5EF4-FFF2-40B4-BE49-F238E27FC236}">
                  <a16:creationId xmlns:a16="http://schemas.microsoft.com/office/drawing/2014/main" id="{23E0691A-6F2A-4DB0-828A-FAECDE263796}"/>
                </a:ext>
              </a:extLst>
            </p:cNvPr>
            <p:cNvSpPr/>
            <p:nvPr/>
          </p:nvSpPr>
          <p:spPr>
            <a:xfrm>
              <a:off x="3420269" y="1752887"/>
              <a:ext cx="71813"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7" name="Rectangle 166">
              <a:extLst>
                <a:ext uri="{FF2B5EF4-FFF2-40B4-BE49-F238E27FC236}">
                  <a16:creationId xmlns:a16="http://schemas.microsoft.com/office/drawing/2014/main" id="{4861A5F3-7896-4EB4-A819-F863BB2CD778}"/>
                </a:ext>
              </a:extLst>
            </p:cNvPr>
            <p:cNvSpPr/>
            <p:nvPr/>
          </p:nvSpPr>
          <p:spPr>
            <a:xfrm>
              <a:off x="3478359" y="1752887"/>
              <a:ext cx="686202"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B3+B4+3*B</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a:extLst>
                <a:ext uri="{FF2B5EF4-FFF2-40B4-BE49-F238E27FC236}">
                  <a16:creationId xmlns:a16="http://schemas.microsoft.com/office/drawing/2014/main" id="{408C3F2A-CABE-4316-8D43-99A032F0C540}"/>
                </a:ext>
              </a:extLst>
            </p:cNvPr>
            <p:cNvSpPr/>
            <p:nvPr/>
          </p:nvSpPr>
          <p:spPr>
            <a:xfrm>
              <a:off x="3998396" y="1752887"/>
              <a:ext cx="68369"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fr-FR" sz="750">
                  <a:solidFill>
                    <a:srgbClr val="000000"/>
                  </a:solidFill>
                  <a:effectLst/>
                  <a:latin typeface="Arial" panose="020B0604020202020204" pitchFamily="34" charset="0"/>
                  <a:ea typeface="Arial" panose="020B0604020202020204" pitchFamily="34" charset="0"/>
                </a:rPr>
                <a:t>5</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9" name="Shape 156">
              <a:extLst>
                <a:ext uri="{FF2B5EF4-FFF2-40B4-BE49-F238E27FC236}">
                  <a16:creationId xmlns:a16="http://schemas.microsoft.com/office/drawing/2014/main" id="{9E5CB720-1D45-44AE-91D0-64CE87F3677B}"/>
                </a:ext>
              </a:extLst>
            </p:cNvPr>
            <p:cNvSpPr/>
            <p:nvPr/>
          </p:nvSpPr>
          <p:spPr>
            <a:xfrm>
              <a:off x="1660525" y="1584325"/>
              <a:ext cx="139700" cy="88900"/>
            </a:xfrm>
            <a:custGeom>
              <a:avLst/>
              <a:gdLst/>
              <a:ahLst/>
              <a:cxnLst/>
              <a:rect l="0" t="0" r="0" b="0"/>
              <a:pathLst>
                <a:path w="139700" h="88900">
                  <a:moveTo>
                    <a:pt x="107950" y="0"/>
                  </a:moveTo>
                  <a:lnTo>
                    <a:pt x="82550" y="57150"/>
                  </a:lnTo>
                  <a:lnTo>
                    <a:pt x="139700" y="82550"/>
                  </a:lnTo>
                  <a:lnTo>
                    <a:pt x="0" y="88900"/>
                  </a:lnTo>
                  <a:lnTo>
                    <a:pt x="1079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0" name="Shape 157">
              <a:extLst>
                <a:ext uri="{FF2B5EF4-FFF2-40B4-BE49-F238E27FC236}">
                  <a16:creationId xmlns:a16="http://schemas.microsoft.com/office/drawing/2014/main" id="{CD3A920C-8EC3-44AF-A2A6-E43DC40DE5A0}"/>
                </a:ext>
              </a:extLst>
            </p:cNvPr>
            <p:cNvSpPr/>
            <p:nvPr/>
          </p:nvSpPr>
          <p:spPr>
            <a:xfrm>
              <a:off x="1660525" y="1584325"/>
              <a:ext cx="111125" cy="92075"/>
            </a:xfrm>
            <a:custGeom>
              <a:avLst/>
              <a:gdLst/>
              <a:ahLst/>
              <a:cxnLst/>
              <a:rect l="0" t="0" r="0" b="0"/>
              <a:pathLst>
                <a:path w="111125" h="92075">
                  <a:moveTo>
                    <a:pt x="107950" y="0"/>
                  </a:moveTo>
                  <a:lnTo>
                    <a:pt x="111125" y="0"/>
                  </a:lnTo>
                  <a:lnTo>
                    <a:pt x="111125" y="3175"/>
                  </a:lnTo>
                  <a:lnTo>
                    <a:pt x="3175" y="92075"/>
                  </a:lnTo>
                  <a:lnTo>
                    <a:pt x="0" y="92075"/>
                  </a:lnTo>
                  <a:lnTo>
                    <a:pt x="0" y="88900"/>
                  </a:lnTo>
                  <a:lnTo>
                    <a:pt x="1079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1" name="Shape 158">
              <a:extLst>
                <a:ext uri="{FF2B5EF4-FFF2-40B4-BE49-F238E27FC236}">
                  <a16:creationId xmlns:a16="http://schemas.microsoft.com/office/drawing/2014/main" id="{27A8CBBF-818B-4835-86FD-2BAB816F9784}"/>
                </a:ext>
              </a:extLst>
            </p:cNvPr>
            <p:cNvSpPr/>
            <p:nvPr/>
          </p:nvSpPr>
          <p:spPr>
            <a:xfrm>
              <a:off x="1743075" y="1584325"/>
              <a:ext cx="28575" cy="60325"/>
            </a:xfrm>
            <a:custGeom>
              <a:avLst/>
              <a:gdLst/>
              <a:ahLst/>
              <a:cxnLst/>
              <a:rect l="0" t="0" r="0" b="0"/>
              <a:pathLst>
                <a:path w="28575" h="60325">
                  <a:moveTo>
                    <a:pt x="25400" y="0"/>
                  </a:moveTo>
                  <a:lnTo>
                    <a:pt x="28575" y="0"/>
                  </a:lnTo>
                  <a:lnTo>
                    <a:pt x="28575" y="3175"/>
                  </a:lnTo>
                  <a:lnTo>
                    <a:pt x="3175" y="60325"/>
                  </a:lnTo>
                  <a:lnTo>
                    <a:pt x="0" y="60325"/>
                  </a:lnTo>
                  <a:lnTo>
                    <a:pt x="0" y="57150"/>
                  </a:lnTo>
                  <a:lnTo>
                    <a:pt x="254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2" name="Shape 159">
              <a:extLst>
                <a:ext uri="{FF2B5EF4-FFF2-40B4-BE49-F238E27FC236}">
                  <a16:creationId xmlns:a16="http://schemas.microsoft.com/office/drawing/2014/main" id="{A4693E15-A3A9-4200-A5E6-FAA917C73BC1}"/>
                </a:ext>
              </a:extLst>
            </p:cNvPr>
            <p:cNvSpPr/>
            <p:nvPr/>
          </p:nvSpPr>
          <p:spPr>
            <a:xfrm>
              <a:off x="1743075" y="1641475"/>
              <a:ext cx="60325" cy="28575"/>
            </a:xfrm>
            <a:custGeom>
              <a:avLst/>
              <a:gdLst/>
              <a:ahLst/>
              <a:cxnLst/>
              <a:rect l="0" t="0" r="0" b="0"/>
              <a:pathLst>
                <a:path w="60325" h="28575">
                  <a:moveTo>
                    <a:pt x="0" y="0"/>
                  </a:moveTo>
                  <a:lnTo>
                    <a:pt x="3175" y="0"/>
                  </a:lnTo>
                  <a:lnTo>
                    <a:pt x="60325" y="25400"/>
                  </a:lnTo>
                  <a:lnTo>
                    <a:pt x="60325" y="28575"/>
                  </a:lnTo>
                  <a:lnTo>
                    <a:pt x="57150" y="285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3" name="Shape 160">
              <a:extLst>
                <a:ext uri="{FF2B5EF4-FFF2-40B4-BE49-F238E27FC236}">
                  <a16:creationId xmlns:a16="http://schemas.microsoft.com/office/drawing/2014/main" id="{20D79CA9-7030-4BA4-8788-EA5D90D8DA07}"/>
                </a:ext>
              </a:extLst>
            </p:cNvPr>
            <p:cNvSpPr/>
            <p:nvPr/>
          </p:nvSpPr>
          <p:spPr>
            <a:xfrm>
              <a:off x="1660525" y="1666875"/>
              <a:ext cx="142875" cy="9525"/>
            </a:xfrm>
            <a:custGeom>
              <a:avLst/>
              <a:gdLst/>
              <a:ahLst/>
              <a:cxnLst/>
              <a:rect l="0" t="0" r="0" b="0"/>
              <a:pathLst>
                <a:path w="142875" h="9525">
                  <a:moveTo>
                    <a:pt x="139700" y="0"/>
                  </a:moveTo>
                  <a:lnTo>
                    <a:pt x="142875" y="0"/>
                  </a:lnTo>
                  <a:lnTo>
                    <a:pt x="142875" y="3175"/>
                  </a:lnTo>
                  <a:lnTo>
                    <a:pt x="3175" y="9525"/>
                  </a:lnTo>
                  <a:lnTo>
                    <a:pt x="0" y="9525"/>
                  </a:lnTo>
                  <a:lnTo>
                    <a:pt x="0" y="6350"/>
                  </a:lnTo>
                  <a:lnTo>
                    <a:pt x="1397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4" name="Shape 161">
              <a:extLst>
                <a:ext uri="{FF2B5EF4-FFF2-40B4-BE49-F238E27FC236}">
                  <a16:creationId xmlns:a16="http://schemas.microsoft.com/office/drawing/2014/main" id="{A819F848-E59F-4264-88BD-8EB24133066F}"/>
                </a:ext>
              </a:extLst>
            </p:cNvPr>
            <p:cNvSpPr/>
            <p:nvPr/>
          </p:nvSpPr>
          <p:spPr>
            <a:xfrm>
              <a:off x="1736725" y="1587500"/>
              <a:ext cx="127000" cy="60325"/>
            </a:xfrm>
            <a:custGeom>
              <a:avLst/>
              <a:gdLst/>
              <a:ahLst/>
              <a:cxnLst/>
              <a:rect l="0" t="0" r="0" b="0"/>
              <a:pathLst>
                <a:path w="127000" h="60325">
                  <a:moveTo>
                    <a:pt x="114300" y="0"/>
                  </a:moveTo>
                  <a:lnTo>
                    <a:pt x="127000" y="0"/>
                  </a:lnTo>
                  <a:lnTo>
                    <a:pt x="127000" y="12700"/>
                  </a:lnTo>
                  <a:lnTo>
                    <a:pt x="12700" y="60325"/>
                  </a:lnTo>
                  <a:lnTo>
                    <a:pt x="0" y="60325"/>
                  </a:lnTo>
                  <a:lnTo>
                    <a:pt x="0" y="47625"/>
                  </a:lnTo>
                  <a:lnTo>
                    <a:pt x="1143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5" name="Shape 162">
              <a:extLst>
                <a:ext uri="{FF2B5EF4-FFF2-40B4-BE49-F238E27FC236}">
                  <a16:creationId xmlns:a16="http://schemas.microsoft.com/office/drawing/2014/main" id="{F187DABD-9B27-4B07-9D73-B48CA5078011}"/>
                </a:ext>
              </a:extLst>
            </p:cNvPr>
            <p:cNvSpPr/>
            <p:nvPr/>
          </p:nvSpPr>
          <p:spPr>
            <a:xfrm>
              <a:off x="2670963" y="1736725"/>
              <a:ext cx="581025" cy="0"/>
            </a:xfrm>
            <a:custGeom>
              <a:avLst/>
              <a:gdLst/>
              <a:ahLst/>
              <a:cxnLst/>
              <a:rect l="0" t="0" r="0" b="0"/>
              <a:pathLst>
                <a:path w="581025">
                  <a:moveTo>
                    <a:pt x="0" y="0"/>
                  </a:moveTo>
                  <a:lnTo>
                    <a:pt x="58102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6" name="Shape 163">
              <a:extLst>
                <a:ext uri="{FF2B5EF4-FFF2-40B4-BE49-F238E27FC236}">
                  <a16:creationId xmlns:a16="http://schemas.microsoft.com/office/drawing/2014/main" id="{5104CAD1-7839-4C2C-BFC8-D04C56BC5112}"/>
                </a:ext>
              </a:extLst>
            </p:cNvPr>
            <p:cNvSpPr/>
            <p:nvPr/>
          </p:nvSpPr>
          <p:spPr>
            <a:xfrm>
              <a:off x="3255163" y="1549400"/>
              <a:ext cx="968375" cy="352425"/>
            </a:xfrm>
            <a:custGeom>
              <a:avLst/>
              <a:gdLst/>
              <a:ahLst/>
              <a:cxnLst/>
              <a:rect l="0" t="0" r="0" b="0"/>
              <a:pathLst>
                <a:path w="968375" h="352425">
                  <a:moveTo>
                    <a:pt x="0" y="0"/>
                  </a:moveTo>
                  <a:lnTo>
                    <a:pt x="968375" y="0"/>
                  </a:lnTo>
                  <a:lnTo>
                    <a:pt x="968375" y="352425"/>
                  </a:lnTo>
                  <a:lnTo>
                    <a:pt x="0" y="352425"/>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7" name="Shape 165">
              <a:extLst>
                <a:ext uri="{FF2B5EF4-FFF2-40B4-BE49-F238E27FC236}">
                  <a16:creationId xmlns:a16="http://schemas.microsoft.com/office/drawing/2014/main" id="{16716DED-CC80-4596-A81D-4D87DE35FD22}"/>
                </a:ext>
              </a:extLst>
            </p:cNvPr>
            <p:cNvSpPr/>
            <p:nvPr/>
          </p:nvSpPr>
          <p:spPr>
            <a:xfrm>
              <a:off x="2486813" y="1587500"/>
              <a:ext cx="200025" cy="155575"/>
            </a:xfrm>
            <a:custGeom>
              <a:avLst/>
              <a:gdLst/>
              <a:ahLst/>
              <a:cxnLst/>
              <a:rect l="0" t="0" r="0" b="0"/>
              <a:pathLst>
                <a:path w="200025" h="155575">
                  <a:moveTo>
                    <a:pt x="0" y="0"/>
                  </a:moveTo>
                  <a:lnTo>
                    <a:pt x="12700" y="0"/>
                  </a:lnTo>
                  <a:lnTo>
                    <a:pt x="200025" y="142875"/>
                  </a:lnTo>
                  <a:lnTo>
                    <a:pt x="200025" y="155575"/>
                  </a:lnTo>
                  <a:lnTo>
                    <a:pt x="187325" y="15557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8" name="Shape 166">
              <a:extLst>
                <a:ext uri="{FF2B5EF4-FFF2-40B4-BE49-F238E27FC236}">
                  <a16:creationId xmlns:a16="http://schemas.microsoft.com/office/drawing/2014/main" id="{9FEB693E-1F5D-4D8E-A4F5-B3DFB55183B1}"/>
                </a:ext>
              </a:extLst>
            </p:cNvPr>
            <p:cNvSpPr/>
            <p:nvPr/>
          </p:nvSpPr>
          <p:spPr>
            <a:xfrm>
              <a:off x="1851813" y="1593850"/>
              <a:ext cx="647700" cy="0"/>
            </a:xfrm>
            <a:custGeom>
              <a:avLst/>
              <a:gdLst/>
              <a:ahLst/>
              <a:cxnLst/>
              <a:rect l="0" t="0" r="0" b="0"/>
              <a:pathLst>
                <a:path w="647700">
                  <a:moveTo>
                    <a:pt x="0" y="0"/>
                  </a:moveTo>
                  <a:lnTo>
                    <a:pt x="64770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589506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9192-3CD0-4E73-95B2-5C510BEFEA67}"/>
              </a:ext>
            </a:extLst>
          </p:cNvPr>
          <p:cNvSpPr>
            <a:spLocks noGrp="1"/>
          </p:cNvSpPr>
          <p:nvPr>
            <p:ph type="title"/>
          </p:nvPr>
        </p:nvSpPr>
        <p:spPr/>
        <p:txBody>
          <a:bodyPr/>
          <a:lstStyle/>
          <a:p>
            <a:r>
              <a:rPr lang="fr-FR" u="sng" dirty="0">
                <a:solidFill>
                  <a:schemeClr val="accent4">
                    <a:lumMod val="75000"/>
                  </a:schemeClr>
                </a:solidFill>
              </a:rPr>
              <a:t>Première étape:</a:t>
            </a:r>
            <a:r>
              <a:rPr lang="fr-FR" dirty="0">
                <a:solidFill>
                  <a:schemeClr val="accent4">
                    <a:lumMod val="75000"/>
                  </a:schemeClr>
                </a:solidFill>
              </a:rPr>
              <a:t> </a:t>
            </a:r>
            <a:r>
              <a:rPr lang="fr-FR" dirty="0"/>
              <a:t>Configuration de l’outil solveur</a:t>
            </a:r>
            <a:endParaRPr lang="en-US" dirty="0"/>
          </a:p>
        </p:txBody>
      </p:sp>
      <p:sp>
        <p:nvSpPr>
          <p:cNvPr id="3" name="Content Placeholder 2">
            <a:extLst>
              <a:ext uri="{FF2B5EF4-FFF2-40B4-BE49-F238E27FC236}">
                <a16:creationId xmlns:a16="http://schemas.microsoft.com/office/drawing/2014/main" id="{4A938DDC-3959-4710-AEB2-60A7BBAB9524}"/>
              </a:ext>
            </a:extLst>
          </p:cNvPr>
          <p:cNvSpPr>
            <a:spLocks noGrp="1"/>
          </p:cNvSpPr>
          <p:nvPr>
            <p:ph idx="1"/>
          </p:nvPr>
        </p:nvSpPr>
        <p:spPr/>
        <p:txBody>
          <a:bodyPr/>
          <a:lstStyle/>
          <a:p>
            <a:pPr>
              <a:buFont typeface="Wingdings" panose="05000000000000000000" pitchFamily="2" charset="2"/>
              <a:buChar char="Ø"/>
            </a:pPr>
            <a:r>
              <a:rPr lang="fr-FR" dirty="0"/>
              <a:t>Cliquer sur le bouton </a:t>
            </a:r>
            <a:r>
              <a:rPr lang="fr-FR" b="1" dirty="0"/>
              <a:t>Microsoft office</a:t>
            </a:r>
          </a:p>
          <a:p>
            <a:pPr>
              <a:buFont typeface="Wingdings" panose="05000000000000000000" pitchFamily="2" charset="2"/>
              <a:buChar char="Ø"/>
            </a:pPr>
            <a:r>
              <a:rPr lang="fr-FR" dirty="0"/>
              <a:t>Puis sur </a:t>
            </a:r>
            <a:r>
              <a:rPr lang="fr-FR" b="1" dirty="0"/>
              <a:t>Options Excel</a:t>
            </a:r>
          </a:p>
          <a:p>
            <a:pPr>
              <a:buFont typeface="Wingdings" panose="05000000000000000000" pitchFamily="2" charset="2"/>
              <a:buChar char="Ø"/>
            </a:pPr>
            <a:r>
              <a:rPr lang="fr-FR" dirty="0"/>
              <a:t>Cliquer sur </a:t>
            </a:r>
            <a:r>
              <a:rPr lang="fr-FR" b="1" dirty="0"/>
              <a:t>complément</a:t>
            </a:r>
          </a:p>
          <a:p>
            <a:pPr>
              <a:buFont typeface="Wingdings" panose="05000000000000000000" pitchFamily="2" charset="2"/>
              <a:buChar char="Ø"/>
            </a:pPr>
            <a:r>
              <a:rPr lang="fr-FR" dirty="0"/>
              <a:t>Puis, dans la zone Gérer, sélectionner </a:t>
            </a:r>
            <a:r>
              <a:rPr lang="fr-FR" b="1" dirty="0"/>
              <a:t>Compléments Excel</a:t>
            </a:r>
            <a:r>
              <a:rPr lang="fr-FR" dirty="0"/>
              <a:t>.</a:t>
            </a:r>
          </a:p>
          <a:p>
            <a:pPr>
              <a:buFont typeface="Wingdings" panose="05000000000000000000" pitchFamily="2" charset="2"/>
              <a:buChar char="Ø"/>
            </a:pPr>
            <a:r>
              <a:rPr lang="fr-FR" dirty="0"/>
              <a:t>Cliquer sur le bouton </a:t>
            </a:r>
            <a:r>
              <a:rPr lang="fr-FR" b="1" dirty="0"/>
              <a:t>Atteindre</a:t>
            </a:r>
            <a:r>
              <a:rPr lang="fr-FR" dirty="0"/>
              <a:t> </a:t>
            </a:r>
          </a:p>
          <a:p>
            <a:pPr>
              <a:buFont typeface="Wingdings" panose="05000000000000000000" pitchFamily="2" charset="2"/>
              <a:buChar char="Ø"/>
            </a:pPr>
            <a:r>
              <a:rPr lang="fr-FR" dirty="0"/>
              <a:t>Dans la fenêtre qui s’ouvre, cliquer </a:t>
            </a:r>
            <a:r>
              <a:rPr lang="fr-FR" b="1" dirty="0"/>
              <a:t>Complément solver </a:t>
            </a:r>
            <a:r>
              <a:rPr lang="fr-FR" dirty="0"/>
              <a:t>et cliquer sur </a:t>
            </a:r>
            <a:r>
              <a:rPr lang="fr-FR" b="1" dirty="0"/>
              <a:t>Ok</a:t>
            </a:r>
          </a:p>
          <a:p>
            <a:pPr marL="0" indent="0">
              <a:buNone/>
            </a:pPr>
            <a:r>
              <a:rPr lang="fr-FR" dirty="0"/>
              <a:t>Patientez le temps de l’installation. Si tout a bien fonctionné, dans l’onglet données est apparu un groupe tout à droite </a:t>
            </a:r>
            <a:r>
              <a:rPr lang="fr-FR" b="1" dirty="0"/>
              <a:t>Analyse</a:t>
            </a:r>
            <a:r>
              <a:rPr lang="fr-FR" dirty="0"/>
              <a:t> avec dans ce groupe </a:t>
            </a:r>
            <a:r>
              <a:rPr lang="fr-FR" b="1" dirty="0"/>
              <a:t>Solveur.</a:t>
            </a:r>
            <a:endParaRPr lang="en-US" b="1" dirty="0"/>
          </a:p>
        </p:txBody>
      </p:sp>
    </p:spTree>
    <p:extLst>
      <p:ext uri="{BB962C8B-B14F-4D97-AF65-F5344CB8AC3E}">
        <p14:creationId xmlns:p14="http://schemas.microsoft.com/office/powerpoint/2010/main" val="418709951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5A4E3-2EA0-4D9A-BAD7-3DC1692C970B}"/>
              </a:ext>
            </a:extLst>
          </p:cNvPr>
          <p:cNvPicPr/>
          <p:nvPr/>
        </p:nvPicPr>
        <p:blipFill>
          <a:blip r:embed="rId2"/>
          <a:stretch>
            <a:fillRect/>
          </a:stretch>
        </p:blipFill>
        <p:spPr>
          <a:xfrm>
            <a:off x="5376227" y="2709227"/>
            <a:ext cx="1439545" cy="1439545"/>
          </a:xfrm>
          <a:prstGeom prst="rect">
            <a:avLst/>
          </a:prstGeom>
        </p:spPr>
      </p:pic>
    </p:spTree>
    <p:extLst>
      <p:ext uri="{BB962C8B-B14F-4D97-AF65-F5344CB8AC3E}">
        <p14:creationId xmlns:p14="http://schemas.microsoft.com/office/powerpoint/2010/main" val="4241212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19FF-39E9-4490-AF08-AAC6F9F9E0D9}"/>
              </a:ext>
            </a:extLst>
          </p:cNvPr>
          <p:cNvSpPr>
            <a:spLocks noGrp="1"/>
          </p:cNvSpPr>
          <p:nvPr>
            <p:ph type="title"/>
          </p:nvPr>
        </p:nvSpPr>
        <p:spPr/>
        <p:txBody>
          <a:bodyPr/>
          <a:lstStyle/>
          <a:p>
            <a:r>
              <a:rPr lang="fr-FR" u="sng" dirty="0">
                <a:solidFill>
                  <a:schemeClr val="accent4">
                    <a:lumMod val="75000"/>
                  </a:schemeClr>
                </a:solidFill>
              </a:rPr>
              <a:t>Deuxième étape:</a:t>
            </a:r>
            <a:r>
              <a:rPr lang="fr-FR" dirty="0">
                <a:solidFill>
                  <a:schemeClr val="accent4">
                    <a:lumMod val="75000"/>
                  </a:schemeClr>
                </a:solidFill>
              </a:rPr>
              <a:t> </a:t>
            </a:r>
            <a:r>
              <a:rPr lang="fr-FR" dirty="0"/>
              <a:t>Spécifications de la cellule cible</a:t>
            </a:r>
            <a:endParaRPr lang="en-US" dirty="0"/>
          </a:p>
        </p:txBody>
      </p:sp>
      <p:sp>
        <p:nvSpPr>
          <p:cNvPr id="3" name="Content Placeholder 2">
            <a:extLst>
              <a:ext uri="{FF2B5EF4-FFF2-40B4-BE49-F238E27FC236}">
                <a16:creationId xmlns:a16="http://schemas.microsoft.com/office/drawing/2014/main" id="{15492875-9F42-45E3-901E-48768E298735}"/>
              </a:ext>
            </a:extLst>
          </p:cNvPr>
          <p:cNvSpPr>
            <a:spLocks noGrp="1"/>
          </p:cNvSpPr>
          <p:nvPr>
            <p:ph idx="1"/>
          </p:nvPr>
        </p:nvSpPr>
        <p:spPr/>
        <p:txBody>
          <a:bodyPr>
            <a:normAutofit fontScale="92500" lnSpcReduction="20000"/>
          </a:bodyPr>
          <a:lstStyle/>
          <a:p>
            <a:pPr marL="0" indent="0">
              <a:buNone/>
            </a:pPr>
            <a:r>
              <a:rPr lang="fr-FR" dirty="0"/>
              <a:t>Dans la zone cellule cible à définir, taper la référence de la cellule que vous voulez minimiser ou maximiser (c’est-à-dire la fonction objectif). </a:t>
            </a:r>
          </a:p>
          <a:p>
            <a:pPr>
              <a:buFont typeface="Wingdings" panose="05000000000000000000" pitchFamily="2" charset="2"/>
              <a:buChar char="Ø"/>
            </a:pPr>
            <a:r>
              <a:rPr lang="fr-FR" dirty="0"/>
              <a:t>Si on désire maximiser la cellule cible, choisir le bouton </a:t>
            </a:r>
            <a:r>
              <a:rPr lang="fr-FR" b="1" dirty="0"/>
              <a:t>Max</a:t>
            </a:r>
          </a:p>
          <a:p>
            <a:pPr>
              <a:buFont typeface="Wingdings" panose="05000000000000000000" pitchFamily="2" charset="2"/>
              <a:buChar char="Ø"/>
            </a:pPr>
            <a:r>
              <a:rPr lang="fr-FR" dirty="0"/>
              <a:t>Si on désire minimiser la cellule cible, choisir le bouton </a:t>
            </a:r>
            <a:r>
              <a:rPr lang="fr-FR" b="1" dirty="0"/>
              <a:t>Min</a:t>
            </a:r>
          </a:p>
          <a:p>
            <a:pPr>
              <a:buFont typeface="Wingdings" panose="05000000000000000000" pitchFamily="2" charset="2"/>
              <a:buChar char="Ø"/>
            </a:pPr>
            <a:r>
              <a:rPr lang="fr-FR" dirty="0"/>
              <a:t>Si on désire que la cellule cible se rapproche d’une valeur donnée, choisir le bouton </a:t>
            </a:r>
            <a:r>
              <a:rPr lang="fr-FR" b="1" dirty="0"/>
              <a:t>Valeur</a:t>
            </a:r>
            <a:r>
              <a:rPr lang="fr-FR" dirty="0"/>
              <a:t> et indiquer la valeur souhaitée dans la zone à droite du bouton</a:t>
            </a:r>
            <a:endParaRPr lang="en-US" dirty="0"/>
          </a:p>
          <a:p>
            <a:pPr marL="0" indent="0">
              <a:buNone/>
            </a:pPr>
            <a:r>
              <a:rPr lang="fr-FR" u="sng" dirty="0"/>
              <a:t>Remarque:</a:t>
            </a:r>
          </a:p>
          <a:p>
            <a:pPr marL="0" indent="0">
              <a:buNone/>
            </a:pPr>
            <a:r>
              <a:rPr lang="fr-FR" dirty="0"/>
              <a:t>Il est préférable pour aller plus rapidement de cliquer directement sur la cellule à spécifier plutôt que de taper sa référence au clavier. La cellule cible doit contenir une formule dépendant directement ou indirectement des cellules variables spécifiées dans la zone cellules variables.</a:t>
            </a:r>
            <a:endParaRPr lang="en-US" dirty="0"/>
          </a:p>
        </p:txBody>
      </p:sp>
    </p:spTree>
    <p:extLst>
      <p:ext uri="{BB962C8B-B14F-4D97-AF65-F5344CB8AC3E}">
        <p14:creationId xmlns:p14="http://schemas.microsoft.com/office/powerpoint/2010/main" val="13620482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4545003-8AED-4085-BACB-5BABEBC9027C}"/>
              </a:ext>
            </a:extLst>
          </p:cNvPr>
          <p:cNvGrpSpPr/>
          <p:nvPr/>
        </p:nvGrpSpPr>
        <p:grpSpPr>
          <a:xfrm>
            <a:off x="3562350" y="2064327"/>
            <a:ext cx="6911686" cy="3034146"/>
            <a:chOff x="0" y="0"/>
            <a:chExt cx="5067300" cy="774700"/>
          </a:xfrm>
        </p:grpSpPr>
        <p:pic>
          <p:nvPicPr>
            <p:cNvPr id="16" name="Picture 15">
              <a:extLst>
                <a:ext uri="{FF2B5EF4-FFF2-40B4-BE49-F238E27FC236}">
                  <a16:creationId xmlns:a16="http://schemas.microsoft.com/office/drawing/2014/main" id="{EB6AFB86-030C-48F5-9C92-BE40A2687D49}"/>
                </a:ext>
              </a:extLst>
            </p:cNvPr>
            <p:cNvPicPr/>
            <p:nvPr/>
          </p:nvPicPr>
          <p:blipFill>
            <a:blip r:embed="rId2"/>
            <a:stretch>
              <a:fillRect/>
            </a:stretch>
          </p:blipFill>
          <p:spPr>
            <a:xfrm>
              <a:off x="1663700" y="0"/>
              <a:ext cx="3403600" cy="774700"/>
            </a:xfrm>
            <a:prstGeom prst="rect">
              <a:avLst/>
            </a:prstGeom>
          </p:spPr>
        </p:pic>
        <p:sp>
          <p:nvSpPr>
            <p:cNvPr id="17" name="Shape 239">
              <a:extLst>
                <a:ext uri="{FF2B5EF4-FFF2-40B4-BE49-F238E27FC236}">
                  <a16:creationId xmlns:a16="http://schemas.microsoft.com/office/drawing/2014/main" id="{2A6E070F-F507-470D-A5DE-C2782A320E34}"/>
                </a:ext>
              </a:extLst>
            </p:cNvPr>
            <p:cNvSpPr/>
            <p:nvPr/>
          </p:nvSpPr>
          <p:spPr>
            <a:xfrm>
              <a:off x="2749550" y="358775"/>
              <a:ext cx="133350" cy="114300"/>
            </a:xfrm>
            <a:custGeom>
              <a:avLst/>
              <a:gdLst/>
              <a:ahLst/>
              <a:cxnLst/>
              <a:rect l="0" t="0" r="0" b="0"/>
              <a:pathLst>
                <a:path w="133350" h="114300">
                  <a:moveTo>
                    <a:pt x="53975" y="0"/>
                  </a:moveTo>
                  <a:lnTo>
                    <a:pt x="133350" y="114300"/>
                  </a:lnTo>
                  <a:lnTo>
                    <a:pt x="0" y="69850"/>
                  </a:lnTo>
                  <a:lnTo>
                    <a:pt x="63500" y="60325"/>
                  </a:lnTo>
                  <a:lnTo>
                    <a:pt x="539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8" name="Shape 240">
              <a:extLst>
                <a:ext uri="{FF2B5EF4-FFF2-40B4-BE49-F238E27FC236}">
                  <a16:creationId xmlns:a16="http://schemas.microsoft.com/office/drawing/2014/main" id="{0EED1CAD-3272-46A7-85EC-50011F4911C6}"/>
                </a:ext>
              </a:extLst>
            </p:cNvPr>
            <p:cNvSpPr/>
            <p:nvPr/>
          </p:nvSpPr>
          <p:spPr>
            <a:xfrm>
              <a:off x="2749550" y="428625"/>
              <a:ext cx="136525" cy="47625"/>
            </a:xfrm>
            <a:custGeom>
              <a:avLst/>
              <a:gdLst/>
              <a:ahLst/>
              <a:cxnLst/>
              <a:rect l="0" t="0" r="0" b="0"/>
              <a:pathLst>
                <a:path w="136525" h="47625">
                  <a:moveTo>
                    <a:pt x="0" y="0"/>
                  </a:moveTo>
                  <a:lnTo>
                    <a:pt x="3175" y="0"/>
                  </a:lnTo>
                  <a:lnTo>
                    <a:pt x="136525" y="44450"/>
                  </a:lnTo>
                  <a:lnTo>
                    <a:pt x="136525" y="47625"/>
                  </a:lnTo>
                  <a:lnTo>
                    <a:pt x="133350" y="4762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9" name="Shape 241">
              <a:extLst>
                <a:ext uri="{FF2B5EF4-FFF2-40B4-BE49-F238E27FC236}">
                  <a16:creationId xmlns:a16="http://schemas.microsoft.com/office/drawing/2014/main" id="{3AFC5280-C096-4F30-A907-609B0EEFB23B}"/>
                </a:ext>
              </a:extLst>
            </p:cNvPr>
            <p:cNvSpPr/>
            <p:nvPr/>
          </p:nvSpPr>
          <p:spPr>
            <a:xfrm>
              <a:off x="2749550" y="419100"/>
              <a:ext cx="66675" cy="12700"/>
            </a:xfrm>
            <a:custGeom>
              <a:avLst/>
              <a:gdLst/>
              <a:ahLst/>
              <a:cxnLst/>
              <a:rect l="0" t="0" r="0" b="0"/>
              <a:pathLst>
                <a:path w="66675" h="12700">
                  <a:moveTo>
                    <a:pt x="63500" y="0"/>
                  </a:moveTo>
                  <a:lnTo>
                    <a:pt x="66675" y="0"/>
                  </a:lnTo>
                  <a:lnTo>
                    <a:pt x="66675" y="3175"/>
                  </a:lnTo>
                  <a:lnTo>
                    <a:pt x="3175" y="12700"/>
                  </a:lnTo>
                  <a:lnTo>
                    <a:pt x="0" y="12700"/>
                  </a:lnTo>
                  <a:lnTo>
                    <a:pt x="0" y="9525"/>
                  </a:lnTo>
                  <a:lnTo>
                    <a:pt x="635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0" name="Shape 242">
              <a:extLst>
                <a:ext uri="{FF2B5EF4-FFF2-40B4-BE49-F238E27FC236}">
                  <a16:creationId xmlns:a16="http://schemas.microsoft.com/office/drawing/2014/main" id="{C879CE90-9B2C-434C-AF0F-A446F4563BDC}"/>
                </a:ext>
              </a:extLst>
            </p:cNvPr>
            <p:cNvSpPr/>
            <p:nvPr/>
          </p:nvSpPr>
          <p:spPr>
            <a:xfrm>
              <a:off x="2803525" y="358775"/>
              <a:ext cx="12700" cy="63500"/>
            </a:xfrm>
            <a:custGeom>
              <a:avLst/>
              <a:gdLst/>
              <a:ahLst/>
              <a:cxnLst/>
              <a:rect l="0" t="0" r="0" b="0"/>
              <a:pathLst>
                <a:path w="12700" h="63500">
                  <a:moveTo>
                    <a:pt x="0" y="0"/>
                  </a:moveTo>
                  <a:lnTo>
                    <a:pt x="3175" y="0"/>
                  </a:lnTo>
                  <a:lnTo>
                    <a:pt x="12700" y="60325"/>
                  </a:lnTo>
                  <a:lnTo>
                    <a:pt x="12700" y="63500"/>
                  </a:lnTo>
                  <a:lnTo>
                    <a:pt x="9525" y="63500"/>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243">
              <a:extLst>
                <a:ext uri="{FF2B5EF4-FFF2-40B4-BE49-F238E27FC236}">
                  <a16:creationId xmlns:a16="http://schemas.microsoft.com/office/drawing/2014/main" id="{31F09391-2C99-4C4B-8A0D-C220A36E9BD0}"/>
                </a:ext>
              </a:extLst>
            </p:cNvPr>
            <p:cNvSpPr/>
            <p:nvPr/>
          </p:nvSpPr>
          <p:spPr>
            <a:xfrm>
              <a:off x="2803525" y="358775"/>
              <a:ext cx="82550" cy="117475"/>
            </a:xfrm>
            <a:custGeom>
              <a:avLst/>
              <a:gdLst/>
              <a:ahLst/>
              <a:cxnLst/>
              <a:rect l="0" t="0" r="0" b="0"/>
              <a:pathLst>
                <a:path w="82550" h="117475">
                  <a:moveTo>
                    <a:pt x="0" y="0"/>
                  </a:moveTo>
                  <a:lnTo>
                    <a:pt x="3175" y="0"/>
                  </a:lnTo>
                  <a:lnTo>
                    <a:pt x="82550" y="114300"/>
                  </a:lnTo>
                  <a:lnTo>
                    <a:pt x="82550" y="117475"/>
                  </a:lnTo>
                  <a:lnTo>
                    <a:pt x="79375" y="117475"/>
                  </a:lnTo>
                  <a:lnTo>
                    <a:pt x="0" y="31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Shape 244">
              <a:extLst>
                <a:ext uri="{FF2B5EF4-FFF2-40B4-BE49-F238E27FC236}">
                  <a16:creationId xmlns:a16="http://schemas.microsoft.com/office/drawing/2014/main" id="{D15E913D-B62A-4E84-B804-F1AE73465E2E}"/>
                </a:ext>
              </a:extLst>
            </p:cNvPr>
            <p:cNvSpPr/>
            <p:nvPr/>
          </p:nvSpPr>
          <p:spPr>
            <a:xfrm>
              <a:off x="2590800" y="250825"/>
              <a:ext cx="228600" cy="174625"/>
            </a:xfrm>
            <a:custGeom>
              <a:avLst/>
              <a:gdLst/>
              <a:ahLst/>
              <a:cxnLst/>
              <a:rect l="0" t="0" r="0" b="0"/>
              <a:pathLst>
                <a:path w="228600" h="174625">
                  <a:moveTo>
                    <a:pt x="0" y="0"/>
                  </a:moveTo>
                  <a:lnTo>
                    <a:pt x="12700" y="0"/>
                  </a:lnTo>
                  <a:lnTo>
                    <a:pt x="228600" y="161925"/>
                  </a:lnTo>
                  <a:lnTo>
                    <a:pt x="228600" y="174625"/>
                  </a:lnTo>
                  <a:lnTo>
                    <a:pt x="215900" y="174625"/>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3" name="Shape 245">
              <a:extLst>
                <a:ext uri="{FF2B5EF4-FFF2-40B4-BE49-F238E27FC236}">
                  <a16:creationId xmlns:a16="http://schemas.microsoft.com/office/drawing/2014/main" id="{7815543B-3C31-40EE-B4B1-F50783ADDD11}"/>
                </a:ext>
              </a:extLst>
            </p:cNvPr>
            <p:cNvSpPr/>
            <p:nvPr/>
          </p:nvSpPr>
          <p:spPr>
            <a:xfrm>
              <a:off x="1296187" y="257175"/>
              <a:ext cx="1301750" cy="0"/>
            </a:xfrm>
            <a:custGeom>
              <a:avLst/>
              <a:gdLst/>
              <a:ahLst/>
              <a:cxnLst/>
              <a:rect l="0" t="0" r="0" b="0"/>
              <a:pathLst>
                <a:path w="1301750">
                  <a:moveTo>
                    <a:pt x="0" y="0"/>
                  </a:moveTo>
                  <a:lnTo>
                    <a:pt x="130175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CA330EC2-8013-4AB3-A2BD-DB4334FA81B7}"/>
                </a:ext>
              </a:extLst>
            </p:cNvPr>
            <p:cNvSpPr/>
            <p:nvPr/>
          </p:nvSpPr>
          <p:spPr>
            <a:xfrm>
              <a:off x="438945" y="406687"/>
              <a:ext cx="530404" cy="11374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27" name="Shape 249">
              <a:extLst>
                <a:ext uri="{FF2B5EF4-FFF2-40B4-BE49-F238E27FC236}">
                  <a16:creationId xmlns:a16="http://schemas.microsoft.com/office/drawing/2014/main" id="{DA492CC8-1AE4-4127-B55F-38A7D89A5684}"/>
                </a:ext>
              </a:extLst>
            </p:cNvPr>
            <p:cNvSpPr/>
            <p:nvPr/>
          </p:nvSpPr>
          <p:spPr>
            <a:xfrm>
              <a:off x="0" y="92075"/>
              <a:ext cx="1292225" cy="460375"/>
            </a:xfrm>
            <a:custGeom>
              <a:avLst/>
              <a:gdLst/>
              <a:ahLst/>
              <a:cxnLst/>
              <a:rect l="0" t="0" r="0" b="0"/>
              <a:pathLst>
                <a:path w="1292225" h="460375">
                  <a:moveTo>
                    <a:pt x="0" y="460375"/>
                  </a:moveTo>
                  <a:lnTo>
                    <a:pt x="1292225" y="460375"/>
                  </a:lnTo>
                  <a:lnTo>
                    <a:pt x="129222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30" name="TextBox 29">
            <a:extLst>
              <a:ext uri="{FF2B5EF4-FFF2-40B4-BE49-F238E27FC236}">
                <a16:creationId xmlns:a16="http://schemas.microsoft.com/office/drawing/2014/main" id="{66990FCD-7FDE-4572-B42E-E09EDC03023A}"/>
              </a:ext>
            </a:extLst>
          </p:cNvPr>
          <p:cNvSpPr txBox="1"/>
          <p:nvPr/>
        </p:nvSpPr>
        <p:spPr>
          <a:xfrm>
            <a:off x="3720664" y="2673927"/>
            <a:ext cx="1518713" cy="1477328"/>
          </a:xfrm>
          <a:prstGeom prst="rect">
            <a:avLst/>
          </a:prstGeom>
          <a:noFill/>
        </p:spPr>
        <p:txBody>
          <a:bodyPr wrap="square" rtlCol="0">
            <a:spAutoFit/>
          </a:bodyPr>
          <a:lstStyle/>
          <a:p>
            <a:r>
              <a:rPr lang="fr-FR" dirty="0"/>
              <a:t>La valeur de la fonction économique se situe dans la case B17</a:t>
            </a:r>
            <a:endParaRPr lang="en-US" dirty="0"/>
          </a:p>
        </p:txBody>
      </p:sp>
    </p:spTree>
    <p:extLst>
      <p:ext uri="{BB962C8B-B14F-4D97-AF65-F5344CB8AC3E}">
        <p14:creationId xmlns:p14="http://schemas.microsoft.com/office/powerpoint/2010/main" val="601029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329</TotalTime>
  <Words>956</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Century Schoolbook</vt:lpstr>
      <vt:lpstr>Corbel</vt:lpstr>
      <vt:lpstr>Segoe UI Symbol</vt:lpstr>
      <vt:lpstr>Times New Roman</vt:lpstr>
      <vt:lpstr>Wingdings</vt:lpstr>
      <vt:lpstr>Feathered</vt:lpstr>
      <vt:lpstr>RESOLUTION D’UN PROBLEME DE PROGRAMMATION LINEAIRE AVEC EXCEL</vt:lpstr>
      <vt:lpstr>Le solveur EXCEL</vt:lpstr>
      <vt:lpstr>Etapes de résolution du problème</vt:lpstr>
      <vt:lpstr>Préliminaires</vt:lpstr>
      <vt:lpstr>PowerPoint Presentation</vt:lpstr>
      <vt:lpstr>Première étape: Configuration de l’outil solveur</vt:lpstr>
      <vt:lpstr>PowerPoint Presentation</vt:lpstr>
      <vt:lpstr>Deuxième étape: Spécifications de la cellule cible</vt:lpstr>
      <vt:lpstr>PowerPoint Presentation</vt:lpstr>
      <vt:lpstr>Troisième étape: Spécifications des cellules variables</vt:lpstr>
      <vt:lpstr>PowerPoint Presentation</vt:lpstr>
      <vt:lpstr>Quatrième étape: Spécifications des contraintes</vt:lpstr>
      <vt:lpstr>PowerPoint Presentation</vt:lpstr>
      <vt:lpstr>Cinquième étape: Les options du solveur</vt:lpstr>
      <vt:lpstr>PowerPoint Presentation</vt:lpstr>
      <vt:lpstr>Sixième étape: Résolution et résultat</vt:lpstr>
      <vt:lpstr>PowerPoint Presentation</vt:lpstr>
      <vt:lpstr>Septième étape: Rapport des réponses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D’UN PROBLEME DE PROGRAMMATION LINEAIRE AVEC EXCEL</dc:title>
  <dc:creator>Audrey</dc:creator>
  <cp:lastModifiedBy>Audrey</cp:lastModifiedBy>
  <cp:revision>134</cp:revision>
  <dcterms:created xsi:type="dcterms:W3CDTF">2020-11-05T05:02:55Z</dcterms:created>
  <dcterms:modified xsi:type="dcterms:W3CDTF">2020-11-05T10:22:09Z</dcterms:modified>
</cp:coreProperties>
</file>