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18"/>
  </p:notesMasterIdLst>
  <p:sldIdLst>
    <p:sldId id="669" r:id="rId2"/>
    <p:sldId id="670" r:id="rId3"/>
    <p:sldId id="671" r:id="rId4"/>
    <p:sldId id="674" r:id="rId5"/>
    <p:sldId id="675" r:id="rId6"/>
    <p:sldId id="676" r:id="rId7"/>
    <p:sldId id="687" r:id="rId8"/>
    <p:sldId id="677" r:id="rId9"/>
    <p:sldId id="678" r:id="rId10"/>
    <p:sldId id="679" r:id="rId11"/>
    <p:sldId id="680" r:id="rId12"/>
    <p:sldId id="682" r:id="rId13"/>
    <p:sldId id="683" r:id="rId14"/>
    <p:sldId id="684" r:id="rId15"/>
    <p:sldId id="685" r:id="rId16"/>
    <p:sldId id="686" r:id="rId17"/>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3949B0-945F-4A9A-9309-E45FAAEF6D97}">
          <p14:sldIdLst>
            <p14:sldId id="669"/>
          </p14:sldIdLst>
        </p14:section>
        <p14:section name="Untitled Section" id="{7F915AF1-F684-487C-9D4F-57874EDB4BA1}">
          <p14:sldIdLst>
            <p14:sldId id="670"/>
            <p14:sldId id="671"/>
            <p14:sldId id="674"/>
            <p14:sldId id="675"/>
            <p14:sldId id="676"/>
            <p14:sldId id="687"/>
            <p14:sldId id="677"/>
            <p14:sldId id="678"/>
            <p14:sldId id="679"/>
            <p14:sldId id="680"/>
            <p14:sldId id="682"/>
            <p14:sldId id="683"/>
            <p14:sldId id="684"/>
            <p14:sldId id="685"/>
            <p14:sldId id="686"/>
          </p14:sldIdLst>
        </p14:section>
      </p14:sectionLst>
    </p:ext>
    <p:ext uri="{EFAFB233-063F-42B5-8137-9DF3F51BA10A}">
      <p15:sldGuideLst xmlns:p15="http://schemas.microsoft.com/office/powerpoint/2012/main">
        <p15:guide id="1" orient="horz" pos="8112" userDrawn="1">
          <p15:clr>
            <a:srgbClr val="A4A3A4"/>
          </p15:clr>
        </p15:guide>
        <p15:guide id="2" pos="14830" userDrawn="1">
          <p15:clr>
            <a:srgbClr val="A4A3A4"/>
          </p15:clr>
        </p15:guide>
        <p15:guide id="3" pos="526" userDrawn="1">
          <p15:clr>
            <a:srgbClr val="A4A3A4"/>
          </p15:clr>
        </p15:guide>
        <p15:guide id="5" orient="horz" pos="528" userDrawn="1">
          <p15:clr>
            <a:srgbClr val="A4A3A4"/>
          </p15:clr>
        </p15:guide>
        <p15:guide id="41" pos="7678" userDrawn="1">
          <p15:clr>
            <a:srgbClr val="A4A3A4"/>
          </p15:clr>
        </p15:guide>
        <p15:guide id="46" orient="horz" pos="434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ALD.O" initials="D" lastIdx="1" clrIdx="0">
    <p:extLst>
      <p:ext uri="{19B8F6BF-5375-455C-9EA6-DF929625EA0E}">
        <p15:presenceInfo xmlns:p15="http://schemas.microsoft.com/office/powerpoint/2012/main" userId="DONALD.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54AEC9"/>
    <a:srgbClr val="06919A"/>
    <a:srgbClr val="242C35"/>
    <a:srgbClr val="B8B8B8"/>
    <a:srgbClr val="566A86"/>
    <a:srgbClr val="525252"/>
    <a:srgbClr val="0E80C9"/>
    <a:srgbClr val="414E5E"/>
    <a:srgbClr val="3845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95" autoAdjust="0"/>
    <p:restoredTop sz="95028" autoAdjust="0"/>
  </p:normalViewPr>
  <p:slideViewPr>
    <p:cSldViewPr snapToGrid="0" snapToObjects="1">
      <p:cViewPr varScale="1">
        <p:scale>
          <a:sx n="32" d="100"/>
          <a:sy n="32" d="100"/>
        </p:scale>
        <p:origin x="1314" y="102"/>
      </p:cViewPr>
      <p:guideLst>
        <p:guide orient="horz" pos="8112"/>
        <p:guide pos="14830"/>
        <p:guide pos="526"/>
        <p:guide orient="horz" pos="528"/>
        <p:guide pos="7678"/>
        <p:guide orient="horz" pos="4344"/>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Regular" charset="0"/>
              </a:defRPr>
            </a:lvl1pPr>
          </a:lstStyle>
          <a:p>
            <a:fld id="{EFC10EE1-B198-C942-8235-326C972CBB30}" type="datetimeFigureOut">
              <a:rPr lang="en-US" smtClean="0"/>
              <a:pPr/>
              <a:t>11/8/2020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Regular"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Regular" charset="0"/>
        <a:ea typeface="+mn-ea"/>
        <a:cs typeface="+mn-cs"/>
      </a:defRPr>
    </a:lvl1pPr>
    <a:lvl2pPr marL="914217" algn="l" defTabSz="914217" rtl="0" eaLnBrk="1" latinLnBrk="0" hangingPunct="1">
      <a:defRPr sz="2400" b="0" i="0" kern="1200">
        <a:solidFill>
          <a:schemeClr val="tx1"/>
        </a:solidFill>
        <a:latin typeface="Lato Regular" charset="0"/>
        <a:ea typeface="+mn-ea"/>
        <a:cs typeface="+mn-cs"/>
      </a:defRPr>
    </a:lvl2pPr>
    <a:lvl3pPr marL="1828434" algn="l" defTabSz="914217" rtl="0" eaLnBrk="1" latinLnBrk="0" hangingPunct="1">
      <a:defRPr sz="2400" b="0" i="0" kern="1200">
        <a:solidFill>
          <a:schemeClr val="tx1"/>
        </a:solidFill>
        <a:latin typeface="Lato Regular" charset="0"/>
        <a:ea typeface="+mn-ea"/>
        <a:cs typeface="+mn-cs"/>
      </a:defRPr>
    </a:lvl3pPr>
    <a:lvl4pPr marL="2742651" algn="l" defTabSz="914217" rtl="0" eaLnBrk="1" latinLnBrk="0" hangingPunct="1">
      <a:defRPr sz="2400" b="0" i="0" kern="1200">
        <a:solidFill>
          <a:schemeClr val="tx1"/>
        </a:solidFill>
        <a:latin typeface="Lato Regular" charset="0"/>
        <a:ea typeface="+mn-ea"/>
        <a:cs typeface="+mn-cs"/>
      </a:defRPr>
    </a:lvl4pPr>
    <a:lvl5pPr marL="3656868" algn="l" defTabSz="914217" rtl="0" eaLnBrk="1" latinLnBrk="0" hangingPunct="1">
      <a:defRPr sz="2400" b="0" i="0" kern="1200">
        <a:solidFill>
          <a:schemeClr val="tx1"/>
        </a:solidFill>
        <a:latin typeface="Lato Regular"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a:t>
            </a:fld>
            <a:endParaRPr lang="en-US"/>
          </a:p>
        </p:txBody>
      </p:sp>
    </p:spTree>
    <p:extLst>
      <p:ext uri="{BB962C8B-B14F-4D97-AF65-F5344CB8AC3E}">
        <p14:creationId xmlns:p14="http://schemas.microsoft.com/office/powerpoint/2010/main" val="2712208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11</a:t>
            </a:fld>
            <a:endParaRPr lang="en-US"/>
          </a:p>
        </p:txBody>
      </p:sp>
    </p:spTree>
    <p:extLst>
      <p:ext uri="{BB962C8B-B14F-4D97-AF65-F5344CB8AC3E}">
        <p14:creationId xmlns:p14="http://schemas.microsoft.com/office/powerpoint/2010/main" val="2265760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12</a:t>
            </a:fld>
            <a:endParaRPr lang="en-US"/>
          </a:p>
        </p:txBody>
      </p:sp>
    </p:spTree>
    <p:extLst>
      <p:ext uri="{BB962C8B-B14F-4D97-AF65-F5344CB8AC3E}">
        <p14:creationId xmlns:p14="http://schemas.microsoft.com/office/powerpoint/2010/main" val="3112108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13</a:t>
            </a:fld>
            <a:endParaRPr lang="en-US"/>
          </a:p>
        </p:txBody>
      </p:sp>
    </p:spTree>
    <p:extLst>
      <p:ext uri="{BB962C8B-B14F-4D97-AF65-F5344CB8AC3E}">
        <p14:creationId xmlns:p14="http://schemas.microsoft.com/office/powerpoint/2010/main" val="485301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14</a:t>
            </a:fld>
            <a:endParaRPr lang="en-US"/>
          </a:p>
        </p:txBody>
      </p:sp>
    </p:spTree>
    <p:extLst>
      <p:ext uri="{BB962C8B-B14F-4D97-AF65-F5344CB8AC3E}">
        <p14:creationId xmlns:p14="http://schemas.microsoft.com/office/powerpoint/2010/main" val="4289436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15</a:t>
            </a:fld>
            <a:endParaRPr lang="en-US"/>
          </a:p>
        </p:txBody>
      </p:sp>
    </p:spTree>
    <p:extLst>
      <p:ext uri="{BB962C8B-B14F-4D97-AF65-F5344CB8AC3E}">
        <p14:creationId xmlns:p14="http://schemas.microsoft.com/office/powerpoint/2010/main" val="600340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16</a:t>
            </a:fld>
            <a:endParaRPr lang="en-US"/>
          </a:p>
        </p:txBody>
      </p:sp>
    </p:spTree>
    <p:extLst>
      <p:ext uri="{BB962C8B-B14F-4D97-AF65-F5344CB8AC3E}">
        <p14:creationId xmlns:p14="http://schemas.microsoft.com/office/powerpoint/2010/main" val="1930035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a:t>
            </a:fld>
            <a:endParaRPr lang="en-US"/>
          </a:p>
        </p:txBody>
      </p:sp>
    </p:spTree>
    <p:extLst>
      <p:ext uri="{BB962C8B-B14F-4D97-AF65-F5344CB8AC3E}">
        <p14:creationId xmlns:p14="http://schemas.microsoft.com/office/powerpoint/2010/main" val="1146950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3</a:t>
            </a:fld>
            <a:endParaRPr lang="en-US"/>
          </a:p>
        </p:txBody>
      </p:sp>
    </p:spTree>
    <p:extLst>
      <p:ext uri="{BB962C8B-B14F-4D97-AF65-F5344CB8AC3E}">
        <p14:creationId xmlns:p14="http://schemas.microsoft.com/office/powerpoint/2010/main" val="2492559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4</a:t>
            </a:fld>
            <a:endParaRPr lang="en-US"/>
          </a:p>
        </p:txBody>
      </p:sp>
    </p:spTree>
    <p:extLst>
      <p:ext uri="{BB962C8B-B14F-4D97-AF65-F5344CB8AC3E}">
        <p14:creationId xmlns:p14="http://schemas.microsoft.com/office/powerpoint/2010/main" val="587688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5</a:t>
            </a:fld>
            <a:endParaRPr lang="en-US"/>
          </a:p>
        </p:txBody>
      </p:sp>
    </p:spTree>
    <p:extLst>
      <p:ext uri="{BB962C8B-B14F-4D97-AF65-F5344CB8AC3E}">
        <p14:creationId xmlns:p14="http://schemas.microsoft.com/office/powerpoint/2010/main" val="293970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6</a:t>
            </a:fld>
            <a:endParaRPr lang="en-US"/>
          </a:p>
        </p:txBody>
      </p:sp>
    </p:spTree>
    <p:extLst>
      <p:ext uri="{BB962C8B-B14F-4D97-AF65-F5344CB8AC3E}">
        <p14:creationId xmlns:p14="http://schemas.microsoft.com/office/powerpoint/2010/main" val="297604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8</a:t>
            </a:fld>
            <a:endParaRPr lang="en-US"/>
          </a:p>
        </p:txBody>
      </p:sp>
    </p:spTree>
    <p:extLst>
      <p:ext uri="{BB962C8B-B14F-4D97-AF65-F5344CB8AC3E}">
        <p14:creationId xmlns:p14="http://schemas.microsoft.com/office/powerpoint/2010/main" val="439135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9</a:t>
            </a:fld>
            <a:endParaRPr lang="en-US"/>
          </a:p>
        </p:txBody>
      </p:sp>
    </p:spTree>
    <p:extLst>
      <p:ext uri="{BB962C8B-B14F-4D97-AF65-F5344CB8AC3E}">
        <p14:creationId xmlns:p14="http://schemas.microsoft.com/office/powerpoint/2010/main" val="2700118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10</a:t>
            </a:fld>
            <a:endParaRPr lang="en-US"/>
          </a:p>
        </p:txBody>
      </p:sp>
    </p:spTree>
    <p:extLst>
      <p:ext uri="{BB962C8B-B14F-4D97-AF65-F5344CB8AC3E}">
        <p14:creationId xmlns:p14="http://schemas.microsoft.com/office/powerpoint/2010/main" val="1742094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43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ayout 01">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8694A91A-523E-554E-9DC0-BC1C8BCBEFF9}"/>
              </a:ext>
            </a:extLst>
          </p:cNvPr>
          <p:cNvSpPr>
            <a:spLocks noGrp="1"/>
          </p:cNvSpPr>
          <p:nvPr>
            <p:ph type="pic" sz="quarter" idx="14"/>
          </p:nvPr>
        </p:nvSpPr>
        <p:spPr>
          <a:xfrm>
            <a:off x="5194534" y="4189886"/>
            <a:ext cx="4788268" cy="4794454"/>
          </a:xfrm>
          <a:prstGeom prst="ellipse">
            <a:avLst/>
          </a:prstGeom>
          <a:solidFill>
            <a:schemeClr val="bg1">
              <a:lumMod val="95000"/>
            </a:schemeClr>
          </a:solidFill>
        </p:spPr>
        <p:txBody>
          <a:bodyPr>
            <a:normAutofit/>
          </a:bodyPr>
          <a:lstStyle>
            <a:lvl1pPr>
              <a:defRPr sz="1500"/>
            </a:lvl1pPr>
          </a:lstStyle>
          <a:p>
            <a:endParaRPr lang="en-US" dirty="0"/>
          </a:p>
        </p:txBody>
      </p:sp>
      <p:sp>
        <p:nvSpPr>
          <p:cNvPr id="6" name="Picture Placeholder 6">
            <a:extLst>
              <a:ext uri="{FF2B5EF4-FFF2-40B4-BE49-F238E27FC236}">
                <a16:creationId xmlns:a16="http://schemas.microsoft.com/office/drawing/2014/main" id="{413ABD5A-22C3-3F43-B6A0-0AD08DC4EBE4}"/>
              </a:ext>
            </a:extLst>
          </p:cNvPr>
          <p:cNvSpPr>
            <a:spLocks noGrp="1"/>
          </p:cNvSpPr>
          <p:nvPr>
            <p:ph type="pic" sz="quarter" idx="15"/>
          </p:nvPr>
        </p:nvSpPr>
        <p:spPr>
          <a:xfrm>
            <a:off x="14390293" y="4189886"/>
            <a:ext cx="4788268" cy="4794454"/>
          </a:xfrm>
          <a:prstGeom prst="ellipse">
            <a:avLst/>
          </a:prstGeom>
          <a:solidFill>
            <a:schemeClr val="bg1">
              <a:lumMod val="95000"/>
            </a:schemeClr>
          </a:solidFill>
        </p:spPr>
        <p:txBody>
          <a:bodyPr>
            <a:normAutofit/>
          </a:bodyPr>
          <a:lstStyle>
            <a:lvl1pPr>
              <a:defRPr sz="1500"/>
            </a:lvl1pPr>
          </a:lstStyle>
          <a:p>
            <a:endParaRPr lang="en-US" dirty="0"/>
          </a:p>
        </p:txBody>
      </p:sp>
    </p:spTree>
    <p:extLst>
      <p:ext uri="{BB962C8B-B14F-4D97-AF65-F5344CB8AC3E}">
        <p14:creationId xmlns:p14="http://schemas.microsoft.com/office/powerpoint/2010/main" val="100523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7EB72AE9-406D-354A-87EA-BF893F6449AF}"/>
              </a:ext>
            </a:extLst>
          </p:cNvPr>
          <p:cNvSpPr>
            <a:spLocks noGrp="1"/>
          </p:cNvSpPr>
          <p:nvPr>
            <p:ph type="pic" sz="quarter" idx="10"/>
          </p:nvPr>
        </p:nvSpPr>
        <p:spPr>
          <a:xfrm>
            <a:off x="10905067" y="1"/>
            <a:ext cx="13471948" cy="13715999"/>
          </a:xfr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6197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03">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7EB72AE9-406D-354A-87EA-BF893F6449AF}"/>
              </a:ext>
            </a:extLst>
          </p:cNvPr>
          <p:cNvSpPr>
            <a:spLocks noGrp="1"/>
          </p:cNvSpPr>
          <p:nvPr>
            <p:ph type="pic" sz="quarter" idx="10"/>
          </p:nvPr>
        </p:nvSpPr>
        <p:spPr>
          <a:xfrm>
            <a:off x="0" y="1"/>
            <a:ext cx="24377015" cy="13715999"/>
          </a:xfr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38784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04">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7EB72AE9-406D-354A-87EA-BF893F6449AF}"/>
              </a:ext>
            </a:extLst>
          </p:cNvPr>
          <p:cNvSpPr>
            <a:spLocks noGrp="1"/>
          </p:cNvSpPr>
          <p:nvPr>
            <p:ph type="pic" sz="quarter" idx="10"/>
          </p:nvPr>
        </p:nvSpPr>
        <p:spPr>
          <a:xfrm>
            <a:off x="3589054" y="2448441"/>
            <a:ext cx="4948235" cy="8770815"/>
          </a:xfr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4124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05">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7EB72AE9-406D-354A-87EA-BF893F6449AF}"/>
              </a:ext>
            </a:extLst>
          </p:cNvPr>
          <p:cNvSpPr>
            <a:spLocks noGrp="1"/>
          </p:cNvSpPr>
          <p:nvPr>
            <p:ph type="pic" sz="quarter" idx="10"/>
          </p:nvPr>
        </p:nvSpPr>
        <p:spPr>
          <a:xfrm>
            <a:off x="2845534" y="2519816"/>
            <a:ext cx="6531790" cy="8671726"/>
          </a:xfr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4191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6">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7EB72AE9-406D-354A-87EA-BF893F6449AF}"/>
              </a:ext>
            </a:extLst>
          </p:cNvPr>
          <p:cNvSpPr>
            <a:spLocks noGrp="1"/>
          </p:cNvSpPr>
          <p:nvPr>
            <p:ph type="pic" sz="quarter" idx="10"/>
          </p:nvPr>
        </p:nvSpPr>
        <p:spPr>
          <a:xfrm>
            <a:off x="-4732208" y="2380726"/>
            <a:ext cx="13936351" cy="8765831"/>
          </a:xfr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9806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A0C21A69-CE6F-2440-BAE4-5A4B3040CF2A}" type="datetimeFigureOut">
              <a:rPr lang="en-US" smtClean="0"/>
              <a:t>11/8/2020</a:t>
            </a:fld>
            <a:endParaRPr lang="en-US"/>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EBE3AD81-3AD4-9C46-856E-C08CF1183C60}" type="slidenum">
              <a:rPr lang="en-US" smtClean="0"/>
              <a:t>‹#›</a:t>
            </a:fld>
            <a:endParaRPr lang="en-US"/>
          </a:p>
        </p:txBody>
      </p:sp>
    </p:spTree>
    <p:extLst>
      <p:ext uri="{BB962C8B-B14F-4D97-AF65-F5344CB8AC3E}">
        <p14:creationId xmlns:p14="http://schemas.microsoft.com/office/powerpoint/2010/main" val="1928189300"/>
      </p:ext>
    </p:extLst>
  </p:cSld>
  <p:clrMap bg1="lt1" tx1="dk1" bg2="lt2" tx2="dk2" accent1="accent1" accent2="accent2" accent3="accent3" accent4="accent4" accent5="accent5" accent6="accent6" hlink="hlink" folHlink="folHlink"/>
  <p:sldLayoutIdLst>
    <p:sldLayoutId id="2147484074" r:id="rId1"/>
    <p:sldLayoutId id="2147484100" r:id="rId2"/>
    <p:sldLayoutId id="2147484101" r:id="rId3"/>
    <p:sldLayoutId id="2147484102" r:id="rId4"/>
    <p:sldLayoutId id="2147484103" r:id="rId5"/>
    <p:sldLayoutId id="2147484104" r:id="rId6"/>
    <p:sldLayoutId id="2147484105" r:id="rId7"/>
  </p:sldLayoutIdLst>
  <p:hf hdr="0" ftr="0" dt="0"/>
  <p:txStyles>
    <p:titleStyle>
      <a:lvl1pPr algn="l" defTabSz="1828343" rtl="0" eaLnBrk="1" latinLnBrk="0" hangingPunct="1">
        <a:lnSpc>
          <a:spcPct val="90000"/>
        </a:lnSpc>
        <a:spcBef>
          <a:spcPct val="0"/>
        </a:spcBef>
        <a:buNone/>
        <a:defRPr sz="6000" b="0" i="0" kern="1200">
          <a:solidFill>
            <a:schemeClr val="tx1"/>
          </a:solidFill>
          <a:latin typeface="Lato Regular" charset="0"/>
          <a:ea typeface="Lato Regular" charset="0"/>
          <a:cs typeface="Lato Regular" charset="0"/>
        </a:defRPr>
      </a:lvl1pPr>
    </p:titleStyle>
    <p:bodyStyle>
      <a:lvl1pPr marL="0" indent="0" algn="l" defTabSz="1828343" rtl="0" eaLnBrk="1" latinLnBrk="0" hangingPunct="1">
        <a:lnSpc>
          <a:spcPct val="90000"/>
        </a:lnSpc>
        <a:spcBef>
          <a:spcPts val="2000"/>
        </a:spcBef>
        <a:buFont typeface="Arial" panose="020B0604020202020204" pitchFamily="34" charset="0"/>
        <a:buNone/>
        <a:defRPr sz="4000" b="0" i="0" kern="1200">
          <a:solidFill>
            <a:schemeClr val="tx1"/>
          </a:solidFill>
          <a:latin typeface="Lato Regular" charset="0"/>
          <a:ea typeface="Lato Regular" charset="0"/>
          <a:cs typeface="Lato Regular" charset="0"/>
        </a:defRPr>
      </a:lvl1pPr>
      <a:lvl2pPr marL="914171" indent="0" algn="l" defTabSz="1828343" rtl="0" eaLnBrk="1" latinLnBrk="0" hangingPunct="1">
        <a:lnSpc>
          <a:spcPct val="90000"/>
        </a:lnSpc>
        <a:spcBef>
          <a:spcPts val="1000"/>
        </a:spcBef>
        <a:buFont typeface="Arial" panose="020B0604020202020204" pitchFamily="34" charset="0"/>
        <a:buNone/>
        <a:defRPr sz="3200" b="0" i="0" kern="1200">
          <a:solidFill>
            <a:schemeClr val="tx1"/>
          </a:solidFill>
          <a:latin typeface="Lato Regular" charset="0"/>
          <a:ea typeface="Lato Regular" charset="0"/>
          <a:cs typeface="Lato Regular" charset="0"/>
        </a:defRPr>
      </a:lvl2pPr>
      <a:lvl3pPr marL="1828343" indent="0" algn="l" defTabSz="1828343" rtl="0" eaLnBrk="1" latinLnBrk="0" hangingPunct="1">
        <a:lnSpc>
          <a:spcPct val="90000"/>
        </a:lnSpc>
        <a:spcBef>
          <a:spcPts val="1000"/>
        </a:spcBef>
        <a:buFont typeface="Arial" panose="020B0604020202020204" pitchFamily="34" charset="0"/>
        <a:buNone/>
        <a:defRPr sz="2400" b="0" i="0" kern="1200">
          <a:solidFill>
            <a:schemeClr val="tx1"/>
          </a:solidFill>
          <a:latin typeface="Lato Regular" charset="0"/>
          <a:ea typeface="Lato Regular" charset="0"/>
          <a:cs typeface="Lato Regular" charset="0"/>
        </a:defRPr>
      </a:lvl3pPr>
      <a:lvl4pPr marL="2742514"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4pPr>
      <a:lvl5pPr marL="3656685"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8F070AA2-18AE-E54E-A978-87F6AA070D64}"/>
              </a:ext>
            </a:extLst>
          </p:cNvPr>
          <p:cNvGrpSpPr/>
          <p:nvPr/>
        </p:nvGrpSpPr>
        <p:grpSpPr>
          <a:xfrm>
            <a:off x="0" y="30480"/>
            <a:ext cx="24379555" cy="13716000"/>
            <a:chOff x="635" y="0"/>
            <a:chExt cx="24377650" cy="13716000"/>
          </a:xfrm>
        </p:grpSpPr>
        <p:pic>
          <p:nvPicPr>
            <p:cNvPr id="14" name="Picture 13">
              <a:extLst>
                <a:ext uri="{FF2B5EF4-FFF2-40B4-BE49-F238E27FC236}">
                  <a16:creationId xmlns:a16="http://schemas.microsoft.com/office/drawing/2014/main" id="{3B17F4F3-E0B2-4247-B43C-0881BC05CE4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id="{BE10CE96-C035-7041-B8A9-E3B6370EA3A9}"/>
                </a:ext>
              </a:extLst>
            </p:cNvPr>
            <p:cNvSpPr/>
            <p:nvPr/>
          </p:nvSpPr>
          <p:spPr>
            <a:xfrm>
              <a:off x="635" y="0"/>
              <a:ext cx="24377650" cy="13716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p:cNvSpPr txBox="1"/>
          <p:nvPr/>
        </p:nvSpPr>
        <p:spPr>
          <a:xfrm>
            <a:off x="1932305" y="3769951"/>
            <a:ext cx="21061680" cy="4247317"/>
          </a:xfrm>
          <a:prstGeom prst="rect">
            <a:avLst/>
          </a:prstGeom>
          <a:noFill/>
        </p:spPr>
        <p:txBody>
          <a:bodyPr wrap="square" rtlCol="0">
            <a:spAutoFit/>
          </a:bodyPr>
          <a:lstStyle/>
          <a:p>
            <a:pPr algn="ctr"/>
            <a:r>
              <a:rPr lang="en-US" sz="8800" b="1" dirty="0">
                <a:solidFill>
                  <a:schemeClr val="accent3">
                    <a:lumMod val="50000"/>
                  </a:schemeClr>
                </a:solidFill>
                <a:latin typeface="Lato Black" panose="020F0502020204030203" pitchFamily="34" charset="0"/>
                <a:ea typeface="Lato Black" panose="020F0502020204030203" pitchFamily="34" charset="0"/>
                <a:cs typeface="Lato Black" panose="020F0502020204030203" pitchFamily="34" charset="0"/>
              </a:rPr>
              <a:t>TUTORIEL SUR LE SOLVEUR LINPROG DE LE BIBLIOTHEQUE SICPY DE PYTHON</a:t>
            </a:r>
          </a:p>
        </p:txBody>
      </p:sp>
    </p:spTree>
    <p:extLst>
      <p:ext uri="{BB962C8B-B14F-4D97-AF65-F5344CB8AC3E}">
        <p14:creationId xmlns:p14="http://schemas.microsoft.com/office/powerpoint/2010/main" val="397167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id="{3B17F4F3-E0B2-4247-B43C-0881BC05CE4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41EFBADB-90B9-4182-98A0-5C4C44FC1188}"/>
              </a:ext>
            </a:extLst>
          </p:cNvPr>
          <p:cNvSpPr txBox="1"/>
          <p:nvPr/>
        </p:nvSpPr>
        <p:spPr>
          <a:xfrm>
            <a:off x="5893623" y="798981"/>
            <a:ext cx="12590404" cy="1938992"/>
          </a:xfrm>
          <a:prstGeom prst="rect">
            <a:avLst/>
          </a:prstGeom>
          <a:noFill/>
        </p:spPr>
        <p:txBody>
          <a:bodyPr wrap="square" rtlCol="0">
            <a:spAutoFit/>
          </a:bodyPr>
          <a:lstStyle/>
          <a:p>
            <a:pPr algn="ctr"/>
            <a:r>
              <a:rPr lang="en-US" sz="6000" b="1" dirty="0">
                <a:solidFill>
                  <a:srgbClr val="C00000"/>
                </a:solidFill>
                <a:latin typeface="Lato Black" panose="020F0502020204030203" pitchFamily="34" charset="0"/>
                <a:ea typeface="Lato Black" panose="020F0502020204030203" pitchFamily="34" charset="0"/>
                <a:cs typeface="Lato Black" panose="020F0502020204030203" pitchFamily="34" charset="0"/>
              </a:rPr>
              <a:t>EXEMPLE DE RESOLUTION D’UN PROBLEME DE MINIMISATION</a:t>
            </a:r>
          </a:p>
        </p:txBody>
      </p:sp>
      <p:pic>
        <p:nvPicPr>
          <p:cNvPr id="4" name="Picture 3">
            <a:extLst>
              <a:ext uri="{FF2B5EF4-FFF2-40B4-BE49-F238E27FC236}">
                <a16:creationId xmlns:a16="http://schemas.microsoft.com/office/drawing/2014/main" id="{B04B753E-1D70-4C4B-94E1-2D5D6A5724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3263" y="3536953"/>
            <a:ext cx="21208181" cy="9860298"/>
          </a:xfrm>
          <a:prstGeom prst="rect">
            <a:avLst/>
          </a:prstGeom>
        </p:spPr>
      </p:pic>
    </p:spTree>
    <p:extLst>
      <p:ext uri="{BB962C8B-B14F-4D97-AF65-F5344CB8AC3E}">
        <p14:creationId xmlns:p14="http://schemas.microsoft.com/office/powerpoint/2010/main" val="2119750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id="{3B17F4F3-E0B2-4247-B43C-0881BC05CE4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9E4F099-43FF-4392-9EA3-C9A16B7AE8BD}"/>
              </a:ext>
            </a:extLst>
          </p:cNvPr>
          <p:cNvSpPr txBox="1"/>
          <p:nvPr/>
        </p:nvSpPr>
        <p:spPr>
          <a:xfrm>
            <a:off x="5893623" y="798981"/>
            <a:ext cx="12590404" cy="1938992"/>
          </a:xfrm>
          <a:prstGeom prst="rect">
            <a:avLst/>
          </a:prstGeom>
          <a:noFill/>
        </p:spPr>
        <p:txBody>
          <a:bodyPr wrap="square" rtlCol="0">
            <a:spAutoFit/>
          </a:bodyPr>
          <a:lstStyle/>
          <a:p>
            <a:pPr algn="ctr"/>
            <a:r>
              <a:rPr lang="en-US" sz="6000" b="1" dirty="0">
                <a:solidFill>
                  <a:srgbClr val="C00000"/>
                </a:solidFill>
                <a:latin typeface="Lato Black" panose="020F0502020204030203" pitchFamily="34" charset="0"/>
                <a:ea typeface="Lato Black" panose="020F0502020204030203" pitchFamily="34" charset="0"/>
                <a:cs typeface="Lato Black" panose="020F0502020204030203" pitchFamily="34" charset="0"/>
              </a:rPr>
              <a:t>EXEMPLE DE RESOLUTION D’UN PROBLEME DE MINIMISATION</a:t>
            </a:r>
          </a:p>
        </p:txBody>
      </p:sp>
      <p:sp>
        <p:nvSpPr>
          <p:cNvPr id="11" name="TextBox 10">
            <a:extLst>
              <a:ext uri="{FF2B5EF4-FFF2-40B4-BE49-F238E27FC236}">
                <a16:creationId xmlns:a16="http://schemas.microsoft.com/office/drawing/2014/main" id="{63BF9C8C-9A8C-49ED-98A6-ADAA951CEE44}"/>
              </a:ext>
            </a:extLst>
          </p:cNvPr>
          <p:cNvSpPr txBox="1"/>
          <p:nvPr/>
        </p:nvSpPr>
        <p:spPr>
          <a:xfrm>
            <a:off x="1612265" y="4497418"/>
            <a:ext cx="21153120" cy="820096"/>
          </a:xfrm>
          <a:prstGeom prst="rect">
            <a:avLst/>
          </a:prstGeom>
          <a:noFill/>
        </p:spPr>
        <p:txBody>
          <a:bodyPr wrap="square" rtlCol="0">
            <a:spAutoFit/>
          </a:bodyPr>
          <a:lstStyle/>
          <a:p>
            <a:pPr algn="ctr">
              <a:lnSpc>
                <a:spcPct val="150000"/>
              </a:lnSpc>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Enregistrer le fichier sous le nom </a:t>
            </a:r>
            <a:r>
              <a:rPr lang="en-US" b="1" i="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“linprog,py” et exécuter</a:t>
            </a: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a:t>
            </a:r>
          </a:p>
        </p:txBody>
      </p:sp>
      <p:pic>
        <p:nvPicPr>
          <p:cNvPr id="7" name="Picture 6">
            <a:extLst>
              <a:ext uri="{FF2B5EF4-FFF2-40B4-BE49-F238E27FC236}">
                <a16:creationId xmlns:a16="http://schemas.microsoft.com/office/drawing/2014/main" id="{7A5352E7-ADB1-4542-8B7B-3C82DDF8B8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5683" y="7076959"/>
            <a:ext cx="14086284" cy="3490407"/>
          </a:xfrm>
          <a:prstGeom prst="rect">
            <a:avLst/>
          </a:prstGeom>
        </p:spPr>
      </p:pic>
      <p:sp>
        <p:nvSpPr>
          <p:cNvPr id="16" name="TextBox 15">
            <a:extLst>
              <a:ext uri="{FF2B5EF4-FFF2-40B4-BE49-F238E27FC236}">
                <a16:creationId xmlns:a16="http://schemas.microsoft.com/office/drawing/2014/main" id="{05F3FF4B-5617-4CB0-9B47-F0D3B72A68E0}"/>
              </a:ext>
            </a:extLst>
          </p:cNvPr>
          <p:cNvSpPr txBox="1"/>
          <p:nvPr/>
        </p:nvSpPr>
        <p:spPr>
          <a:xfrm>
            <a:off x="1344602" y="11880073"/>
            <a:ext cx="21688445" cy="523220"/>
          </a:xfrm>
          <a:prstGeom prst="rect">
            <a:avLst/>
          </a:prstGeom>
          <a:noFill/>
        </p:spPr>
        <p:txBody>
          <a:bodyPr wrap="square" rtlCol="0">
            <a:spAutoFit/>
          </a:bodyPr>
          <a:lstStyle/>
          <a:p>
            <a:pPr algn="ctr"/>
            <a:r>
              <a:rPr lang="en-US" sz="2800" dirty="0">
                <a:solidFill>
                  <a:schemeClr val="tx2"/>
                </a:solidFill>
                <a:latin typeface="Lato Black" panose="020F0502020204030203" pitchFamily="34" charset="0"/>
                <a:ea typeface="Lato Black" panose="020F0502020204030203" pitchFamily="34" charset="0"/>
                <a:cs typeface="Lato Black" panose="020F0502020204030203" pitchFamily="34" charset="0"/>
              </a:rPr>
              <a:t>Vous devriez avoir le resultat ci dessus</a:t>
            </a:r>
            <a:r>
              <a:rPr lang="fr-FR" sz="2800"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a:t>
            </a:r>
            <a:endParaRPr lang="en-US" sz="2800" b="1" dirty="0">
              <a:solidFill>
                <a:schemeClr val="tx2"/>
              </a:solidFill>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1359175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id="{3B17F4F3-E0B2-4247-B43C-0881BC05CE4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23B8E0F8-5476-416F-9A12-26F2E1C0D9FF}"/>
              </a:ext>
            </a:extLst>
          </p:cNvPr>
          <p:cNvSpPr txBox="1"/>
          <p:nvPr/>
        </p:nvSpPr>
        <p:spPr>
          <a:xfrm>
            <a:off x="5893623" y="1279213"/>
            <a:ext cx="12590404" cy="1938992"/>
          </a:xfrm>
          <a:prstGeom prst="rect">
            <a:avLst/>
          </a:prstGeom>
          <a:noFill/>
        </p:spPr>
        <p:txBody>
          <a:bodyPr wrap="square" rtlCol="0">
            <a:spAutoFit/>
          </a:bodyPr>
          <a:lstStyle/>
          <a:p>
            <a:pPr algn="ctr"/>
            <a:r>
              <a:rPr lang="en-US" sz="6000" b="1" dirty="0">
                <a:solidFill>
                  <a:srgbClr val="C00000"/>
                </a:solidFill>
                <a:latin typeface="Lato Black" panose="020F0502020204030203" pitchFamily="34" charset="0"/>
                <a:ea typeface="Lato Black" panose="020F0502020204030203" pitchFamily="34" charset="0"/>
                <a:cs typeface="Lato Black" panose="020F0502020204030203" pitchFamily="34" charset="0"/>
              </a:rPr>
              <a:t>EXEMPLE DE RESOLUTION D’UN PROBLEME DE MAXIMISATION</a:t>
            </a:r>
          </a:p>
        </p:txBody>
      </p:sp>
      <p:sp>
        <p:nvSpPr>
          <p:cNvPr id="21" name="TextBox 20">
            <a:extLst>
              <a:ext uri="{FF2B5EF4-FFF2-40B4-BE49-F238E27FC236}">
                <a16:creationId xmlns:a16="http://schemas.microsoft.com/office/drawing/2014/main" id="{414B66D1-9886-420C-834E-1ACD772225BD}"/>
              </a:ext>
            </a:extLst>
          </p:cNvPr>
          <p:cNvSpPr txBox="1"/>
          <p:nvPr/>
        </p:nvSpPr>
        <p:spPr>
          <a:xfrm>
            <a:off x="1761489" y="5755454"/>
            <a:ext cx="21153120" cy="4144083"/>
          </a:xfrm>
          <a:prstGeom prst="rect">
            <a:avLst/>
          </a:prstGeom>
          <a:noFill/>
        </p:spPr>
        <p:txBody>
          <a:bodyPr wrap="square" rtlCol="0">
            <a:spAutoFit/>
          </a:bodyPr>
          <a:lstStyle/>
          <a:p>
            <a:pPr algn="just">
              <a:lnSpc>
                <a:spcPct val="150000"/>
              </a:lnSpc>
            </a:pPr>
            <a:r>
              <a:rPr lang="fr-FR"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Étant donné que la fonction linprog de la bibliothèque SciPy de Python est programmée pour résoudre les problèmes de minimisation, il est nécessaire d’effectuer une transformation vers la fonction objectif d’origine. Tout problème de minimisation peut être transformé en problème de maximisation en multipliant les coefficients de la fonction objectif par -1 (c'est-à-dire en changeant leurs signes).</a:t>
            </a:r>
            <a:endPar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665410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id="{3B17F4F3-E0B2-4247-B43C-0881BC05CE4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a:extLst>
              <a:ext uri="{FF2B5EF4-FFF2-40B4-BE49-F238E27FC236}">
                <a16:creationId xmlns:a16="http://schemas.microsoft.com/office/drawing/2014/main" id="{DCD3780C-C251-40ED-A9B8-96C89A290E7E}"/>
              </a:ext>
            </a:extLst>
          </p:cNvPr>
          <p:cNvSpPr txBox="1"/>
          <p:nvPr/>
        </p:nvSpPr>
        <p:spPr>
          <a:xfrm>
            <a:off x="5893623" y="1279213"/>
            <a:ext cx="12590404" cy="1938992"/>
          </a:xfrm>
          <a:prstGeom prst="rect">
            <a:avLst/>
          </a:prstGeom>
          <a:noFill/>
        </p:spPr>
        <p:txBody>
          <a:bodyPr wrap="square" rtlCol="0">
            <a:spAutoFit/>
          </a:bodyPr>
          <a:lstStyle/>
          <a:p>
            <a:pPr algn="ctr"/>
            <a:r>
              <a:rPr lang="en-US" sz="6000" b="1" dirty="0">
                <a:solidFill>
                  <a:srgbClr val="C00000"/>
                </a:solidFill>
                <a:latin typeface="Lato Black" panose="020F0502020204030203" pitchFamily="34" charset="0"/>
                <a:ea typeface="Lato Black" panose="020F0502020204030203" pitchFamily="34" charset="0"/>
                <a:cs typeface="Lato Black" panose="020F0502020204030203" pitchFamily="34" charset="0"/>
              </a:rPr>
              <a:t>EXEMPLE DE RESOLUTION D’UN PROBLEME DE MAXIMISATION</a:t>
            </a:r>
          </a:p>
        </p:txBody>
      </p:sp>
      <p:grpSp>
        <p:nvGrpSpPr>
          <p:cNvPr id="48" name="Group 47">
            <a:extLst>
              <a:ext uri="{FF2B5EF4-FFF2-40B4-BE49-F238E27FC236}">
                <a16:creationId xmlns:a16="http://schemas.microsoft.com/office/drawing/2014/main" id="{2B151571-E6B0-478F-B48C-9A4E1D6F992F}"/>
              </a:ext>
            </a:extLst>
          </p:cNvPr>
          <p:cNvGrpSpPr/>
          <p:nvPr/>
        </p:nvGrpSpPr>
        <p:grpSpPr>
          <a:xfrm>
            <a:off x="1612265" y="4497418"/>
            <a:ext cx="21153120" cy="6515566"/>
            <a:chOff x="1612265" y="4497418"/>
            <a:chExt cx="21153120" cy="6515566"/>
          </a:xfrm>
        </p:grpSpPr>
        <p:sp>
          <p:nvSpPr>
            <p:cNvPr id="49" name="TextBox 48">
              <a:extLst>
                <a:ext uri="{FF2B5EF4-FFF2-40B4-BE49-F238E27FC236}">
                  <a16:creationId xmlns:a16="http://schemas.microsoft.com/office/drawing/2014/main" id="{8ED329B5-0ED3-48C7-B82F-7F0C25338D6B}"/>
                </a:ext>
              </a:extLst>
            </p:cNvPr>
            <p:cNvSpPr txBox="1"/>
            <p:nvPr/>
          </p:nvSpPr>
          <p:spPr>
            <a:xfrm>
              <a:off x="1612265" y="4497418"/>
              <a:ext cx="21153120" cy="820096"/>
            </a:xfrm>
            <a:prstGeom prst="rect">
              <a:avLst/>
            </a:prstGeom>
            <a:noFill/>
          </p:spPr>
          <p:txBody>
            <a:bodyPr wrap="square" rtlCol="0">
              <a:spAutoFit/>
            </a:bodyPr>
            <a:lstStyle/>
            <a:p>
              <a:pPr algn="ctr">
                <a:lnSpc>
                  <a:spcPct val="150000"/>
                </a:lnSpc>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Considérons le probleme de maximisation suivant : </a:t>
              </a:r>
            </a:p>
          </p:txBody>
        </p:sp>
        <p:sp>
          <p:nvSpPr>
            <p:cNvPr id="50" name="TextBox 49">
              <a:extLst>
                <a:ext uri="{FF2B5EF4-FFF2-40B4-BE49-F238E27FC236}">
                  <a16:creationId xmlns:a16="http://schemas.microsoft.com/office/drawing/2014/main" id="{4D430626-E08C-45D5-97AB-72E68B508A79}"/>
                </a:ext>
              </a:extLst>
            </p:cNvPr>
            <p:cNvSpPr txBox="1"/>
            <p:nvPr/>
          </p:nvSpPr>
          <p:spPr>
            <a:xfrm>
              <a:off x="1612265" y="6037904"/>
              <a:ext cx="21153120" cy="4975080"/>
            </a:xfrm>
            <a:prstGeom prst="rect">
              <a:avLst/>
            </a:prstGeom>
            <a:noFill/>
          </p:spPr>
          <p:txBody>
            <a:bodyPr wrap="square" rtlCol="0">
              <a:spAutoFit/>
            </a:bodyPr>
            <a:lstStyle/>
            <a:p>
              <a:pPr algn="ctr">
                <a:lnSpc>
                  <a:spcPct val="150000"/>
                </a:lnSpc>
              </a:pPr>
              <a:r>
                <a:rPr lang="en-US" b="1" i="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Max z = 5x1 + 7x2</a:t>
              </a:r>
            </a:p>
            <a:p>
              <a:pPr algn="ctr">
                <a:lnSpc>
                  <a:spcPct val="150000"/>
                </a:lnSpc>
              </a:pPr>
              <a:r>
                <a:rPr lang="en-US" b="1" i="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S,C</a:t>
              </a:r>
            </a:p>
            <a:p>
              <a:pPr algn="ctr">
                <a:lnSpc>
                  <a:spcPct val="150000"/>
                </a:lnSpc>
              </a:pPr>
              <a:r>
                <a:rPr lang="en-US" b="1" i="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1x1 + 0x2 &lt;= 16</a:t>
              </a:r>
            </a:p>
            <a:p>
              <a:pPr algn="ctr">
                <a:lnSpc>
                  <a:spcPct val="150000"/>
                </a:lnSpc>
              </a:pPr>
              <a:r>
                <a:rPr lang="en-US" b="1" i="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2x1 – 3x2 &lt;= 19</a:t>
              </a:r>
            </a:p>
            <a:p>
              <a:pPr algn="ctr">
                <a:lnSpc>
                  <a:spcPct val="150000"/>
                </a:lnSpc>
              </a:pPr>
              <a:r>
                <a:rPr lang="en-US" b="1" i="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1x1 + 1x2 &lt;= 8</a:t>
              </a:r>
            </a:p>
            <a:p>
              <a:pPr algn="ctr">
                <a:lnSpc>
                  <a:spcPct val="150000"/>
                </a:lnSpc>
              </a:pPr>
              <a:r>
                <a:rPr lang="en-US" b="1" i="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X1, x2 &gt;= 0</a:t>
              </a:r>
            </a:p>
          </p:txBody>
        </p:sp>
      </p:grpSp>
      <p:sp>
        <p:nvSpPr>
          <p:cNvPr id="51" name="TextBox 50">
            <a:extLst>
              <a:ext uri="{FF2B5EF4-FFF2-40B4-BE49-F238E27FC236}">
                <a16:creationId xmlns:a16="http://schemas.microsoft.com/office/drawing/2014/main" id="{2B7340A9-FF4A-476E-A8AC-A0826C6C3B25}"/>
              </a:ext>
            </a:extLst>
          </p:cNvPr>
          <p:cNvSpPr txBox="1"/>
          <p:nvPr/>
        </p:nvSpPr>
        <p:spPr>
          <a:xfrm>
            <a:off x="1761489" y="12436787"/>
            <a:ext cx="21688445" cy="523220"/>
          </a:xfrm>
          <a:prstGeom prst="rect">
            <a:avLst/>
          </a:prstGeom>
          <a:noFill/>
        </p:spPr>
        <p:txBody>
          <a:bodyPr wrap="square" rtlCol="0">
            <a:spAutoFit/>
          </a:bodyPr>
          <a:lstStyle/>
          <a:p>
            <a:r>
              <a:rPr lang="en-US" sz="2800" dirty="0">
                <a:solidFill>
                  <a:schemeClr val="tx2"/>
                </a:solidFill>
                <a:latin typeface="Lato Black" panose="020F0502020204030203" pitchFamily="34" charset="0"/>
                <a:ea typeface="Lato Black" panose="020F0502020204030203" pitchFamily="34" charset="0"/>
                <a:cs typeface="Lato Black" panose="020F0502020204030203" pitchFamily="34" charset="0"/>
              </a:rPr>
              <a:t>Les pages suivantes presentent le code python permettant de resoudre ce probléme grace a la function </a:t>
            </a:r>
            <a:r>
              <a:rPr lang="en-US" sz="2800" i="1" dirty="0">
                <a:solidFill>
                  <a:schemeClr val="tx2"/>
                </a:solidFill>
                <a:latin typeface="Lato Black" panose="020F0502020204030203" pitchFamily="34" charset="0"/>
                <a:ea typeface="Lato Black" panose="020F0502020204030203" pitchFamily="34" charset="0"/>
                <a:cs typeface="Lato Black" panose="020F0502020204030203" pitchFamily="34" charset="0"/>
              </a:rPr>
              <a:t>linprog</a:t>
            </a:r>
            <a:r>
              <a:rPr lang="en-US" sz="2800" dirty="0">
                <a:solidFill>
                  <a:schemeClr val="tx2"/>
                </a:solidFill>
                <a:latin typeface="Lato Black" panose="020F0502020204030203" pitchFamily="34" charset="0"/>
                <a:ea typeface="Lato Black" panose="020F0502020204030203" pitchFamily="34" charset="0"/>
                <a:cs typeface="Lato Black" panose="020F0502020204030203" pitchFamily="34" charset="0"/>
              </a:rPr>
              <a:t> de la bibliotheque </a:t>
            </a:r>
            <a:r>
              <a:rPr lang="en-US" sz="2800" i="1" dirty="0">
                <a:solidFill>
                  <a:schemeClr val="tx2"/>
                </a:solidFill>
                <a:latin typeface="Lato Black" panose="020F0502020204030203" pitchFamily="34" charset="0"/>
                <a:ea typeface="Lato Black" panose="020F0502020204030203" pitchFamily="34" charset="0"/>
                <a:cs typeface="Lato Black" panose="020F0502020204030203" pitchFamily="34" charset="0"/>
              </a:rPr>
              <a:t>scipy</a:t>
            </a:r>
            <a:r>
              <a:rPr lang="en-US" sz="2800" dirty="0">
                <a:solidFill>
                  <a:schemeClr val="tx2"/>
                </a:solidFill>
                <a:latin typeface="Lato Black" panose="020F0502020204030203" pitchFamily="34" charset="0"/>
                <a:ea typeface="Lato Black" panose="020F0502020204030203" pitchFamily="34" charset="0"/>
                <a:cs typeface="Lato Black" panose="020F0502020204030203" pitchFamily="34" charset="0"/>
              </a:rPr>
              <a:t> </a:t>
            </a:r>
            <a:r>
              <a:rPr lang="fr-FR" sz="2800"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a:t>
            </a:r>
            <a:endParaRPr lang="en-US" sz="2800" b="1" dirty="0">
              <a:solidFill>
                <a:schemeClr val="tx2"/>
              </a:solidFill>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571393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id="{3B17F4F3-E0B2-4247-B43C-0881BC05CE4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1" name="TextBox 470">
            <a:extLst>
              <a:ext uri="{FF2B5EF4-FFF2-40B4-BE49-F238E27FC236}">
                <a16:creationId xmlns:a16="http://schemas.microsoft.com/office/drawing/2014/main" id="{84F52A14-2AE4-4B5F-B50D-C763D3749A8A}"/>
              </a:ext>
            </a:extLst>
          </p:cNvPr>
          <p:cNvSpPr txBox="1"/>
          <p:nvPr/>
        </p:nvSpPr>
        <p:spPr>
          <a:xfrm>
            <a:off x="5893623" y="798981"/>
            <a:ext cx="12590404" cy="1938992"/>
          </a:xfrm>
          <a:prstGeom prst="rect">
            <a:avLst/>
          </a:prstGeom>
          <a:noFill/>
        </p:spPr>
        <p:txBody>
          <a:bodyPr wrap="square" rtlCol="0">
            <a:spAutoFit/>
          </a:bodyPr>
          <a:lstStyle/>
          <a:p>
            <a:pPr algn="ctr"/>
            <a:r>
              <a:rPr lang="en-US" sz="6000" b="1" dirty="0">
                <a:solidFill>
                  <a:srgbClr val="C00000"/>
                </a:solidFill>
                <a:latin typeface="Lato Black" panose="020F0502020204030203" pitchFamily="34" charset="0"/>
                <a:ea typeface="Lato Black" panose="020F0502020204030203" pitchFamily="34" charset="0"/>
                <a:cs typeface="Lato Black" panose="020F0502020204030203" pitchFamily="34" charset="0"/>
              </a:rPr>
              <a:t>EXEMPLE DE RESOLUTION D’UN PROBLEME DE MAXIMISATION</a:t>
            </a:r>
          </a:p>
        </p:txBody>
      </p:sp>
      <p:pic>
        <p:nvPicPr>
          <p:cNvPr id="5" name="Picture 4">
            <a:extLst>
              <a:ext uri="{FF2B5EF4-FFF2-40B4-BE49-F238E27FC236}">
                <a16:creationId xmlns:a16="http://schemas.microsoft.com/office/drawing/2014/main" id="{1612530C-ECC2-4442-AD0C-C478CEDC59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314" y="3536954"/>
            <a:ext cx="19325021" cy="9422745"/>
          </a:xfrm>
          <a:prstGeom prst="rect">
            <a:avLst/>
          </a:prstGeom>
        </p:spPr>
      </p:pic>
    </p:spTree>
    <p:extLst>
      <p:ext uri="{BB962C8B-B14F-4D97-AF65-F5344CB8AC3E}">
        <p14:creationId xmlns:p14="http://schemas.microsoft.com/office/powerpoint/2010/main" val="407619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id="{3B17F4F3-E0B2-4247-B43C-0881BC05CE4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32383869-B868-487E-BE99-B2B99D7D8985}"/>
              </a:ext>
            </a:extLst>
          </p:cNvPr>
          <p:cNvSpPr txBox="1"/>
          <p:nvPr/>
        </p:nvSpPr>
        <p:spPr>
          <a:xfrm>
            <a:off x="5893623" y="798981"/>
            <a:ext cx="12590404" cy="1938992"/>
          </a:xfrm>
          <a:prstGeom prst="rect">
            <a:avLst/>
          </a:prstGeom>
          <a:noFill/>
        </p:spPr>
        <p:txBody>
          <a:bodyPr wrap="square" rtlCol="0">
            <a:spAutoFit/>
          </a:bodyPr>
          <a:lstStyle/>
          <a:p>
            <a:pPr algn="ctr"/>
            <a:r>
              <a:rPr lang="en-US" sz="6000" b="1" dirty="0">
                <a:solidFill>
                  <a:srgbClr val="C00000"/>
                </a:solidFill>
                <a:latin typeface="Lato Black" panose="020F0502020204030203" pitchFamily="34" charset="0"/>
                <a:ea typeface="Lato Black" panose="020F0502020204030203" pitchFamily="34" charset="0"/>
                <a:cs typeface="Lato Black" panose="020F0502020204030203" pitchFamily="34" charset="0"/>
              </a:rPr>
              <a:t>EXEMPLE DE RESOLUTION D’UN PROBLEME DE MAXIMISATION</a:t>
            </a:r>
          </a:p>
        </p:txBody>
      </p:sp>
      <p:sp>
        <p:nvSpPr>
          <p:cNvPr id="13" name="TextBox 12">
            <a:extLst>
              <a:ext uri="{FF2B5EF4-FFF2-40B4-BE49-F238E27FC236}">
                <a16:creationId xmlns:a16="http://schemas.microsoft.com/office/drawing/2014/main" id="{F533FDC6-EBC0-4B7C-B2E5-0F89B716BEE5}"/>
              </a:ext>
            </a:extLst>
          </p:cNvPr>
          <p:cNvSpPr txBox="1"/>
          <p:nvPr/>
        </p:nvSpPr>
        <p:spPr>
          <a:xfrm>
            <a:off x="1612265" y="4497418"/>
            <a:ext cx="21153120" cy="820096"/>
          </a:xfrm>
          <a:prstGeom prst="rect">
            <a:avLst/>
          </a:prstGeom>
          <a:noFill/>
        </p:spPr>
        <p:txBody>
          <a:bodyPr wrap="square" rtlCol="0">
            <a:spAutoFit/>
          </a:bodyPr>
          <a:lstStyle/>
          <a:p>
            <a:pPr algn="ctr">
              <a:lnSpc>
                <a:spcPct val="150000"/>
              </a:lnSpc>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Enregistrer le fichier sous le nom </a:t>
            </a:r>
            <a:r>
              <a:rPr lang="en-US" b="1" i="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“linprog,py” et exécuter</a:t>
            </a: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a:t>
            </a:r>
          </a:p>
        </p:txBody>
      </p:sp>
      <p:sp>
        <p:nvSpPr>
          <p:cNvPr id="17" name="TextBox 16">
            <a:extLst>
              <a:ext uri="{FF2B5EF4-FFF2-40B4-BE49-F238E27FC236}">
                <a16:creationId xmlns:a16="http://schemas.microsoft.com/office/drawing/2014/main" id="{9ABB5B46-9202-4E8B-A4BC-F134005845BC}"/>
              </a:ext>
            </a:extLst>
          </p:cNvPr>
          <p:cNvSpPr txBox="1"/>
          <p:nvPr/>
        </p:nvSpPr>
        <p:spPr>
          <a:xfrm>
            <a:off x="1344602" y="11880073"/>
            <a:ext cx="21688445" cy="523220"/>
          </a:xfrm>
          <a:prstGeom prst="rect">
            <a:avLst/>
          </a:prstGeom>
          <a:noFill/>
        </p:spPr>
        <p:txBody>
          <a:bodyPr wrap="square" rtlCol="0">
            <a:spAutoFit/>
          </a:bodyPr>
          <a:lstStyle/>
          <a:p>
            <a:pPr algn="ctr"/>
            <a:r>
              <a:rPr lang="en-US" sz="2800" dirty="0">
                <a:solidFill>
                  <a:schemeClr val="tx2"/>
                </a:solidFill>
                <a:latin typeface="Lato Black" panose="020F0502020204030203" pitchFamily="34" charset="0"/>
                <a:ea typeface="Lato Black" panose="020F0502020204030203" pitchFamily="34" charset="0"/>
                <a:cs typeface="Lato Black" panose="020F0502020204030203" pitchFamily="34" charset="0"/>
              </a:rPr>
              <a:t>Vous devriez avoir le resultat ci dessus</a:t>
            </a:r>
            <a:r>
              <a:rPr lang="fr-FR" sz="2800"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a:t>
            </a:r>
            <a:endParaRPr lang="en-US" sz="2800" b="1" dirty="0">
              <a:solidFill>
                <a:schemeClr val="tx2"/>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4" name="Picture 3">
            <a:extLst>
              <a:ext uri="{FF2B5EF4-FFF2-40B4-BE49-F238E27FC236}">
                <a16:creationId xmlns:a16="http://schemas.microsoft.com/office/drawing/2014/main" id="{27482825-8D0E-4761-86DA-FE35DA9AA0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0297" y="6439040"/>
            <a:ext cx="11916712" cy="3681587"/>
          </a:xfrm>
          <a:prstGeom prst="rect">
            <a:avLst/>
          </a:prstGeom>
        </p:spPr>
      </p:pic>
    </p:spTree>
    <p:extLst>
      <p:ext uri="{BB962C8B-B14F-4D97-AF65-F5344CB8AC3E}">
        <p14:creationId xmlns:p14="http://schemas.microsoft.com/office/powerpoint/2010/main" val="224849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id="{3B17F4F3-E0B2-4247-B43C-0881BC05CE4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05A9FCA4-5BDA-4CF5-B920-0471F1F795F3}"/>
              </a:ext>
            </a:extLst>
          </p:cNvPr>
          <p:cNvGrpSpPr/>
          <p:nvPr/>
        </p:nvGrpSpPr>
        <p:grpSpPr>
          <a:xfrm>
            <a:off x="5226050" y="5285583"/>
            <a:ext cx="13925550" cy="3390662"/>
            <a:chOff x="5226050" y="6786567"/>
            <a:chExt cx="13925550" cy="3390662"/>
          </a:xfrm>
        </p:grpSpPr>
        <p:sp>
          <p:nvSpPr>
            <p:cNvPr id="21" name="TextBox 20">
              <a:extLst>
                <a:ext uri="{FF2B5EF4-FFF2-40B4-BE49-F238E27FC236}">
                  <a16:creationId xmlns:a16="http://schemas.microsoft.com/office/drawing/2014/main" id="{8F4BB5F1-940A-4EE3-A008-9CCC1AA7293A}"/>
                </a:ext>
              </a:extLst>
            </p:cNvPr>
            <p:cNvSpPr txBox="1"/>
            <p:nvPr/>
          </p:nvSpPr>
          <p:spPr>
            <a:xfrm>
              <a:off x="5226050" y="6786567"/>
              <a:ext cx="13925550" cy="1631216"/>
            </a:xfrm>
            <a:prstGeom prst="rect">
              <a:avLst/>
            </a:prstGeom>
            <a:noFill/>
          </p:spPr>
          <p:txBody>
            <a:bodyPr wrap="square" rtlCol="0">
              <a:spAutoFit/>
            </a:bodyPr>
            <a:lstStyle/>
            <a:p>
              <a:pPr algn="ctr"/>
              <a:r>
                <a:rPr lang="en-US" sz="10000"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MERCI…</a:t>
              </a:r>
            </a:p>
          </p:txBody>
        </p:sp>
        <p:sp>
          <p:nvSpPr>
            <p:cNvPr id="22" name="Rectangle 21">
              <a:extLst>
                <a:ext uri="{FF2B5EF4-FFF2-40B4-BE49-F238E27FC236}">
                  <a16:creationId xmlns:a16="http://schemas.microsoft.com/office/drawing/2014/main" id="{25E861AF-B5DB-4C97-99FE-76068F88A7A9}"/>
                </a:ext>
              </a:extLst>
            </p:cNvPr>
            <p:cNvSpPr/>
            <p:nvPr/>
          </p:nvSpPr>
          <p:spPr>
            <a:xfrm>
              <a:off x="8883646" y="9038063"/>
              <a:ext cx="6610354" cy="11391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F207688-94D1-4CD0-B8D7-A75B3EB4DDC6}"/>
                </a:ext>
              </a:extLst>
            </p:cNvPr>
            <p:cNvSpPr txBox="1"/>
            <p:nvPr/>
          </p:nvSpPr>
          <p:spPr>
            <a:xfrm>
              <a:off x="9085767" y="9223122"/>
              <a:ext cx="6206112" cy="954107"/>
            </a:xfrm>
            <a:prstGeom prst="rect">
              <a:avLst/>
            </a:prstGeom>
            <a:noFill/>
          </p:spPr>
          <p:txBody>
            <a:bodyPr wrap="square" rtlCol="0">
              <a:spAutoFit/>
            </a:bodyPr>
            <a:lstStyle/>
            <a:p>
              <a:pPr algn="ctr"/>
              <a:r>
                <a:rPr lang="en-US" sz="2800" b="1" spc="300" dirty="0">
                  <a:solidFill>
                    <a:schemeClr val="bg1"/>
                  </a:solidFill>
                  <a:latin typeface="Lato" panose="020F0502020204030203" pitchFamily="34" charset="0"/>
                  <a:ea typeface="Lato" panose="020F0502020204030203" pitchFamily="34" charset="0"/>
                  <a:cs typeface="Lato" panose="020F0502020204030203" pitchFamily="34" charset="0"/>
                </a:rPr>
                <a:t>TUTORIEL SUR LESOLVEUR LINPROG</a:t>
              </a:r>
            </a:p>
          </p:txBody>
        </p:sp>
      </p:grpSp>
    </p:spTree>
    <p:extLst>
      <p:ext uri="{BB962C8B-B14F-4D97-AF65-F5344CB8AC3E}">
        <p14:creationId xmlns:p14="http://schemas.microsoft.com/office/powerpoint/2010/main" val="2728946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CE7D22-492C-2A43-A70C-8945D1045F20}"/>
              </a:ext>
            </a:extLst>
          </p:cNvPr>
          <p:cNvGrpSpPr/>
          <p:nvPr/>
        </p:nvGrpSpPr>
        <p:grpSpPr>
          <a:xfrm>
            <a:off x="0" y="0"/>
            <a:ext cx="24377650" cy="13716000"/>
            <a:chOff x="-635" y="0"/>
            <a:chExt cx="24377650" cy="13716000"/>
          </a:xfrm>
        </p:grpSpPr>
        <p:pic>
          <p:nvPicPr>
            <p:cNvPr id="14" name="Picture 13">
              <a:extLst>
                <a:ext uri="{FF2B5EF4-FFF2-40B4-BE49-F238E27FC236}">
                  <a16:creationId xmlns:a16="http://schemas.microsoft.com/office/drawing/2014/main" id="{3B17F4F3-E0B2-4247-B43C-0881BC05CE4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id="{BE10CE96-C035-7041-B8A9-E3B6370EA3A9}"/>
                </a:ext>
              </a:extLst>
            </p:cNvPr>
            <p:cNvSpPr/>
            <p:nvPr/>
          </p:nvSpPr>
          <p:spPr>
            <a:xfrm>
              <a:off x="-635"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4"/>
              <a:endParaRPr lang="en-US" dirty="0">
                <a:solidFill>
                  <a:schemeClr val="tx2"/>
                </a:solidFill>
              </a:endParaRPr>
            </a:p>
            <a:p>
              <a:pPr lvl="4"/>
              <a:endParaRPr lang="en-US" dirty="0">
                <a:solidFill>
                  <a:schemeClr val="tx2"/>
                </a:solidFill>
              </a:endParaRPr>
            </a:p>
          </p:txBody>
        </p:sp>
      </p:grpSp>
      <p:sp>
        <p:nvSpPr>
          <p:cNvPr id="9" name="TextBox 8">
            <a:extLst>
              <a:ext uri="{FF2B5EF4-FFF2-40B4-BE49-F238E27FC236}">
                <a16:creationId xmlns:a16="http://schemas.microsoft.com/office/drawing/2014/main" id="{9A56A623-8C82-4A46-BEE5-80EAAD64E5DA}"/>
              </a:ext>
            </a:extLst>
          </p:cNvPr>
          <p:cNvSpPr txBox="1"/>
          <p:nvPr/>
        </p:nvSpPr>
        <p:spPr>
          <a:xfrm>
            <a:off x="5967235" y="1379476"/>
            <a:ext cx="12590404" cy="1015663"/>
          </a:xfrm>
          <a:prstGeom prst="rect">
            <a:avLst/>
          </a:prstGeom>
          <a:noFill/>
        </p:spPr>
        <p:txBody>
          <a:bodyPr wrap="square" rtlCol="0">
            <a:spAutoFit/>
          </a:bodyPr>
          <a:lstStyle/>
          <a:p>
            <a:pPr algn="ctr"/>
            <a:r>
              <a:rPr lang="en-US" sz="6000" b="1" dirty="0">
                <a:solidFill>
                  <a:srgbClr val="C00000"/>
                </a:solidFill>
                <a:latin typeface="Lato Black" panose="020F0502020204030203" pitchFamily="34" charset="0"/>
                <a:ea typeface="Lato Black" panose="020F0502020204030203" pitchFamily="34" charset="0"/>
                <a:cs typeface="Lato Black" panose="020F0502020204030203" pitchFamily="34" charset="0"/>
              </a:rPr>
              <a:t>PROGRAMMATION LINEAIRE</a:t>
            </a:r>
          </a:p>
        </p:txBody>
      </p:sp>
      <p:grpSp>
        <p:nvGrpSpPr>
          <p:cNvPr id="2" name="Group 1">
            <a:extLst>
              <a:ext uri="{FF2B5EF4-FFF2-40B4-BE49-F238E27FC236}">
                <a16:creationId xmlns:a16="http://schemas.microsoft.com/office/drawing/2014/main" id="{FA1934A0-0E5A-4F43-AFF6-738F12029E7B}"/>
              </a:ext>
            </a:extLst>
          </p:cNvPr>
          <p:cNvGrpSpPr/>
          <p:nvPr/>
        </p:nvGrpSpPr>
        <p:grpSpPr>
          <a:xfrm>
            <a:off x="1480191" y="4795912"/>
            <a:ext cx="21417268" cy="1417323"/>
            <a:chOff x="1480193" y="5168445"/>
            <a:chExt cx="21417268" cy="1417323"/>
          </a:xfrm>
        </p:grpSpPr>
        <p:sp>
          <p:nvSpPr>
            <p:cNvPr id="10" name="Subtitle 2">
              <a:extLst>
                <a:ext uri="{FF2B5EF4-FFF2-40B4-BE49-F238E27FC236}">
                  <a16:creationId xmlns:a16="http://schemas.microsoft.com/office/drawing/2014/main" id="{987E3186-B542-5E49-AB3C-5C0417788517}"/>
                </a:ext>
              </a:extLst>
            </p:cNvPr>
            <p:cNvSpPr txBox="1">
              <a:spLocks/>
            </p:cNvSpPr>
            <p:nvPr/>
          </p:nvSpPr>
          <p:spPr>
            <a:xfrm>
              <a:off x="1480193" y="5814776"/>
              <a:ext cx="9997394" cy="77099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3600" dirty="0">
                <a:solidFill>
                  <a:schemeClr val="accent6">
                    <a:lumMod val="50000"/>
                  </a:schemeClr>
                </a:solidFill>
                <a:latin typeface="Lato" charset="0"/>
                <a:ea typeface="Lato" charset="0"/>
                <a:cs typeface="Lato" charset="0"/>
              </a:endParaRPr>
            </a:p>
          </p:txBody>
        </p:sp>
        <p:sp>
          <p:nvSpPr>
            <p:cNvPr id="11" name="TextBox 10">
              <a:extLst>
                <a:ext uri="{FF2B5EF4-FFF2-40B4-BE49-F238E27FC236}">
                  <a16:creationId xmlns:a16="http://schemas.microsoft.com/office/drawing/2014/main" id="{FE1A6096-4B31-E64F-B43F-D3A0CF50D5E7}"/>
                </a:ext>
              </a:extLst>
            </p:cNvPr>
            <p:cNvSpPr txBox="1"/>
            <p:nvPr/>
          </p:nvSpPr>
          <p:spPr>
            <a:xfrm>
              <a:off x="1642027" y="5168445"/>
              <a:ext cx="5499799" cy="646331"/>
            </a:xfrm>
            <a:prstGeom prst="rect">
              <a:avLst/>
            </a:prstGeom>
          </p:spPr>
          <p:txBody>
            <a:bodyPr wrap="square" rtlCol="0">
              <a:spAutoFit/>
            </a:bodyPr>
            <a:lstStyle/>
            <a:p>
              <a:endPar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2" name="Subtitle 2">
              <a:extLst>
                <a:ext uri="{FF2B5EF4-FFF2-40B4-BE49-F238E27FC236}">
                  <a16:creationId xmlns:a16="http://schemas.microsoft.com/office/drawing/2014/main" id="{E7D9748F-5FB9-4F4C-BC1B-750C28061612}"/>
                </a:ext>
              </a:extLst>
            </p:cNvPr>
            <p:cNvSpPr txBox="1">
              <a:spLocks/>
            </p:cNvSpPr>
            <p:nvPr/>
          </p:nvSpPr>
          <p:spPr>
            <a:xfrm>
              <a:off x="12872372" y="5814776"/>
              <a:ext cx="10025089" cy="7144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2800" dirty="0">
                <a:solidFill>
                  <a:schemeClr val="tx1"/>
                </a:solidFill>
                <a:latin typeface="Lato" charset="0"/>
                <a:ea typeface="Lato" charset="0"/>
                <a:cs typeface="Lato" charset="0"/>
              </a:endParaRPr>
            </a:p>
          </p:txBody>
        </p:sp>
        <p:sp>
          <p:nvSpPr>
            <p:cNvPr id="13" name="TextBox 12">
              <a:extLst>
                <a:ext uri="{FF2B5EF4-FFF2-40B4-BE49-F238E27FC236}">
                  <a16:creationId xmlns:a16="http://schemas.microsoft.com/office/drawing/2014/main" id="{2D38FAAC-105C-8C41-8BC9-46CFFF64967F}"/>
                </a:ext>
              </a:extLst>
            </p:cNvPr>
            <p:cNvSpPr txBox="1"/>
            <p:nvPr/>
          </p:nvSpPr>
          <p:spPr>
            <a:xfrm>
              <a:off x="13034208" y="5168445"/>
              <a:ext cx="5499799" cy="646331"/>
            </a:xfrm>
            <a:prstGeom prst="rect">
              <a:avLst/>
            </a:prstGeom>
          </p:spPr>
          <p:txBody>
            <a:bodyPr wrap="square" rtlCol="0">
              <a:spAutoFit/>
            </a:bodyPr>
            <a:lstStyle/>
            <a:p>
              <a:endPar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endParaRPr>
            </a:p>
          </p:txBody>
        </p:sp>
      </p:grpSp>
      <p:sp>
        <p:nvSpPr>
          <p:cNvPr id="18" name="TextBox 17">
            <a:extLst>
              <a:ext uri="{FF2B5EF4-FFF2-40B4-BE49-F238E27FC236}">
                <a16:creationId xmlns:a16="http://schemas.microsoft.com/office/drawing/2014/main" id="{F521FE7E-5E0F-4244-ADD6-59619916A5E8}"/>
              </a:ext>
            </a:extLst>
          </p:cNvPr>
          <p:cNvSpPr txBox="1"/>
          <p:nvPr/>
        </p:nvSpPr>
        <p:spPr>
          <a:xfrm>
            <a:off x="2457646" y="3671780"/>
            <a:ext cx="21153120" cy="6567824"/>
          </a:xfrm>
          <a:prstGeom prst="rect">
            <a:avLst/>
          </a:prstGeom>
          <a:noFill/>
        </p:spPr>
        <p:txBody>
          <a:bodyPr wrap="square" rtlCol="0">
            <a:spAutoFit/>
          </a:bodyPr>
          <a:lstStyle/>
          <a:p>
            <a:pPr>
              <a:lnSpc>
                <a:spcPct val="200000"/>
              </a:lnSpc>
            </a:pPr>
            <a:r>
              <a:rPr lang="fr-FR"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Nombreux sont les problèmes susceptibles d’être formulés en tant que maximisation</a:t>
            </a:r>
          </a:p>
          <a:p>
            <a:pPr>
              <a:lnSpc>
                <a:spcPct val="200000"/>
              </a:lnSpc>
            </a:pPr>
            <a:r>
              <a:rPr lang="fr-FR"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ou minimisation d’un objectif en fonction de ressources limitées et de contraintes</a:t>
            </a:r>
          </a:p>
          <a:p>
            <a:pPr>
              <a:lnSpc>
                <a:spcPct val="200000"/>
              </a:lnSpc>
            </a:pPr>
            <a:r>
              <a:rPr lang="fr-FR"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mutuellement rivales. Si l’on arrive à exprimer l’objectif sous la forme d’une fonction</a:t>
            </a:r>
          </a:p>
          <a:p>
            <a:pPr>
              <a:lnSpc>
                <a:spcPct val="200000"/>
              </a:lnSpc>
            </a:pPr>
            <a:r>
              <a:rPr lang="fr-FR"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linéaire de certaines variables et que l’on peut spécifier les contraintes concernant les</a:t>
            </a:r>
          </a:p>
          <a:p>
            <a:pPr>
              <a:lnSpc>
                <a:spcPct val="200000"/>
              </a:lnSpc>
            </a:pPr>
            <a:r>
              <a:rPr lang="fr-FR"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ressources sous la forme d’égalités ou d’inégalités linéaire sur ces variables, alors </a:t>
            </a:r>
          </a:p>
          <a:p>
            <a:pPr>
              <a:lnSpc>
                <a:spcPct val="200000"/>
              </a:lnSpc>
            </a:pPr>
            <a:r>
              <a:rPr lang="fr-FR"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on a un problème de </a:t>
            </a:r>
            <a:r>
              <a:rPr lang="fr-FR" b="1" i="1" dirty="0">
                <a:solidFill>
                  <a:srgbClr val="C00000"/>
                </a:solidFill>
                <a:latin typeface="Lato Black" panose="020F0502020204030203" pitchFamily="34" charset="0"/>
                <a:ea typeface="Lato Black" panose="020F0502020204030203" pitchFamily="34" charset="0"/>
                <a:cs typeface="Lato Black" panose="020F0502020204030203" pitchFamily="34" charset="0"/>
              </a:rPr>
              <a:t>programmation linéaire</a:t>
            </a:r>
            <a:r>
              <a:rPr lang="fr-FR"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a:t>
            </a:r>
            <a:endPar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3449725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830236A-D764-A843-8556-D4B8A9423E83}"/>
              </a:ext>
            </a:extLst>
          </p:cNvPr>
          <p:cNvGrpSpPr/>
          <p:nvPr/>
        </p:nvGrpSpPr>
        <p:grpSpPr>
          <a:xfrm>
            <a:off x="635" y="0"/>
            <a:ext cx="24377650" cy="13716000"/>
            <a:chOff x="635" y="0"/>
            <a:chExt cx="24377650" cy="13716000"/>
          </a:xfrm>
        </p:grpSpPr>
        <p:pic>
          <p:nvPicPr>
            <p:cNvPr id="14" name="Picture 13">
              <a:extLst>
                <a:ext uri="{FF2B5EF4-FFF2-40B4-BE49-F238E27FC236}">
                  <a16:creationId xmlns:a16="http://schemas.microsoft.com/office/drawing/2014/main" id="{3B17F4F3-E0B2-4247-B43C-0881BC05CE4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id="{BE10CE96-C035-7041-B8A9-E3B6370EA3A9}"/>
                </a:ext>
              </a:extLst>
            </p:cNvPr>
            <p:cNvSpPr/>
            <p:nvPr/>
          </p:nvSpPr>
          <p:spPr>
            <a:xfrm>
              <a:off x="635"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solidFill>
                    <a:schemeClr val="tx2"/>
                  </a:solidFill>
                </a:rPr>
                <a:t>		</a:t>
              </a:r>
            </a:p>
          </p:txBody>
        </p:sp>
      </p:grpSp>
      <p:sp>
        <p:nvSpPr>
          <p:cNvPr id="16" name="TextBox 15">
            <a:extLst>
              <a:ext uri="{FF2B5EF4-FFF2-40B4-BE49-F238E27FC236}">
                <a16:creationId xmlns:a16="http://schemas.microsoft.com/office/drawing/2014/main" id="{5FC83EE4-1547-4E79-B7C3-DB4D08143074}"/>
              </a:ext>
            </a:extLst>
          </p:cNvPr>
          <p:cNvSpPr txBox="1"/>
          <p:nvPr/>
        </p:nvSpPr>
        <p:spPr>
          <a:xfrm>
            <a:off x="5893623" y="1279213"/>
            <a:ext cx="12590404" cy="1015663"/>
          </a:xfrm>
          <a:prstGeom prst="rect">
            <a:avLst/>
          </a:prstGeom>
          <a:noFill/>
        </p:spPr>
        <p:txBody>
          <a:bodyPr wrap="square" rtlCol="0">
            <a:spAutoFit/>
          </a:bodyPr>
          <a:lstStyle/>
          <a:p>
            <a:pPr algn="ctr"/>
            <a:r>
              <a:rPr lang="en-US" sz="6000" b="1" dirty="0">
                <a:solidFill>
                  <a:srgbClr val="C00000"/>
                </a:solidFill>
                <a:latin typeface="Lato Black" panose="020F0502020204030203" pitchFamily="34" charset="0"/>
                <a:ea typeface="Lato Black" panose="020F0502020204030203" pitchFamily="34" charset="0"/>
                <a:cs typeface="Lato Black" panose="020F0502020204030203" pitchFamily="34" charset="0"/>
              </a:rPr>
              <a:t>PROGRAMMATION LINEAIRE</a:t>
            </a:r>
          </a:p>
        </p:txBody>
      </p:sp>
      <p:grpSp>
        <p:nvGrpSpPr>
          <p:cNvPr id="6" name="Group 5">
            <a:extLst>
              <a:ext uri="{FF2B5EF4-FFF2-40B4-BE49-F238E27FC236}">
                <a16:creationId xmlns:a16="http://schemas.microsoft.com/office/drawing/2014/main" id="{0F15FFC3-7102-4E97-8E4D-9456A0676BD1}"/>
              </a:ext>
            </a:extLst>
          </p:cNvPr>
          <p:cNvGrpSpPr/>
          <p:nvPr/>
        </p:nvGrpSpPr>
        <p:grpSpPr>
          <a:xfrm>
            <a:off x="1612265" y="3574089"/>
            <a:ext cx="21153120" cy="6880470"/>
            <a:chOff x="2404745" y="6304004"/>
            <a:chExt cx="21153120" cy="6880470"/>
          </a:xfrm>
        </p:grpSpPr>
        <p:sp>
          <p:nvSpPr>
            <p:cNvPr id="17" name="TextBox 16">
              <a:extLst>
                <a:ext uri="{FF2B5EF4-FFF2-40B4-BE49-F238E27FC236}">
                  <a16:creationId xmlns:a16="http://schemas.microsoft.com/office/drawing/2014/main" id="{8162876B-A0AF-4178-AE85-85E3409EB278}"/>
                </a:ext>
              </a:extLst>
            </p:cNvPr>
            <p:cNvSpPr txBox="1"/>
            <p:nvPr/>
          </p:nvSpPr>
          <p:spPr>
            <a:xfrm>
              <a:off x="2404745" y="6304004"/>
              <a:ext cx="21153120" cy="1027845"/>
            </a:xfrm>
            <a:prstGeom prst="rect">
              <a:avLst/>
            </a:prstGeom>
            <a:noFill/>
          </p:spPr>
          <p:txBody>
            <a:bodyPr wrap="square" rtlCol="0" anchor="ctr">
              <a:spAutoFit/>
            </a:bodyPr>
            <a:lstStyle/>
            <a:p>
              <a:pPr lvl="1">
                <a:lnSpc>
                  <a:spcPct val="200000"/>
                </a:lnSpc>
              </a:pPr>
              <a:r>
                <a:rPr lang="fr-FR"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Un problème de programmation linéaire est donc un problème ayant :</a:t>
              </a:r>
              <a:endPar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2" name="TextBox 21">
              <a:extLst>
                <a:ext uri="{FF2B5EF4-FFF2-40B4-BE49-F238E27FC236}">
                  <a16:creationId xmlns:a16="http://schemas.microsoft.com/office/drawing/2014/main" id="{B789F271-4E00-4137-994B-B5FC420F3E4A}"/>
                </a:ext>
              </a:extLst>
            </p:cNvPr>
            <p:cNvSpPr txBox="1"/>
            <p:nvPr/>
          </p:nvSpPr>
          <p:spPr>
            <a:xfrm>
              <a:off x="2404745" y="7724646"/>
              <a:ext cx="21153120" cy="5459828"/>
            </a:xfrm>
            <a:prstGeom prst="rect">
              <a:avLst/>
            </a:prstGeom>
            <a:noFill/>
          </p:spPr>
          <p:txBody>
            <a:bodyPr wrap="square" rtlCol="0" anchor="ctr">
              <a:spAutoFit/>
            </a:bodyPr>
            <a:lstStyle/>
            <a:p>
              <a:pPr marL="1485717" lvl="1" indent="-571500">
                <a:lnSpc>
                  <a:spcPct val="200000"/>
                </a:lnSpc>
                <a:buFont typeface="Arial" panose="020B0604020202020204" pitchFamily="34" charset="0"/>
                <a:buChar char="•"/>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X: </a:t>
              </a:r>
              <a:r>
                <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n variables ou paramétres inconnues</a:t>
              </a:r>
            </a:p>
            <a:p>
              <a:pPr marL="1485717" lvl="1" indent="-571500">
                <a:lnSpc>
                  <a:spcPct val="200000"/>
                </a:lnSpc>
                <a:buFont typeface="Arial" panose="020B0604020202020204" pitchFamily="34" charset="0"/>
                <a:buChar char="•"/>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F</a:t>
              </a:r>
              <a:r>
                <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une fonction lineaire sur les n variables à maximiser ou minimiser</a:t>
              </a:r>
            </a:p>
            <a:p>
              <a:pPr marL="1485717" lvl="1" indent="-571500">
                <a:lnSpc>
                  <a:spcPct val="200000"/>
                </a:lnSpc>
                <a:buFont typeface="Arial" panose="020B0604020202020204" pitchFamily="34" charset="0"/>
                <a:buChar char="•"/>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Ce</a:t>
              </a:r>
              <a:r>
                <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p contraintes d’égalité linéaire sur les n variables </a:t>
              </a:r>
            </a:p>
            <a:p>
              <a:pPr marL="1485717" lvl="1" indent="-571500">
                <a:lnSpc>
                  <a:spcPct val="200000"/>
                </a:lnSpc>
                <a:buFont typeface="Arial" panose="020B0604020202020204" pitchFamily="34" charset="0"/>
                <a:buChar char="•"/>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Ci</a:t>
              </a:r>
              <a:r>
                <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q contraintes d’inegalité linéaire sur les n variables</a:t>
              </a:r>
            </a:p>
            <a:p>
              <a:pPr marL="1485717" lvl="1" indent="-571500">
                <a:lnSpc>
                  <a:spcPct val="200000"/>
                </a:lnSpc>
                <a:buFont typeface="Arial" panose="020B0604020202020204" pitchFamily="34" charset="0"/>
                <a:buChar char="•"/>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E</a:t>
              </a:r>
              <a:r>
                <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ensemble convexe des valeurs admissibles</a:t>
              </a:r>
            </a:p>
          </p:txBody>
        </p:sp>
      </p:grpSp>
      <p:sp>
        <p:nvSpPr>
          <p:cNvPr id="23" name="TextBox 22">
            <a:extLst>
              <a:ext uri="{FF2B5EF4-FFF2-40B4-BE49-F238E27FC236}">
                <a16:creationId xmlns:a16="http://schemas.microsoft.com/office/drawing/2014/main" id="{3C15BF31-E01A-41CF-8A95-0638B923A848}"/>
              </a:ext>
            </a:extLst>
          </p:cNvPr>
          <p:cNvSpPr txBox="1"/>
          <p:nvPr/>
        </p:nvSpPr>
        <p:spPr>
          <a:xfrm>
            <a:off x="1761490" y="11608226"/>
            <a:ext cx="21153120" cy="954107"/>
          </a:xfrm>
          <a:prstGeom prst="rect">
            <a:avLst/>
          </a:prstGeom>
          <a:noFill/>
        </p:spPr>
        <p:txBody>
          <a:bodyPr wrap="square" rtlCol="0">
            <a:spAutoFit/>
          </a:bodyPr>
          <a:lstStyle/>
          <a:p>
            <a:r>
              <a:rPr lang="en-US" sz="2800" dirty="0">
                <a:solidFill>
                  <a:schemeClr val="tx2"/>
                </a:solidFill>
                <a:latin typeface="Lato Black" panose="020F0502020204030203" pitchFamily="34" charset="0"/>
                <a:ea typeface="Lato Black" panose="020F0502020204030203" pitchFamily="34" charset="0"/>
                <a:cs typeface="Lato Black" panose="020F0502020204030203" pitchFamily="34" charset="0"/>
              </a:rPr>
              <a:t>L’objectif est donc de trouver un sous  ensemble de variables de E qui maximise ou minimise F tout en respectant les contraintes Ce et Ci, cela est possible en utilisant un solveur</a:t>
            </a:r>
            <a:r>
              <a:rPr lang="fr-FR" sz="2800"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 </a:t>
            </a:r>
            <a:r>
              <a:rPr lang="en-US" sz="2800" dirty="0">
                <a:solidFill>
                  <a:schemeClr val="tx2"/>
                </a:solidFill>
                <a:latin typeface="Lato Black" panose="020F0502020204030203" pitchFamily="34" charset="0"/>
                <a:ea typeface="Lato Black" panose="020F0502020204030203" pitchFamily="34" charset="0"/>
                <a:cs typeface="Lato Black" panose="020F0502020204030203" pitchFamily="34" charset="0"/>
              </a:rPr>
              <a:t>Dans suite nous allons montrer comment proceder en utilisant le solveur </a:t>
            </a:r>
            <a:r>
              <a:rPr lang="en-US" sz="28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linprog</a:t>
            </a:r>
          </a:p>
        </p:txBody>
      </p:sp>
    </p:spTree>
    <p:extLst>
      <p:ext uri="{BB962C8B-B14F-4D97-AF65-F5344CB8AC3E}">
        <p14:creationId xmlns:p14="http://schemas.microsoft.com/office/powerpoint/2010/main" val="132284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E6DE88F-A7E6-C740-93DC-D0540A6484F9}"/>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id="{3B17F4F3-E0B2-4247-B43C-0881BC05CE4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a:extLst>
              <a:ext uri="{FF2B5EF4-FFF2-40B4-BE49-F238E27FC236}">
                <a16:creationId xmlns:a16="http://schemas.microsoft.com/office/drawing/2014/main" id="{CFA42F77-9AC8-455F-9DE4-CB0CE985D44E}"/>
              </a:ext>
            </a:extLst>
          </p:cNvPr>
          <p:cNvSpPr txBox="1"/>
          <p:nvPr/>
        </p:nvSpPr>
        <p:spPr>
          <a:xfrm>
            <a:off x="5893623" y="1279213"/>
            <a:ext cx="12590404" cy="1015663"/>
          </a:xfrm>
          <a:prstGeom prst="rect">
            <a:avLst/>
          </a:prstGeom>
          <a:noFill/>
        </p:spPr>
        <p:txBody>
          <a:bodyPr wrap="square" rtlCol="0">
            <a:spAutoFit/>
          </a:bodyPr>
          <a:lstStyle/>
          <a:p>
            <a:pPr algn="ctr"/>
            <a:r>
              <a:rPr lang="en-US" sz="6000" b="1" dirty="0">
                <a:solidFill>
                  <a:srgbClr val="C00000"/>
                </a:solidFill>
                <a:latin typeface="Lato Black" panose="020F0502020204030203" pitchFamily="34" charset="0"/>
                <a:ea typeface="Lato Black" panose="020F0502020204030203" pitchFamily="34" charset="0"/>
                <a:cs typeface="Lato Black" panose="020F0502020204030203" pitchFamily="34" charset="0"/>
              </a:rPr>
              <a:t>LE SOLVEUR LINPROG</a:t>
            </a:r>
          </a:p>
        </p:txBody>
      </p:sp>
      <p:grpSp>
        <p:nvGrpSpPr>
          <p:cNvPr id="2" name="Group 1">
            <a:extLst>
              <a:ext uri="{FF2B5EF4-FFF2-40B4-BE49-F238E27FC236}">
                <a16:creationId xmlns:a16="http://schemas.microsoft.com/office/drawing/2014/main" id="{1F26BCE6-FDB2-40D1-89EA-156CD70D6EF4}"/>
              </a:ext>
            </a:extLst>
          </p:cNvPr>
          <p:cNvGrpSpPr/>
          <p:nvPr/>
        </p:nvGrpSpPr>
        <p:grpSpPr>
          <a:xfrm>
            <a:off x="1612265" y="4196969"/>
            <a:ext cx="21998501" cy="5322061"/>
            <a:chOff x="1612265" y="3671780"/>
            <a:chExt cx="21998501" cy="5322061"/>
          </a:xfrm>
        </p:grpSpPr>
        <p:sp>
          <p:nvSpPr>
            <p:cNvPr id="10" name="TextBox 9">
              <a:extLst>
                <a:ext uri="{FF2B5EF4-FFF2-40B4-BE49-F238E27FC236}">
                  <a16:creationId xmlns:a16="http://schemas.microsoft.com/office/drawing/2014/main" id="{5466311C-644D-458B-88A4-071F4CA97A5B}"/>
                </a:ext>
              </a:extLst>
            </p:cNvPr>
            <p:cNvSpPr txBox="1"/>
            <p:nvPr/>
          </p:nvSpPr>
          <p:spPr>
            <a:xfrm>
              <a:off x="2457646" y="3671780"/>
              <a:ext cx="21153120" cy="2482090"/>
            </a:xfrm>
            <a:prstGeom prst="rect">
              <a:avLst/>
            </a:prstGeom>
            <a:noFill/>
          </p:spPr>
          <p:txBody>
            <a:bodyPr wrap="square" rtlCol="0">
              <a:spAutoFit/>
            </a:bodyPr>
            <a:lstStyle/>
            <a:p>
              <a:pPr>
                <a:lnSpc>
                  <a:spcPct val="150000"/>
                </a:lnSpc>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La bibliotheque </a:t>
              </a:r>
              <a:r>
                <a:rPr lang="en-US" b="1" i="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scipy</a:t>
              </a: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de python posséde la function</a:t>
              </a:r>
              <a:r>
                <a:rPr lang="en-US" b="1" i="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linprog </a:t>
              </a: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qui permet de resoudre un probleme de progrmmation lineaire, Pour </a:t>
              </a:r>
              <a:r>
                <a:rPr lang="fr-FR"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utiliser</a:t>
              </a: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linprog 02 considérations doivent </a:t>
              </a:r>
              <a:r>
                <a:rPr lang="fr-FR"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e</a:t>
              </a:r>
              <a:r>
                <a:rPr lang="fr-FR" b="1" noProof="1">
                  <a:solidFill>
                    <a:schemeClr val="accent6"/>
                  </a:solidFill>
                  <a:latin typeface="Lato Black" panose="020F0502020204030203" pitchFamily="34" charset="0"/>
                  <a:ea typeface="Lato Black" panose="020F0502020204030203" pitchFamily="34" charset="0"/>
                  <a:cs typeface="Lato Black" panose="020F0502020204030203" pitchFamily="34" charset="0"/>
                </a:rPr>
                <a:t>tre</a:t>
              </a: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prise avant de commencer à ecrire toute ligne de code à savoir:</a:t>
              </a:r>
            </a:p>
          </p:txBody>
        </p:sp>
        <p:sp>
          <p:nvSpPr>
            <p:cNvPr id="11" name="TextBox 10">
              <a:extLst>
                <a:ext uri="{FF2B5EF4-FFF2-40B4-BE49-F238E27FC236}">
                  <a16:creationId xmlns:a16="http://schemas.microsoft.com/office/drawing/2014/main" id="{1F480265-4186-4993-9F14-F01046BDC1F5}"/>
                </a:ext>
              </a:extLst>
            </p:cNvPr>
            <p:cNvSpPr txBox="1"/>
            <p:nvPr/>
          </p:nvSpPr>
          <p:spPr>
            <a:xfrm>
              <a:off x="1612265" y="6858000"/>
              <a:ext cx="21153120" cy="2135841"/>
            </a:xfrm>
            <a:prstGeom prst="rect">
              <a:avLst/>
            </a:prstGeom>
            <a:noFill/>
          </p:spPr>
          <p:txBody>
            <a:bodyPr wrap="square" rtlCol="0" anchor="ctr">
              <a:spAutoFit/>
            </a:bodyPr>
            <a:lstStyle/>
            <a:p>
              <a:pPr marL="1485717" lvl="1" indent="-571500">
                <a:lnSpc>
                  <a:spcPct val="200000"/>
                </a:lnSpc>
                <a:buFont typeface="Arial" panose="020B0604020202020204" pitchFamily="34" charset="0"/>
                <a:buChar char="•"/>
              </a:pPr>
              <a:r>
                <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Le problème doit etre formuler en problème de minimisation</a:t>
              </a:r>
            </a:p>
            <a:p>
              <a:pPr marL="1485717" lvl="1" indent="-571500">
                <a:lnSpc>
                  <a:spcPct val="200000"/>
                </a:lnSpc>
                <a:buFont typeface="Arial" panose="020B0604020202020204" pitchFamily="34" charset="0"/>
                <a:buChar char="•"/>
              </a:pPr>
              <a:r>
                <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Les contraintes d’inégalitès doivent etre toutes etre des contraintes d’inferiorités ‘’&lt;=“</a:t>
              </a: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a:t>
              </a:r>
              <a:endPar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endParaRPr>
            </a:p>
          </p:txBody>
        </p:sp>
      </p:grpSp>
    </p:spTree>
    <p:extLst>
      <p:ext uri="{BB962C8B-B14F-4D97-AF65-F5344CB8AC3E}">
        <p14:creationId xmlns:p14="http://schemas.microsoft.com/office/powerpoint/2010/main" val="460470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7235BA-9A3C-3040-B359-EEFD3867C80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id="{3B17F4F3-E0B2-4247-B43C-0881BC05CE4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3128DF71-8B46-46F0-805F-B5A83CD96E26}"/>
              </a:ext>
            </a:extLst>
          </p:cNvPr>
          <p:cNvSpPr txBox="1"/>
          <p:nvPr/>
        </p:nvSpPr>
        <p:spPr>
          <a:xfrm>
            <a:off x="5893623" y="814999"/>
            <a:ext cx="12590404" cy="1015663"/>
          </a:xfrm>
          <a:prstGeom prst="rect">
            <a:avLst/>
          </a:prstGeom>
          <a:noFill/>
        </p:spPr>
        <p:txBody>
          <a:bodyPr wrap="square" rtlCol="0">
            <a:spAutoFit/>
          </a:bodyPr>
          <a:lstStyle/>
          <a:p>
            <a:pPr algn="ctr"/>
            <a:r>
              <a:rPr lang="en-US" sz="6000" b="1" dirty="0">
                <a:solidFill>
                  <a:srgbClr val="C00000"/>
                </a:solidFill>
                <a:latin typeface="Lato Black" panose="020F0502020204030203" pitchFamily="34" charset="0"/>
                <a:ea typeface="Lato Black" panose="020F0502020204030203" pitchFamily="34" charset="0"/>
                <a:cs typeface="Lato Black" panose="020F0502020204030203" pitchFamily="34" charset="0"/>
              </a:rPr>
              <a:t>LE SOLVEUR LINPROG</a:t>
            </a:r>
          </a:p>
        </p:txBody>
      </p:sp>
      <p:grpSp>
        <p:nvGrpSpPr>
          <p:cNvPr id="2" name="Group 1">
            <a:extLst>
              <a:ext uri="{FF2B5EF4-FFF2-40B4-BE49-F238E27FC236}">
                <a16:creationId xmlns:a16="http://schemas.microsoft.com/office/drawing/2014/main" id="{8C2991C6-4AA4-4610-AA1F-AE1F8B67920E}"/>
              </a:ext>
            </a:extLst>
          </p:cNvPr>
          <p:cNvGrpSpPr/>
          <p:nvPr/>
        </p:nvGrpSpPr>
        <p:grpSpPr>
          <a:xfrm>
            <a:off x="1297859" y="2997343"/>
            <a:ext cx="21939476" cy="10474749"/>
            <a:chOff x="1612265" y="3574089"/>
            <a:chExt cx="21625069" cy="10227943"/>
          </a:xfrm>
        </p:grpSpPr>
        <p:sp>
          <p:nvSpPr>
            <p:cNvPr id="11" name="TextBox 10">
              <a:extLst>
                <a:ext uri="{FF2B5EF4-FFF2-40B4-BE49-F238E27FC236}">
                  <a16:creationId xmlns:a16="http://schemas.microsoft.com/office/drawing/2014/main" id="{74F26FA8-B9B7-47BA-87DA-C6D9036FC59D}"/>
                </a:ext>
              </a:extLst>
            </p:cNvPr>
            <p:cNvSpPr txBox="1"/>
            <p:nvPr/>
          </p:nvSpPr>
          <p:spPr>
            <a:xfrm>
              <a:off x="2084214" y="3574089"/>
              <a:ext cx="21153120" cy="1651093"/>
            </a:xfrm>
            <a:prstGeom prst="rect">
              <a:avLst/>
            </a:prstGeom>
            <a:noFill/>
          </p:spPr>
          <p:txBody>
            <a:bodyPr wrap="square" rtlCol="0" anchor="ctr">
              <a:spAutoFit/>
            </a:bodyPr>
            <a:lstStyle/>
            <a:p>
              <a:pPr lvl="1">
                <a:lnSpc>
                  <a:spcPct val="150000"/>
                </a:lnSpc>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Linprog est une function de la bibliothéque scipy utilisée avec un parametre obligatoire d’autres optionels à savoir :</a:t>
              </a:r>
            </a:p>
          </p:txBody>
        </p:sp>
        <p:sp>
          <p:nvSpPr>
            <p:cNvPr id="12" name="TextBox 11">
              <a:extLst>
                <a:ext uri="{FF2B5EF4-FFF2-40B4-BE49-F238E27FC236}">
                  <a16:creationId xmlns:a16="http://schemas.microsoft.com/office/drawing/2014/main" id="{D830764E-AFDF-47B2-A7C4-2B055BAA8A3B}"/>
                </a:ext>
              </a:extLst>
            </p:cNvPr>
            <p:cNvSpPr txBox="1"/>
            <p:nvPr/>
          </p:nvSpPr>
          <p:spPr>
            <a:xfrm>
              <a:off x="1612265" y="5225181"/>
              <a:ext cx="21153120" cy="8576851"/>
            </a:xfrm>
            <a:prstGeom prst="rect">
              <a:avLst/>
            </a:prstGeom>
            <a:noFill/>
          </p:spPr>
          <p:txBody>
            <a:bodyPr wrap="square" rtlCol="0" anchor="ctr">
              <a:spAutoFit/>
            </a:bodyPr>
            <a:lstStyle/>
            <a:p>
              <a:pPr marL="2399934" lvl="2" indent="-571500">
                <a:lnSpc>
                  <a:spcPct val="200000"/>
                </a:lnSpc>
                <a:buFont typeface="Arial" panose="020B0604020202020204" pitchFamily="34" charset="0"/>
                <a:buChar char="•"/>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C</a:t>
              </a:r>
              <a:r>
                <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un vecteur qui contient les coeffients de la function objective à minimiser ( c’est le seul paramètre obligatoire )</a:t>
              </a: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a:t>
              </a:r>
              <a:endPar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endParaRPr>
            </a:p>
            <a:p>
              <a:pPr marL="2399934" lvl="2" indent="-571500">
                <a:lnSpc>
                  <a:spcPct val="200000"/>
                </a:lnSpc>
                <a:buFont typeface="Arial" panose="020B0604020202020204" pitchFamily="34" charset="0"/>
                <a:buChar char="•"/>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A_ub</a:t>
              </a:r>
              <a:r>
                <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a:t>
              </a: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Tableau 2-D qui, multiplié par la matrice x, donne les valeurs des contraintes d'inégalité de la borne supérieure en x.</a:t>
              </a:r>
              <a:endPar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endParaRPr>
            </a:p>
            <a:p>
              <a:pPr marL="2399934" lvl="2" indent="-571500">
                <a:lnSpc>
                  <a:spcPct val="200000"/>
                </a:lnSpc>
                <a:buFont typeface="Arial" panose="020B0604020202020204" pitchFamily="34" charset="0"/>
                <a:buChar char="•"/>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b_ub</a:t>
              </a:r>
              <a:r>
                <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a:t>
              </a: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Tableau 1-D de valeurs représentant la limite supérieure de chaque contrainte d'inégalité (ligne) dans A_ub. </a:t>
              </a:r>
            </a:p>
            <a:p>
              <a:pPr marL="2399934" lvl="2" indent="-571500">
                <a:lnSpc>
                  <a:spcPct val="200000"/>
                </a:lnSpc>
                <a:buFont typeface="Arial" panose="020B0604020202020204" pitchFamily="34" charset="0"/>
                <a:buChar char="•"/>
              </a:pPr>
              <a:r>
                <a:rPr lang="fr-FR"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A_eq</a:t>
              </a: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Tableau 2-D qui, multiplié par la matrice x, donne les valeurs des contraintes d'égalité en x .</a:t>
              </a:r>
              <a:endPar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endParaRPr>
            </a:p>
          </p:txBody>
        </p:sp>
      </p:grpSp>
    </p:spTree>
    <p:extLst>
      <p:ext uri="{BB962C8B-B14F-4D97-AF65-F5344CB8AC3E}">
        <p14:creationId xmlns:p14="http://schemas.microsoft.com/office/powerpoint/2010/main" val="304248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id="{3B17F4F3-E0B2-4247-B43C-0881BC05CE4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a:extLst>
              <a:ext uri="{FF2B5EF4-FFF2-40B4-BE49-F238E27FC236}">
                <a16:creationId xmlns:a16="http://schemas.microsoft.com/office/drawing/2014/main" id="{E4F5808A-520F-4E77-8202-95A54B0F5A4F}"/>
              </a:ext>
            </a:extLst>
          </p:cNvPr>
          <p:cNvSpPr txBox="1"/>
          <p:nvPr/>
        </p:nvSpPr>
        <p:spPr>
          <a:xfrm>
            <a:off x="916028" y="2753991"/>
            <a:ext cx="22073645" cy="10999806"/>
          </a:xfrm>
          <a:prstGeom prst="rect">
            <a:avLst/>
          </a:prstGeom>
          <a:noFill/>
        </p:spPr>
        <p:txBody>
          <a:bodyPr wrap="square" rtlCol="0" anchor="ctr">
            <a:spAutoFit/>
          </a:bodyPr>
          <a:lstStyle/>
          <a:p>
            <a:pPr marL="2399934" lvl="2" indent="-571500">
              <a:lnSpc>
                <a:spcPct val="200000"/>
              </a:lnSpc>
              <a:buFont typeface="Arial" panose="020B0604020202020204" pitchFamily="34" charset="0"/>
              <a:buChar char="•"/>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b_eq:  </a:t>
            </a: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Tableau 1-D de valeurs représentant la valeur de chaque contrainte d'égalité (ligne) dans A_eq .</a:t>
            </a:r>
          </a:p>
          <a:p>
            <a:pPr marL="2399934" lvl="2" indent="-571500">
              <a:lnSpc>
                <a:spcPct val="200000"/>
              </a:lnSpc>
              <a:buFont typeface="Arial" panose="020B0604020202020204" pitchFamily="34" charset="0"/>
              <a:buChar char="•"/>
            </a:pPr>
            <a:r>
              <a:rPr lang="fr-FR"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bound : </a:t>
            </a: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(min, max) paires pour chaque élément de x, définissant les limites de ce paramètre Par défaut, les limites sont (0, </a:t>
            </a:r>
            <a:r>
              <a:rPr lang="fr-FR" dirty="0" err="1">
                <a:solidFill>
                  <a:schemeClr val="accent6"/>
                </a:solidFill>
                <a:latin typeface="Lato Black" panose="020F0502020204030203" pitchFamily="34" charset="0"/>
                <a:ea typeface="Lato Black" panose="020F0502020204030203" pitchFamily="34" charset="0"/>
                <a:cs typeface="Lato Black" panose="020F0502020204030203" pitchFamily="34" charset="0"/>
              </a:rPr>
              <a:t>null</a:t>
            </a: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(non négatives) . Si une séquence contenant un seul tuple est fournie, alors min et max seront appliqués à toutes les variables du problème.</a:t>
            </a:r>
          </a:p>
          <a:p>
            <a:pPr marL="2399934" lvl="2" indent="-571500">
              <a:lnSpc>
                <a:spcPct val="200000"/>
              </a:lnSpc>
              <a:buFont typeface="Arial" panose="020B0604020202020204" pitchFamily="34" charset="0"/>
              <a:buChar char="•"/>
            </a:pPr>
            <a:r>
              <a:rPr lang="fr-FR"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Method: </a:t>
            </a: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Type de solveur. Pour le moment, seul 'simplex' est pris en charge</a:t>
            </a:r>
          </a:p>
          <a:p>
            <a:pPr marL="2399934" lvl="2" indent="-571500">
              <a:lnSpc>
                <a:spcPct val="200000"/>
              </a:lnSpc>
              <a:buFont typeface="Arial" panose="020B0604020202020204" pitchFamily="34" charset="0"/>
              <a:buChar char="•"/>
            </a:pPr>
            <a:r>
              <a:rPr lang="fr-FR"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Options: </a:t>
            </a: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Un dictionnaire d'options de solveur. </a:t>
            </a:r>
            <a:endPar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endParaRPr>
          </a:p>
          <a:p>
            <a:pPr lvl="2">
              <a:lnSpc>
                <a:spcPct val="200000"/>
              </a:lnSpc>
            </a:pP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maxiter: reel Nombre maximum d'itérations à effectuer.</a:t>
            </a:r>
          </a:p>
          <a:p>
            <a:pPr lvl="2">
              <a:lnSpc>
                <a:spcPct val="150000"/>
              </a:lnSpc>
            </a:pP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disp: booléen à définir sur True pour imprimer les messages de convergence.</a:t>
            </a:r>
          </a:p>
          <a:p>
            <a:pPr marL="2399934" lvl="2" indent="-571500">
              <a:lnSpc>
                <a:spcPct val="200000"/>
              </a:lnSpc>
              <a:buFont typeface="Arial" panose="020B0604020202020204" pitchFamily="34" charset="0"/>
              <a:buChar char="•"/>
            </a:pPr>
            <a:endPar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1" name="TextBox 10">
            <a:extLst>
              <a:ext uri="{FF2B5EF4-FFF2-40B4-BE49-F238E27FC236}">
                <a16:creationId xmlns:a16="http://schemas.microsoft.com/office/drawing/2014/main" id="{8C2C9BC6-CEE1-4682-99ED-70DB1B4B1D3D}"/>
              </a:ext>
            </a:extLst>
          </p:cNvPr>
          <p:cNvSpPr txBox="1"/>
          <p:nvPr/>
        </p:nvSpPr>
        <p:spPr>
          <a:xfrm>
            <a:off x="6088413" y="814999"/>
            <a:ext cx="12590404" cy="1938992"/>
          </a:xfrm>
          <a:prstGeom prst="rect">
            <a:avLst/>
          </a:prstGeom>
          <a:noFill/>
        </p:spPr>
        <p:txBody>
          <a:bodyPr wrap="square" rtlCol="0">
            <a:spAutoFit/>
          </a:bodyPr>
          <a:lstStyle/>
          <a:p>
            <a:pPr algn="ctr"/>
            <a:r>
              <a:rPr lang="en-US" sz="6000" b="1" dirty="0">
                <a:solidFill>
                  <a:srgbClr val="C00000"/>
                </a:solidFill>
                <a:latin typeface="Lato Black" panose="020F0502020204030203" pitchFamily="34" charset="0"/>
                <a:ea typeface="Lato Black" panose="020F0502020204030203" pitchFamily="34" charset="0"/>
                <a:cs typeface="Lato Black" panose="020F0502020204030203" pitchFamily="34" charset="0"/>
              </a:rPr>
              <a:t>LE SOLVEUR LINPROG</a:t>
            </a:r>
          </a:p>
          <a:p>
            <a:pPr algn="ctr"/>
            <a:r>
              <a:rPr lang="en-US" sz="6000" b="1" dirty="0">
                <a:solidFill>
                  <a:srgbClr val="C00000"/>
                </a:solidFill>
                <a:latin typeface="Lato Black" panose="020F0502020204030203" pitchFamily="34" charset="0"/>
                <a:ea typeface="Lato Black" panose="020F0502020204030203" pitchFamily="34" charset="0"/>
                <a:cs typeface="Lato Black" panose="020F0502020204030203" pitchFamily="34" charset="0"/>
              </a:rPr>
              <a:t>(les paramètres)</a:t>
            </a:r>
          </a:p>
        </p:txBody>
      </p:sp>
    </p:spTree>
    <p:extLst>
      <p:ext uri="{BB962C8B-B14F-4D97-AF65-F5344CB8AC3E}">
        <p14:creationId xmlns:p14="http://schemas.microsoft.com/office/powerpoint/2010/main" val="1830442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9E1260D-ED84-4365-B17C-5EC19A708EBC}"/>
              </a:ext>
            </a:extLst>
          </p:cNvPr>
          <p:cNvGrpSpPr/>
          <p:nvPr/>
        </p:nvGrpSpPr>
        <p:grpSpPr>
          <a:xfrm>
            <a:off x="635" y="0"/>
            <a:ext cx="24377650" cy="13716000"/>
            <a:chOff x="635" y="0"/>
            <a:chExt cx="24377650" cy="13716000"/>
          </a:xfrm>
        </p:grpSpPr>
        <p:pic>
          <p:nvPicPr>
            <p:cNvPr id="12" name="Picture 11">
              <a:extLst>
                <a:ext uri="{FF2B5EF4-FFF2-40B4-BE49-F238E27FC236}">
                  <a16:creationId xmlns:a16="http://schemas.microsoft.com/office/drawing/2014/main" id="{3EC324F6-3015-45EF-AF07-04291AD9921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3" name="Rectangle 12">
              <a:extLst>
                <a:ext uri="{FF2B5EF4-FFF2-40B4-BE49-F238E27FC236}">
                  <a16:creationId xmlns:a16="http://schemas.microsoft.com/office/drawing/2014/main" id="{397C2075-CC2A-4190-A0D1-DC3839DE8A1C}"/>
                </a:ext>
              </a:extLst>
            </p:cNvPr>
            <p:cNvSpPr/>
            <p:nvPr/>
          </p:nvSpPr>
          <p:spPr>
            <a:xfrm>
              <a:off x="635"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a:extLst>
              <a:ext uri="{FF2B5EF4-FFF2-40B4-BE49-F238E27FC236}">
                <a16:creationId xmlns:a16="http://schemas.microsoft.com/office/drawing/2014/main" id="{5C9BC7D3-B76D-4BCA-9333-6675A46CB128}"/>
              </a:ext>
            </a:extLst>
          </p:cNvPr>
          <p:cNvSpPr txBox="1"/>
          <p:nvPr/>
        </p:nvSpPr>
        <p:spPr>
          <a:xfrm>
            <a:off x="1152002" y="3563188"/>
            <a:ext cx="22073645" cy="8783815"/>
          </a:xfrm>
          <a:prstGeom prst="rect">
            <a:avLst/>
          </a:prstGeom>
          <a:noFill/>
        </p:spPr>
        <p:txBody>
          <a:bodyPr wrap="square" rtlCol="0" anchor="ctr">
            <a:spAutoFit/>
          </a:bodyPr>
          <a:lstStyle/>
          <a:p>
            <a:pPr marL="2399934" lvl="2" indent="-571500">
              <a:lnSpc>
                <a:spcPct val="200000"/>
              </a:lnSpc>
              <a:buFont typeface="Arial" panose="020B0604020202020204" pitchFamily="34" charset="0"/>
              <a:buChar char="•"/>
            </a:pPr>
            <a:r>
              <a:rPr lang="fr-FR"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Callback: </a:t>
            </a: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Si</a:t>
            </a:r>
            <a:r>
              <a:rPr lang="fr-FR"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a:t>
            </a: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une fonction de rappel est fournie, elle sera appelée à chaque itération de l'algorithme simplex. Le rappel doit avoir la signature (xk, ** kwargs) où </a:t>
            </a:r>
            <a:r>
              <a:rPr lang="fr-FR" i="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xk</a:t>
            </a: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est le vecteur de solution actuel et </a:t>
            </a:r>
            <a:r>
              <a:rPr lang="fr-FR" i="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kwargs </a:t>
            </a: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est un dictionnaire contenant les éléments suivants:</a:t>
            </a:r>
          </a:p>
          <a:p>
            <a:pPr lvl="4">
              <a:lnSpc>
                <a:spcPct val="200000"/>
              </a:lnSpc>
            </a:pP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"tableau": le tableau actuel de l'algorithme Simplex</a:t>
            </a:r>
          </a:p>
          <a:p>
            <a:pPr lvl="4">
              <a:lnSpc>
                <a:spcPct val="200000"/>
              </a:lnSpc>
            </a:pP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"nit": l'itération actuelle.</a:t>
            </a:r>
          </a:p>
          <a:p>
            <a:pPr lvl="4">
              <a:lnSpc>
                <a:spcPct val="200000"/>
              </a:lnSpc>
            </a:pP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"pivot": Le pivot (ligne, colonne) utilisé pour la prochaine itération.</a:t>
            </a:r>
          </a:p>
          <a:p>
            <a:pPr lvl="4">
              <a:lnSpc>
                <a:spcPct val="200000"/>
              </a:lnSpc>
            </a:pP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«phase»: si l'algorithme est en phase 1 ou en phase 2.</a:t>
            </a:r>
          </a:p>
          <a:p>
            <a:pPr lvl="4">
              <a:lnSpc>
                <a:spcPct val="200000"/>
              </a:lnSpc>
            </a:pP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"base": les indices des colonnes des variables de base.</a:t>
            </a:r>
          </a:p>
        </p:txBody>
      </p:sp>
      <p:sp>
        <p:nvSpPr>
          <p:cNvPr id="15" name="TextBox 14">
            <a:extLst>
              <a:ext uri="{FF2B5EF4-FFF2-40B4-BE49-F238E27FC236}">
                <a16:creationId xmlns:a16="http://schemas.microsoft.com/office/drawing/2014/main" id="{7C8E5E94-C387-42C8-8F82-09B1DDE2CA66}"/>
              </a:ext>
            </a:extLst>
          </p:cNvPr>
          <p:cNvSpPr txBox="1"/>
          <p:nvPr/>
        </p:nvSpPr>
        <p:spPr>
          <a:xfrm>
            <a:off x="6088413" y="535100"/>
            <a:ext cx="12590404" cy="1938992"/>
          </a:xfrm>
          <a:prstGeom prst="rect">
            <a:avLst/>
          </a:prstGeom>
          <a:noFill/>
        </p:spPr>
        <p:txBody>
          <a:bodyPr wrap="square" rtlCol="0">
            <a:spAutoFit/>
          </a:bodyPr>
          <a:lstStyle/>
          <a:p>
            <a:pPr algn="ctr"/>
            <a:r>
              <a:rPr lang="en-US" sz="6000" b="1" dirty="0">
                <a:solidFill>
                  <a:srgbClr val="C00000"/>
                </a:solidFill>
                <a:latin typeface="Lato Black" panose="020F0502020204030203" pitchFamily="34" charset="0"/>
                <a:ea typeface="Lato Black" panose="020F0502020204030203" pitchFamily="34" charset="0"/>
                <a:cs typeface="Lato Black" panose="020F0502020204030203" pitchFamily="34" charset="0"/>
              </a:rPr>
              <a:t>LE SOLVEUR LINPROG</a:t>
            </a:r>
          </a:p>
          <a:p>
            <a:pPr algn="ctr"/>
            <a:r>
              <a:rPr lang="en-US" sz="6000" b="1" dirty="0">
                <a:solidFill>
                  <a:srgbClr val="C00000"/>
                </a:solidFill>
                <a:latin typeface="Lato Black" panose="020F0502020204030203" pitchFamily="34" charset="0"/>
                <a:ea typeface="Lato Black" panose="020F0502020204030203" pitchFamily="34" charset="0"/>
                <a:cs typeface="Lato Black" panose="020F0502020204030203" pitchFamily="34" charset="0"/>
              </a:rPr>
              <a:t>(les paramètres)</a:t>
            </a:r>
          </a:p>
        </p:txBody>
      </p:sp>
    </p:spTree>
    <p:extLst>
      <p:ext uri="{BB962C8B-B14F-4D97-AF65-F5344CB8AC3E}">
        <p14:creationId xmlns:p14="http://schemas.microsoft.com/office/powerpoint/2010/main" val="2051635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CE7D22-492C-2A43-A70C-8945D1045F20}"/>
              </a:ext>
            </a:extLst>
          </p:cNvPr>
          <p:cNvGrpSpPr/>
          <p:nvPr/>
        </p:nvGrpSpPr>
        <p:grpSpPr>
          <a:xfrm>
            <a:off x="0" y="0"/>
            <a:ext cx="24377650" cy="13716000"/>
            <a:chOff x="0" y="0"/>
            <a:chExt cx="24377650" cy="13716000"/>
          </a:xfrm>
        </p:grpSpPr>
        <p:pic>
          <p:nvPicPr>
            <p:cNvPr id="14" name="Picture 13">
              <a:extLst>
                <a:ext uri="{FF2B5EF4-FFF2-40B4-BE49-F238E27FC236}">
                  <a16:creationId xmlns:a16="http://schemas.microsoft.com/office/drawing/2014/main" id="{3B17F4F3-E0B2-4247-B43C-0881BC05CE4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C5F025ED-27CB-4954-AA9A-CD7CD5DBDC84}"/>
              </a:ext>
            </a:extLst>
          </p:cNvPr>
          <p:cNvSpPr txBox="1"/>
          <p:nvPr/>
        </p:nvSpPr>
        <p:spPr>
          <a:xfrm>
            <a:off x="5893623" y="1279213"/>
            <a:ext cx="12590404" cy="1015663"/>
          </a:xfrm>
          <a:prstGeom prst="rect">
            <a:avLst/>
          </a:prstGeom>
          <a:noFill/>
        </p:spPr>
        <p:txBody>
          <a:bodyPr wrap="square" rtlCol="0">
            <a:spAutoFit/>
          </a:bodyPr>
          <a:lstStyle/>
          <a:p>
            <a:pPr algn="ctr"/>
            <a:r>
              <a:rPr lang="en-US" sz="6000" b="1" dirty="0">
                <a:solidFill>
                  <a:srgbClr val="C00000"/>
                </a:solidFill>
                <a:latin typeface="Lato Black" panose="020F0502020204030203" pitchFamily="34" charset="0"/>
                <a:ea typeface="Lato Black" panose="020F0502020204030203" pitchFamily="34" charset="0"/>
                <a:cs typeface="Lato Black" panose="020F0502020204030203" pitchFamily="34" charset="0"/>
              </a:rPr>
              <a:t>LE SOLVEUR LINPROG</a:t>
            </a:r>
          </a:p>
        </p:txBody>
      </p:sp>
      <p:grpSp>
        <p:nvGrpSpPr>
          <p:cNvPr id="21" name="Group 20">
            <a:extLst>
              <a:ext uri="{FF2B5EF4-FFF2-40B4-BE49-F238E27FC236}">
                <a16:creationId xmlns:a16="http://schemas.microsoft.com/office/drawing/2014/main" id="{9A3D6E8F-1A2A-4D75-B1DA-509FA1BC0F81}"/>
              </a:ext>
            </a:extLst>
          </p:cNvPr>
          <p:cNvGrpSpPr/>
          <p:nvPr/>
        </p:nvGrpSpPr>
        <p:grpSpPr>
          <a:xfrm>
            <a:off x="1891750" y="3480481"/>
            <a:ext cx="21719016" cy="9049913"/>
            <a:chOff x="1891750" y="3671780"/>
            <a:chExt cx="21719016" cy="9049913"/>
          </a:xfrm>
        </p:grpSpPr>
        <p:sp>
          <p:nvSpPr>
            <p:cNvPr id="22" name="TextBox 21">
              <a:extLst>
                <a:ext uri="{FF2B5EF4-FFF2-40B4-BE49-F238E27FC236}">
                  <a16:creationId xmlns:a16="http://schemas.microsoft.com/office/drawing/2014/main" id="{F819A3DF-4F76-42A7-B887-F0ED04AA0BBC}"/>
                </a:ext>
              </a:extLst>
            </p:cNvPr>
            <p:cNvSpPr txBox="1"/>
            <p:nvPr/>
          </p:nvSpPr>
          <p:spPr>
            <a:xfrm>
              <a:off x="2457646" y="3671780"/>
              <a:ext cx="21153120" cy="820096"/>
            </a:xfrm>
            <a:prstGeom prst="rect">
              <a:avLst/>
            </a:prstGeom>
            <a:noFill/>
          </p:spPr>
          <p:txBody>
            <a:bodyPr wrap="square" rtlCol="0">
              <a:spAutoFit/>
            </a:bodyPr>
            <a:lstStyle/>
            <a:p>
              <a:pPr>
                <a:lnSpc>
                  <a:spcPct val="150000"/>
                </a:lnSpc>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La function linprog retourne un objet possédant les propriétés </a:t>
              </a:r>
              <a:r>
                <a:rPr lang="fr-FR"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suivante</a:t>
              </a: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a:t>
              </a:r>
            </a:p>
          </p:txBody>
        </p:sp>
        <p:sp>
          <p:nvSpPr>
            <p:cNvPr id="23" name="TextBox 22">
              <a:extLst>
                <a:ext uri="{FF2B5EF4-FFF2-40B4-BE49-F238E27FC236}">
                  <a16:creationId xmlns:a16="http://schemas.microsoft.com/office/drawing/2014/main" id="{478F7422-59E7-4FEF-AFA0-CB21CFCCFD72}"/>
                </a:ext>
              </a:extLst>
            </p:cNvPr>
            <p:cNvSpPr txBox="1"/>
            <p:nvPr/>
          </p:nvSpPr>
          <p:spPr>
            <a:xfrm>
              <a:off x="1891750" y="5045874"/>
              <a:ext cx="21153120" cy="7675819"/>
            </a:xfrm>
            <a:prstGeom prst="rect">
              <a:avLst/>
            </a:prstGeom>
            <a:noFill/>
          </p:spPr>
          <p:txBody>
            <a:bodyPr wrap="square" rtlCol="0" anchor="ctr">
              <a:spAutoFit/>
            </a:bodyPr>
            <a:lstStyle/>
            <a:p>
              <a:pPr marL="1485717" lvl="1" indent="-571500">
                <a:lnSpc>
                  <a:spcPct val="200000"/>
                </a:lnSpc>
                <a:buFont typeface="Arial" panose="020B0604020202020204" pitchFamily="34" charset="0"/>
                <a:buChar char="•"/>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x</a:t>
              </a:r>
              <a:r>
                <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a:t>
              </a: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Le vecteur variable indépendant qui optimise le problème de programmation linéaire</a:t>
              </a:r>
              <a:endPar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endParaRPr>
            </a:p>
            <a:p>
              <a:pPr marL="1485717" lvl="1" indent="-571500">
                <a:lnSpc>
                  <a:spcPct val="200000"/>
                </a:lnSpc>
                <a:buFont typeface="Arial" panose="020B0604020202020204" pitchFamily="34" charset="0"/>
                <a:buChar char="•"/>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slack</a:t>
              </a:r>
              <a:r>
                <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variable contenant des variables d’écart, chaque variable d’ecart correspond a une constraint d’inegalité</a:t>
              </a:r>
            </a:p>
            <a:p>
              <a:pPr marL="1485717" lvl="1" indent="-571500">
                <a:lnSpc>
                  <a:spcPct val="200000"/>
                </a:lnSpc>
                <a:buFont typeface="Arial" panose="020B0604020202020204" pitchFamily="34" charset="0"/>
                <a:buChar char="•"/>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success</a:t>
              </a:r>
              <a:r>
                <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un boléen qui vaut True si l’algorithme a trouvé la solution optimal avec succés  </a:t>
              </a:r>
            </a:p>
            <a:p>
              <a:pPr marL="1485717" lvl="1" indent="-571500">
                <a:lnSpc>
                  <a:spcPct val="200000"/>
                </a:lnSpc>
                <a:buFont typeface="Arial" panose="020B0604020202020204" pitchFamily="34" charset="0"/>
                <a:buChar char="•"/>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nit:</a:t>
              </a:r>
              <a:r>
                <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un entier representant le nombre d’iteration</a:t>
              </a:r>
            </a:p>
            <a:p>
              <a:pPr marL="1485717" lvl="1" indent="-571500">
                <a:lnSpc>
                  <a:spcPct val="200000"/>
                </a:lnSpc>
                <a:buFont typeface="Arial" panose="020B0604020202020204" pitchFamily="34" charset="0"/>
                <a:buChar char="•"/>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status</a:t>
              </a:r>
              <a:r>
                <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un entier representant l’etat de sortie de l’algorithme</a:t>
              </a:r>
            </a:p>
            <a:p>
              <a:pPr marL="1485717" lvl="1" indent="-571500">
                <a:lnSpc>
                  <a:spcPct val="200000"/>
                </a:lnSpc>
                <a:buFont typeface="Arial" panose="020B0604020202020204" pitchFamily="34" charset="0"/>
                <a:buChar char="•"/>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message</a:t>
              </a:r>
              <a:r>
                <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a:t>
              </a:r>
              <a:r>
                <a:rPr lang="fr-FR"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chaîne décrivant l'état de sortie de l'optimisation.</a:t>
              </a:r>
              <a:endParaRPr lang="en-US" dirty="0">
                <a:solidFill>
                  <a:schemeClr val="accent6"/>
                </a:solidFill>
                <a:latin typeface="Lato Black" panose="020F0502020204030203" pitchFamily="34" charset="0"/>
                <a:ea typeface="Lato Black" panose="020F0502020204030203" pitchFamily="34" charset="0"/>
                <a:cs typeface="Lato Black" panose="020F0502020204030203" pitchFamily="34" charset="0"/>
              </a:endParaRPr>
            </a:p>
          </p:txBody>
        </p:sp>
      </p:grpSp>
    </p:spTree>
    <p:extLst>
      <p:ext uri="{BB962C8B-B14F-4D97-AF65-F5344CB8AC3E}">
        <p14:creationId xmlns:p14="http://schemas.microsoft.com/office/powerpoint/2010/main" val="4117549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CE7D22-492C-2A43-A70C-8945D1045F20}"/>
              </a:ext>
            </a:extLst>
          </p:cNvPr>
          <p:cNvGrpSpPr/>
          <p:nvPr/>
        </p:nvGrpSpPr>
        <p:grpSpPr>
          <a:xfrm>
            <a:off x="0" y="-58994"/>
            <a:ext cx="24377650" cy="13716000"/>
            <a:chOff x="0" y="0"/>
            <a:chExt cx="24377650" cy="13716000"/>
          </a:xfrm>
        </p:grpSpPr>
        <p:pic>
          <p:nvPicPr>
            <p:cNvPr id="14" name="Picture 13">
              <a:extLst>
                <a:ext uri="{FF2B5EF4-FFF2-40B4-BE49-F238E27FC236}">
                  <a16:creationId xmlns:a16="http://schemas.microsoft.com/office/drawing/2014/main" id="{3B17F4F3-E0B2-4247-B43C-0881BC05CE4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5" y="0"/>
              <a:ext cx="24376380" cy="13716000"/>
            </a:xfrm>
            <a:prstGeom prst="rect">
              <a:avLst/>
            </a:prstGeom>
          </p:spPr>
        </p:pic>
        <p:sp>
          <p:nvSpPr>
            <p:cNvPr id="15" name="Rectangle 14">
              <a:extLst>
                <a:ext uri="{FF2B5EF4-FFF2-40B4-BE49-F238E27FC236}">
                  <a16:creationId xmlns:a16="http://schemas.microsoft.com/office/drawing/2014/main" id="{BE10CE96-C035-7041-B8A9-E3B6370EA3A9}"/>
                </a:ext>
              </a:extLst>
            </p:cNvPr>
            <p:cNvSpPr/>
            <p:nvPr/>
          </p:nvSpPr>
          <p:spPr>
            <a:xfrm>
              <a:off x="0" y="0"/>
              <a:ext cx="24377650" cy="13716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A67A15E8-CC1E-44FA-B178-418C04D7895D}"/>
              </a:ext>
            </a:extLst>
          </p:cNvPr>
          <p:cNvSpPr txBox="1"/>
          <p:nvPr/>
        </p:nvSpPr>
        <p:spPr>
          <a:xfrm>
            <a:off x="5893623" y="1279213"/>
            <a:ext cx="12590404" cy="1938992"/>
          </a:xfrm>
          <a:prstGeom prst="rect">
            <a:avLst/>
          </a:prstGeom>
          <a:noFill/>
        </p:spPr>
        <p:txBody>
          <a:bodyPr wrap="square" rtlCol="0">
            <a:spAutoFit/>
          </a:bodyPr>
          <a:lstStyle/>
          <a:p>
            <a:pPr algn="ctr"/>
            <a:r>
              <a:rPr lang="en-US" sz="6000" b="1" dirty="0">
                <a:solidFill>
                  <a:srgbClr val="C00000"/>
                </a:solidFill>
                <a:latin typeface="Lato Black" panose="020F0502020204030203" pitchFamily="34" charset="0"/>
                <a:ea typeface="Lato Black" panose="020F0502020204030203" pitchFamily="34" charset="0"/>
                <a:cs typeface="Lato Black" panose="020F0502020204030203" pitchFamily="34" charset="0"/>
              </a:rPr>
              <a:t>EXEMPLE DE RESOLUTION D’UN PROBLEME DE MINIMISATION</a:t>
            </a:r>
          </a:p>
        </p:txBody>
      </p:sp>
      <p:grpSp>
        <p:nvGrpSpPr>
          <p:cNvPr id="2" name="Group 1">
            <a:extLst>
              <a:ext uri="{FF2B5EF4-FFF2-40B4-BE49-F238E27FC236}">
                <a16:creationId xmlns:a16="http://schemas.microsoft.com/office/drawing/2014/main" id="{1EC3EE96-0777-481A-B48F-F3CC7AA40AB2}"/>
              </a:ext>
            </a:extLst>
          </p:cNvPr>
          <p:cNvGrpSpPr/>
          <p:nvPr/>
        </p:nvGrpSpPr>
        <p:grpSpPr>
          <a:xfrm>
            <a:off x="1612265" y="4497418"/>
            <a:ext cx="21153120" cy="6515566"/>
            <a:chOff x="1612265" y="4497418"/>
            <a:chExt cx="21153120" cy="6515566"/>
          </a:xfrm>
        </p:grpSpPr>
        <p:sp>
          <p:nvSpPr>
            <p:cNvPr id="12" name="TextBox 11">
              <a:extLst>
                <a:ext uri="{FF2B5EF4-FFF2-40B4-BE49-F238E27FC236}">
                  <a16:creationId xmlns:a16="http://schemas.microsoft.com/office/drawing/2014/main" id="{50039F9D-A6AE-458B-832A-AC0CEC0ADD99}"/>
                </a:ext>
              </a:extLst>
            </p:cNvPr>
            <p:cNvSpPr txBox="1"/>
            <p:nvPr/>
          </p:nvSpPr>
          <p:spPr>
            <a:xfrm>
              <a:off x="1612265" y="4497418"/>
              <a:ext cx="21153120" cy="820096"/>
            </a:xfrm>
            <a:prstGeom prst="rect">
              <a:avLst/>
            </a:prstGeom>
            <a:noFill/>
          </p:spPr>
          <p:txBody>
            <a:bodyPr wrap="square" rtlCol="0">
              <a:spAutoFit/>
            </a:bodyPr>
            <a:lstStyle/>
            <a:p>
              <a:pPr algn="ctr">
                <a:lnSpc>
                  <a:spcPct val="150000"/>
                </a:lnSpc>
              </a:pP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Considérons le probleme de minimisation suivant : </a:t>
              </a:r>
            </a:p>
          </p:txBody>
        </p:sp>
        <p:sp>
          <p:nvSpPr>
            <p:cNvPr id="13" name="TextBox 12">
              <a:extLst>
                <a:ext uri="{FF2B5EF4-FFF2-40B4-BE49-F238E27FC236}">
                  <a16:creationId xmlns:a16="http://schemas.microsoft.com/office/drawing/2014/main" id="{BC4C6E70-85A6-4D43-8CBD-EC589D39A870}"/>
                </a:ext>
              </a:extLst>
            </p:cNvPr>
            <p:cNvSpPr txBox="1"/>
            <p:nvPr/>
          </p:nvSpPr>
          <p:spPr>
            <a:xfrm>
              <a:off x="1612265" y="6037904"/>
              <a:ext cx="21153120" cy="4975080"/>
            </a:xfrm>
            <a:prstGeom prst="rect">
              <a:avLst/>
            </a:prstGeom>
            <a:noFill/>
          </p:spPr>
          <p:txBody>
            <a:bodyPr wrap="square" rtlCol="0">
              <a:spAutoFit/>
            </a:bodyPr>
            <a:lstStyle/>
            <a:p>
              <a:pPr algn="ctr">
                <a:lnSpc>
                  <a:spcPct val="150000"/>
                </a:lnSpc>
              </a:pPr>
              <a:r>
                <a:rPr lang="en-US" b="1" i="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Min z = 10x1 + 15x2 + 25x3</a:t>
              </a:r>
            </a:p>
            <a:p>
              <a:pPr algn="ctr">
                <a:lnSpc>
                  <a:spcPct val="150000"/>
                </a:lnSpc>
              </a:pPr>
              <a:r>
                <a:rPr lang="en-US" b="1" i="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S,C</a:t>
              </a:r>
            </a:p>
            <a:p>
              <a:pPr algn="ctr">
                <a:lnSpc>
                  <a:spcPct val="150000"/>
                </a:lnSpc>
              </a:pPr>
              <a:r>
                <a:rPr lang="en-US" b="1" i="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1x1 + 1x2 + 1x3 &gt;= 1000</a:t>
              </a:r>
            </a:p>
            <a:p>
              <a:pPr algn="ctr">
                <a:lnSpc>
                  <a:spcPct val="150000"/>
                </a:lnSpc>
              </a:pPr>
              <a:r>
                <a:rPr lang="en-US" b="1" i="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1x1 – 2x2 + 0x3 &gt;= 0</a:t>
              </a:r>
            </a:p>
            <a:p>
              <a:pPr algn="ctr">
                <a:lnSpc>
                  <a:spcPct val="150000"/>
                </a:lnSpc>
              </a:pPr>
              <a:r>
                <a:rPr lang="en-US" b="1" i="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0x1 + 0x2 + 1x3 &gt;= 340</a:t>
              </a:r>
            </a:p>
            <a:p>
              <a:pPr algn="ctr">
                <a:lnSpc>
                  <a:spcPct val="150000"/>
                </a:lnSpc>
              </a:pPr>
              <a:r>
                <a:rPr lang="en-US" b="1" i="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X1, x2, x3 &gt;= 0</a:t>
              </a:r>
            </a:p>
          </p:txBody>
        </p:sp>
      </p:grpSp>
      <p:sp>
        <p:nvSpPr>
          <p:cNvPr id="16" name="TextBox 15">
            <a:extLst>
              <a:ext uri="{FF2B5EF4-FFF2-40B4-BE49-F238E27FC236}">
                <a16:creationId xmlns:a16="http://schemas.microsoft.com/office/drawing/2014/main" id="{696C9ED9-66A2-4504-B5D6-DBDF5C73ECFC}"/>
              </a:ext>
            </a:extLst>
          </p:cNvPr>
          <p:cNvSpPr txBox="1"/>
          <p:nvPr/>
        </p:nvSpPr>
        <p:spPr>
          <a:xfrm>
            <a:off x="1761489" y="12436787"/>
            <a:ext cx="21688445" cy="523220"/>
          </a:xfrm>
          <a:prstGeom prst="rect">
            <a:avLst/>
          </a:prstGeom>
          <a:noFill/>
        </p:spPr>
        <p:txBody>
          <a:bodyPr wrap="square" rtlCol="0">
            <a:spAutoFit/>
          </a:bodyPr>
          <a:lstStyle/>
          <a:p>
            <a:r>
              <a:rPr lang="en-US" sz="2800" dirty="0">
                <a:solidFill>
                  <a:schemeClr val="tx2"/>
                </a:solidFill>
                <a:latin typeface="Lato Black" panose="020F0502020204030203" pitchFamily="34" charset="0"/>
                <a:ea typeface="Lato Black" panose="020F0502020204030203" pitchFamily="34" charset="0"/>
                <a:cs typeface="Lato Black" panose="020F0502020204030203" pitchFamily="34" charset="0"/>
              </a:rPr>
              <a:t>Les pages suivantes présentent le code python permettant de resoudre ce probléme grace a la fonction </a:t>
            </a:r>
            <a:r>
              <a:rPr lang="en-US" sz="2800" i="1" dirty="0">
                <a:solidFill>
                  <a:schemeClr val="tx2"/>
                </a:solidFill>
                <a:latin typeface="Lato Black" panose="020F0502020204030203" pitchFamily="34" charset="0"/>
                <a:ea typeface="Lato Black" panose="020F0502020204030203" pitchFamily="34" charset="0"/>
                <a:cs typeface="Lato Black" panose="020F0502020204030203" pitchFamily="34" charset="0"/>
              </a:rPr>
              <a:t>linprog</a:t>
            </a:r>
            <a:r>
              <a:rPr lang="en-US" sz="2800" dirty="0">
                <a:solidFill>
                  <a:schemeClr val="tx2"/>
                </a:solidFill>
                <a:latin typeface="Lato Black" panose="020F0502020204030203" pitchFamily="34" charset="0"/>
                <a:ea typeface="Lato Black" panose="020F0502020204030203" pitchFamily="34" charset="0"/>
                <a:cs typeface="Lato Black" panose="020F0502020204030203" pitchFamily="34" charset="0"/>
              </a:rPr>
              <a:t> de la bibliotheque </a:t>
            </a:r>
            <a:r>
              <a:rPr lang="en-US" sz="2800" i="1" dirty="0">
                <a:solidFill>
                  <a:schemeClr val="tx2"/>
                </a:solidFill>
                <a:latin typeface="Lato Black" panose="020F0502020204030203" pitchFamily="34" charset="0"/>
                <a:ea typeface="Lato Black" panose="020F0502020204030203" pitchFamily="34" charset="0"/>
                <a:cs typeface="Lato Black" panose="020F0502020204030203" pitchFamily="34" charset="0"/>
              </a:rPr>
              <a:t>scipy</a:t>
            </a:r>
            <a:r>
              <a:rPr lang="fr-FR" sz="2800"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 .</a:t>
            </a:r>
            <a:r>
              <a:rPr lang="en-US" sz="2800" dirty="0">
                <a:solidFill>
                  <a:schemeClr val="tx2"/>
                </a:solidFill>
                <a:latin typeface="Lato Black" panose="020F0502020204030203" pitchFamily="34" charset="0"/>
                <a:ea typeface="Lato Black" panose="020F0502020204030203" pitchFamily="34" charset="0"/>
                <a:cs typeface="Lato Black" panose="020F0502020204030203" pitchFamily="34" charset="0"/>
              </a:rPr>
              <a:t>  </a:t>
            </a:r>
            <a:endParaRPr lang="en-US" sz="2800" b="1" dirty="0">
              <a:solidFill>
                <a:schemeClr val="tx2"/>
              </a:solidFill>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1030849037"/>
      </p:ext>
    </p:extLst>
  </p:cSld>
  <p:clrMapOvr>
    <a:masterClrMapping/>
  </p:clrMapOvr>
</p:sld>
</file>

<file path=ppt/theme/theme1.xml><?xml version="1.0" encoding="utf-8"?>
<a:theme xmlns:a="http://schemas.openxmlformats.org/drawingml/2006/main" name="Office Theme">
  <a:themeElements>
    <a:clrScheme name="Medical 02">
      <a:dk1>
        <a:srgbClr val="7F7F7F"/>
      </a:dk1>
      <a:lt1>
        <a:srgbClr val="FFFFFF"/>
      </a:lt1>
      <a:dk2>
        <a:srgbClr val="000000"/>
      </a:dk2>
      <a:lt2>
        <a:srgbClr val="FFFFFF"/>
      </a:lt2>
      <a:accent1>
        <a:srgbClr val="27B4BF"/>
      </a:accent1>
      <a:accent2>
        <a:srgbClr val="58D2C2"/>
      </a:accent2>
      <a:accent3>
        <a:srgbClr val="74EBC5"/>
      </a:accent3>
      <a:accent4>
        <a:srgbClr val="89FEC5"/>
      </a:accent4>
      <a:accent5>
        <a:srgbClr val="CDE8FC"/>
      </a:accent5>
      <a:accent6>
        <a:srgbClr val="17364F"/>
      </a:accent6>
      <a:hlink>
        <a:srgbClr val="4B5050"/>
      </a:hlink>
      <a:folHlink>
        <a:srgbClr val="19BB9B"/>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41430</TotalTime>
  <Words>1014</Words>
  <Application>Microsoft Office PowerPoint</Application>
  <PresentationFormat>Custom</PresentationFormat>
  <Paragraphs>96</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Lato</vt:lpstr>
      <vt:lpstr>Lato Black</vt:lpstr>
      <vt:lpstr>Lato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Presentations</dc:title>
  <dc:subject/>
  <dc:creator>DONALD.O</dc:creator>
  <cp:keywords/>
  <dc:description/>
  <cp:lastModifiedBy>DONALD.O</cp:lastModifiedBy>
  <cp:revision>10128</cp:revision>
  <dcterms:created xsi:type="dcterms:W3CDTF">2014-11-12T21:47:38Z</dcterms:created>
  <dcterms:modified xsi:type="dcterms:W3CDTF">2020-11-08T21:07:53Z</dcterms:modified>
  <cp:category/>
</cp:coreProperties>
</file>