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6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29152-AB1A-471F-86DC-0B848CAA0DC9}" type="doc">
      <dgm:prSet loTypeId="urn:microsoft.com/office/officeart/2005/8/layout/orgChart1" loCatId="hierarchy" qsTypeId="urn:microsoft.com/office/officeart/2005/8/quickstyle/simple5" qsCatId="simple" csTypeId="urn:microsoft.com/office/officeart/2005/8/colors/colorful1" csCatId="colorful" phldr="1"/>
      <dgm:spPr/>
      <dgm:t>
        <a:bodyPr/>
        <a:lstStyle/>
        <a:p>
          <a:endParaRPr lang="en-US"/>
        </a:p>
      </dgm:t>
    </dgm:pt>
    <dgm:pt modelId="{2EB5642C-AB41-4216-8D3B-688FDF048F5D}">
      <dgm:prSet phldrT="[Text]"/>
      <dgm:spPr/>
      <dgm:t>
        <a:bodyPr/>
        <a:lstStyle/>
        <a:p>
          <a:r>
            <a:rPr lang="en-US" dirty="0"/>
            <a:t>Types of assertions</a:t>
          </a:r>
        </a:p>
      </dgm:t>
    </dgm:pt>
    <dgm:pt modelId="{12164564-1018-485F-B9B3-B75BFCDB0D8D}" type="parTrans" cxnId="{49B8F522-D264-4474-886F-41FFD309CFDE}">
      <dgm:prSet/>
      <dgm:spPr/>
      <dgm:t>
        <a:bodyPr/>
        <a:lstStyle/>
        <a:p>
          <a:endParaRPr lang="en-US"/>
        </a:p>
      </dgm:t>
    </dgm:pt>
    <dgm:pt modelId="{E1581D85-431D-4D87-814D-11A07D9D8486}" type="sibTrans" cxnId="{49B8F522-D264-4474-886F-41FFD309CFDE}">
      <dgm:prSet/>
      <dgm:spPr/>
      <dgm:t>
        <a:bodyPr/>
        <a:lstStyle/>
        <a:p>
          <a:endParaRPr lang="en-US"/>
        </a:p>
      </dgm:t>
    </dgm:pt>
    <dgm:pt modelId="{E58FA714-CE32-40D1-A855-8FDF27D5EF50}">
      <dgm:prSet phldrT="[Text]"/>
      <dgm:spPr/>
      <dgm:t>
        <a:bodyPr/>
        <a:lstStyle/>
        <a:p>
          <a:r>
            <a:rPr lang="en-US" dirty="0"/>
            <a:t>Hard Assertions</a:t>
          </a:r>
        </a:p>
      </dgm:t>
    </dgm:pt>
    <dgm:pt modelId="{ECCA8CEF-B3B2-4A5D-B8FD-530673FBDE92}" type="parTrans" cxnId="{75374B28-85D5-4B0E-B17D-8A822EB110AA}">
      <dgm:prSet/>
      <dgm:spPr/>
      <dgm:t>
        <a:bodyPr/>
        <a:lstStyle/>
        <a:p>
          <a:endParaRPr lang="en-US"/>
        </a:p>
      </dgm:t>
    </dgm:pt>
    <dgm:pt modelId="{FC33F64F-6485-45B1-89ED-88EC7EF94DEB}" type="sibTrans" cxnId="{75374B28-85D5-4B0E-B17D-8A822EB110AA}">
      <dgm:prSet/>
      <dgm:spPr/>
      <dgm:t>
        <a:bodyPr/>
        <a:lstStyle/>
        <a:p>
          <a:endParaRPr lang="en-US"/>
        </a:p>
      </dgm:t>
    </dgm:pt>
    <dgm:pt modelId="{321F0418-FC93-4C37-87CB-CA6371D9871A}">
      <dgm:prSet phldrT="[Text]"/>
      <dgm:spPr/>
      <dgm:t>
        <a:bodyPr/>
        <a:lstStyle/>
        <a:p>
          <a:r>
            <a:rPr lang="en-US" dirty="0"/>
            <a:t>Soft Assertions</a:t>
          </a:r>
        </a:p>
      </dgm:t>
    </dgm:pt>
    <dgm:pt modelId="{B8AD41F9-799C-42E2-8525-183B3EE340F8}" type="parTrans" cxnId="{D1F7E835-13C5-4D58-97F0-D5214A816945}">
      <dgm:prSet/>
      <dgm:spPr/>
      <dgm:t>
        <a:bodyPr/>
        <a:lstStyle/>
        <a:p>
          <a:endParaRPr lang="en-US"/>
        </a:p>
      </dgm:t>
    </dgm:pt>
    <dgm:pt modelId="{670A12AE-9771-4190-9F06-73900DA9CAC0}" type="sibTrans" cxnId="{D1F7E835-13C5-4D58-97F0-D5214A816945}">
      <dgm:prSet/>
      <dgm:spPr/>
      <dgm:t>
        <a:bodyPr/>
        <a:lstStyle/>
        <a:p>
          <a:endParaRPr lang="en-US"/>
        </a:p>
      </dgm:t>
    </dgm:pt>
    <dgm:pt modelId="{2FF30035-FFEC-4203-A551-469188F4BCFB}" type="pres">
      <dgm:prSet presAssocID="{10E29152-AB1A-471F-86DC-0B848CAA0DC9}" presName="hierChild1" presStyleCnt="0">
        <dgm:presLayoutVars>
          <dgm:orgChart val="1"/>
          <dgm:chPref val="1"/>
          <dgm:dir/>
          <dgm:animOne val="branch"/>
          <dgm:animLvl val="lvl"/>
          <dgm:resizeHandles/>
        </dgm:presLayoutVars>
      </dgm:prSet>
      <dgm:spPr/>
    </dgm:pt>
    <dgm:pt modelId="{878B98AD-1159-4262-9D1B-53807AE7280F}" type="pres">
      <dgm:prSet presAssocID="{2EB5642C-AB41-4216-8D3B-688FDF048F5D}" presName="hierRoot1" presStyleCnt="0">
        <dgm:presLayoutVars>
          <dgm:hierBranch val="init"/>
        </dgm:presLayoutVars>
      </dgm:prSet>
      <dgm:spPr/>
    </dgm:pt>
    <dgm:pt modelId="{8094D5F3-42A5-4271-88D0-3C868AF8A8EE}" type="pres">
      <dgm:prSet presAssocID="{2EB5642C-AB41-4216-8D3B-688FDF048F5D}" presName="rootComposite1" presStyleCnt="0"/>
      <dgm:spPr/>
    </dgm:pt>
    <dgm:pt modelId="{3E0A7A77-9470-4C4A-9317-37A9F6FCB7F7}" type="pres">
      <dgm:prSet presAssocID="{2EB5642C-AB41-4216-8D3B-688FDF048F5D}" presName="rootText1" presStyleLbl="node0" presStyleIdx="0" presStyleCnt="1">
        <dgm:presLayoutVars>
          <dgm:chPref val="3"/>
        </dgm:presLayoutVars>
      </dgm:prSet>
      <dgm:spPr/>
    </dgm:pt>
    <dgm:pt modelId="{CE500370-2230-4BF8-9013-44A28782158E}" type="pres">
      <dgm:prSet presAssocID="{2EB5642C-AB41-4216-8D3B-688FDF048F5D}" presName="rootConnector1" presStyleLbl="node1" presStyleIdx="0" presStyleCnt="0"/>
      <dgm:spPr/>
    </dgm:pt>
    <dgm:pt modelId="{2F9C5467-E4EE-4AE4-BE17-5A2845879415}" type="pres">
      <dgm:prSet presAssocID="{2EB5642C-AB41-4216-8D3B-688FDF048F5D}" presName="hierChild2" presStyleCnt="0"/>
      <dgm:spPr/>
    </dgm:pt>
    <dgm:pt modelId="{43EE8357-A1F3-4E17-A8E1-479D591742FE}" type="pres">
      <dgm:prSet presAssocID="{ECCA8CEF-B3B2-4A5D-B8FD-530673FBDE92}" presName="Name37" presStyleLbl="parChTrans1D2" presStyleIdx="0" presStyleCnt="2"/>
      <dgm:spPr/>
    </dgm:pt>
    <dgm:pt modelId="{83201B62-9DCB-420D-89EF-25399703834B}" type="pres">
      <dgm:prSet presAssocID="{E58FA714-CE32-40D1-A855-8FDF27D5EF50}" presName="hierRoot2" presStyleCnt="0">
        <dgm:presLayoutVars>
          <dgm:hierBranch val="init"/>
        </dgm:presLayoutVars>
      </dgm:prSet>
      <dgm:spPr/>
    </dgm:pt>
    <dgm:pt modelId="{FB542845-67CC-41CA-A5FA-A51D4E401CB4}" type="pres">
      <dgm:prSet presAssocID="{E58FA714-CE32-40D1-A855-8FDF27D5EF50}" presName="rootComposite" presStyleCnt="0"/>
      <dgm:spPr/>
    </dgm:pt>
    <dgm:pt modelId="{29503752-4638-4A69-AEFF-A53B1C00DF05}" type="pres">
      <dgm:prSet presAssocID="{E58FA714-CE32-40D1-A855-8FDF27D5EF50}" presName="rootText" presStyleLbl="node2" presStyleIdx="0" presStyleCnt="2">
        <dgm:presLayoutVars>
          <dgm:chPref val="3"/>
        </dgm:presLayoutVars>
      </dgm:prSet>
      <dgm:spPr/>
    </dgm:pt>
    <dgm:pt modelId="{F8CE017A-BE5D-48AC-B242-039A64420F19}" type="pres">
      <dgm:prSet presAssocID="{E58FA714-CE32-40D1-A855-8FDF27D5EF50}" presName="rootConnector" presStyleLbl="node2" presStyleIdx="0" presStyleCnt="2"/>
      <dgm:spPr/>
    </dgm:pt>
    <dgm:pt modelId="{2C25BFEB-E461-46EE-ADED-46B436322BBB}" type="pres">
      <dgm:prSet presAssocID="{E58FA714-CE32-40D1-A855-8FDF27D5EF50}" presName="hierChild4" presStyleCnt="0"/>
      <dgm:spPr/>
    </dgm:pt>
    <dgm:pt modelId="{7D1691E3-B2B3-4A93-9259-B48CCD65263B}" type="pres">
      <dgm:prSet presAssocID="{E58FA714-CE32-40D1-A855-8FDF27D5EF50}" presName="hierChild5" presStyleCnt="0"/>
      <dgm:spPr/>
    </dgm:pt>
    <dgm:pt modelId="{365E0579-9A3E-4690-9992-7A1FBB73E302}" type="pres">
      <dgm:prSet presAssocID="{B8AD41F9-799C-42E2-8525-183B3EE340F8}" presName="Name37" presStyleLbl="parChTrans1D2" presStyleIdx="1" presStyleCnt="2"/>
      <dgm:spPr/>
    </dgm:pt>
    <dgm:pt modelId="{BF74445E-B8A9-40D4-997C-D2A9D15CED60}" type="pres">
      <dgm:prSet presAssocID="{321F0418-FC93-4C37-87CB-CA6371D9871A}" presName="hierRoot2" presStyleCnt="0">
        <dgm:presLayoutVars>
          <dgm:hierBranch val="init"/>
        </dgm:presLayoutVars>
      </dgm:prSet>
      <dgm:spPr/>
    </dgm:pt>
    <dgm:pt modelId="{F23ADE6B-D3DF-4479-AC6F-AFA6DA2C88B0}" type="pres">
      <dgm:prSet presAssocID="{321F0418-FC93-4C37-87CB-CA6371D9871A}" presName="rootComposite" presStyleCnt="0"/>
      <dgm:spPr/>
    </dgm:pt>
    <dgm:pt modelId="{01613044-6CA7-437B-AEB3-43EBB81EDAD8}" type="pres">
      <dgm:prSet presAssocID="{321F0418-FC93-4C37-87CB-CA6371D9871A}" presName="rootText" presStyleLbl="node2" presStyleIdx="1" presStyleCnt="2">
        <dgm:presLayoutVars>
          <dgm:chPref val="3"/>
        </dgm:presLayoutVars>
      </dgm:prSet>
      <dgm:spPr/>
    </dgm:pt>
    <dgm:pt modelId="{A81409F5-F889-445E-8F8C-C536DA0A1B8C}" type="pres">
      <dgm:prSet presAssocID="{321F0418-FC93-4C37-87CB-CA6371D9871A}" presName="rootConnector" presStyleLbl="node2" presStyleIdx="1" presStyleCnt="2"/>
      <dgm:spPr/>
    </dgm:pt>
    <dgm:pt modelId="{A5C4BD6B-10B3-4EA6-A516-4FB7EBC6F10E}" type="pres">
      <dgm:prSet presAssocID="{321F0418-FC93-4C37-87CB-CA6371D9871A}" presName="hierChild4" presStyleCnt="0"/>
      <dgm:spPr/>
    </dgm:pt>
    <dgm:pt modelId="{62FA8A6B-4FF4-4E4A-852B-33151F8B9CF7}" type="pres">
      <dgm:prSet presAssocID="{321F0418-FC93-4C37-87CB-CA6371D9871A}" presName="hierChild5" presStyleCnt="0"/>
      <dgm:spPr/>
    </dgm:pt>
    <dgm:pt modelId="{D2173B9E-4195-4C5E-AB00-98BACF44C762}" type="pres">
      <dgm:prSet presAssocID="{2EB5642C-AB41-4216-8D3B-688FDF048F5D}" presName="hierChild3" presStyleCnt="0"/>
      <dgm:spPr/>
    </dgm:pt>
  </dgm:ptLst>
  <dgm:cxnLst>
    <dgm:cxn modelId="{49B8F522-D264-4474-886F-41FFD309CFDE}" srcId="{10E29152-AB1A-471F-86DC-0B848CAA0DC9}" destId="{2EB5642C-AB41-4216-8D3B-688FDF048F5D}" srcOrd="0" destOrd="0" parTransId="{12164564-1018-485F-B9B3-B75BFCDB0D8D}" sibTransId="{E1581D85-431D-4D87-814D-11A07D9D8486}"/>
    <dgm:cxn modelId="{75374B28-85D5-4B0E-B17D-8A822EB110AA}" srcId="{2EB5642C-AB41-4216-8D3B-688FDF048F5D}" destId="{E58FA714-CE32-40D1-A855-8FDF27D5EF50}" srcOrd="0" destOrd="0" parTransId="{ECCA8CEF-B3B2-4A5D-B8FD-530673FBDE92}" sibTransId="{FC33F64F-6485-45B1-89ED-88EC7EF94DEB}"/>
    <dgm:cxn modelId="{D1F7E835-13C5-4D58-97F0-D5214A816945}" srcId="{2EB5642C-AB41-4216-8D3B-688FDF048F5D}" destId="{321F0418-FC93-4C37-87CB-CA6371D9871A}" srcOrd="1" destOrd="0" parTransId="{B8AD41F9-799C-42E2-8525-183B3EE340F8}" sibTransId="{670A12AE-9771-4190-9F06-73900DA9CAC0}"/>
    <dgm:cxn modelId="{06A03192-D57B-4623-8A8A-8A79E427DB5D}" type="presOf" srcId="{E58FA714-CE32-40D1-A855-8FDF27D5EF50}" destId="{29503752-4638-4A69-AEFF-A53B1C00DF05}" srcOrd="0" destOrd="0" presId="urn:microsoft.com/office/officeart/2005/8/layout/orgChart1"/>
    <dgm:cxn modelId="{FEFFC696-64FC-4E5C-9503-E2A17B1D59AC}" type="presOf" srcId="{ECCA8CEF-B3B2-4A5D-B8FD-530673FBDE92}" destId="{43EE8357-A1F3-4E17-A8E1-479D591742FE}" srcOrd="0" destOrd="0" presId="urn:microsoft.com/office/officeart/2005/8/layout/orgChart1"/>
    <dgm:cxn modelId="{3D4791AB-470E-452E-9C4D-C1EC46328303}" type="presOf" srcId="{2EB5642C-AB41-4216-8D3B-688FDF048F5D}" destId="{3E0A7A77-9470-4C4A-9317-37A9F6FCB7F7}" srcOrd="0" destOrd="0" presId="urn:microsoft.com/office/officeart/2005/8/layout/orgChart1"/>
    <dgm:cxn modelId="{C6AED4AC-C287-44E8-8E30-8797F2FA06F5}" type="presOf" srcId="{10E29152-AB1A-471F-86DC-0B848CAA0DC9}" destId="{2FF30035-FFEC-4203-A551-469188F4BCFB}" srcOrd="0" destOrd="0" presId="urn:microsoft.com/office/officeart/2005/8/layout/orgChart1"/>
    <dgm:cxn modelId="{81ED9BD9-5936-42E9-817C-BF7E342442CC}" type="presOf" srcId="{321F0418-FC93-4C37-87CB-CA6371D9871A}" destId="{A81409F5-F889-445E-8F8C-C536DA0A1B8C}" srcOrd="1" destOrd="0" presId="urn:microsoft.com/office/officeart/2005/8/layout/orgChart1"/>
    <dgm:cxn modelId="{D41589E6-560C-4F59-ABF3-D4E817F1D5D8}" type="presOf" srcId="{B8AD41F9-799C-42E2-8525-183B3EE340F8}" destId="{365E0579-9A3E-4690-9992-7A1FBB73E302}" srcOrd="0" destOrd="0" presId="urn:microsoft.com/office/officeart/2005/8/layout/orgChart1"/>
    <dgm:cxn modelId="{CBB68AE6-63F8-417E-9F1A-8920108F9349}" type="presOf" srcId="{2EB5642C-AB41-4216-8D3B-688FDF048F5D}" destId="{CE500370-2230-4BF8-9013-44A28782158E}" srcOrd="1" destOrd="0" presId="urn:microsoft.com/office/officeart/2005/8/layout/orgChart1"/>
    <dgm:cxn modelId="{075163E7-2B7A-410E-B5F7-B3D9770075C7}" type="presOf" srcId="{321F0418-FC93-4C37-87CB-CA6371D9871A}" destId="{01613044-6CA7-437B-AEB3-43EBB81EDAD8}" srcOrd="0" destOrd="0" presId="urn:microsoft.com/office/officeart/2005/8/layout/orgChart1"/>
    <dgm:cxn modelId="{E12A03ED-F1FF-427D-B1F8-062D2EFE17E6}" type="presOf" srcId="{E58FA714-CE32-40D1-A855-8FDF27D5EF50}" destId="{F8CE017A-BE5D-48AC-B242-039A64420F19}" srcOrd="1" destOrd="0" presId="urn:microsoft.com/office/officeart/2005/8/layout/orgChart1"/>
    <dgm:cxn modelId="{02EFD0A5-9C4B-4E1E-B5F7-2CBDEAD1B228}" type="presParOf" srcId="{2FF30035-FFEC-4203-A551-469188F4BCFB}" destId="{878B98AD-1159-4262-9D1B-53807AE7280F}" srcOrd="0" destOrd="0" presId="urn:microsoft.com/office/officeart/2005/8/layout/orgChart1"/>
    <dgm:cxn modelId="{2E1F74A5-A36F-4101-B580-6F6C6735A621}" type="presParOf" srcId="{878B98AD-1159-4262-9D1B-53807AE7280F}" destId="{8094D5F3-42A5-4271-88D0-3C868AF8A8EE}" srcOrd="0" destOrd="0" presId="urn:microsoft.com/office/officeart/2005/8/layout/orgChart1"/>
    <dgm:cxn modelId="{BE9B4F09-2917-4072-9511-82A954C70D0B}" type="presParOf" srcId="{8094D5F3-42A5-4271-88D0-3C868AF8A8EE}" destId="{3E0A7A77-9470-4C4A-9317-37A9F6FCB7F7}" srcOrd="0" destOrd="0" presId="urn:microsoft.com/office/officeart/2005/8/layout/orgChart1"/>
    <dgm:cxn modelId="{12512886-0B55-4334-B696-3EDFE5479BA2}" type="presParOf" srcId="{8094D5F3-42A5-4271-88D0-3C868AF8A8EE}" destId="{CE500370-2230-4BF8-9013-44A28782158E}" srcOrd="1" destOrd="0" presId="urn:microsoft.com/office/officeart/2005/8/layout/orgChart1"/>
    <dgm:cxn modelId="{79C392B4-81C8-4D05-BE13-7361CD57D7B9}" type="presParOf" srcId="{878B98AD-1159-4262-9D1B-53807AE7280F}" destId="{2F9C5467-E4EE-4AE4-BE17-5A2845879415}" srcOrd="1" destOrd="0" presId="urn:microsoft.com/office/officeart/2005/8/layout/orgChart1"/>
    <dgm:cxn modelId="{87CE94A3-DD35-49F2-9648-BDFFACEC5213}" type="presParOf" srcId="{2F9C5467-E4EE-4AE4-BE17-5A2845879415}" destId="{43EE8357-A1F3-4E17-A8E1-479D591742FE}" srcOrd="0" destOrd="0" presId="urn:microsoft.com/office/officeart/2005/8/layout/orgChart1"/>
    <dgm:cxn modelId="{BE22CAA7-70F6-4D9A-B801-D0C981027917}" type="presParOf" srcId="{2F9C5467-E4EE-4AE4-BE17-5A2845879415}" destId="{83201B62-9DCB-420D-89EF-25399703834B}" srcOrd="1" destOrd="0" presId="urn:microsoft.com/office/officeart/2005/8/layout/orgChart1"/>
    <dgm:cxn modelId="{A6C236E3-5C69-46D5-8559-F9D914754EA7}" type="presParOf" srcId="{83201B62-9DCB-420D-89EF-25399703834B}" destId="{FB542845-67CC-41CA-A5FA-A51D4E401CB4}" srcOrd="0" destOrd="0" presId="urn:microsoft.com/office/officeart/2005/8/layout/orgChart1"/>
    <dgm:cxn modelId="{80085CB7-11E3-4A6A-9E9A-4BA8F7A8433F}" type="presParOf" srcId="{FB542845-67CC-41CA-A5FA-A51D4E401CB4}" destId="{29503752-4638-4A69-AEFF-A53B1C00DF05}" srcOrd="0" destOrd="0" presId="urn:microsoft.com/office/officeart/2005/8/layout/orgChart1"/>
    <dgm:cxn modelId="{BF387266-4A3C-4CDA-AEC8-5A16989A6887}" type="presParOf" srcId="{FB542845-67CC-41CA-A5FA-A51D4E401CB4}" destId="{F8CE017A-BE5D-48AC-B242-039A64420F19}" srcOrd="1" destOrd="0" presId="urn:microsoft.com/office/officeart/2005/8/layout/orgChart1"/>
    <dgm:cxn modelId="{42591ADC-4B7D-483D-998E-43D1C2C0AE74}" type="presParOf" srcId="{83201B62-9DCB-420D-89EF-25399703834B}" destId="{2C25BFEB-E461-46EE-ADED-46B436322BBB}" srcOrd="1" destOrd="0" presId="urn:microsoft.com/office/officeart/2005/8/layout/orgChart1"/>
    <dgm:cxn modelId="{ABF55A31-7C4B-404D-93F2-82F236E12448}" type="presParOf" srcId="{83201B62-9DCB-420D-89EF-25399703834B}" destId="{7D1691E3-B2B3-4A93-9259-B48CCD65263B}" srcOrd="2" destOrd="0" presId="urn:microsoft.com/office/officeart/2005/8/layout/orgChart1"/>
    <dgm:cxn modelId="{9584FC70-DED4-4733-B753-191371741FF4}" type="presParOf" srcId="{2F9C5467-E4EE-4AE4-BE17-5A2845879415}" destId="{365E0579-9A3E-4690-9992-7A1FBB73E302}" srcOrd="2" destOrd="0" presId="urn:microsoft.com/office/officeart/2005/8/layout/orgChart1"/>
    <dgm:cxn modelId="{FCF61D19-0219-48FB-9734-9B190283D394}" type="presParOf" srcId="{2F9C5467-E4EE-4AE4-BE17-5A2845879415}" destId="{BF74445E-B8A9-40D4-997C-D2A9D15CED60}" srcOrd="3" destOrd="0" presId="urn:microsoft.com/office/officeart/2005/8/layout/orgChart1"/>
    <dgm:cxn modelId="{A04AECCC-31F3-4737-9EF3-71C6E4154E4C}" type="presParOf" srcId="{BF74445E-B8A9-40D4-997C-D2A9D15CED60}" destId="{F23ADE6B-D3DF-4479-AC6F-AFA6DA2C88B0}" srcOrd="0" destOrd="0" presId="urn:microsoft.com/office/officeart/2005/8/layout/orgChart1"/>
    <dgm:cxn modelId="{FD157E27-6662-46DE-8967-AB4AD64F250C}" type="presParOf" srcId="{F23ADE6B-D3DF-4479-AC6F-AFA6DA2C88B0}" destId="{01613044-6CA7-437B-AEB3-43EBB81EDAD8}" srcOrd="0" destOrd="0" presId="urn:microsoft.com/office/officeart/2005/8/layout/orgChart1"/>
    <dgm:cxn modelId="{842BB1F7-EA08-427B-9F4A-005133243882}" type="presParOf" srcId="{F23ADE6B-D3DF-4479-AC6F-AFA6DA2C88B0}" destId="{A81409F5-F889-445E-8F8C-C536DA0A1B8C}" srcOrd="1" destOrd="0" presId="urn:microsoft.com/office/officeart/2005/8/layout/orgChart1"/>
    <dgm:cxn modelId="{6A77E5BB-C7B9-4610-8E66-C131788FBE2A}" type="presParOf" srcId="{BF74445E-B8A9-40D4-997C-D2A9D15CED60}" destId="{A5C4BD6B-10B3-4EA6-A516-4FB7EBC6F10E}" srcOrd="1" destOrd="0" presId="urn:microsoft.com/office/officeart/2005/8/layout/orgChart1"/>
    <dgm:cxn modelId="{CA188D73-67E1-4F94-A922-4D1D04D170E9}" type="presParOf" srcId="{BF74445E-B8A9-40D4-997C-D2A9D15CED60}" destId="{62FA8A6B-4FF4-4E4A-852B-33151F8B9CF7}" srcOrd="2" destOrd="0" presId="urn:microsoft.com/office/officeart/2005/8/layout/orgChart1"/>
    <dgm:cxn modelId="{CBBF6868-CC1B-4376-B2CD-F71048F87506}" type="presParOf" srcId="{878B98AD-1159-4262-9D1B-53807AE7280F}" destId="{D2173B9E-4195-4C5E-AB00-98BACF44C76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E0579-9A3E-4690-9992-7A1FBB73E302}">
      <dsp:nvSpPr>
        <dsp:cNvPr id="0" name=""/>
        <dsp:cNvSpPr/>
      </dsp:nvSpPr>
      <dsp:spPr>
        <a:xfrm>
          <a:off x="3302986" y="1250032"/>
          <a:ext cx="1512390" cy="524961"/>
        </a:xfrm>
        <a:custGeom>
          <a:avLst/>
          <a:gdLst/>
          <a:ahLst/>
          <a:cxnLst/>
          <a:rect l="0" t="0" r="0" b="0"/>
          <a:pathLst>
            <a:path>
              <a:moveTo>
                <a:pt x="0" y="0"/>
              </a:moveTo>
              <a:lnTo>
                <a:pt x="0" y="262480"/>
              </a:lnTo>
              <a:lnTo>
                <a:pt x="1512390" y="262480"/>
              </a:lnTo>
              <a:lnTo>
                <a:pt x="1512390" y="52496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EE8357-A1F3-4E17-A8E1-479D591742FE}">
      <dsp:nvSpPr>
        <dsp:cNvPr id="0" name=""/>
        <dsp:cNvSpPr/>
      </dsp:nvSpPr>
      <dsp:spPr>
        <a:xfrm>
          <a:off x="1790596" y="1250032"/>
          <a:ext cx="1512390" cy="524961"/>
        </a:xfrm>
        <a:custGeom>
          <a:avLst/>
          <a:gdLst/>
          <a:ahLst/>
          <a:cxnLst/>
          <a:rect l="0" t="0" r="0" b="0"/>
          <a:pathLst>
            <a:path>
              <a:moveTo>
                <a:pt x="1512390" y="0"/>
              </a:moveTo>
              <a:lnTo>
                <a:pt x="1512390" y="262480"/>
              </a:lnTo>
              <a:lnTo>
                <a:pt x="0" y="262480"/>
              </a:lnTo>
              <a:lnTo>
                <a:pt x="0" y="52496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0A7A77-9470-4C4A-9317-37A9F6FCB7F7}">
      <dsp:nvSpPr>
        <dsp:cNvPr id="0" name=""/>
        <dsp:cNvSpPr/>
      </dsp:nvSpPr>
      <dsp:spPr>
        <a:xfrm>
          <a:off x="2053077" y="123"/>
          <a:ext cx="2499818" cy="12499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dirty="0"/>
            <a:t>Types of assertions</a:t>
          </a:r>
        </a:p>
      </dsp:txBody>
      <dsp:txXfrm>
        <a:off x="2053077" y="123"/>
        <a:ext cx="2499818" cy="1249909"/>
      </dsp:txXfrm>
    </dsp:sp>
    <dsp:sp modelId="{29503752-4638-4A69-AEFF-A53B1C00DF05}">
      <dsp:nvSpPr>
        <dsp:cNvPr id="0" name=""/>
        <dsp:cNvSpPr/>
      </dsp:nvSpPr>
      <dsp:spPr>
        <a:xfrm>
          <a:off x="540686" y="1774994"/>
          <a:ext cx="2499818" cy="124990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dirty="0"/>
            <a:t>Hard Assertions</a:t>
          </a:r>
        </a:p>
      </dsp:txBody>
      <dsp:txXfrm>
        <a:off x="540686" y="1774994"/>
        <a:ext cx="2499818" cy="1249909"/>
      </dsp:txXfrm>
    </dsp:sp>
    <dsp:sp modelId="{01613044-6CA7-437B-AEB3-43EBB81EDAD8}">
      <dsp:nvSpPr>
        <dsp:cNvPr id="0" name=""/>
        <dsp:cNvSpPr/>
      </dsp:nvSpPr>
      <dsp:spPr>
        <a:xfrm>
          <a:off x="3565467" y="1774994"/>
          <a:ext cx="2499818" cy="124990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dirty="0"/>
            <a:t>Soft Assertions</a:t>
          </a:r>
        </a:p>
      </dsp:txBody>
      <dsp:txXfrm>
        <a:off x="3565467" y="1774994"/>
        <a:ext cx="2499818" cy="12499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B3B668-19CE-4063-A9AE-DAA04ED5DACF}"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256651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3B668-19CE-4063-A9AE-DAA04ED5DACF}"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248349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3B668-19CE-4063-A9AE-DAA04ED5DACF}"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304628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3B668-19CE-4063-A9AE-DAA04ED5DACF}"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01879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B3B668-19CE-4063-A9AE-DAA04ED5DACF}"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96664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3B668-19CE-4063-A9AE-DAA04ED5DACF}"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41959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B3B668-19CE-4063-A9AE-DAA04ED5DACF}" type="datetimeFigureOut">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5909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B3B668-19CE-4063-A9AE-DAA04ED5DACF}" type="datetimeFigureOut">
              <a:rPr lang="en-US" smtClean="0"/>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05696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3B668-19CE-4063-A9AE-DAA04ED5DACF}" type="datetimeFigureOut">
              <a:rPr lang="en-US" smtClean="0"/>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338296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B3B668-19CE-4063-A9AE-DAA04ED5DACF}"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8683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B3B668-19CE-4063-A9AE-DAA04ED5DACF}"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30142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3B668-19CE-4063-A9AE-DAA04ED5DACF}" type="datetimeFigureOut">
              <a:rPr lang="en-US" smtClean="0"/>
              <a:t>3/23/2020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03E23-57EC-4D44-9DC3-86E71EB316B5}" type="slidenum">
              <a:rPr lang="en-US" smtClean="0"/>
              <a:t>‹#›</a:t>
            </a:fld>
            <a:endParaRPr lang="en-US"/>
          </a:p>
        </p:txBody>
      </p:sp>
    </p:spTree>
    <p:extLst>
      <p:ext uri="{BB962C8B-B14F-4D97-AF65-F5344CB8AC3E}">
        <p14:creationId xmlns:p14="http://schemas.microsoft.com/office/powerpoint/2010/main" val="250173860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accent1">
                    <a:lumMod val="50000"/>
                  </a:schemeClr>
                </a:solidFill>
                <a:latin typeface="Segoe UI" panose="020B0502040204020203" pitchFamily="34" charset="0"/>
                <a:cs typeface="Segoe UI" panose="020B0502040204020203" pitchFamily="34" charset="0"/>
              </a:rPr>
              <a:t>Web Automation for Software Testers</a:t>
            </a:r>
          </a:p>
        </p:txBody>
      </p:sp>
      <p:sp>
        <p:nvSpPr>
          <p:cNvPr id="3" name="Subtitle 2"/>
          <p:cNvSpPr>
            <a:spLocks noGrp="1"/>
          </p:cNvSpPr>
          <p:nvPr>
            <p:ph type="subTitle" idx="1"/>
          </p:nvPr>
        </p:nvSpPr>
        <p:spPr/>
        <p:txBody>
          <a:bodyPr>
            <a:normAutofit/>
          </a:bodyPr>
          <a:lstStyle/>
          <a:p>
            <a:r>
              <a:rPr lang="en-US" sz="3200" dirty="0">
                <a:solidFill>
                  <a:schemeClr val="accent1">
                    <a:lumMod val="50000"/>
                  </a:schemeClr>
                </a:solidFill>
                <a:latin typeface="Segoe UI" panose="020B0502040204020203" pitchFamily="34" charset="0"/>
                <a:cs typeface="Segoe UI" panose="020B0502040204020203" pitchFamily="34" charset="0"/>
              </a:rPr>
              <a:t>TestNG and Assertions in Selenium</a:t>
            </a:r>
          </a:p>
        </p:txBody>
      </p:sp>
    </p:spTree>
    <p:extLst>
      <p:ext uri="{BB962C8B-B14F-4D97-AF65-F5344CB8AC3E}">
        <p14:creationId xmlns:p14="http://schemas.microsoft.com/office/powerpoint/2010/main" val="29751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1" y="1205183"/>
            <a:ext cx="10515600" cy="4565302"/>
          </a:xfrm>
        </p:spPr>
        <p:txBody>
          <a:bodyPr>
            <a:normAutofit/>
          </a:bodyPr>
          <a:lstStyle/>
          <a:p>
            <a:pPr marL="514350" indent="-514350">
              <a:buFont typeface="+mj-lt"/>
              <a:buAutoNum type="arabicPeriod"/>
            </a:pPr>
            <a:r>
              <a:rPr lang="en-US" sz="2800" dirty="0">
                <a:solidFill>
                  <a:schemeClr val="accent1">
                    <a:lumMod val="50000"/>
                  </a:schemeClr>
                </a:solidFill>
                <a:latin typeface="Segoe UI" panose="020B0502040204020203" pitchFamily="34" charset="0"/>
                <a:cs typeface="Segoe UI" panose="020B0502040204020203" pitchFamily="34" charset="0"/>
              </a:rPr>
              <a:t>Create TestNG Project:</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Next thing to do would be to create new Java class, again in the same way as previous projects:</a:t>
            </a:r>
          </a:p>
        </p:txBody>
      </p:sp>
      <p:pic>
        <p:nvPicPr>
          <p:cNvPr id="3" name="Picture 2">
            <a:extLst>
              <a:ext uri="{FF2B5EF4-FFF2-40B4-BE49-F238E27FC236}">
                <a16:creationId xmlns:a16="http://schemas.microsoft.com/office/drawing/2014/main" id="{46FF0714-06A0-4989-9356-184861962806}"/>
              </a:ext>
            </a:extLst>
          </p:cNvPr>
          <p:cNvPicPr>
            <a:picLocks noChangeAspect="1"/>
          </p:cNvPicPr>
          <p:nvPr/>
        </p:nvPicPr>
        <p:blipFill>
          <a:blip r:embed="rId2"/>
          <a:stretch>
            <a:fillRect/>
          </a:stretch>
        </p:blipFill>
        <p:spPr>
          <a:xfrm>
            <a:off x="2396794" y="2646380"/>
            <a:ext cx="7385712" cy="3006437"/>
          </a:xfrm>
          <a:prstGeom prst="rect">
            <a:avLst/>
          </a:prstGeom>
        </p:spPr>
      </p:pic>
    </p:spTree>
    <p:extLst>
      <p:ext uri="{BB962C8B-B14F-4D97-AF65-F5344CB8AC3E}">
        <p14:creationId xmlns:p14="http://schemas.microsoft.com/office/powerpoint/2010/main" val="244203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1" y="1205183"/>
            <a:ext cx="10515600"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Create Methods using Annotations: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TestNG </a:t>
            </a:r>
            <a:r>
              <a:rPr lang="en-US" sz="2800" i="1" dirty="0">
                <a:solidFill>
                  <a:schemeClr val="accent1">
                    <a:lumMod val="50000"/>
                  </a:schemeClr>
                </a:solidFill>
                <a:latin typeface="Segoe UI" panose="020B0502040204020203" pitchFamily="34" charset="0"/>
                <a:cs typeface="Segoe UI" panose="020B0502040204020203" pitchFamily="34" charset="0"/>
              </a:rPr>
              <a:t>Annotation</a:t>
            </a:r>
            <a:r>
              <a:rPr lang="en-US" sz="2800" dirty="0">
                <a:solidFill>
                  <a:schemeClr val="accent1">
                    <a:lumMod val="50000"/>
                  </a:schemeClr>
                </a:solidFill>
                <a:latin typeface="Segoe UI" panose="020B0502040204020203" pitchFamily="34" charset="0"/>
                <a:cs typeface="Segoe UI" panose="020B0502040204020203" pitchFamily="34" charset="0"/>
              </a:rPr>
              <a:t> is a piece of code which is inserted inside a program or business logic used to control the flow of execution of test methods.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Annotations were formally added to the Java language in JDK 5, and TestNG made the choice to use annotations to annotate test classes.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This is a very effective method for tagging certain methods in a class as having a special meaning.</a:t>
            </a:r>
          </a:p>
          <a:p>
            <a:pPr marL="514350" indent="-514350">
              <a:buFont typeface="Arial" panose="020B0604020202020204" pitchFamily="34" charset="0"/>
              <a:buChar char="•"/>
            </a:pPr>
            <a:endParaRPr lang="en-US" sz="2800" dirty="0">
              <a:solidFill>
                <a:schemeClr val="accent1">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55978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1" y="1205183"/>
            <a:ext cx="10515600"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Create Methods using Annotations: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Benefits of using Annotations:</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TestNG identifies the methods it is interested in, by looking up annotations. Hence, method names are not restricted to any pattern or format.</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We can pass additional parameters to annotations.</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Annotations are strongly typed, so the compiler will flag any mistakes right away.</a:t>
            </a:r>
          </a:p>
        </p:txBody>
      </p:sp>
    </p:spTree>
    <p:extLst>
      <p:ext uri="{BB962C8B-B14F-4D97-AF65-F5344CB8AC3E}">
        <p14:creationId xmlns:p14="http://schemas.microsoft.com/office/powerpoint/2010/main" val="349839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1" y="1205183"/>
            <a:ext cx="10515600"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Create Methods using Annotations:</a:t>
            </a:r>
          </a:p>
        </p:txBody>
      </p:sp>
      <p:graphicFrame>
        <p:nvGraphicFramePr>
          <p:cNvPr id="2" name="Table 1">
            <a:extLst>
              <a:ext uri="{FF2B5EF4-FFF2-40B4-BE49-F238E27FC236}">
                <a16:creationId xmlns:a16="http://schemas.microsoft.com/office/drawing/2014/main" id="{F41D8A5E-0623-4938-A0B3-DD29986044DB}"/>
              </a:ext>
            </a:extLst>
          </p:cNvPr>
          <p:cNvGraphicFramePr>
            <a:graphicFrameLocks noGrp="1"/>
          </p:cNvGraphicFramePr>
          <p:nvPr>
            <p:extLst>
              <p:ext uri="{D42A27DB-BD31-4B8C-83A1-F6EECF244321}">
                <p14:modId xmlns:p14="http://schemas.microsoft.com/office/powerpoint/2010/main" val="2667234376"/>
              </p:ext>
            </p:extLst>
          </p:nvPr>
        </p:nvGraphicFramePr>
        <p:xfrm>
          <a:off x="339354" y="1774626"/>
          <a:ext cx="11513292" cy="3878191"/>
        </p:xfrm>
        <a:graphic>
          <a:graphicData uri="http://schemas.openxmlformats.org/drawingml/2006/table">
            <a:tbl>
              <a:tblPr firstRow="1" bandRow="1">
                <a:tableStyleId>{5C22544A-7EE6-4342-B048-85BDC9FD1C3A}</a:tableStyleId>
              </a:tblPr>
              <a:tblGrid>
                <a:gridCol w="1735353">
                  <a:extLst>
                    <a:ext uri="{9D8B030D-6E8A-4147-A177-3AD203B41FA5}">
                      <a16:colId xmlns:a16="http://schemas.microsoft.com/office/drawing/2014/main" val="1229921933"/>
                    </a:ext>
                  </a:extLst>
                </a:gridCol>
                <a:gridCol w="9777939">
                  <a:extLst>
                    <a:ext uri="{9D8B030D-6E8A-4147-A177-3AD203B41FA5}">
                      <a16:colId xmlns:a16="http://schemas.microsoft.com/office/drawing/2014/main" val="3933292467"/>
                    </a:ext>
                  </a:extLst>
                </a:gridCol>
              </a:tblGrid>
              <a:tr h="351767">
                <a:tc>
                  <a:txBody>
                    <a:bodyPr/>
                    <a:lstStyle/>
                    <a:p>
                      <a:r>
                        <a:rPr lang="en-US" sz="1400" dirty="0"/>
                        <a:t>TestNG Annotation</a:t>
                      </a:r>
                    </a:p>
                  </a:txBody>
                  <a:tcPr/>
                </a:tc>
                <a:tc>
                  <a:txBody>
                    <a:bodyPr/>
                    <a:lstStyle/>
                    <a:p>
                      <a:r>
                        <a:rPr lang="en-US" sz="1400" dirty="0"/>
                        <a:t>Description</a:t>
                      </a:r>
                    </a:p>
                  </a:txBody>
                  <a:tcPr/>
                </a:tc>
                <a:extLst>
                  <a:ext uri="{0D108BD9-81ED-4DB2-BD59-A6C34878D82A}">
                    <a16:rowId xmlns:a16="http://schemas.microsoft.com/office/drawing/2014/main" val="2313617106"/>
                  </a:ext>
                </a:extLst>
              </a:tr>
              <a:tr h="351767">
                <a:tc>
                  <a:txBody>
                    <a:bodyPr/>
                    <a:lstStyle/>
                    <a:p>
                      <a:r>
                        <a:rPr lang="en-US" sz="1400" b="1" dirty="0"/>
                        <a:t>@BeforeSuite</a:t>
                      </a:r>
                    </a:p>
                  </a:txBody>
                  <a:tcPr/>
                </a:tc>
                <a:tc>
                  <a:txBody>
                    <a:bodyPr/>
                    <a:lstStyle/>
                    <a:p>
                      <a:r>
                        <a:rPr lang="en-US" sz="1400" dirty="0"/>
                        <a:t>This annotated method will run before the execution of all the test methods in the suite.</a:t>
                      </a:r>
                    </a:p>
                  </a:txBody>
                  <a:tcPr/>
                </a:tc>
                <a:extLst>
                  <a:ext uri="{0D108BD9-81ED-4DB2-BD59-A6C34878D82A}">
                    <a16:rowId xmlns:a16="http://schemas.microsoft.com/office/drawing/2014/main" val="513849273"/>
                  </a:ext>
                </a:extLst>
              </a:tr>
              <a:tr h="351767">
                <a:tc>
                  <a:txBody>
                    <a:bodyPr/>
                    <a:lstStyle/>
                    <a:p>
                      <a:r>
                        <a:rPr lang="en-US" sz="1400" b="1" dirty="0"/>
                        <a:t>@AfterSuite</a:t>
                      </a:r>
                    </a:p>
                  </a:txBody>
                  <a:tcPr/>
                </a:tc>
                <a:tc>
                  <a:txBody>
                    <a:bodyPr/>
                    <a:lstStyle/>
                    <a:p>
                      <a:r>
                        <a:rPr lang="en-US" sz="1400" dirty="0"/>
                        <a:t>This annotated method will run after the execution of all the test methods in the suite.</a:t>
                      </a:r>
                    </a:p>
                  </a:txBody>
                  <a:tcPr/>
                </a:tc>
                <a:extLst>
                  <a:ext uri="{0D108BD9-81ED-4DB2-BD59-A6C34878D82A}">
                    <a16:rowId xmlns:a16="http://schemas.microsoft.com/office/drawing/2014/main" val="458245385"/>
                  </a:ext>
                </a:extLst>
              </a:tr>
              <a:tr h="360521">
                <a:tc>
                  <a:txBody>
                    <a:bodyPr/>
                    <a:lstStyle/>
                    <a:p>
                      <a:r>
                        <a:rPr lang="en-US" sz="1400" b="1" dirty="0"/>
                        <a:t>@BeforeTest</a:t>
                      </a:r>
                    </a:p>
                  </a:txBody>
                  <a:tcPr/>
                </a:tc>
                <a:tc>
                  <a:txBody>
                    <a:bodyPr/>
                    <a:lstStyle/>
                    <a:p>
                      <a:r>
                        <a:rPr lang="en-US" sz="1400" dirty="0"/>
                        <a:t>This annotated method will be executed before the execution of all the test methods of available classes belonging to that folder.</a:t>
                      </a:r>
                    </a:p>
                  </a:txBody>
                  <a:tcPr/>
                </a:tc>
                <a:extLst>
                  <a:ext uri="{0D108BD9-81ED-4DB2-BD59-A6C34878D82A}">
                    <a16:rowId xmlns:a16="http://schemas.microsoft.com/office/drawing/2014/main" val="1818300220"/>
                  </a:ext>
                </a:extLst>
              </a:tr>
              <a:tr h="351767">
                <a:tc>
                  <a:txBody>
                    <a:bodyPr/>
                    <a:lstStyle/>
                    <a:p>
                      <a:r>
                        <a:rPr lang="en-US" sz="1400" b="1" dirty="0"/>
                        <a:t>@AfterTest</a:t>
                      </a:r>
                    </a:p>
                  </a:txBody>
                  <a:tcPr/>
                </a:tc>
                <a:tc>
                  <a:txBody>
                    <a:bodyPr/>
                    <a:lstStyle/>
                    <a:p>
                      <a:r>
                        <a:rPr lang="en-US" sz="1400" dirty="0"/>
                        <a:t>This annotated method will be executed after the execution of all the test methods of available classes belonging to that folder.</a:t>
                      </a:r>
                    </a:p>
                  </a:txBody>
                  <a:tcPr/>
                </a:tc>
                <a:extLst>
                  <a:ext uri="{0D108BD9-81ED-4DB2-BD59-A6C34878D82A}">
                    <a16:rowId xmlns:a16="http://schemas.microsoft.com/office/drawing/2014/main" val="3917213555"/>
                  </a:ext>
                </a:extLst>
              </a:tr>
              <a:tr h="351767">
                <a:tc>
                  <a:txBody>
                    <a:bodyPr/>
                    <a:lstStyle/>
                    <a:p>
                      <a:r>
                        <a:rPr lang="en-US" sz="1400" b="1" dirty="0"/>
                        <a:t>@BeforeClass</a:t>
                      </a:r>
                    </a:p>
                  </a:txBody>
                  <a:tcPr/>
                </a:tc>
                <a:tc>
                  <a:txBody>
                    <a:bodyPr/>
                    <a:lstStyle/>
                    <a:p>
                      <a:r>
                        <a:rPr lang="en-US" sz="1400" dirty="0"/>
                        <a:t>This annotated method will be executed before the first method of the current class is invoked.</a:t>
                      </a:r>
                    </a:p>
                  </a:txBody>
                  <a:tcPr/>
                </a:tc>
                <a:extLst>
                  <a:ext uri="{0D108BD9-81ED-4DB2-BD59-A6C34878D82A}">
                    <a16:rowId xmlns:a16="http://schemas.microsoft.com/office/drawing/2014/main" val="1839842760"/>
                  </a:ext>
                </a:extLst>
              </a:tr>
              <a:tr h="351767">
                <a:tc>
                  <a:txBody>
                    <a:bodyPr/>
                    <a:lstStyle/>
                    <a:p>
                      <a:r>
                        <a:rPr lang="en-US" sz="1400" b="1" dirty="0"/>
                        <a:t>@AfterClass</a:t>
                      </a:r>
                    </a:p>
                  </a:txBody>
                  <a:tcPr/>
                </a:tc>
                <a:tc>
                  <a:txBody>
                    <a:bodyPr/>
                    <a:lstStyle/>
                    <a:p>
                      <a:r>
                        <a:rPr lang="en-US" sz="1400" dirty="0"/>
                        <a:t>This annotated method will be invoked after the execution of all the test methods of the current class.</a:t>
                      </a:r>
                    </a:p>
                  </a:txBody>
                  <a:tcPr/>
                </a:tc>
                <a:extLst>
                  <a:ext uri="{0D108BD9-81ED-4DB2-BD59-A6C34878D82A}">
                    <a16:rowId xmlns:a16="http://schemas.microsoft.com/office/drawing/2014/main" val="1022417665"/>
                  </a:ext>
                </a:extLst>
              </a:tr>
              <a:tr h="351767">
                <a:tc>
                  <a:txBody>
                    <a:bodyPr/>
                    <a:lstStyle/>
                    <a:p>
                      <a:r>
                        <a:rPr lang="en-US" sz="1400" b="1" dirty="0"/>
                        <a:t>@BeforeMethod</a:t>
                      </a:r>
                    </a:p>
                  </a:txBody>
                  <a:tcPr/>
                </a:tc>
                <a:tc>
                  <a:txBody>
                    <a:bodyPr/>
                    <a:lstStyle/>
                    <a:p>
                      <a:r>
                        <a:rPr lang="en-US" sz="1400" dirty="0"/>
                        <a:t>This annotated method will be executed before each test method will run.</a:t>
                      </a:r>
                    </a:p>
                  </a:txBody>
                  <a:tcPr/>
                </a:tc>
                <a:extLst>
                  <a:ext uri="{0D108BD9-81ED-4DB2-BD59-A6C34878D82A}">
                    <a16:rowId xmlns:a16="http://schemas.microsoft.com/office/drawing/2014/main" val="350575289"/>
                  </a:ext>
                </a:extLst>
              </a:tr>
              <a:tr h="351767">
                <a:tc>
                  <a:txBody>
                    <a:bodyPr/>
                    <a:lstStyle/>
                    <a:p>
                      <a:r>
                        <a:rPr lang="en-US" sz="1400" b="1" dirty="0"/>
                        <a:t>@AfterMethod</a:t>
                      </a:r>
                    </a:p>
                  </a:txBody>
                  <a:tcPr/>
                </a:tc>
                <a:tc>
                  <a:txBody>
                    <a:bodyPr/>
                    <a:lstStyle/>
                    <a:p>
                      <a:r>
                        <a:rPr lang="en-US" sz="1400" dirty="0"/>
                        <a:t>This annotated method will run after the execution of each test method.</a:t>
                      </a:r>
                    </a:p>
                  </a:txBody>
                  <a:tcPr/>
                </a:tc>
                <a:extLst>
                  <a:ext uri="{0D108BD9-81ED-4DB2-BD59-A6C34878D82A}">
                    <a16:rowId xmlns:a16="http://schemas.microsoft.com/office/drawing/2014/main" val="2542496009"/>
                  </a:ext>
                </a:extLst>
              </a:tr>
              <a:tr h="351767">
                <a:tc>
                  <a:txBody>
                    <a:bodyPr/>
                    <a:lstStyle/>
                    <a:p>
                      <a:r>
                        <a:rPr lang="en-US" sz="1400" b="1" dirty="0"/>
                        <a:t>@BeforeGroups</a:t>
                      </a:r>
                    </a:p>
                  </a:txBody>
                  <a:tcPr/>
                </a:tc>
                <a:tc>
                  <a:txBody>
                    <a:bodyPr/>
                    <a:lstStyle/>
                    <a:p>
                      <a:r>
                        <a:rPr lang="en-US" sz="1400" dirty="0"/>
                        <a:t>This annotated method run only once for a group before the execution of all test cases belonging to that group.</a:t>
                      </a:r>
                    </a:p>
                  </a:txBody>
                  <a:tcPr/>
                </a:tc>
                <a:extLst>
                  <a:ext uri="{0D108BD9-81ED-4DB2-BD59-A6C34878D82A}">
                    <a16:rowId xmlns:a16="http://schemas.microsoft.com/office/drawing/2014/main" val="3551739074"/>
                  </a:ext>
                </a:extLst>
              </a:tr>
              <a:tr h="351767">
                <a:tc>
                  <a:txBody>
                    <a:bodyPr/>
                    <a:lstStyle/>
                    <a:p>
                      <a:r>
                        <a:rPr lang="en-US" sz="1400" b="1" dirty="0"/>
                        <a:t>@AfterGroups</a:t>
                      </a:r>
                    </a:p>
                  </a:txBody>
                  <a:tcPr/>
                </a:tc>
                <a:tc>
                  <a:txBody>
                    <a:bodyPr/>
                    <a:lstStyle/>
                    <a:p>
                      <a:r>
                        <a:rPr lang="en-US" sz="1400" dirty="0"/>
                        <a:t>This annotated method run only once for a group after the execution of all test cases belonging to that group.</a:t>
                      </a:r>
                    </a:p>
                  </a:txBody>
                  <a:tcPr/>
                </a:tc>
                <a:extLst>
                  <a:ext uri="{0D108BD9-81ED-4DB2-BD59-A6C34878D82A}">
                    <a16:rowId xmlns:a16="http://schemas.microsoft.com/office/drawing/2014/main" val="3157265400"/>
                  </a:ext>
                </a:extLst>
              </a:tr>
            </a:tbl>
          </a:graphicData>
        </a:graphic>
      </p:graphicFrame>
    </p:spTree>
    <p:extLst>
      <p:ext uri="{BB962C8B-B14F-4D97-AF65-F5344CB8AC3E}">
        <p14:creationId xmlns:p14="http://schemas.microsoft.com/office/powerpoint/2010/main" val="98473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1" y="1205183"/>
            <a:ext cx="10515600"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Create Methods using Annotations: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Hierarchy of the TestNG Annotations:</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@BeforeSuite</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@BeforeTest</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@BeforeClass</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@BeforeMethod</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@Test</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@AfterMethod</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@AfterClass</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@AfterTest</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@AfterSuite</a:t>
            </a:r>
          </a:p>
        </p:txBody>
      </p:sp>
      <p:pic>
        <p:nvPicPr>
          <p:cNvPr id="3" name="Picture 2">
            <a:extLst>
              <a:ext uri="{FF2B5EF4-FFF2-40B4-BE49-F238E27FC236}">
                <a16:creationId xmlns:a16="http://schemas.microsoft.com/office/drawing/2014/main" id="{168F9529-E297-45E2-8BC4-39D751524871}"/>
              </a:ext>
            </a:extLst>
          </p:cNvPr>
          <p:cNvPicPr>
            <a:picLocks noChangeAspect="1"/>
          </p:cNvPicPr>
          <p:nvPr/>
        </p:nvPicPr>
        <p:blipFill rotWithShape="1">
          <a:blip r:embed="rId2">
            <a:extLst>
              <a:ext uri="{28A0092B-C50C-407E-A947-70E740481C1C}">
                <a14:useLocalDpi xmlns:a14="http://schemas.microsoft.com/office/drawing/2010/main" val="0"/>
              </a:ext>
            </a:extLst>
          </a:blip>
          <a:srcRect l="5231" t="4138" r="2597" b="5063"/>
          <a:stretch/>
        </p:blipFill>
        <p:spPr>
          <a:xfrm>
            <a:off x="5406500" y="2148396"/>
            <a:ext cx="4279037" cy="3512771"/>
          </a:xfrm>
          <a:prstGeom prst="rect">
            <a:avLst/>
          </a:prstGeom>
        </p:spPr>
      </p:pic>
    </p:spTree>
    <p:extLst>
      <p:ext uri="{BB962C8B-B14F-4D97-AF65-F5344CB8AC3E}">
        <p14:creationId xmlns:p14="http://schemas.microsoft.com/office/powerpoint/2010/main" val="171919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1" y="1205183"/>
            <a:ext cx="10515599"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Create Methods using Annotations:</a:t>
            </a:r>
          </a:p>
        </p:txBody>
      </p:sp>
      <p:pic>
        <p:nvPicPr>
          <p:cNvPr id="2" name="Picture 1">
            <a:extLst>
              <a:ext uri="{FF2B5EF4-FFF2-40B4-BE49-F238E27FC236}">
                <a16:creationId xmlns:a16="http://schemas.microsoft.com/office/drawing/2014/main" id="{EEC3EFEE-A116-4953-A5FF-F90B7EA04E6F}"/>
              </a:ext>
            </a:extLst>
          </p:cNvPr>
          <p:cNvPicPr>
            <a:picLocks noChangeAspect="1"/>
          </p:cNvPicPr>
          <p:nvPr/>
        </p:nvPicPr>
        <p:blipFill>
          <a:blip r:embed="rId2"/>
          <a:stretch>
            <a:fillRect/>
          </a:stretch>
        </p:blipFill>
        <p:spPr>
          <a:xfrm>
            <a:off x="2521975" y="1674947"/>
            <a:ext cx="3157239" cy="3977870"/>
          </a:xfrm>
          <a:prstGeom prst="rect">
            <a:avLst/>
          </a:prstGeom>
        </p:spPr>
      </p:pic>
      <p:pic>
        <p:nvPicPr>
          <p:cNvPr id="3" name="Picture 2">
            <a:extLst>
              <a:ext uri="{FF2B5EF4-FFF2-40B4-BE49-F238E27FC236}">
                <a16:creationId xmlns:a16="http://schemas.microsoft.com/office/drawing/2014/main" id="{4A37B958-3BA2-41E2-82B8-71515D0CECDF}"/>
              </a:ext>
            </a:extLst>
          </p:cNvPr>
          <p:cNvPicPr>
            <a:picLocks noChangeAspect="1"/>
          </p:cNvPicPr>
          <p:nvPr/>
        </p:nvPicPr>
        <p:blipFill>
          <a:blip r:embed="rId3"/>
          <a:stretch>
            <a:fillRect/>
          </a:stretch>
        </p:blipFill>
        <p:spPr>
          <a:xfrm>
            <a:off x="7088229" y="557035"/>
            <a:ext cx="3157239" cy="5095782"/>
          </a:xfrm>
          <a:prstGeom prst="rect">
            <a:avLst/>
          </a:prstGeom>
        </p:spPr>
      </p:pic>
    </p:spTree>
    <p:extLst>
      <p:ext uri="{BB962C8B-B14F-4D97-AF65-F5344CB8AC3E}">
        <p14:creationId xmlns:p14="http://schemas.microsoft.com/office/powerpoint/2010/main" val="46420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1" y="1205183"/>
            <a:ext cx="10515599"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Create Methods using Annotations: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Outcome of test execution with all related annotated methods:</a:t>
            </a:r>
          </a:p>
        </p:txBody>
      </p:sp>
      <p:pic>
        <p:nvPicPr>
          <p:cNvPr id="6" name="Picture 5">
            <a:extLst>
              <a:ext uri="{FF2B5EF4-FFF2-40B4-BE49-F238E27FC236}">
                <a16:creationId xmlns:a16="http://schemas.microsoft.com/office/drawing/2014/main" id="{686C2C36-A19A-4853-A63C-DBC14FFD4BFA}"/>
              </a:ext>
            </a:extLst>
          </p:cNvPr>
          <p:cNvPicPr>
            <a:picLocks noChangeAspect="1"/>
          </p:cNvPicPr>
          <p:nvPr/>
        </p:nvPicPr>
        <p:blipFill>
          <a:blip r:embed="rId2"/>
          <a:stretch>
            <a:fillRect/>
          </a:stretch>
        </p:blipFill>
        <p:spPr>
          <a:xfrm>
            <a:off x="1843187" y="2261052"/>
            <a:ext cx="8492925" cy="3391765"/>
          </a:xfrm>
          <a:prstGeom prst="rect">
            <a:avLst/>
          </a:prstGeom>
        </p:spPr>
      </p:pic>
    </p:spTree>
    <p:extLst>
      <p:ext uri="{BB962C8B-B14F-4D97-AF65-F5344CB8AC3E}">
        <p14:creationId xmlns:p14="http://schemas.microsoft.com/office/powerpoint/2010/main" val="277963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6243652"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Create Methods using Annotations: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Now try and execute only </a:t>
            </a:r>
            <a:r>
              <a:rPr lang="en-US" sz="2800" b="1" dirty="0">
                <a:solidFill>
                  <a:schemeClr val="accent1">
                    <a:lumMod val="50000"/>
                  </a:schemeClr>
                </a:solidFill>
                <a:latin typeface="Segoe UI" panose="020B0502040204020203" pitchFamily="34" charset="0"/>
                <a:cs typeface="Segoe UI" panose="020B0502040204020203" pitchFamily="34" charset="0"/>
              </a:rPr>
              <a:t>testCase1</a:t>
            </a:r>
            <a:r>
              <a:rPr lang="en-US" sz="2800" dirty="0">
                <a:solidFill>
                  <a:schemeClr val="accent1">
                    <a:lumMod val="50000"/>
                  </a:schemeClr>
                </a:solidFill>
                <a:latin typeface="Segoe UI" panose="020B0502040204020203" pitchFamily="34" charset="0"/>
                <a:cs typeface="Segoe UI" panose="020B0502040204020203" pitchFamily="34" charset="0"/>
              </a:rPr>
              <a:t>:</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We can see that all declared annotated methods are executed, despite running only the one test method.</a:t>
            </a:r>
          </a:p>
          <a:p>
            <a:pPr marL="514350" indent="-514350">
              <a:buFont typeface="Arial" panose="020B0604020202020204" pitchFamily="34" charset="0"/>
              <a:buChar char="•"/>
            </a:pPr>
            <a:endParaRPr lang="en-US" sz="2800" dirty="0">
              <a:solidFill>
                <a:schemeClr val="accent1">
                  <a:lumMod val="5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80D3A50-DB7F-4FDB-A7FC-305D93A166D3}"/>
              </a:ext>
            </a:extLst>
          </p:cNvPr>
          <p:cNvPicPr>
            <a:picLocks noChangeAspect="1"/>
          </p:cNvPicPr>
          <p:nvPr/>
        </p:nvPicPr>
        <p:blipFill>
          <a:blip r:embed="rId2"/>
          <a:stretch>
            <a:fillRect/>
          </a:stretch>
        </p:blipFill>
        <p:spPr>
          <a:xfrm>
            <a:off x="7075504" y="331518"/>
            <a:ext cx="4571999" cy="5347925"/>
          </a:xfrm>
          <a:prstGeom prst="rect">
            <a:avLst/>
          </a:prstGeom>
        </p:spPr>
      </p:pic>
    </p:spTree>
    <p:extLst>
      <p:ext uri="{BB962C8B-B14F-4D97-AF65-F5344CB8AC3E}">
        <p14:creationId xmlns:p14="http://schemas.microsoft.com/office/powerpoint/2010/main" val="2155214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1" y="1205183"/>
            <a:ext cx="10515599" cy="4565302"/>
          </a:xfrm>
        </p:spPr>
        <p:txBody>
          <a:bodyPr>
            <a:normAutofit/>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Parameters used with Annotations: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We can input parameters to the methods for test.</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Parameters are keywords that modify the annotation's function.</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Parameters require you to assign a value to them. You </a:t>
            </a:r>
            <a:r>
              <a:rPr lang="en-US" sz="2800" dirty="0" err="1">
                <a:solidFill>
                  <a:schemeClr val="accent1">
                    <a:lumMod val="50000"/>
                  </a:schemeClr>
                </a:solidFill>
                <a:latin typeface="Segoe UI" panose="020B0502040204020203" pitchFamily="34" charset="0"/>
                <a:cs typeface="Segoe UI" panose="020B0502040204020203" pitchFamily="34" charset="0"/>
              </a:rPr>
              <a:t>do.this</a:t>
            </a:r>
            <a:r>
              <a:rPr lang="en-US" sz="2800" dirty="0">
                <a:solidFill>
                  <a:schemeClr val="accent1">
                    <a:lumMod val="50000"/>
                  </a:schemeClr>
                </a:solidFill>
                <a:latin typeface="Segoe UI" panose="020B0502040204020203" pitchFamily="34" charset="0"/>
                <a:cs typeface="Segoe UI" panose="020B0502040204020203" pitchFamily="34" charset="0"/>
              </a:rPr>
              <a:t> by placing a "=" next to them, and then followed by the value.</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Parameters are enclosed in a pair of parentheses which are placed right after the annotation.</a:t>
            </a:r>
          </a:p>
          <a:p>
            <a:pPr marL="514350" indent="-514350">
              <a:buFont typeface="Arial" panose="020B0604020202020204" pitchFamily="34" charset="0"/>
              <a:buChar char="•"/>
            </a:pPr>
            <a:endParaRPr lang="en-US" sz="2800" dirty="0">
              <a:solidFill>
                <a:schemeClr val="accent1">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642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6252530" cy="4565302"/>
          </a:xfrm>
        </p:spPr>
        <p:txBody>
          <a:bodyPr>
            <a:normAutofit/>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Parameters used with Annotations: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Just input parentheses next to the test annotation and possible solution suggestion will pop up.</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We can set test method to have priority, to wait certain amount of time, to be dependent of other methods and many more parameters.</a:t>
            </a:r>
          </a:p>
        </p:txBody>
      </p:sp>
      <p:pic>
        <p:nvPicPr>
          <p:cNvPr id="2" name="Picture 1">
            <a:extLst>
              <a:ext uri="{FF2B5EF4-FFF2-40B4-BE49-F238E27FC236}">
                <a16:creationId xmlns:a16="http://schemas.microsoft.com/office/drawing/2014/main" id="{C1CAB1AD-6543-4324-87FC-8F16B52138D7}"/>
              </a:ext>
            </a:extLst>
          </p:cNvPr>
          <p:cNvPicPr>
            <a:picLocks noChangeAspect="1"/>
          </p:cNvPicPr>
          <p:nvPr/>
        </p:nvPicPr>
        <p:blipFill>
          <a:blip r:embed="rId2"/>
          <a:stretch>
            <a:fillRect/>
          </a:stretch>
        </p:blipFill>
        <p:spPr>
          <a:xfrm>
            <a:off x="7084382" y="1522519"/>
            <a:ext cx="4906390" cy="4130298"/>
          </a:xfrm>
          <a:prstGeom prst="rect">
            <a:avLst/>
          </a:prstGeom>
        </p:spPr>
      </p:pic>
    </p:spTree>
    <p:extLst>
      <p:ext uri="{BB962C8B-B14F-4D97-AF65-F5344CB8AC3E}">
        <p14:creationId xmlns:p14="http://schemas.microsoft.com/office/powerpoint/2010/main" val="167688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1">
                    <a:lumMod val="50000"/>
                  </a:schemeClr>
                </a:solidFill>
                <a:latin typeface="Segoe UI" panose="020B0502040204020203" pitchFamily="34" charset="0"/>
                <a:cs typeface="Segoe UI" panose="020B0502040204020203" pitchFamily="34" charset="0"/>
              </a:rPr>
              <a:t>Agenda</a:t>
            </a:r>
          </a:p>
        </p:txBody>
      </p:sp>
      <p:sp>
        <p:nvSpPr>
          <p:cNvPr id="5" name="Content Placeholder 4"/>
          <p:cNvSpPr>
            <a:spLocks noGrp="1"/>
          </p:cNvSpPr>
          <p:nvPr>
            <p:ph idx="1"/>
          </p:nvPr>
        </p:nvSpPr>
        <p:spPr/>
        <p:txBody>
          <a:bodyPr/>
          <a:lstStyle/>
          <a:p>
            <a:r>
              <a:rPr lang="en-US" dirty="0">
                <a:solidFill>
                  <a:schemeClr val="accent1">
                    <a:lumMod val="50000"/>
                  </a:schemeClr>
                </a:solidFill>
                <a:latin typeface="Segoe UI" panose="020B0502040204020203" pitchFamily="34" charset="0"/>
                <a:cs typeface="Segoe UI" panose="020B0502040204020203" pitchFamily="34" charset="0"/>
              </a:rPr>
              <a:t>What is </a:t>
            </a:r>
            <a:r>
              <a:rPr lang="en-US" b="1" dirty="0">
                <a:solidFill>
                  <a:schemeClr val="accent1">
                    <a:lumMod val="50000"/>
                  </a:schemeClr>
                </a:solidFill>
                <a:latin typeface="Segoe UI" panose="020B0502040204020203" pitchFamily="34" charset="0"/>
                <a:cs typeface="Segoe UI" panose="020B0502040204020203" pitchFamily="34" charset="0"/>
              </a:rPr>
              <a:t>TestNG</a:t>
            </a:r>
          </a:p>
          <a:p>
            <a:r>
              <a:rPr lang="en-US" dirty="0">
                <a:solidFill>
                  <a:schemeClr val="accent1">
                    <a:lumMod val="50000"/>
                  </a:schemeClr>
                </a:solidFill>
                <a:latin typeface="Segoe UI" panose="020B0502040204020203" pitchFamily="34" charset="0"/>
                <a:cs typeface="Segoe UI" panose="020B0502040204020203" pitchFamily="34" charset="0"/>
              </a:rPr>
              <a:t>Use of </a:t>
            </a:r>
            <a:r>
              <a:rPr lang="en-US" b="1" dirty="0">
                <a:solidFill>
                  <a:schemeClr val="accent1">
                    <a:lumMod val="50000"/>
                  </a:schemeClr>
                </a:solidFill>
                <a:latin typeface="Segoe UI" panose="020B0502040204020203" pitchFamily="34" charset="0"/>
                <a:cs typeface="Segoe UI" panose="020B0502040204020203" pitchFamily="34" charset="0"/>
              </a:rPr>
              <a:t>TestNG</a:t>
            </a:r>
            <a:endParaRPr lang="en-US" dirty="0">
              <a:solidFill>
                <a:schemeClr val="accent1">
                  <a:lumMod val="50000"/>
                </a:schemeClr>
              </a:solidFill>
              <a:latin typeface="Segoe UI" panose="020B0502040204020203" pitchFamily="34" charset="0"/>
              <a:cs typeface="Segoe UI" panose="020B0502040204020203" pitchFamily="34" charset="0"/>
            </a:endParaRPr>
          </a:p>
          <a:p>
            <a:r>
              <a:rPr lang="en-US" b="1" dirty="0">
                <a:solidFill>
                  <a:schemeClr val="accent1">
                    <a:lumMod val="50000"/>
                  </a:schemeClr>
                </a:solidFill>
                <a:latin typeface="Segoe UI" panose="020B0502040204020203" pitchFamily="34" charset="0"/>
                <a:cs typeface="Segoe UI" panose="020B0502040204020203" pitchFamily="34" charset="0"/>
              </a:rPr>
              <a:t>Assertions</a:t>
            </a:r>
            <a:r>
              <a:rPr lang="en-US" dirty="0">
                <a:solidFill>
                  <a:schemeClr val="accent1">
                    <a:lumMod val="50000"/>
                  </a:schemeClr>
                </a:solidFill>
                <a:latin typeface="Segoe UI" panose="020B0502040204020203" pitchFamily="34" charset="0"/>
                <a:cs typeface="Segoe UI" panose="020B0502040204020203" pitchFamily="34" charset="0"/>
              </a:rPr>
              <a:t> with Selenium</a:t>
            </a:r>
          </a:p>
        </p:txBody>
      </p:sp>
    </p:spTree>
    <p:extLst>
      <p:ext uri="{BB962C8B-B14F-4D97-AF65-F5344CB8AC3E}">
        <p14:creationId xmlns:p14="http://schemas.microsoft.com/office/powerpoint/2010/main" val="121451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6270284" cy="4565302"/>
          </a:xfrm>
        </p:spPr>
        <p:txBody>
          <a:bodyPr>
            <a:normAutofit/>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Parameters used with Annotations: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Let’s take a look at the following example:</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We have two tests and each of them has certain priority value</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Executing this class will execute the test with priority more important then other test.</a:t>
            </a:r>
          </a:p>
          <a:p>
            <a:pPr marL="971550" lvl="1" indent="-514350">
              <a:buFont typeface="Arial" panose="020B0604020202020204" pitchFamily="34" charset="0"/>
              <a:buChar char="•"/>
            </a:pP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A9462B7D-0A8E-4AF0-89E8-6524AC8CA707}"/>
              </a:ext>
            </a:extLst>
          </p:cNvPr>
          <p:cNvPicPr>
            <a:picLocks noChangeAspect="1"/>
          </p:cNvPicPr>
          <p:nvPr/>
        </p:nvPicPr>
        <p:blipFill rotWithShape="1">
          <a:blip r:embed="rId2"/>
          <a:srcRect r="11146" b="8292"/>
          <a:stretch/>
        </p:blipFill>
        <p:spPr>
          <a:xfrm>
            <a:off x="7036173" y="1303363"/>
            <a:ext cx="4941720" cy="4251274"/>
          </a:xfrm>
          <a:prstGeom prst="rect">
            <a:avLst/>
          </a:prstGeom>
        </p:spPr>
      </p:pic>
    </p:spTree>
    <p:extLst>
      <p:ext uri="{BB962C8B-B14F-4D97-AF65-F5344CB8AC3E}">
        <p14:creationId xmlns:p14="http://schemas.microsoft.com/office/powerpoint/2010/main" val="2135134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Parameters used with Annotations:</a:t>
            </a:r>
            <a:endParaRPr lang="en-US" dirty="0">
              <a:solidFill>
                <a:schemeClr val="accent1">
                  <a:lumMod val="50000"/>
                </a:schemeClr>
              </a:solidFill>
              <a:latin typeface="Segoe UI" panose="020B0502040204020203" pitchFamily="34" charset="0"/>
              <a:cs typeface="Segoe UI" panose="020B0502040204020203" pitchFamily="34" charset="0"/>
            </a:endParaRP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Below is the console output for the execution:</a:t>
            </a:r>
          </a:p>
          <a:p>
            <a:endParaRPr lang="en-US" sz="2800" dirty="0">
              <a:solidFill>
                <a:schemeClr val="accent1">
                  <a:lumMod val="5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BD619E8D-3031-478A-9B43-88AB88F0ED07}"/>
              </a:ext>
            </a:extLst>
          </p:cNvPr>
          <p:cNvPicPr>
            <a:picLocks noChangeAspect="1"/>
          </p:cNvPicPr>
          <p:nvPr/>
        </p:nvPicPr>
        <p:blipFill>
          <a:blip r:embed="rId2"/>
          <a:stretch>
            <a:fillRect/>
          </a:stretch>
        </p:blipFill>
        <p:spPr>
          <a:xfrm>
            <a:off x="2993439" y="2129484"/>
            <a:ext cx="6205121" cy="3523333"/>
          </a:xfrm>
          <a:prstGeom prst="rect">
            <a:avLst/>
          </a:prstGeom>
        </p:spPr>
      </p:pic>
    </p:spTree>
    <p:extLst>
      <p:ext uri="{BB962C8B-B14F-4D97-AF65-F5344CB8AC3E}">
        <p14:creationId xmlns:p14="http://schemas.microsoft.com/office/powerpoint/2010/main" val="386255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Parameters used with Annotations:</a:t>
            </a:r>
            <a:endParaRPr lang="en-US" dirty="0">
              <a:solidFill>
                <a:schemeClr val="accent1">
                  <a:lumMod val="50000"/>
                </a:schemeClr>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Some of the most common attributes for </a:t>
            </a:r>
            <a:r>
              <a:rPr lang="en-US" sz="2800" b="1" dirty="0">
                <a:solidFill>
                  <a:schemeClr val="accent1">
                    <a:lumMod val="50000"/>
                  </a:schemeClr>
                </a:solidFill>
                <a:latin typeface="Segoe UI" panose="020B0502040204020203" pitchFamily="34" charset="0"/>
                <a:cs typeface="Segoe UI" panose="020B0502040204020203" pitchFamily="34" charset="0"/>
              </a:rPr>
              <a:t>@Test </a:t>
            </a:r>
            <a:r>
              <a:rPr lang="en-US" sz="2800" dirty="0">
                <a:solidFill>
                  <a:schemeClr val="accent1">
                    <a:lumMod val="50000"/>
                  </a:schemeClr>
                </a:solidFill>
                <a:latin typeface="Segoe UI" panose="020B0502040204020203" pitchFamily="34" charset="0"/>
                <a:cs typeface="Segoe UI" panose="020B0502040204020203" pitchFamily="34" charset="0"/>
              </a:rPr>
              <a:t>annotations:</a:t>
            </a:r>
          </a:p>
        </p:txBody>
      </p:sp>
      <p:graphicFrame>
        <p:nvGraphicFramePr>
          <p:cNvPr id="2" name="Table 1">
            <a:extLst>
              <a:ext uri="{FF2B5EF4-FFF2-40B4-BE49-F238E27FC236}">
                <a16:creationId xmlns:a16="http://schemas.microsoft.com/office/drawing/2014/main" id="{9596EF22-11E4-40B0-8BA0-08C5C2D8CAA5}"/>
              </a:ext>
            </a:extLst>
          </p:cNvPr>
          <p:cNvGraphicFramePr>
            <a:graphicFrameLocks noGrp="1"/>
          </p:cNvGraphicFramePr>
          <p:nvPr>
            <p:extLst>
              <p:ext uri="{D42A27DB-BD31-4B8C-83A1-F6EECF244321}">
                <p14:modId xmlns:p14="http://schemas.microsoft.com/office/powerpoint/2010/main" val="3938673899"/>
              </p:ext>
            </p:extLst>
          </p:nvPr>
        </p:nvGraphicFramePr>
        <p:xfrm>
          <a:off x="831850" y="2226457"/>
          <a:ext cx="10515598" cy="3426360"/>
        </p:xfrm>
        <a:graphic>
          <a:graphicData uri="http://schemas.openxmlformats.org/drawingml/2006/table">
            <a:tbl>
              <a:tblPr firstRow="1" bandRow="1">
                <a:tableStyleId>{5C22544A-7EE6-4342-B048-85BDC9FD1C3A}</a:tableStyleId>
              </a:tblPr>
              <a:tblGrid>
                <a:gridCol w="2060605">
                  <a:extLst>
                    <a:ext uri="{9D8B030D-6E8A-4147-A177-3AD203B41FA5}">
                      <a16:colId xmlns:a16="http://schemas.microsoft.com/office/drawing/2014/main" val="3003208560"/>
                    </a:ext>
                  </a:extLst>
                </a:gridCol>
                <a:gridCol w="8454993">
                  <a:extLst>
                    <a:ext uri="{9D8B030D-6E8A-4147-A177-3AD203B41FA5}">
                      <a16:colId xmlns:a16="http://schemas.microsoft.com/office/drawing/2014/main" val="521032023"/>
                    </a:ext>
                  </a:extLst>
                </a:gridCol>
              </a:tblGrid>
              <a:tr h="489480">
                <a:tc>
                  <a:txBody>
                    <a:bodyPr/>
                    <a:lstStyle/>
                    <a:p>
                      <a:r>
                        <a:rPr lang="en-US" sz="1600" dirty="0"/>
                        <a:t>Attribute</a:t>
                      </a:r>
                    </a:p>
                  </a:txBody>
                  <a:tcPr/>
                </a:tc>
                <a:tc>
                  <a:txBody>
                    <a:bodyPr/>
                    <a:lstStyle/>
                    <a:p>
                      <a:r>
                        <a:rPr lang="en-US" sz="1600" dirty="0"/>
                        <a:t>Description</a:t>
                      </a:r>
                    </a:p>
                  </a:txBody>
                  <a:tcPr/>
                </a:tc>
                <a:extLst>
                  <a:ext uri="{0D108BD9-81ED-4DB2-BD59-A6C34878D82A}">
                    <a16:rowId xmlns:a16="http://schemas.microsoft.com/office/drawing/2014/main" val="1067513628"/>
                  </a:ext>
                </a:extLst>
              </a:tr>
              <a:tr h="489480">
                <a:tc>
                  <a:txBody>
                    <a:bodyPr/>
                    <a:lstStyle/>
                    <a:p>
                      <a:r>
                        <a:rPr lang="en-US" sz="1600" b="1" dirty="0"/>
                        <a:t>description</a:t>
                      </a:r>
                    </a:p>
                  </a:txBody>
                  <a:tcPr/>
                </a:tc>
                <a:tc>
                  <a:txBody>
                    <a:bodyPr/>
                    <a:lstStyle/>
                    <a:p>
                      <a:r>
                        <a:rPr lang="en-US" sz="1600" dirty="0"/>
                        <a:t>The description for this method.</a:t>
                      </a:r>
                    </a:p>
                  </a:txBody>
                  <a:tcPr/>
                </a:tc>
                <a:extLst>
                  <a:ext uri="{0D108BD9-81ED-4DB2-BD59-A6C34878D82A}">
                    <a16:rowId xmlns:a16="http://schemas.microsoft.com/office/drawing/2014/main" val="3088637289"/>
                  </a:ext>
                </a:extLst>
              </a:tr>
              <a:tr h="489480">
                <a:tc>
                  <a:txBody>
                    <a:bodyPr/>
                    <a:lstStyle/>
                    <a:p>
                      <a:r>
                        <a:rPr lang="en-US" sz="1600" b="1" dirty="0"/>
                        <a:t>timeOut</a:t>
                      </a:r>
                    </a:p>
                  </a:txBody>
                  <a:tcPr/>
                </a:tc>
                <a:tc>
                  <a:txBody>
                    <a:bodyPr/>
                    <a:lstStyle/>
                    <a:p>
                      <a:r>
                        <a:rPr lang="en-US" sz="1600" dirty="0"/>
                        <a:t>The maximum number of milliseconds this test should take.</a:t>
                      </a:r>
                    </a:p>
                  </a:txBody>
                  <a:tcPr/>
                </a:tc>
                <a:extLst>
                  <a:ext uri="{0D108BD9-81ED-4DB2-BD59-A6C34878D82A}">
                    <a16:rowId xmlns:a16="http://schemas.microsoft.com/office/drawing/2014/main" val="3651181469"/>
                  </a:ext>
                </a:extLst>
              </a:tr>
              <a:tr h="489480">
                <a:tc>
                  <a:txBody>
                    <a:bodyPr/>
                    <a:lstStyle/>
                    <a:p>
                      <a:r>
                        <a:rPr lang="en-US" sz="1600" b="1" dirty="0"/>
                        <a:t>priority</a:t>
                      </a:r>
                    </a:p>
                  </a:txBody>
                  <a:tcPr/>
                </a:tc>
                <a:tc>
                  <a:txBody>
                    <a:bodyPr/>
                    <a:lstStyle/>
                    <a:p>
                      <a:r>
                        <a:rPr lang="en-US" sz="1600" dirty="0"/>
                        <a:t>The priority for this test method. Lower priorities will be scheduled first.</a:t>
                      </a:r>
                    </a:p>
                  </a:txBody>
                  <a:tcPr/>
                </a:tc>
                <a:extLst>
                  <a:ext uri="{0D108BD9-81ED-4DB2-BD59-A6C34878D82A}">
                    <a16:rowId xmlns:a16="http://schemas.microsoft.com/office/drawing/2014/main" val="3158731810"/>
                  </a:ext>
                </a:extLst>
              </a:tr>
              <a:tr h="489480">
                <a:tc>
                  <a:txBody>
                    <a:bodyPr/>
                    <a:lstStyle/>
                    <a:p>
                      <a:r>
                        <a:rPr lang="en-US" sz="1600" b="1" dirty="0"/>
                        <a:t>dependsOnMethods</a:t>
                      </a:r>
                    </a:p>
                  </a:txBody>
                  <a:tcPr/>
                </a:tc>
                <a:tc>
                  <a:txBody>
                    <a:bodyPr/>
                    <a:lstStyle/>
                    <a:p>
                      <a:r>
                        <a:rPr lang="en-US" sz="1600" dirty="0"/>
                        <a:t>The list of methods this method depends on.</a:t>
                      </a:r>
                    </a:p>
                  </a:txBody>
                  <a:tcPr/>
                </a:tc>
                <a:extLst>
                  <a:ext uri="{0D108BD9-81ED-4DB2-BD59-A6C34878D82A}">
                    <a16:rowId xmlns:a16="http://schemas.microsoft.com/office/drawing/2014/main" val="2297069004"/>
                  </a:ext>
                </a:extLst>
              </a:tr>
              <a:tr h="489480">
                <a:tc>
                  <a:txBody>
                    <a:bodyPr/>
                    <a:lstStyle/>
                    <a:p>
                      <a:r>
                        <a:rPr lang="en-US" sz="1600" b="1" dirty="0"/>
                        <a:t>enabled</a:t>
                      </a:r>
                    </a:p>
                  </a:txBody>
                  <a:tcPr/>
                </a:tc>
                <a:tc>
                  <a:txBody>
                    <a:bodyPr/>
                    <a:lstStyle/>
                    <a:p>
                      <a:r>
                        <a:rPr lang="en-US" sz="1600" dirty="0"/>
                        <a:t>Whether methods on this class/method are enabled.</a:t>
                      </a:r>
                    </a:p>
                  </a:txBody>
                  <a:tcPr/>
                </a:tc>
                <a:extLst>
                  <a:ext uri="{0D108BD9-81ED-4DB2-BD59-A6C34878D82A}">
                    <a16:rowId xmlns:a16="http://schemas.microsoft.com/office/drawing/2014/main" val="2083048446"/>
                  </a:ext>
                </a:extLst>
              </a:tr>
              <a:tr h="489480">
                <a:tc>
                  <a:txBody>
                    <a:bodyPr/>
                    <a:lstStyle/>
                    <a:p>
                      <a:r>
                        <a:rPr lang="en-US" sz="1600" b="1" i="0" kern="1200" dirty="0">
                          <a:solidFill>
                            <a:schemeClr val="dk1"/>
                          </a:solidFill>
                          <a:effectLst/>
                          <a:latin typeface="+mn-lt"/>
                          <a:ea typeface="+mn-ea"/>
                          <a:cs typeface="+mn-cs"/>
                        </a:rPr>
                        <a:t>alwaysRun</a:t>
                      </a:r>
                      <a:endParaRPr lang="en-US" sz="1600" b="1" dirty="0"/>
                    </a:p>
                  </a:txBody>
                  <a:tcPr/>
                </a:tc>
                <a:tc>
                  <a:txBody>
                    <a:bodyPr/>
                    <a:lstStyle/>
                    <a:p>
                      <a:r>
                        <a:rPr lang="en-US" sz="1600" dirty="0"/>
                        <a:t>If set to true, this test method will always be run even if it depends on a method that failed.</a:t>
                      </a:r>
                    </a:p>
                  </a:txBody>
                  <a:tcPr/>
                </a:tc>
                <a:extLst>
                  <a:ext uri="{0D108BD9-81ED-4DB2-BD59-A6C34878D82A}">
                    <a16:rowId xmlns:a16="http://schemas.microsoft.com/office/drawing/2014/main" val="1203271157"/>
                  </a:ext>
                </a:extLst>
              </a:tr>
            </a:tbl>
          </a:graphicData>
        </a:graphic>
      </p:graphicFrame>
    </p:spTree>
    <p:extLst>
      <p:ext uri="{BB962C8B-B14F-4D97-AF65-F5344CB8AC3E}">
        <p14:creationId xmlns:p14="http://schemas.microsoft.com/office/powerpoint/2010/main" val="409862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Create test Suite:</a:t>
            </a:r>
            <a:endParaRPr lang="en-US" dirty="0">
              <a:solidFill>
                <a:schemeClr val="accent1">
                  <a:lumMod val="50000"/>
                </a:schemeClr>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We can create test suite which will execute more than one test classes.</a:t>
            </a:r>
          </a:p>
          <a:p>
            <a:pPr marL="457200" indent="-45720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In order to be able to do that, we need to create XML file in which we will declare the name of the suite, give the name of the group of tests and give reference which class to be part of that suite.</a:t>
            </a:r>
          </a:p>
        </p:txBody>
      </p:sp>
    </p:spTree>
    <p:extLst>
      <p:ext uri="{BB962C8B-B14F-4D97-AF65-F5344CB8AC3E}">
        <p14:creationId xmlns:p14="http://schemas.microsoft.com/office/powerpoint/2010/main" val="3277094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6767433" cy="4565302"/>
          </a:xfrm>
        </p:spPr>
        <p:txBody>
          <a:bodyPr>
            <a:normAutofit/>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Create test Suite:</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First, we will create XML file with name </a:t>
            </a:r>
            <a:r>
              <a:rPr lang="en-US" sz="2800" b="1" dirty="0">
                <a:solidFill>
                  <a:schemeClr val="accent1">
                    <a:lumMod val="50000"/>
                  </a:schemeClr>
                </a:solidFill>
                <a:latin typeface="Segoe UI" panose="020B0502040204020203" pitchFamily="34" charset="0"/>
                <a:cs typeface="Segoe UI" panose="020B0502040204020203" pitchFamily="34" charset="0"/>
              </a:rPr>
              <a:t>testing.xml</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We will create this file in the project.</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Go To: Right click on </a:t>
            </a:r>
            <a:r>
              <a:rPr lang="en-US" sz="2800" b="1" dirty="0">
                <a:solidFill>
                  <a:schemeClr val="accent1">
                    <a:lumMod val="50000"/>
                  </a:schemeClr>
                </a:solidFill>
                <a:latin typeface="Segoe UI" panose="020B0502040204020203" pitchFamily="34" charset="0"/>
                <a:cs typeface="Segoe UI" panose="020B0502040204020203" pitchFamily="34" charset="0"/>
              </a:rPr>
              <a:t>Project</a:t>
            </a:r>
            <a:r>
              <a:rPr lang="en-US" sz="2800" dirty="0">
                <a:solidFill>
                  <a:schemeClr val="accent1">
                    <a:lumMod val="50000"/>
                  </a:schemeClr>
                </a:solidFill>
                <a:latin typeface="Segoe UI" panose="020B0502040204020203" pitchFamily="34" charset="0"/>
                <a:cs typeface="Segoe UI" panose="020B0502040204020203" pitchFamily="34" charset="0"/>
              </a:rPr>
              <a:t> -&gt; </a:t>
            </a:r>
            <a:r>
              <a:rPr lang="en-US" sz="2800" b="1" dirty="0">
                <a:solidFill>
                  <a:schemeClr val="accent1">
                    <a:lumMod val="50000"/>
                  </a:schemeClr>
                </a:solidFill>
                <a:latin typeface="Segoe UI" panose="020B0502040204020203" pitchFamily="34" charset="0"/>
                <a:cs typeface="Segoe UI" panose="020B0502040204020203" pitchFamily="34" charset="0"/>
              </a:rPr>
              <a:t>New</a:t>
            </a:r>
            <a:r>
              <a:rPr lang="en-US" sz="2800" dirty="0">
                <a:solidFill>
                  <a:schemeClr val="accent1">
                    <a:lumMod val="50000"/>
                  </a:schemeClr>
                </a:solidFill>
                <a:latin typeface="Segoe UI" panose="020B0502040204020203" pitchFamily="34" charset="0"/>
                <a:cs typeface="Segoe UI" panose="020B0502040204020203" pitchFamily="34" charset="0"/>
              </a:rPr>
              <a:t> -&gt; </a:t>
            </a:r>
            <a:r>
              <a:rPr lang="en-US" sz="2800" b="1" dirty="0">
                <a:solidFill>
                  <a:schemeClr val="accent1">
                    <a:lumMod val="50000"/>
                  </a:schemeClr>
                </a:solidFill>
                <a:latin typeface="Segoe UI" panose="020B0502040204020203" pitchFamily="34" charset="0"/>
                <a:cs typeface="Segoe UI" panose="020B0502040204020203" pitchFamily="34" charset="0"/>
              </a:rPr>
              <a:t>File</a:t>
            </a:r>
            <a:r>
              <a:rPr lang="en-US" sz="2800" dirty="0">
                <a:solidFill>
                  <a:schemeClr val="accent1">
                    <a:lumMod val="50000"/>
                  </a:schemeClr>
                </a:solidFill>
                <a:latin typeface="Segoe UI" panose="020B0502040204020203" pitchFamily="34" charset="0"/>
                <a:cs typeface="Segoe UI" panose="020B0502040204020203" pitchFamily="34" charset="0"/>
              </a:rPr>
              <a:t> and input the </a:t>
            </a:r>
            <a:r>
              <a:rPr lang="en-US" sz="2800" b="1" dirty="0">
                <a:solidFill>
                  <a:schemeClr val="accent1">
                    <a:lumMod val="50000"/>
                  </a:schemeClr>
                </a:solidFill>
                <a:latin typeface="Segoe UI" panose="020B0502040204020203" pitchFamily="34" charset="0"/>
                <a:cs typeface="Segoe UI" panose="020B0502040204020203" pitchFamily="34" charset="0"/>
              </a:rPr>
              <a:t>file name</a:t>
            </a:r>
            <a:r>
              <a:rPr lang="en-US" sz="2800" dirty="0">
                <a:solidFill>
                  <a:schemeClr val="accent1">
                    <a:lumMod val="50000"/>
                  </a:schemeClr>
                </a:solidFill>
                <a:latin typeface="Segoe UI" panose="020B0502040204020203" pitchFamily="34" charset="0"/>
                <a:cs typeface="Segoe UI" panose="020B0502040204020203" pitchFamily="34" charset="0"/>
              </a:rPr>
              <a:t>.</a:t>
            </a:r>
            <a:endParaRPr lang="en-US" dirty="0">
              <a:solidFill>
                <a:schemeClr val="accent1">
                  <a:lumMod val="50000"/>
                </a:schemeClr>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25A31652-22D4-46CD-8F51-014E9F4DF8FD}"/>
              </a:ext>
            </a:extLst>
          </p:cNvPr>
          <p:cNvPicPr>
            <a:picLocks noChangeAspect="1"/>
          </p:cNvPicPr>
          <p:nvPr/>
        </p:nvPicPr>
        <p:blipFill>
          <a:blip r:embed="rId2"/>
          <a:stretch>
            <a:fillRect/>
          </a:stretch>
        </p:blipFill>
        <p:spPr>
          <a:xfrm>
            <a:off x="7531269" y="164397"/>
            <a:ext cx="4045214" cy="5495284"/>
          </a:xfrm>
          <a:prstGeom prst="rect">
            <a:avLst/>
          </a:prstGeom>
        </p:spPr>
      </p:pic>
    </p:spTree>
    <p:extLst>
      <p:ext uri="{BB962C8B-B14F-4D97-AF65-F5344CB8AC3E}">
        <p14:creationId xmlns:p14="http://schemas.microsoft.com/office/powerpoint/2010/main" val="3533650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10515598" cy="4565302"/>
          </a:xfrm>
        </p:spPr>
        <p:txBody>
          <a:bodyPr>
            <a:normAutofit fontScale="92500" lnSpcReduction="10000"/>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Create test Suite:</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Next, input the code below in the file:</a:t>
            </a:r>
          </a:p>
          <a:p>
            <a:r>
              <a:rPr lang="en-US" sz="2800" b="1" dirty="0">
                <a:solidFill>
                  <a:schemeClr val="accent1">
                    <a:lumMod val="50000"/>
                  </a:schemeClr>
                </a:solidFill>
                <a:latin typeface="Segoe UI" panose="020B0502040204020203" pitchFamily="34" charset="0"/>
                <a:cs typeface="Segoe UI" panose="020B0502040204020203" pitchFamily="34" charset="0"/>
              </a:rPr>
              <a:t>&lt;!DOCTYPE suite SYSTEM "http://testng.org/testng-1.0.dtd" &gt;</a:t>
            </a:r>
          </a:p>
          <a:p>
            <a:r>
              <a:rPr lang="en-US" sz="2800" b="1" dirty="0">
                <a:solidFill>
                  <a:schemeClr val="accent1">
                    <a:lumMod val="50000"/>
                  </a:schemeClr>
                </a:solidFill>
                <a:latin typeface="Segoe UI" panose="020B0502040204020203" pitchFamily="34" charset="0"/>
                <a:cs typeface="Segoe UI" panose="020B0502040204020203" pitchFamily="34" charset="0"/>
              </a:rPr>
              <a:t>&lt;suite name="</a:t>
            </a:r>
            <a:r>
              <a:rPr lang="en-US" sz="2800" b="1" dirty="0" err="1">
                <a:solidFill>
                  <a:schemeClr val="accent1">
                    <a:lumMod val="50000"/>
                  </a:schemeClr>
                </a:solidFill>
                <a:latin typeface="Segoe UI" panose="020B0502040204020203" pitchFamily="34" charset="0"/>
                <a:cs typeface="Segoe UI" panose="020B0502040204020203" pitchFamily="34" charset="0"/>
              </a:rPr>
              <a:t>TestAll</a:t>
            </a:r>
            <a:r>
              <a:rPr lang="en-US" sz="2800" b="1" dirty="0">
                <a:solidFill>
                  <a:schemeClr val="accent1">
                    <a:lumMod val="50000"/>
                  </a:schemeClr>
                </a:solidFill>
                <a:latin typeface="Segoe UI" panose="020B0502040204020203" pitchFamily="34" charset="0"/>
                <a:cs typeface="Segoe UI" panose="020B0502040204020203" pitchFamily="34" charset="0"/>
              </a:rPr>
              <a:t>"&gt;</a:t>
            </a:r>
          </a:p>
          <a:p>
            <a:r>
              <a:rPr lang="en-US" sz="2800" b="1" dirty="0">
                <a:solidFill>
                  <a:schemeClr val="accent1">
                    <a:lumMod val="50000"/>
                  </a:schemeClr>
                </a:solidFill>
                <a:latin typeface="Segoe UI" panose="020B0502040204020203" pitchFamily="34" charset="0"/>
                <a:cs typeface="Segoe UI" panose="020B0502040204020203" pitchFamily="34" charset="0"/>
              </a:rPr>
              <a:t>    &lt;test name="</a:t>
            </a:r>
            <a:r>
              <a:rPr lang="en-US" sz="2800" b="1" dirty="0" err="1">
                <a:solidFill>
                  <a:schemeClr val="accent1">
                    <a:lumMod val="50000"/>
                  </a:schemeClr>
                </a:solidFill>
                <a:latin typeface="Segoe UI" panose="020B0502040204020203" pitchFamily="34" charset="0"/>
                <a:cs typeface="Segoe UI" panose="020B0502040204020203" pitchFamily="34" charset="0"/>
              </a:rPr>
              <a:t>testNGClass</a:t>
            </a:r>
            <a:r>
              <a:rPr lang="en-US" sz="2800" b="1" dirty="0">
                <a:solidFill>
                  <a:schemeClr val="accent1">
                    <a:lumMod val="50000"/>
                  </a:schemeClr>
                </a:solidFill>
                <a:latin typeface="Segoe UI" panose="020B0502040204020203" pitchFamily="34" charset="0"/>
                <a:cs typeface="Segoe UI" panose="020B0502040204020203" pitchFamily="34" charset="0"/>
              </a:rPr>
              <a:t>"&gt;</a:t>
            </a:r>
          </a:p>
          <a:p>
            <a:r>
              <a:rPr lang="en-US" sz="2800" b="1" dirty="0">
                <a:solidFill>
                  <a:schemeClr val="accent1">
                    <a:lumMod val="50000"/>
                  </a:schemeClr>
                </a:solidFill>
                <a:latin typeface="Segoe UI" panose="020B0502040204020203" pitchFamily="34" charset="0"/>
                <a:cs typeface="Segoe UI" panose="020B0502040204020203" pitchFamily="34" charset="0"/>
              </a:rPr>
              <a:t>        &lt;classes&gt;</a:t>
            </a:r>
          </a:p>
          <a:p>
            <a:r>
              <a:rPr lang="en-US" sz="2800" b="1" dirty="0">
                <a:solidFill>
                  <a:schemeClr val="accent1">
                    <a:lumMod val="50000"/>
                  </a:schemeClr>
                </a:solidFill>
                <a:latin typeface="Segoe UI" panose="020B0502040204020203" pitchFamily="34" charset="0"/>
                <a:cs typeface="Segoe UI" panose="020B0502040204020203" pitchFamily="34" charset="0"/>
              </a:rPr>
              <a:t>            &lt;class name="</a:t>
            </a:r>
            <a:r>
              <a:rPr lang="en-US" sz="2800" b="1" dirty="0" err="1">
                <a:solidFill>
                  <a:schemeClr val="accent1">
                    <a:lumMod val="50000"/>
                  </a:schemeClr>
                </a:solidFill>
                <a:latin typeface="Segoe UI" panose="020B0502040204020203" pitchFamily="34" charset="0"/>
                <a:cs typeface="Segoe UI" panose="020B0502040204020203" pitchFamily="34" charset="0"/>
              </a:rPr>
              <a:t>TestNGClass</a:t>
            </a:r>
            <a:r>
              <a:rPr lang="en-US" sz="2800" b="1" dirty="0">
                <a:solidFill>
                  <a:schemeClr val="accent1">
                    <a:lumMod val="50000"/>
                  </a:schemeClr>
                </a:solidFill>
                <a:latin typeface="Segoe UI" panose="020B0502040204020203" pitchFamily="34" charset="0"/>
                <a:cs typeface="Segoe UI" panose="020B0502040204020203" pitchFamily="34" charset="0"/>
              </a:rPr>
              <a:t>" /&gt;</a:t>
            </a:r>
          </a:p>
          <a:p>
            <a:r>
              <a:rPr lang="en-US" sz="2800" b="1" dirty="0">
                <a:solidFill>
                  <a:schemeClr val="accent1">
                    <a:lumMod val="50000"/>
                  </a:schemeClr>
                </a:solidFill>
                <a:latin typeface="Segoe UI" panose="020B0502040204020203" pitchFamily="34" charset="0"/>
                <a:cs typeface="Segoe UI" panose="020B0502040204020203" pitchFamily="34" charset="0"/>
              </a:rPr>
              <a:t>        &lt;/classes&gt;</a:t>
            </a:r>
          </a:p>
          <a:p>
            <a:r>
              <a:rPr lang="en-US" sz="2800" b="1" dirty="0">
                <a:solidFill>
                  <a:schemeClr val="accent1">
                    <a:lumMod val="50000"/>
                  </a:schemeClr>
                </a:solidFill>
                <a:latin typeface="Segoe UI" panose="020B0502040204020203" pitchFamily="34" charset="0"/>
                <a:cs typeface="Segoe UI" panose="020B0502040204020203" pitchFamily="34" charset="0"/>
              </a:rPr>
              <a:t>    &lt;/test&gt;</a:t>
            </a:r>
          </a:p>
          <a:p>
            <a:r>
              <a:rPr lang="en-US" sz="2800" b="1" dirty="0">
                <a:solidFill>
                  <a:schemeClr val="accent1">
                    <a:lumMod val="50000"/>
                  </a:schemeClr>
                </a:solidFill>
                <a:latin typeface="Segoe UI" panose="020B0502040204020203" pitchFamily="34" charset="0"/>
                <a:cs typeface="Segoe UI" panose="020B0502040204020203" pitchFamily="34" charset="0"/>
              </a:rPr>
              <a:t>&lt;/suite&gt;</a:t>
            </a:r>
          </a:p>
        </p:txBody>
      </p:sp>
    </p:spTree>
    <p:extLst>
      <p:ext uri="{BB962C8B-B14F-4D97-AF65-F5344CB8AC3E}">
        <p14:creationId xmlns:p14="http://schemas.microsoft.com/office/powerpoint/2010/main" val="651862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Create test Suite:</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The file should look like this:</a:t>
            </a:r>
          </a:p>
        </p:txBody>
      </p:sp>
      <p:pic>
        <p:nvPicPr>
          <p:cNvPr id="2" name="Picture 1">
            <a:extLst>
              <a:ext uri="{FF2B5EF4-FFF2-40B4-BE49-F238E27FC236}">
                <a16:creationId xmlns:a16="http://schemas.microsoft.com/office/drawing/2014/main" id="{F09F1880-6EF6-41BF-BC31-6809AF413FF8}"/>
              </a:ext>
            </a:extLst>
          </p:cNvPr>
          <p:cNvPicPr>
            <a:picLocks noChangeAspect="1"/>
          </p:cNvPicPr>
          <p:nvPr/>
        </p:nvPicPr>
        <p:blipFill>
          <a:blip r:embed="rId2"/>
          <a:stretch>
            <a:fillRect/>
          </a:stretch>
        </p:blipFill>
        <p:spPr>
          <a:xfrm>
            <a:off x="2515871" y="2123316"/>
            <a:ext cx="7160257" cy="3529501"/>
          </a:xfrm>
          <a:prstGeom prst="rect">
            <a:avLst/>
          </a:prstGeom>
        </p:spPr>
      </p:pic>
    </p:spTree>
    <p:extLst>
      <p:ext uri="{BB962C8B-B14F-4D97-AF65-F5344CB8AC3E}">
        <p14:creationId xmlns:p14="http://schemas.microsoft.com/office/powerpoint/2010/main" val="1177622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Create test Suite:</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We can input as many classes as we want in this file, and of course, we need to do this manually.</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We can group them in tests as it is shown.</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To execute this suite, with </a:t>
            </a:r>
            <a:r>
              <a:rPr lang="en-US" sz="2800" b="1" dirty="0">
                <a:solidFill>
                  <a:schemeClr val="accent1">
                    <a:lumMod val="50000"/>
                  </a:schemeClr>
                </a:solidFill>
                <a:latin typeface="Segoe UI" panose="020B0502040204020203" pitchFamily="34" charset="0"/>
                <a:cs typeface="Segoe UI" panose="020B0502040204020203" pitchFamily="34" charset="0"/>
              </a:rPr>
              <a:t>Right Click </a:t>
            </a:r>
            <a:r>
              <a:rPr lang="en-US" sz="2800" dirty="0">
                <a:solidFill>
                  <a:schemeClr val="accent1">
                    <a:lumMod val="50000"/>
                  </a:schemeClr>
                </a:solidFill>
                <a:latin typeface="Segoe UI" panose="020B0502040204020203" pitchFamily="34" charset="0"/>
                <a:cs typeface="Segoe UI" panose="020B0502040204020203" pitchFamily="34" charset="0"/>
              </a:rPr>
              <a:t>on the xml file and just click </a:t>
            </a:r>
            <a:r>
              <a:rPr lang="en-US" sz="2800" b="1" dirty="0">
                <a:solidFill>
                  <a:schemeClr val="accent1">
                    <a:lumMod val="50000"/>
                  </a:schemeClr>
                </a:solidFill>
                <a:latin typeface="Segoe UI" panose="020B0502040204020203" pitchFamily="34" charset="0"/>
                <a:cs typeface="Segoe UI" panose="020B0502040204020203" pitchFamily="34" charset="0"/>
              </a:rPr>
              <a:t>Run</a:t>
            </a:r>
          </a:p>
        </p:txBody>
      </p:sp>
    </p:spTree>
    <p:extLst>
      <p:ext uri="{BB962C8B-B14F-4D97-AF65-F5344CB8AC3E}">
        <p14:creationId xmlns:p14="http://schemas.microsoft.com/office/powerpoint/2010/main" val="140778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Assertions</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a:pPr>
            <a:r>
              <a:rPr lang="en-US" sz="2800" dirty="0">
                <a:solidFill>
                  <a:schemeClr val="accent1">
                    <a:lumMod val="50000"/>
                  </a:schemeClr>
                </a:solidFill>
                <a:latin typeface="Segoe UI" panose="020B0502040204020203" pitchFamily="34" charset="0"/>
                <a:cs typeface="Segoe UI" panose="020B0502040204020203" pitchFamily="34" charset="0"/>
              </a:rPr>
              <a:t>Introduction:</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Assertions are used for validating a test case and helps us understand if a test case has passed or failed.</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The assertion is considered to be met if the actual result of an application matches with that of the expected result.</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While automating web applications using Selenium, we need to validate our tests to verify if they are working as expected or not (that is, if a test case result is pass/fails).</a:t>
            </a:r>
          </a:p>
        </p:txBody>
      </p:sp>
    </p:spTree>
    <p:extLst>
      <p:ext uri="{BB962C8B-B14F-4D97-AF65-F5344CB8AC3E}">
        <p14:creationId xmlns:p14="http://schemas.microsoft.com/office/powerpoint/2010/main" val="1775193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Assertions</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Types of Assertions in Selenium:</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There are two types of assertions in Selenium and the categorization depends on how the assertion behaves after a condition is pass or fail:</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Hard Assertions</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Soft Assertions</a:t>
            </a:r>
          </a:p>
        </p:txBody>
      </p:sp>
      <p:graphicFrame>
        <p:nvGraphicFramePr>
          <p:cNvPr id="2" name="Diagram 1">
            <a:extLst>
              <a:ext uri="{FF2B5EF4-FFF2-40B4-BE49-F238E27FC236}">
                <a16:creationId xmlns:a16="http://schemas.microsoft.com/office/drawing/2014/main" id="{52B1F380-54FF-45B6-9420-13D9235D6A75}"/>
              </a:ext>
            </a:extLst>
          </p:cNvPr>
          <p:cNvGraphicFramePr/>
          <p:nvPr>
            <p:extLst>
              <p:ext uri="{D42A27DB-BD31-4B8C-83A1-F6EECF244321}">
                <p14:modId xmlns:p14="http://schemas.microsoft.com/office/powerpoint/2010/main" val="3422148119"/>
              </p:ext>
            </p:extLst>
          </p:nvPr>
        </p:nvGraphicFramePr>
        <p:xfrm>
          <a:off x="3621102" y="2627790"/>
          <a:ext cx="6605973" cy="3025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301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What is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0" y="1205183"/>
            <a:ext cx="10515600" cy="4565302"/>
          </a:xfrm>
        </p:spPr>
        <p:txBody>
          <a:bodyPr>
            <a:normAutofit/>
          </a:bodyPr>
          <a:lstStyle/>
          <a:p>
            <a:pPr marL="514350" indent="-514350">
              <a:buFont typeface="+mj-lt"/>
              <a:buAutoNum type="arabicPeriod"/>
            </a:pPr>
            <a:r>
              <a:rPr lang="en-US" sz="2800" dirty="0">
                <a:solidFill>
                  <a:schemeClr val="accent1">
                    <a:lumMod val="50000"/>
                  </a:schemeClr>
                </a:solidFill>
                <a:latin typeface="Segoe UI" panose="020B0502040204020203" pitchFamily="34" charset="0"/>
                <a:cs typeface="Segoe UI" panose="020B0502040204020203" pitchFamily="34" charset="0"/>
              </a:rPr>
              <a:t>Introduction:</a:t>
            </a:r>
          </a:p>
          <a:p>
            <a:pPr marL="457200" indent="-457200">
              <a:buFont typeface="Arial" panose="020B0604020202020204" pitchFamily="34" charset="0"/>
              <a:buChar char="•"/>
            </a:pPr>
            <a:r>
              <a:rPr lang="en-US" sz="2800" b="1" dirty="0">
                <a:solidFill>
                  <a:schemeClr val="accent1">
                    <a:lumMod val="50000"/>
                  </a:schemeClr>
                </a:solidFill>
                <a:latin typeface="Segoe UI" panose="020B0502040204020203" pitchFamily="34" charset="0"/>
                <a:cs typeface="Segoe UI" panose="020B0502040204020203" pitchFamily="34" charset="0"/>
              </a:rPr>
              <a:t>TestNG </a:t>
            </a:r>
            <a:r>
              <a:rPr lang="en-US" sz="2800" dirty="0">
                <a:solidFill>
                  <a:schemeClr val="accent1">
                    <a:lumMod val="50000"/>
                  </a:schemeClr>
                </a:solidFill>
                <a:latin typeface="Segoe UI" panose="020B0502040204020203" pitchFamily="34" charset="0"/>
                <a:cs typeface="Segoe UI" panose="020B0502040204020203" pitchFamily="34" charset="0"/>
              </a:rPr>
              <a:t>is an automation testing framework in which </a:t>
            </a:r>
            <a:r>
              <a:rPr lang="en-US" sz="2800" b="1" dirty="0">
                <a:solidFill>
                  <a:schemeClr val="accent1">
                    <a:lumMod val="50000"/>
                  </a:schemeClr>
                </a:solidFill>
                <a:latin typeface="Segoe UI" panose="020B0502040204020203" pitchFamily="34" charset="0"/>
                <a:cs typeface="Segoe UI" panose="020B0502040204020203" pitchFamily="34" charset="0"/>
              </a:rPr>
              <a:t>NG</a:t>
            </a:r>
            <a:r>
              <a:rPr lang="en-US" sz="2800" dirty="0">
                <a:solidFill>
                  <a:schemeClr val="accent1">
                    <a:lumMod val="50000"/>
                  </a:schemeClr>
                </a:solidFill>
                <a:latin typeface="Segoe UI" panose="020B0502040204020203" pitchFamily="34" charset="0"/>
                <a:cs typeface="Segoe UI" panose="020B0502040204020203" pitchFamily="34" charset="0"/>
              </a:rPr>
              <a:t> stands for "</a:t>
            </a:r>
            <a:r>
              <a:rPr lang="en-US" sz="2800" i="1" dirty="0">
                <a:solidFill>
                  <a:schemeClr val="accent1">
                    <a:lumMod val="50000"/>
                  </a:schemeClr>
                </a:solidFill>
                <a:latin typeface="Segoe UI" panose="020B0502040204020203" pitchFamily="34" charset="0"/>
                <a:cs typeface="Segoe UI" panose="020B0502040204020203" pitchFamily="34" charset="0"/>
              </a:rPr>
              <a:t>Next Generation</a:t>
            </a:r>
            <a:r>
              <a:rPr lang="en-US" sz="2800" dirty="0">
                <a:solidFill>
                  <a:schemeClr val="accent1">
                    <a:lumMod val="50000"/>
                  </a:schemeClr>
                </a:solidFill>
                <a:latin typeface="Segoe UI" panose="020B0502040204020203" pitchFamily="34" charset="0"/>
                <a:cs typeface="Segoe UI" panose="020B0502040204020203" pitchFamily="34" charset="0"/>
              </a:rPr>
              <a:t>". TestNG is inspired from JUnit which uses the annotations (@).</a:t>
            </a:r>
          </a:p>
          <a:p>
            <a:pPr marL="457200" indent="-45720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Using TestNG you can generate a proper report, and you can easily come to know how many test cases are passed, failed and skipped.</a:t>
            </a:r>
          </a:p>
          <a:p>
            <a:pPr marL="457200" indent="-45720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You can execute failed test case separately.</a:t>
            </a:r>
          </a:p>
        </p:txBody>
      </p:sp>
    </p:spTree>
    <p:extLst>
      <p:ext uri="{BB962C8B-B14F-4D97-AF65-F5344CB8AC3E}">
        <p14:creationId xmlns:p14="http://schemas.microsoft.com/office/powerpoint/2010/main" val="1029964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Assertions</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Types of Assertions in Selenium:</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Hard Assertion:</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Hard Assertion is an Assertion that throws the </a:t>
            </a:r>
            <a:r>
              <a:rPr lang="en-US" sz="2400" b="1" i="1" dirty="0">
                <a:solidFill>
                  <a:schemeClr val="accent1">
                    <a:lumMod val="50000"/>
                  </a:schemeClr>
                </a:solidFill>
                <a:latin typeface="Segoe UI" panose="020B0502040204020203" pitchFamily="34" charset="0"/>
                <a:cs typeface="Segoe UI" panose="020B0502040204020203" pitchFamily="34" charset="0"/>
              </a:rPr>
              <a:t>AssertException</a:t>
            </a:r>
            <a:r>
              <a:rPr lang="en-US" sz="2400" dirty="0">
                <a:solidFill>
                  <a:schemeClr val="accent1">
                    <a:lumMod val="50000"/>
                  </a:schemeClr>
                </a:solidFill>
                <a:latin typeface="Segoe UI" panose="020B0502040204020203" pitchFamily="34" charset="0"/>
                <a:cs typeface="Segoe UI" panose="020B0502040204020203" pitchFamily="34" charset="0"/>
              </a:rPr>
              <a:t> when the test case is failed.</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In the case of Hard Assertion, you can handle the error by using a catch block like a java exception.</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Suppose we have two test cases in a suite. The first test case in a suite has an assertion that fails, and if we want to run the second case in a suit, then we need to handle the assertion error.</a:t>
            </a:r>
          </a:p>
        </p:txBody>
      </p:sp>
    </p:spTree>
    <p:extLst>
      <p:ext uri="{BB962C8B-B14F-4D97-AF65-F5344CB8AC3E}">
        <p14:creationId xmlns:p14="http://schemas.microsoft.com/office/powerpoint/2010/main" val="285165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Assertions</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Types of Assertions in Selenium:</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Hard Assertion:</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A Hard Assertion contains the following methods:</a:t>
            </a:r>
          </a:p>
          <a:p>
            <a:pPr marL="1428750" lvl="2" indent="-514350">
              <a:buFont typeface="Wingdings" panose="05000000000000000000" pitchFamily="2" charset="2"/>
              <a:buChar char="Ø"/>
            </a:pPr>
            <a:r>
              <a:rPr lang="en-US" sz="2200" dirty="0">
                <a:solidFill>
                  <a:schemeClr val="accent1">
                    <a:lumMod val="50000"/>
                  </a:schemeClr>
                </a:solidFill>
                <a:latin typeface="Segoe UI" panose="020B0502040204020203" pitchFamily="34" charset="0"/>
                <a:cs typeface="Segoe UI" panose="020B0502040204020203" pitchFamily="34" charset="0"/>
              </a:rPr>
              <a:t>AssertEquals</a:t>
            </a:r>
          </a:p>
          <a:p>
            <a:pPr marL="1428750" lvl="2" indent="-514350">
              <a:buFont typeface="Wingdings" panose="05000000000000000000" pitchFamily="2" charset="2"/>
              <a:buChar char="Ø"/>
            </a:pPr>
            <a:r>
              <a:rPr lang="en-US" sz="2200" dirty="0">
                <a:solidFill>
                  <a:schemeClr val="accent1">
                    <a:lumMod val="50000"/>
                  </a:schemeClr>
                </a:solidFill>
                <a:latin typeface="Segoe UI" panose="020B0502040204020203" pitchFamily="34" charset="0"/>
                <a:cs typeface="Segoe UI" panose="020B0502040204020203" pitchFamily="34" charset="0"/>
              </a:rPr>
              <a:t>AssertNotEquals</a:t>
            </a:r>
          </a:p>
          <a:p>
            <a:pPr marL="1428750" lvl="2" indent="-514350">
              <a:buFont typeface="Wingdings" panose="05000000000000000000" pitchFamily="2" charset="2"/>
              <a:buChar char="Ø"/>
            </a:pPr>
            <a:r>
              <a:rPr lang="en-US" sz="2200" dirty="0">
                <a:solidFill>
                  <a:schemeClr val="accent1">
                    <a:lumMod val="50000"/>
                  </a:schemeClr>
                </a:solidFill>
                <a:latin typeface="Segoe UI" panose="020B0502040204020203" pitchFamily="34" charset="0"/>
                <a:cs typeface="Segoe UI" panose="020B0502040204020203" pitchFamily="34" charset="0"/>
              </a:rPr>
              <a:t>AssertTrue</a:t>
            </a:r>
          </a:p>
          <a:p>
            <a:pPr marL="1428750" lvl="2" indent="-514350">
              <a:buFont typeface="Wingdings" panose="05000000000000000000" pitchFamily="2" charset="2"/>
              <a:buChar char="Ø"/>
            </a:pPr>
            <a:r>
              <a:rPr lang="en-US" sz="2200" dirty="0">
                <a:solidFill>
                  <a:schemeClr val="accent1">
                    <a:lumMod val="50000"/>
                  </a:schemeClr>
                </a:solidFill>
                <a:latin typeface="Segoe UI" panose="020B0502040204020203" pitchFamily="34" charset="0"/>
                <a:cs typeface="Segoe UI" panose="020B0502040204020203" pitchFamily="34" charset="0"/>
              </a:rPr>
              <a:t>AssertFalse</a:t>
            </a:r>
          </a:p>
          <a:p>
            <a:pPr marL="1428750" lvl="2" indent="-514350">
              <a:buFont typeface="Wingdings" panose="05000000000000000000" pitchFamily="2" charset="2"/>
              <a:buChar char="Ø"/>
            </a:pPr>
            <a:r>
              <a:rPr lang="en-US" sz="2200" dirty="0">
                <a:solidFill>
                  <a:schemeClr val="accent1">
                    <a:lumMod val="50000"/>
                  </a:schemeClr>
                </a:solidFill>
                <a:latin typeface="Segoe UI" panose="020B0502040204020203" pitchFamily="34" charset="0"/>
                <a:cs typeface="Segoe UI" panose="020B0502040204020203" pitchFamily="34" charset="0"/>
              </a:rPr>
              <a:t>AssertNull</a:t>
            </a:r>
          </a:p>
          <a:p>
            <a:pPr marL="1428750" lvl="2" indent="-514350">
              <a:buFont typeface="Wingdings" panose="05000000000000000000" pitchFamily="2" charset="2"/>
              <a:buChar char="Ø"/>
            </a:pPr>
            <a:r>
              <a:rPr lang="en-US" sz="2200" dirty="0">
                <a:solidFill>
                  <a:schemeClr val="accent1">
                    <a:lumMod val="50000"/>
                  </a:schemeClr>
                </a:solidFill>
                <a:latin typeface="Segoe UI" panose="020B0502040204020203" pitchFamily="34" charset="0"/>
                <a:cs typeface="Segoe UI" panose="020B0502040204020203" pitchFamily="34" charset="0"/>
              </a:rPr>
              <a:t>AssertNotNull</a:t>
            </a:r>
          </a:p>
        </p:txBody>
      </p:sp>
    </p:spTree>
    <p:extLst>
      <p:ext uri="{BB962C8B-B14F-4D97-AF65-F5344CB8AC3E}">
        <p14:creationId xmlns:p14="http://schemas.microsoft.com/office/powerpoint/2010/main" val="1758484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Assertions</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2" y="1205183"/>
            <a:ext cx="4397096"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Types of Assertions in Selenium:</a:t>
            </a:r>
          </a:p>
          <a:p>
            <a:pPr marL="514350" indent="-514350">
              <a:buFont typeface="Arial" panose="020B0604020202020204" pitchFamily="34" charset="0"/>
              <a:buChar char="•"/>
            </a:pPr>
            <a:r>
              <a:rPr lang="en-US" sz="2800" i="1" dirty="0">
                <a:solidFill>
                  <a:schemeClr val="accent1">
                    <a:lumMod val="50000"/>
                  </a:schemeClr>
                </a:solidFill>
                <a:latin typeface="Segoe UI" panose="020B0502040204020203" pitchFamily="34" charset="0"/>
                <a:cs typeface="Segoe UI" panose="020B0502040204020203" pitchFamily="34" charset="0"/>
              </a:rPr>
              <a:t>Hard Assertion Example</a:t>
            </a:r>
          </a:p>
        </p:txBody>
      </p:sp>
      <p:pic>
        <p:nvPicPr>
          <p:cNvPr id="2" name="Picture 1">
            <a:extLst>
              <a:ext uri="{FF2B5EF4-FFF2-40B4-BE49-F238E27FC236}">
                <a16:creationId xmlns:a16="http://schemas.microsoft.com/office/drawing/2014/main" id="{00030BC9-3F90-4F4E-A980-797EF437FB59}"/>
              </a:ext>
            </a:extLst>
          </p:cNvPr>
          <p:cNvPicPr>
            <a:picLocks noChangeAspect="1"/>
          </p:cNvPicPr>
          <p:nvPr/>
        </p:nvPicPr>
        <p:blipFill rotWithShape="1">
          <a:blip r:embed="rId2"/>
          <a:srcRect r="27027"/>
          <a:stretch/>
        </p:blipFill>
        <p:spPr>
          <a:xfrm>
            <a:off x="5161075" y="321639"/>
            <a:ext cx="6912556" cy="5331178"/>
          </a:xfrm>
          <a:prstGeom prst="rect">
            <a:avLst/>
          </a:prstGeom>
        </p:spPr>
      </p:pic>
    </p:spTree>
    <p:extLst>
      <p:ext uri="{BB962C8B-B14F-4D97-AF65-F5344CB8AC3E}">
        <p14:creationId xmlns:p14="http://schemas.microsoft.com/office/powerpoint/2010/main" val="2953471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Assertions</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Types of Assertions in Selenium:</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Soft Assertion:</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Soft Assertions are the type of assertions that do not throw an exception automatically when an assertion fails unless it is asked for.</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This is useful if you are doing multiple validations in a form, out of which only a few validations directly have an impact on deciding the test case status.</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When softAssert is used, it performs assertion and if an exception is found, its not thrown immediately, rather it continues until we call the method assertAll() to throw all exceptions caught.</a:t>
            </a:r>
          </a:p>
        </p:txBody>
      </p:sp>
    </p:spTree>
    <p:extLst>
      <p:ext uri="{BB962C8B-B14F-4D97-AF65-F5344CB8AC3E}">
        <p14:creationId xmlns:p14="http://schemas.microsoft.com/office/powerpoint/2010/main" val="1372323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Assertions</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2" y="1205183"/>
            <a:ext cx="10515598"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Types of Assertions in Selenium:</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Soft Assertion:</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To use a soft assertion in testNg, we have to include it’s corresponding class (as SoftAssert()) in the script.</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This class prevents the execution to throw any exception (of assertion).</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Also, the most important context is, now the failed assertions will be reported in the testNg report and not making the test to abort anywhere.</a:t>
            </a:r>
          </a:p>
        </p:txBody>
      </p:sp>
    </p:spTree>
    <p:extLst>
      <p:ext uri="{BB962C8B-B14F-4D97-AF65-F5344CB8AC3E}">
        <p14:creationId xmlns:p14="http://schemas.microsoft.com/office/powerpoint/2010/main" val="2020656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Assertions</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2" y="1205183"/>
            <a:ext cx="4235422"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Types of Assertions in Selenium:</a:t>
            </a:r>
          </a:p>
          <a:p>
            <a:pPr marL="514350" indent="-514350">
              <a:buFont typeface="Arial" panose="020B0604020202020204" pitchFamily="34" charset="0"/>
              <a:buChar char="•"/>
            </a:pPr>
            <a:r>
              <a:rPr lang="en-US" sz="2800" i="1" dirty="0">
                <a:solidFill>
                  <a:schemeClr val="accent1">
                    <a:lumMod val="50000"/>
                  </a:schemeClr>
                </a:solidFill>
                <a:latin typeface="Segoe UI" panose="020B0502040204020203" pitchFamily="34" charset="0"/>
                <a:cs typeface="Segoe UI" panose="020B0502040204020203" pitchFamily="34" charset="0"/>
              </a:rPr>
              <a:t>Soft Assertion Example</a:t>
            </a:r>
          </a:p>
        </p:txBody>
      </p:sp>
      <p:pic>
        <p:nvPicPr>
          <p:cNvPr id="2" name="Picture 1">
            <a:extLst>
              <a:ext uri="{FF2B5EF4-FFF2-40B4-BE49-F238E27FC236}">
                <a16:creationId xmlns:a16="http://schemas.microsoft.com/office/drawing/2014/main" id="{3EF2B967-A1BC-413E-80A2-054FEBE5484A}"/>
              </a:ext>
            </a:extLst>
          </p:cNvPr>
          <p:cNvPicPr>
            <a:picLocks noChangeAspect="1"/>
          </p:cNvPicPr>
          <p:nvPr/>
        </p:nvPicPr>
        <p:blipFill>
          <a:blip r:embed="rId2"/>
          <a:stretch>
            <a:fillRect/>
          </a:stretch>
        </p:blipFill>
        <p:spPr>
          <a:xfrm>
            <a:off x="5067274" y="109678"/>
            <a:ext cx="6944213" cy="5543139"/>
          </a:xfrm>
          <a:prstGeom prst="rect">
            <a:avLst/>
          </a:prstGeom>
        </p:spPr>
      </p:pic>
    </p:spTree>
    <p:extLst>
      <p:ext uri="{BB962C8B-B14F-4D97-AF65-F5344CB8AC3E}">
        <p14:creationId xmlns:p14="http://schemas.microsoft.com/office/powerpoint/2010/main" val="2896315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Assertions</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2" y="1205183"/>
            <a:ext cx="10515598" cy="4565302"/>
          </a:xfrm>
        </p:spPr>
        <p:txBody>
          <a:bodyPr>
            <a:normAutofit lnSpcReduction="10000"/>
          </a:bodyPr>
          <a:lstStyle/>
          <a:p>
            <a:pPr marL="514350" indent="-514350">
              <a:buFont typeface="+mj-lt"/>
              <a:buAutoNum type="arabicPeriod" startAt="3"/>
            </a:pPr>
            <a:r>
              <a:rPr lang="en-US" sz="2800" dirty="0">
                <a:solidFill>
                  <a:schemeClr val="accent1">
                    <a:lumMod val="50000"/>
                  </a:schemeClr>
                </a:solidFill>
                <a:latin typeface="Segoe UI" panose="020B0502040204020203" pitchFamily="34" charset="0"/>
                <a:cs typeface="Segoe UI" panose="020B0502040204020203" pitchFamily="34" charset="0"/>
              </a:rPr>
              <a:t>When to use Hard and when to use Soft Assertions in Selenium:</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If you need to execute all the steps of a test case to be executed even after an assertion fails, and you also want to report assertion exception, then opt for using </a:t>
            </a:r>
            <a:r>
              <a:rPr lang="en-US" sz="2800" b="1" dirty="0">
                <a:solidFill>
                  <a:schemeClr val="accent1">
                    <a:lumMod val="50000"/>
                  </a:schemeClr>
                </a:solidFill>
                <a:latin typeface="Segoe UI" panose="020B0502040204020203" pitchFamily="34" charset="0"/>
                <a:cs typeface="Segoe UI" panose="020B0502040204020203" pitchFamily="34" charset="0"/>
              </a:rPr>
              <a:t>Soft Assertions</a:t>
            </a:r>
            <a:r>
              <a:rPr lang="en-US" sz="2800" dirty="0">
                <a:solidFill>
                  <a:schemeClr val="accent1">
                    <a:lumMod val="50000"/>
                  </a:schemeClr>
                </a:solidFill>
                <a:latin typeface="Segoe UI" panose="020B0502040204020203" pitchFamily="34" charset="0"/>
                <a:cs typeface="Segoe UI" panose="020B0502040204020203" pitchFamily="34" charset="0"/>
              </a:rPr>
              <a:t>.</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Using Soft Assertions in your test scripts is a good practice and an effective way of handling your test execution.</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If you want your test case execution to proceed only after an assertion is passed (for ex. verify valid login and only then execute the other steps), then use </a:t>
            </a:r>
            <a:r>
              <a:rPr lang="en-US" sz="2800" b="1" dirty="0">
                <a:solidFill>
                  <a:schemeClr val="accent1">
                    <a:lumMod val="50000"/>
                  </a:schemeClr>
                </a:solidFill>
                <a:latin typeface="Segoe UI" panose="020B0502040204020203" pitchFamily="34" charset="0"/>
                <a:cs typeface="Segoe UI" panose="020B0502040204020203" pitchFamily="34" charset="0"/>
              </a:rPr>
              <a:t>Hard Assertions</a:t>
            </a:r>
            <a:r>
              <a:rPr lang="en-US" sz="2800" dirty="0">
                <a:solidFill>
                  <a:schemeClr val="accent1">
                    <a:lumMod val="50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508826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83314" y="2624329"/>
            <a:ext cx="5177119" cy="2899188"/>
          </a:xfrm>
          <a:prstGeom prst="rect">
            <a:avLst/>
          </a:prstGeom>
        </p:spPr>
      </p:pic>
      <p:pic>
        <p:nvPicPr>
          <p:cNvPr id="4" name="Picture 3"/>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603" y="0"/>
            <a:ext cx="5435600" cy="3568700"/>
          </a:xfrm>
          <a:prstGeom prst="rect">
            <a:avLst/>
          </a:prstGeom>
        </p:spPr>
      </p:pic>
    </p:spTree>
    <p:extLst>
      <p:ext uri="{BB962C8B-B14F-4D97-AF65-F5344CB8AC3E}">
        <p14:creationId xmlns:p14="http://schemas.microsoft.com/office/powerpoint/2010/main" val="114381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What is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0" y="1205183"/>
            <a:ext cx="10515600" cy="4565302"/>
          </a:xfrm>
        </p:spPr>
        <p:txBody>
          <a:bodyPr>
            <a:normAutofit/>
          </a:bodyPr>
          <a:lstStyle/>
          <a:p>
            <a:pPr marL="514350" indent="-514350">
              <a:buFont typeface="+mj-lt"/>
              <a:buAutoNum type="arabicPeriod"/>
            </a:pPr>
            <a:r>
              <a:rPr lang="en-US" sz="2800" dirty="0">
                <a:solidFill>
                  <a:schemeClr val="accent1">
                    <a:lumMod val="50000"/>
                  </a:schemeClr>
                </a:solidFill>
                <a:latin typeface="Segoe UI" panose="020B0502040204020203" pitchFamily="34" charset="0"/>
                <a:cs typeface="Segoe UI" panose="020B0502040204020203" pitchFamily="34" charset="0"/>
              </a:rPr>
              <a:t>Introduction:</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Suppose, you have five test cases, one method is written for each test case (assume that the program is written using the main method without using TestNG).</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TestNG.</a:t>
            </a:r>
          </a:p>
        </p:txBody>
      </p:sp>
    </p:spTree>
    <p:extLst>
      <p:ext uri="{BB962C8B-B14F-4D97-AF65-F5344CB8AC3E}">
        <p14:creationId xmlns:p14="http://schemas.microsoft.com/office/powerpoint/2010/main" val="225623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What is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0" y="1205183"/>
            <a:ext cx="10515600" cy="4565302"/>
          </a:xfrm>
        </p:spPr>
        <p:txBody>
          <a:bodyPr>
            <a:normAutofit/>
          </a:bodyPr>
          <a:lstStyle/>
          <a:p>
            <a:pPr marL="514350" indent="-514350">
              <a:buFont typeface="+mj-lt"/>
              <a:buAutoNum type="arabicPeriod"/>
            </a:pPr>
            <a:r>
              <a:rPr lang="en-US" sz="2800" dirty="0">
                <a:solidFill>
                  <a:schemeClr val="accent1">
                    <a:lumMod val="50000"/>
                  </a:schemeClr>
                </a:solidFill>
                <a:latin typeface="Segoe UI" panose="020B0502040204020203" pitchFamily="34" charset="0"/>
                <a:cs typeface="Segoe UI" panose="020B0502040204020203" pitchFamily="34" charset="0"/>
              </a:rPr>
              <a:t>Introduction:</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The TestNG provides an option, i.e., testng-failed.xml file in test-output folder. If you want to run only failed test cases means you run this XML file. It will execute only failed test cases.</a:t>
            </a:r>
          </a:p>
        </p:txBody>
      </p:sp>
      <p:pic>
        <p:nvPicPr>
          <p:cNvPr id="9" name="Picture 8">
            <a:extLst>
              <a:ext uri="{FF2B5EF4-FFF2-40B4-BE49-F238E27FC236}">
                <a16:creationId xmlns:a16="http://schemas.microsoft.com/office/drawing/2014/main" id="{44952422-D37A-4199-9DCC-E67B9B8711D9}"/>
              </a:ext>
            </a:extLst>
          </p:cNvPr>
          <p:cNvPicPr>
            <a:picLocks noChangeAspect="1"/>
          </p:cNvPicPr>
          <p:nvPr/>
        </p:nvPicPr>
        <p:blipFill rotWithShape="1">
          <a:blip r:embed="rId2">
            <a:extLst>
              <a:ext uri="{28A0092B-C50C-407E-A947-70E740481C1C}">
                <a14:useLocalDpi xmlns:a14="http://schemas.microsoft.com/office/drawing/2010/main" val="0"/>
              </a:ext>
            </a:extLst>
          </a:blip>
          <a:srcRect l="5242" t="26725" r="4102" b="28485"/>
          <a:stretch/>
        </p:blipFill>
        <p:spPr>
          <a:xfrm>
            <a:off x="1429306" y="3197944"/>
            <a:ext cx="8833282" cy="2454873"/>
          </a:xfrm>
          <a:prstGeom prst="rect">
            <a:avLst/>
          </a:prstGeom>
        </p:spPr>
      </p:pic>
    </p:spTree>
    <p:extLst>
      <p:ext uri="{BB962C8B-B14F-4D97-AF65-F5344CB8AC3E}">
        <p14:creationId xmlns:p14="http://schemas.microsoft.com/office/powerpoint/2010/main" val="395140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What is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0" y="1205183"/>
            <a:ext cx="10515600"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Why to use TestNG:</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Default Selenium tests do not generate a proper format for the test results. Using TestNG we can generate test results.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Most Selenium users use this more than Junit because of its advantages. There are so many features of TestNG, but we will only focus on the most important ones that we can use in Selenium.</a:t>
            </a:r>
          </a:p>
        </p:txBody>
      </p:sp>
    </p:spTree>
    <p:extLst>
      <p:ext uri="{BB962C8B-B14F-4D97-AF65-F5344CB8AC3E}">
        <p14:creationId xmlns:p14="http://schemas.microsoft.com/office/powerpoint/2010/main" val="548246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What is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0" y="1205183"/>
            <a:ext cx="10515600"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Why to use TestNG:</a:t>
            </a:r>
          </a:p>
          <a:p>
            <a:pPr marL="514350" indent="-514350">
              <a:buFont typeface="Arial" panose="020B0604020202020204" pitchFamily="34" charset="0"/>
              <a:buChar char="•"/>
            </a:pPr>
            <a:r>
              <a:rPr lang="en-US" sz="2800" i="1" dirty="0">
                <a:solidFill>
                  <a:schemeClr val="accent1">
                    <a:lumMod val="50000"/>
                  </a:schemeClr>
                </a:solidFill>
                <a:latin typeface="Segoe UI" panose="020B0502040204020203" pitchFamily="34" charset="0"/>
                <a:cs typeface="Segoe UI" panose="020B0502040204020203" pitchFamily="34" charset="0"/>
              </a:rPr>
              <a:t>Features of TestNG with Selenium:</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TestNG can generate the report in a readable format;</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Multiple test cases can be grouped more easily;</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Execute same test case multiple times without loop;</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Execute multiple test cases on multiple browsers;</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Annotations used in the testing are very easy to understand;</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TestNG simplifies the way the tests are coded;</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Uncaught exceptions are automatically handled by TestNG.</a:t>
            </a:r>
          </a:p>
        </p:txBody>
      </p:sp>
    </p:spTree>
    <p:extLst>
      <p:ext uri="{BB962C8B-B14F-4D97-AF65-F5344CB8AC3E}">
        <p14:creationId xmlns:p14="http://schemas.microsoft.com/office/powerpoint/2010/main" val="427780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What is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0" y="1205183"/>
            <a:ext cx="10515600" cy="4565302"/>
          </a:xfrm>
        </p:spPr>
        <p:txBody>
          <a:bodyPr>
            <a:normAutofit/>
          </a:bodyPr>
          <a:lstStyle/>
          <a:p>
            <a:pPr marL="514350" indent="-514350">
              <a:buFont typeface="+mj-lt"/>
              <a:buAutoNum type="arabicPeriod" startAt="2"/>
            </a:pPr>
            <a:r>
              <a:rPr lang="en-US" sz="2800" dirty="0">
                <a:solidFill>
                  <a:schemeClr val="accent1">
                    <a:lumMod val="50000"/>
                  </a:schemeClr>
                </a:solidFill>
                <a:latin typeface="Segoe UI" panose="020B0502040204020203" pitchFamily="34" charset="0"/>
                <a:cs typeface="Segoe UI" panose="020B0502040204020203" pitchFamily="34" charset="0"/>
              </a:rPr>
              <a:t>Why to use TestNG:</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Advantages of TestNG over JUnit:</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Annotations are easier to understand</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Test cases can be grouped more easily</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Parallel testing is possible</a:t>
            </a:r>
          </a:p>
        </p:txBody>
      </p:sp>
      <p:pic>
        <p:nvPicPr>
          <p:cNvPr id="7" name="Picture 6">
            <a:extLst>
              <a:ext uri="{FF2B5EF4-FFF2-40B4-BE49-F238E27FC236}">
                <a16:creationId xmlns:a16="http://schemas.microsoft.com/office/drawing/2014/main" id="{1130E7A2-FA6F-41ED-96F7-3DA0FAC71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6449" y="768350"/>
            <a:ext cx="3777017" cy="3777017"/>
          </a:xfrm>
          <a:prstGeom prst="rect">
            <a:avLst/>
          </a:prstGeom>
        </p:spPr>
      </p:pic>
    </p:spTree>
    <p:extLst>
      <p:ext uri="{BB962C8B-B14F-4D97-AF65-F5344CB8AC3E}">
        <p14:creationId xmlns:p14="http://schemas.microsoft.com/office/powerpoint/2010/main" val="177669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Use of </a:t>
            </a:r>
            <a:r>
              <a:rPr lang="en-US" sz="4400" i="1" dirty="0">
                <a:solidFill>
                  <a:schemeClr val="accent1">
                    <a:lumMod val="50000"/>
                  </a:schemeClr>
                </a:solidFill>
                <a:latin typeface="Segoe UI" panose="020B0502040204020203" pitchFamily="34" charset="0"/>
                <a:cs typeface="Segoe UI" panose="020B0502040204020203" pitchFamily="34" charset="0"/>
              </a:rPr>
              <a:t>TestNG</a:t>
            </a:r>
          </a:p>
        </p:txBody>
      </p:sp>
      <p:sp>
        <p:nvSpPr>
          <p:cNvPr id="5" name="Text Placeholder 4"/>
          <p:cNvSpPr>
            <a:spLocks noGrp="1"/>
          </p:cNvSpPr>
          <p:nvPr>
            <p:ph type="body" idx="1"/>
          </p:nvPr>
        </p:nvSpPr>
        <p:spPr>
          <a:xfrm>
            <a:off x="831850" y="1205183"/>
            <a:ext cx="4661335" cy="4565302"/>
          </a:xfrm>
        </p:spPr>
        <p:txBody>
          <a:bodyPr>
            <a:normAutofit/>
          </a:bodyPr>
          <a:lstStyle/>
          <a:p>
            <a:pPr marL="514350" indent="-514350">
              <a:buFont typeface="+mj-lt"/>
              <a:buAutoNum type="arabicPeriod"/>
            </a:pPr>
            <a:r>
              <a:rPr lang="en-US" sz="2800" dirty="0">
                <a:solidFill>
                  <a:schemeClr val="accent1">
                    <a:lumMod val="50000"/>
                  </a:schemeClr>
                </a:solidFill>
                <a:latin typeface="Segoe UI" panose="020B0502040204020203" pitchFamily="34" charset="0"/>
                <a:cs typeface="Segoe UI" panose="020B0502040204020203" pitchFamily="34" charset="0"/>
              </a:rPr>
              <a:t>Create TestNG Project:</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Like we created every Maven project until now, in the same way we will create new project in which we will include </a:t>
            </a:r>
            <a:r>
              <a:rPr lang="en-US" sz="2800" i="1" dirty="0">
                <a:solidFill>
                  <a:schemeClr val="accent1">
                    <a:lumMod val="50000"/>
                  </a:schemeClr>
                </a:solidFill>
                <a:latin typeface="Segoe UI" panose="020B0502040204020203" pitchFamily="34" charset="0"/>
                <a:cs typeface="Segoe UI" panose="020B0502040204020203" pitchFamily="34" charset="0"/>
              </a:rPr>
              <a:t>TestNG dependency</a:t>
            </a:r>
            <a:r>
              <a:rPr lang="en-US" sz="2800" dirty="0">
                <a:solidFill>
                  <a:schemeClr val="accent1">
                    <a:lumMod val="50000"/>
                  </a:schemeClr>
                </a:solidFill>
                <a:latin typeface="Segoe UI" panose="020B0502040204020203" pitchFamily="34" charset="0"/>
                <a:cs typeface="Segoe UI" panose="020B0502040204020203" pitchFamily="34" charset="0"/>
              </a:rPr>
              <a:t>.</a:t>
            </a:r>
          </a:p>
        </p:txBody>
      </p:sp>
      <p:pic>
        <p:nvPicPr>
          <p:cNvPr id="2" name="Picture 1">
            <a:extLst>
              <a:ext uri="{FF2B5EF4-FFF2-40B4-BE49-F238E27FC236}">
                <a16:creationId xmlns:a16="http://schemas.microsoft.com/office/drawing/2014/main" id="{A1D5BA24-FC54-4337-8E17-C30BCA1C92AC}"/>
              </a:ext>
            </a:extLst>
          </p:cNvPr>
          <p:cNvPicPr>
            <a:picLocks noChangeAspect="1"/>
          </p:cNvPicPr>
          <p:nvPr/>
        </p:nvPicPr>
        <p:blipFill rotWithShape="1">
          <a:blip r:embed="rId2"/>
          <a:srcRect r="39346"/>
          <a:stretch/>
        </p:blipFill>
        <p:spPr>
          <a:xfrm>
            <a:off x="5871101" y="331517"/>
            <a:ext cx="5098433" cy="5297466"/>
          </a:xfrm>
          <a:prstGeom prst="rect">
            <a:avLst/>
          </a:prstGeom>
        </p:spPr>
      </p:pic>
    </p:spTree>
    <p:extLst>
      <p:ext uri="{BB962C8B-B14F-4D97-AF65-F5344CB8AC3E}">
        <p14:creationId xmlns:p14="http://schemas.microsoft.com/office/powerpoint/2010/main" val="1684205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3187</TotalTime>
  <Words>1987</Words>
  <Application>Microsoft Office PowerPoint</Application>
  <PresentationFormat>Widescreen</PresentationFormat>
  <Paragraphs>215</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Segoe UI</vt:lpstr>
      <vt:lpstr>Wingdings</vt:lpstr>
      <vt:lpstr>Office Theme</vt:lpstr>
      <vt:lpstr>Web Automation for Software Testers</vt:lpstr>
      <vt:lpstr>Agenda</vt:lpstr>
      <vt:lpstr>What is TestNG</vt:lpstr>
      <vt:lpstr>What is TestNG</vt:lpstr>
      <vt:lpstr>What is TestNG</vt:lpstr>
      <vt:lpstr>What is TestNG</vt:lpstr>
      <vt:lpstr>What is TestNG</vt:lpstr>
      <vt:lpstr>What is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Use of TestNG</vt:lpstr>
      <vt:lpstr>Assertions</vt:lpstr>
      <vt:lpstr>Assertions</vt:lpstr>
      <vt:lpstr>Assertions</vt:lpstr>
      <vt:lpstr>Assertions</vt:lpstr>
      <vt:lpstr>Assertions</vt:lpstr>
      <vt:lpstr>Assertions</vt:lpstr>
      <vt:lpstr>Assertions</vt:lpstr>
      <vt:lpstr>Assertions</vt:lpstr>
      <vt:lpstr>Assertions</vt:lpstr>
      <vt:lpstr>PowerPoint Presentation</vt:lpstr>
    </vt:vector>
  </TitlesOfParts>
  <Company>Seavus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dfdsfdf</dc:title>
  <dc:creator>Gjore Zaharchev</dc:creator>
  <cp:lastModifiedBy>Petkovski, Viktor</cp:lastModifiedBy>
  <cp:revision>331</cp:revision>
  <dcterms:created xsi:type="dcterms:W3CDTF">2019-07-30T11:52:47Z</dcterms:created>
  <dcterms:modified xsi:type="dcterms:W3CDTF">2020-03-23T12:44:20Z</dcterms:modified>
</cp:coreProperties>
</file>