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7102475" cy="89725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501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501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78C23-650A-4E24-BEA4-B5CF3D996B6F}" type="datetimeFigureOut">
              <a:rPr lang="en-US" smtClean="0"/>
              <a:t>25-04-2017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0425" y="1122363"/>
            <a:ext cx="5381625" cy="30273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318039"/>
            <a:ext cx="5681980" cy="353294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22366"/>
            <a:ext cx="3077739" cy="450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522366"/>
            <a:ext cx="3077739" cy="450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CC0AD-3322-427D-983A-FA819F2E0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5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E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Comenzaremos por dar una introducción de lo que es Inteligencia de Negocios y sus potenciales beneficios.</a:t>
            </a:r>
          </a:p>
          <a:p>
            <a:pPr rtl="0"/>
            <a:endParaRPr lang="es-E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s-E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Luego mostraremos una comparación de las metodologías utilizadas en el BI tradicional y las metodologías de DATA Discovery utilizadas hoy en día y por qué esta última nos da valor agregado.</a:t>
            </a:r>
          </a:p>
          <a:p>
            <a:pPr rtl="0"/>
            <a:endParaRPr lang="es-E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s-PY" sz="1200" baseline="0" dirty="0"/>
              <a:t>En secuencia hablaremos del software </a:t>
            </a:r>
            <a:r>
              <a:rPr lang="es-PY" sz="1200" baseline="0" dirty="0" err="1"/>
              <a:t>tableau</a:t>
            </a:r>
            <a:r>
              <a:rPr lang="es-PY" sz="1200" baseline="0" dirty="0"/>
              <a:t> y sus cualidades. </a:t>
            </a:r>
          </a:p>
          <a:p>
            <a:pPr rtl="0"/>
            <a:br>
              <a:rPr lang="es-E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s-E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Finalizamos mostrando algunos </a:t>
            </a:r>
            <a:r>
              <a:rPr lang="es-E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dashboards</a:t>
            </a:r>
            <a:r>
              <a:rPr lang="es-E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se construyeron en base a datos de la ANDE y como un plus </a:t>
            </a:r>
            <a:r>
              <a:rPr lang="es-E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dashboards</a:t>
            </a:r>
            <a:r>
              <a:rPr lang="es-E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que demuestran lo sencillo que es cruzar datos de dos instituciones en esta caso de la Dirección General </a:t>
            </a:r>
            <a:r>
              <a:rPr lang="es-E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Estadisticas</a:t>
            </a:r>
            <a:r>
              <a:rPr lang="es-E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Encuestas Y Censo con la ANDE.</a:t>
            </a:r>
            <a:endParaRPr lang="es-PY" sz="1200" dirty="0"/>
          </a:p>
          <a:p>
            <a:endParaRPr lang="es-PY" dirty="0"/>
          </a:p>
          <a:p>
            <a:r>
              <a:rPr lang="es-PY" dirty="0"/>
              <a:t>4</a:t>
            </a:r>
            <a:r>
              <a:rPr lang="en-US" dirty="0"/>
              <a:t>2seg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A89D7-7603-4ECB-ADF6-F6CF2BE4F4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79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4566-D308-4896-908D-61E5175E2493}" type="datetimeFigureOut">
              <a:rPr lang="en-US" smtClean="0"/>
              <a:t>25-04-2017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8BD5-F6AF-45C8-B7C1-D5734147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6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4566-D308-4896-908D-61E5175E2493}" type="datetimeFigureOut">
              <a:rPr lang="en-US" smtClean="0"/>
              <a:t>25-04-2017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8BD5-F6AF-45C8-B7C1-D5734147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90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4566-D308-4896-908D-61E5175E2493}" type="datetimeFigureOut">
              <a:rPr lang="en-US" smtClean="0"/>
              <a:t>25-04-2017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8BD5-F6AF-45C8-B7C1-D5734147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63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2"/>
          <p:cNvSpPr/>
          <p:nvPr userDrawn="1"/>
        </p:nvSpPr>
        <p:spPr>
          <a:xfrm>
            <a:off x="1" y="1"/>
            <a:ext cx="3810001" cy="6858000"/>
          </a:xfrm>
          <a:prstGeom prst="rect">
            <a:avLst/>
          </a:prstGeom>
          <a:solidFill>
            <a:srgbClr val="EDEFF3"/>
          </a:solidFill>
          <a:ln w="12700">
            <a:miter lim="400000"/>
          </a:ln>
        </p:spPr>
        <p:txBody>
          <a:bodyPr lIns="13867" tIns="13867" rIns="13867" bIns="13867" anchor="ctr"/>
          <a:lstStyle/>
          <a:p>
            <a:pPr algn="ctr">
              <a:lnSpc>
                <a:spcPct val="100000"/>
              </a:lnSpc>
              <a:defRPr sz="1800" cap="all" spc="90" baseline="-22222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defRPr>
            </a:pPr>
            <a:endParaRPr sz="656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B125-D1B6-44FE-A111-4B88F11137EB}" type="datetime1">
              <a:rPr lang="en-US" smtClean="0"/>
              <a:t>25-04-2017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29943" y="6330158"/>
            <a:ext cx="1132114" cy="365125"/>
          </a:xfrm>
        </p:spPr>
        <p:txBody>
          <a:bodyPr/>
          <a:lstStyle/>
          <a:p>
            <a:fld id="{605159FD-B818-4D82-8FA5-7D3242B45B4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780555" y="3615405"/>
            <a:ext cx="761121" cy="628584"/>
          </a:xfrm>
          <a:custGeom>
            <a:avLst/>
            <a:gdLst>
              <a:gd name="connsiteX0" fmla="*/ 0 w 761121"/>
              <a:gd name="connsiteY0" fmla="*/ 0 h 628584"/>
              <a:gd name="connsiteX1" fmla="*/ 761121 w 761121"/>
              <a:gd name="connsiteY1" fmla="*/ 0 h 628584"/>
              <a:gd name="connsiteX2" fmla="*/ 761121 w 761121"/>
              <a:gd name="connsiteY2" fmla="*/ 628584 h 628584"/>
              <a:gd name="connsiteX3" fmla="*/ 0 w 761121"/>
              <a:gd name="connsiteY3" fmla="*/ 628584 h 62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1121" h="628584">
                <a:moveTo>
                  <a:pt x="0" y="0"/>
                </a:moveTo>
                <a:lnTo>
                  <a:pt x="761121" y="0"/>
                </a:lnTo>
                <a:lnTo>
                  <a:pt x="761121" y="628584"/>
                </a:lnTo>
                <a:lnTo>
                  <a:pt x="0" y="62858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310">
                <a:latin typeface="HK Grotesk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8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4566-D308-4896-908D-61E5175E2493}" type="datetimeFigureOut">
              <a:rPr lang="en-US" smtClean="0"/>
              <a:t>25-04-2017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8BD5-F6AF-45C8-B7C1-D5734147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3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4566-D308-4896-908D-61E5175E2493}" type="datetimeFigureOut">
              <a:rPr lang="en-US" smtClean="0"/>
              <a:t>25-04-2017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8BD5-F6AF-45C8-B7C1-D5734147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0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4566-D308-4896-908D-61E5175E2493}" type="datetimeFigureOut">
              <a:rPr lang="en-US" smtClean="0"/>
              <a:t>25-04-2017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8BD5-F6AF-45C8-B7C1-D5734147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7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4566-D308-4896-908D-61E5175E2493}" type="datetimeFigureOut">
              <a:rPr lang="en-US" smtClean="0"/>
              <a:t>25-04-2017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8BD5-F6AF-45C8-B7C1-D5734147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8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4566-D308-4896-908D-61E5175E2493}" type="datetimeFigureOut">
              <a:rPr lang="en-US" smtClean="0"/>
              <a:t>25-04-2017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8BD5-F6AF-45C8-B7C1-D5734147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4566-D308-4896-908D-61E5175E2493}" type="datetimeFigureOut">
              <a:rPr lang="en-US" smtClean="0"/>
              <a:t>25-04-2017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8BD5-F6AF-45C8-B7C1-D5734147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7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4566-D308-4896-908D-61E5175E2493}" type="datetimeFigureOut">
              <a:rPr lang="en-US" smtClean="0"/>
              <a:t>25-04-2017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8BD5-F6AF-45C8-B7C1-D5734147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2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4566-D308-4896-908D-61E5175E2493}" type="datetimeFigureOut">
              <a:rPr lang="en-US" smtClean="0"/>
              <a:t>25-04-2017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8BD5-F6AF-45C8-B7C1-D5734147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29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64566-D308-4896-908D-61E5175E2493}" type="datetimeFigureOut">
              <a:rPr lang="en-US" smtClean="0"/>
              <a:t>25-04-2017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8BD5-F6AF-45C8-B7C1-D5734147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8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4785048" y="4096165"/>
            <a:ext cx="398763" cy="3987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3867" tIns="13867" rIns="13867" bIns="13867" anchor="ctr"/>
          <a:lstStyle/>
          <a:p>
            <a:pPr algn="ctr" defTabSz="665665">
              <a:defRPr sz="1800" cap="all" spc="90" baseline="-22222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defRPr>
            </a:pPr>
            <a:endParaRPr sz="656" cap="all" spc="65" baseline="-22222">
              <a:solidFill>
                <a:srgbClr val="FFFFFF"/>
              </a:solidFill>
              <a:latin typeface="HK Grotesk Medium"/>
              <a:sym typeface="HK Grotesk Medium"/>
            </a:endParaRPr>
          </a:p>
        </p:txBody>
      </p:sp>
      <p:sp>
        <p:nvSpPr>
          <p:cNvPr id="43" name="Shape 63"/>
          <p:cNvSpPr/>
          <p:nvPr/>
        </p:nvSpPr>
        <p:spPr>
          <a:xfrm>
            <a:off x="4785048" y="2103284"/>
            <a:ext cx="398763" cy="398763"/>
          </a:xfrm>
          <a:prstGeom prst="ellipse">
            <a:avLst/>
          </a:prstGeom>
          <a:solidFill>
            <a:srgbClr val="2F3035"/>
          </a:solidFill>
          <a:ln w="12700">
            <a:miter lim="400000"/>
          </a:ln>
        </p:spPr>
        <p:txBody>
          <a:bodyPr lIns="13867" tIns="13867" rIns="13867" bIns="13867" anchor="ctr"/>
          <a:lstStyle/>
          <a:p>
            <a:pPr algn="ctr" defTabSz="665665">
              <a:defRPr sz="1800" cap="all" spc="90" baseline="-22222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defRPr>
            </a:pPr>
            <a:endParaRPr sz="656" cap="all" spc="65" baseline="-22222">
              <a:solidFill>
                <a:srgbClr val="FFFFFF"/>
              </a:solidFill>
              <a:latin typeface="HK Grotesk Medium"/>
              <a:sym typeface="HK Grotesk Medium"/>
            </a:endParaRPr>
          </a:p>
        </p:txBody>
      </p:sp>
      <p:sp>
        <p:nvSpPr>
          <p:cNvPr id="47" name="Shape 87"/>
          <p:cNvSpPr/>
          <p:nvPr/>
        </p:nvSpPr>
        <p:spPr>
          <a:xfrm>
            <a:off x="7186697" y="2103284"/>
            <a:ext cx="398763" cy="3987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3867" tIns="13867" rIns="13867" bIns="13867" anchor="ctr"/>
          <a:lstStyle/>
          <a:p>
            <a:pPr algn="ctr" defTabSz="665665">
              <a:defRPr sz="1800" cap="all" spc="90" baseline="-22222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defRPr>
            </a:pPr>
            <a:endParaRPr sz="656" cap="all" spc="65" baseline="-22222">
              <a:solidFill>
                <a:srgbClr val="FFFFFF"/>
              </a:solidFill>
              <a:latin typeface="HK Grotesk Medium"/>
              <a:sym typeface="HK Grotesk Mediu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defTabSz="665665">
              <a:defRPr/>
            </a:pPr>
            <a:fld id="{605159FD-B818-4D82-8FA5-7D3242B45B4F}" type="slidenum">
              <a:rPr lang="en-US" sz="910" b="1">
                <a:solidFill>
                  <a:prstClr val="black">
                    <a:lumMod val="75000"/>
                    <a:lumOff val="25000"/>
                  </a:prstClr>
                </a:solidFill>
                <a:latin typeface="HK Grotesk" panose="00000500000000000000" pitchFamily="50" charset="0"/>
              </a:rPr>
              <a:pPr algn="ctr" defTabSz="665665">
                <a:defRPr/>
              </a:pPr>
              <a:t>1</a:t>
            </a:fld>
            <a:endParaRPr lang="en-US" sz="910" b="1">
              <a:solidFill>
                <a:prstClr val="black">
                  <a:lumMod val="75000"/>
                  <a:lumOff val="25000"/>
                </a:prstClr>
              </a:solidFill>
              <a:latin typeface="HK Grotesk" panose="00000500000000000000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6095" y="1767147"/>
            <a:ext cx="2662181" cy="41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5665">
              <a:lnSpc>
                <a:spcPts val="2475"/>
              </a:lnSpc>
              <a:defRPr/>
            </a:pPr>
            <a:r>
              <a:rPr lang="es-PY" sz="3883" dirty="0">
                <a:solidFill>
                  <a:prstClr val="black"/>
                </a:solidFill>
                <a:latin typeface="Arvo" panose="02000000000000000000" pitchFamily="2" charset="0"/>
                <a:ea typeface="Arvo" panose="02000000000000000000" pitchFamily="2" charset="0"/>
              </a:rPr>
              <a:t>CONTENIDO</a:t>
            </a:r>
            <a:endParaRPr lang="en-US" sz="3883" dirty="0">
              <a:solidFill>
                <a:prstClr val="black"/>
              </a:solidFill>
              <a:latin typeface="Arvo" panose="02000000000000000000" pitchFamily="2" charset="0"/>
              <a:ea typeface="Arvo" panose="020000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13154" y="2589603"/>
            <a:ext cx="2501153" cy="907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5665">
              <a:defRPr/>
            </a:pPr>
            <a:r>
              <a:rPr lang="es-PY" sz="1765" dirty="0">
                <a:solidFill>
                  <a:prstClr val="white">
                    <a:lumMod val="50000"/>
                  </a:prstClr>
                </a:solidFill>
                <a:latin typeface="HK Grotesk" panose="00000500000000000000" pitchFamily="50" charset="0"/>
              </a:rPr>
              <a:t>Tecnologías y principales beneficios de Business </a:t>
            </a:r>
            <a:r>
              <a:rPr lang="es-PY" sz="1765" dirty="0" err="1">
                <a:solidFill>
                  <a:prstClr val="white">
                    <a:lumMod val="50000"/>
                  </a:prstClr>
                </a:solidFill>
                <a:latin typeface="HK Grotesk" panose="00000500000000000000" pitchFamily="50" charset="0"/>
              </a:rPr>
              <a:t>Intelligence</a:t>
            </a:r>
            <a:r>
              <a:rPr lang="es-PY" sz="1765" dirty="0">
                <a:solidFill>
                  <a:prstClr val="white">
                    <a:lumMod val="50000"/>
                  </a:prstClr>
                </a:solidFill>
                <a:latin typeface="HK Grotesk" panose="00000500000000000000" pitchFamily="50" charset="0"/>
              </a:rPr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3811" y="1973614"/>
            <a:ext cx="540589" cy="567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5665">
              <a:defRPr/>
            </a:pPr>
            <a:r>
              <a:rPr lang="en-US" sz="3088" b="1" dirty="0">
                <a:solidFill>
                  <a:prstClr val="black"/>
                </a:solidFill>
                <a:latin typeface="HK Grotesk Medium" panose="00000600000000000000" pitchFamily="50" charset="0"/>
              </a:rPr>
              <a:t>BI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13154" y="4567690"/>
            <a:ext cx="2501153" cy="1450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5665">
              <a:defRPr/>
            </a:pPr>
            <a:r>
              <a:rPr lang="es-PY" sz="1765" dirty="0">
                <a:solidFill>
                  <a:prstClr val="white">
                    <a:lumMod val="50000"/>
                  </a:prstClr>
                </a:solidFill>
                <a:latin typeface="HK Grotesk" panose="00000500000000000000" pitchFamily="50" charset="0"/>
              </a:rPr>
              <a:t>Características principales de </a:t>
            </a:r>
            <a:r>
              <a:rPr lang="es-PY" sz="1765" dirty="0" err="1">
                <a:solidFill>
                  <a:prstClr val="white">
                    <a:lumMod val="50000"/>
                  </a:prstClr>
                </a:solidFill>
                <a:latin typeface="HK Grotesk" panose="00000500000000000000" pitchFamily="50" charset="0"/>
              </a:rPr>
              <a:t>Tableau</a:t>
            </a:r>
            <a:r>
              <a:rPr lang="es-PY" sz="1765" dirty="0">
                <a:solidFill>
                  <a:prstClr val="white">
                    <a:lumMod val="50000"/>
                  </a:prstClr>
                </a:solidFill>
                <a:latin typeface="HK Grotesk" panose="00000500000000000000" pitchFamily="50" charset="0"/>
              </a:rPr>
              <a:t> (Software de análisis visual para Data Discovery).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183811" y="3983448"/>
            <a:ext cx="1464375" cy="567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65665">
              <a:defRPr/>
            </a:pPr>
            <a:r>
              <a:rPr lang="en-US" sz="3088" b="1" dirty="0">
                <a:solidFill>
                  <a:prstClr val="black"/>
                </a:solidFill>
                <a:latin typeface="HK Grotesk Medium" panose="00000600000000000000" pitchFamily="50" charset="0"/>
              </a:rPr>
              <a:t>Tableau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221402" y="4567690"/>
            <a:ext cx="2501153" cy="907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5665">
              <a:defRPr/>
            </a:pPr>
            <a:r>
              <a:rPr lang="es-PY" sz="1765" dirty="0">
                <a:solidFill>
                  <a:prstClr val="white">
                    <a:lumMod val="50000"/>
                  </a:prstClr>
                </a:solidFill>
                <a:latin typeface="HK Grotesk" panose="00000500000000000000" pitchFamily="50" charset="0"/>
              </a:rPr>
              <a:t>Visualizaciones </a:t>
            </a:r>
            <a:r>
              <a:rPr lang="en-US" sz="1765" dirty="0" err="1">
                <a:solidFill>
                  <a:prstClr val="white">
                    <a:lumMod val="50000"/>
                  </a:prstClr>
                </a:solidFill>
                <a:latin typeface="HK Grotesk" panose="00000500000000000000" pitchFamily="50" charset="0"/>
              </a:rPr>
              <a:t>basadas</a:t>
            </a:r>
            <a:r>
              <a:rPr lang="en-US" sz="1765" dirty="0">
                <a:solidFill>
                  <a:prstClr val="white">
                    <a:lumMod val="50000"/>
                  </a:prstClr>
                </a:solidFill>
                <a:latin typeface="HK Grotesk" panose="00000500000000000000" pitchFamily="50" charset="0"/>
              </a:rPr>
              <a:t> </a:t>
            </a:r>
            <a:r>
              <a:rPr lang="en-US" sz="1765" dirty="0" err="1">
                <a:solidFill>
                  <a:prstClr val="white">
                    <a:lumMod val="50000"/>
                  </a:prstClr>
                </a:solidFill>
                <a:latin typeface="HK Grotesk" panose="00000500000000000000" pitchFamily="50" charset="0"/>
              </a:rPr>
              <a:t>en</a:t>
            </a:r>
            <a:r>
              <a:rPr lang="en-US" sz="1765" dirty="0">
                <a:solidFill>
                  <a:prstClr val="white">
                    <a:lumMod val="50000"/>
                  </a:prstClr>
                </a:solidFill>
                <a:latin typeface="HK Grotesk" panose="00000500000000000000" pitchFamily="50" charset="0"/>
              </a:rPr>
              <a:t> </a:t>
            </a:r>
            <a:r>
              <a:rPr lang="en-US" sz="1765" dirty="0" err="1">
                <a:solidFill>
                  <a:prstClr val="white">
                    <a:lumMod val="50000"/>
                  </a:prstClr>
                </a:solidFill>
                <a:latin typeface="HK Grotesk" panose="00000500000000000000" pitchFamily="50" charset="0"/>
              </a:rPr>
              <a:t>datos</a:t>
            </a:r>
            <a:r>
              <a:rPr lang="en-US" sz="1765" dirty="0">
                <a:solidFill>
                  <a:prstClr val="white">
                    <a:lumMod val="50000"/>
                  </a:prstClr>
                </a:solidFill>
                <a:latin typeface="HK Grotesk" panose="00000500000000000000" pitchFamily="50" charset="0"/>
              </a:rPr>
              <a:t> de la ANDE y DGEEC.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12397" y="3979154"/>
            <a:ext cx="2132315" cy="567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65665">
              <a:defRPr/>
            </a:pPr>
            <a:r>
              <a:rPr lang="en-US" sz="3088" b="1" dirty="0">
                <a:solidFill>
                  <a:prstClr val="black"/>
                </a:solidFill>
                <a:latin typeface="HK Grotesk Medium" panose="00000600000000000000" pitchFamily="50" charset="0"/>
              </a:rPr>
              <a:t>Dashboards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221402" y="2589603"/>
            <a:ext cx="2501153" cy="1178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5665">
              <a:defRPr/>
            </a:pPr>
            <a:r>
              <a:rPr lang="es-PY" sz="1765" dirty="0" err="1">
                <a:solidFill>
                  <a:prstClr val="white">
                    <a:lumMod val="50000"/>
                  </a:prstClr>
                </a:solidFill>
                <a:latin typeface="HK Grotesk" panose="00000500000000000000" pitchFamily="50" charset="0"/>
              </a:rPr>
              <a:t>Metodologías</a:t>
            </a:r>
            <a:r>
              <a:rPr lang="es-PY" sz="1765" dirty="0">
                <a:solidFill>
                  <a:prstClr val="white">
                    <a:lumMod val="50000"/>
                  </a:prstClr>
                </a:solidFill>
                <a:latin typeface="HK Grotesk" panose="00000500000000000000" pitchFamily="50" charset="0"/>
              </a:rPr>
              <a:t> tradicionales de BI y las metodologías de Data Discovery.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584724" y="1964997"/>
            <a:ext cx="2640788" cy="567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65665">
              <a:defRPr/>
            </a:pPr>
            <a:r>
              <a:rPr lang="en-US" sz="3088" b="1" dirty="0">
                <a:solidFill>
                  <a:prstClr val="black"/>
                </a:solidFill>
                <a:latin typeface="HK Grotesk Medium" panose="00000600000000000000" pitchFamily="50" charset="0"/>
              </a:rPr>
              <a:t>Data Discovery</a:t>
            </a:r>
          </a:p>
        </p:txBody>
      </p:sp>
      <p:sp>
        <p:nvSpPr>
          <p:cNvPr id="48" name="Shape 83"/>
          <p:cNvSpPr/>
          <p:nvPr/>
        </p:nvSpPr>
        <p:spPr>
          <a:xfrm>
            <a:off x="7244613" y="4053897"/>
            <a:ext cx="398763" cy="3987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3867" tIns="13867" rIns="13867" bIns="13867" anchor="ctr"/>
          <a:lstStyle/>
          <a:p>
            <a:pPr defTabSz="665665">
              <a:defRPr sz="80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sz="2912">
              <a:solidFill>
                <a:srgbClr val="53585F"/>
              </a:solidFill>
              <a:latin typeface="Open Sans"/>
              <a:sym typeface="Open Sans"/>
            </a:endParaRPr>
          </a:p>
        </p:txBody>
      </p:sp>
      <p:sp>
        <p:nvSpPr>
          <p:cNvPr id="16" name="Shape 43"/>
          <p:cNvSpPr txBox="1">
            <a:spLocks/>
          </p:cNvSpPr>
          <p:nvPr/>
        </p:nvSpPr>
        <p:spPr>
          <a:xfrm>
            <a:off x="5149246" y="-8164"/>
            <a:ext cx="4870955" cy="117004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rgbClr val="F15533"/>
              </a:buClr>
              <a:buNone/>
              <a:defRPr sz="10000" kern="1200" cap="all" spc="0">
                <a:solidFill>
                  <a:srgbClr val="555555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F15533"/>
              </a:buClr>
              <a:buSzTx/>
              <a:buFontTx/>
              <a:buNone/>
              <a:tabLst/>
              <a:defRPr/>
            </a:pPr>
            <a:r>
              <a:rPr kumimoji="0" lang="en-US" sz="4900" b="0" i="0" u="none" strike="noStrike" kern="1200" cap="all" spc="11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Arvo" panose="02000000000000000000" pitchFamily="2" charset="0"/>
                <a:ea typeface="Arvo" panose="02000000000000000000" pitchFamily="2" charset="0"/>
                <a:cs typeface="+mj-cs"/>
              </a:rPr>
              <a:t>data-discovery</a:t>
            </a:r>
          </a:p>
        </p:txBody>
      </p:sp>
      <p:sp>
        <p:nvSpPr>
          <p:cNvPr id="17" name="Shape 54"/>
          <p:cNvSpPr/>
          <p:nvPr/>
        </p:nvSpPr>
        <p:spPr>
          <a:xfrm>
            <a:off x="5224972" y="708254"/>
            <a:ext cx="4719501" cy="397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/>
          <a:lstStyle>
            <a:lvl1pPr algn="ctr">
              <a:lnSpc>
                <a:spcPct val="120000"/>
              </a:lnSpc>
              <a:buClr>
                <a:srgbClr val="F15533"/>
              </a:buClr>
              <a:defRPr sz="2000" b="1" cap="all" spc="9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defRPr>
            </a:lvl1pPr>
          </a:lstStyle>
          <a:p>
            <a:pPr defTabSz="754380"/>
            <a:r>
              <a:rPr lang="en-US" sz="1600" spc="37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T Corals Thin DEMO" panose="02000506020000020003" pitchFamily="50" charset="-52"/>
              </a:rPr>
              <a:t>Aplicados</a:t>
            </a:r>
            <a:r>
              <a:rPr lang="en-US" sz="1600" spc="371" dirty="0">
                <a:solidFill>
                  <a:schemeClr val="tx1">
                    <a:lumMod val="65000"/>
                    <a:lumOff val="35000"/>
                  </a:schemeClr>
                </a:solidFill>
                <a:latin typeface="TT Corals Thin DEMO" panose="02000506020000020003" pitchFamily="50" charset="-52"/>
              </a:rPr>
              <a:t> a </a:t>
            </a:r>
            <a:r>
              <a:rPr lang="en-US" sz="1600" spc="37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T Corals Thin DEMO" panose="02000506020000020003" pitchFamily="50" charset="-52"/>
              </a:rPr>
              <a:t>datos</a:t>
            </a:r>
            <a:r>
              <a:rPr lang="en-US" sz="1600" spc="371" dirty="0">
                <a:solidFill>
                  <a:schemeClr val="tx1">
                    <a:lumMod val="65000"/>
                    <a:lumOff val="35000"/>
                  </a:schemeClr>
                </a:solidFill>
                <a:latin typeface="TT Corals Thin DEMO" panose="02000506020000020003" pitchFamily="50" charset="-52"/>
              </a:rPr>
              <a:t> del </a:t>
            </a:r>
            <a:r>
              <a:rPr lang="en-US" sz="1600" spc="37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T Corals Thin DEMO" panose="02000506020000020003" pitchFamily="50" charset="-52"/>
              </a:rPr>
              <a:t>paraguay</a:t>
            </a:r>
            <a:endParaRPr lang="en-US" sz="1600" spc="371" dirty="0">
              <a:solidFill>
                <a:schemeClr val="tx1">
                  <a:lumMod val="65000"/>
                  <a:lumOff val="35000"/>
                </a:schemeClr>
              </a:solidFill>
              <a:latin typeface="TT Corals Thin DEMO" panose="02000506020000020003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24979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115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Arvo</vt:lpstr>
      <vt:lpstr>Calibri</vt:lpstr>
      <vt:lpstr>Calibri Light</vt:lpstr>
      <vt:lpstr>HK Grotesk</vt:lpstr>
      <vt:lpstr>HK Grotesk Medium</vt:lpstr>
      <vt:lpstr>Open Sans</vt:lpstr>
      <vt:lpstr>TT Corals Thin DEMO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Ariel Landaida</dc:creator>
  <cp:lastModifiedBy>Ariel Landaida</cp:lastModifiedBy>
  <cp:revision>1</cp:revision>
  <cp:lastPrinted>2017-04-25T22:32:27Z</cp:lastPrinted>
  <dcterms:created xsi:type="dcterms:W3CDTF">2017-04-25T22:23:34Z</dcterms:created>
  <dcterms:modified xsi:type="dcterms:W3CDTF">2017-04-25T22:33:16Z</dcterms:modified>
</cp:coreProperties>
</file>