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E2735-2FB2-456E-9569-1992A2E90EDF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270F4-443F-4271-8234-3E1CAE69E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bac43bc9b_0_24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bac43bc9b_0_24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6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bac43bc9b_0_24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bac43bc9b_0_24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40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bac43bc9b_0_24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bac43bc9b_0_24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2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2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5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40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1900533" y="5378633"/>
            <a:ext cx="8390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40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/>
          <p:nvPr/>
        </p:nvSpPr>
        <p:spPr>
          <a:xfrm>
            <a:off x="293467" y="248267"/>
            <a:ext cx="11594400" cy="156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48"/>
          <p:cNvSpPr/>
          <p:nvPr/>
        </p:nvSpPr>
        <p:spPr>
          <a:xfrm>
            <a:off x="317767" y="2043967"/>
            <a:ext cx="11594400" cy="456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48"/>
          <p:cNvSpPr txBox="1">
            <a:spLocks noGrp="1"/>
          </p:cNvSpPr>
          <p:nvPr>
            <p:ph type="title"/>
          </p:nvPr>
        </p:nvSpPr>
        <p:spPr>
          <a:xfrm>
            <a:off x="940000" y="714168"/>
            <a:ext cx="970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2501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88000" y="3950233"/>
            <a:ext cx="11616000" cy="265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147000" y="4718833"/>
            <a:ext cx="9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8433200" y="248267"/>
            <a:ext cx="3470800" cy="34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754200" y="987067"/>
            <a:ext cx="2828800" cy="1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438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1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9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0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2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6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69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27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E59F-4B99-41CF-90AF-9072942DF74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8C29-55C5-481C-B6C1-BE3DDCC10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9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E2696D-C794-4F36-8FA1-F7D790044280}"/>
              </a:ext>
            </a:extLst>
          </p:cNvPr>
          <p:cNvSpPr/>
          <p:nvPr/>
        </p:nvSpPr>
        <p:spPr>
          <a:xfrm>
            <a:off x="0" y="5029009"/>
            <a:ext cx="12192000" cy="1828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6A91DE-89B8-40F0-9C2E-CAC88702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1" y="5079618"/>
            <a:ext cx="8390800" cy="1452473"/>
          </a:xfrm>
        </p:spPr>
        <p:txBody>
          <a:bodyPr anchor="t"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867" dirty="0">
                <a:solidFill>
                  <a:schemeClr val="bg1"/>
                </a:solidFill>
              </a:rPr>
              <a:t/>
            </a:r>
            <a:br>
              <a:rPr lang="es-ES" sz="1867" dirty="0">
                <a:solidFill>
                  <a:schemeClr val="bg1"/>
                </a:solidFill>
              </a:rPr>
            </a:br>
            <a:r>
              <a:rPr lang="es-ES" sz="1867" dirty="0">
                <a:solidFill>
                  <a:schemeClr val="bg1"/>
                </a:solidFill>
                <a:latin typeface="Crete Round" panose="020B0604020202020204" charset="0"/>
                <a:cs typeface="Arial" panose="020B0604020202020204" pitchFamily="34" charset="0"/>
              </a:rPr>
              <a:t>Autor: </a:t>
            </a:r>
            <a:r>
              <a:rPr lang="es-ES" sz="1867" dirty="0" smtClean="0">
                <a:solidFill>
                  <a:schemeClr val="bg1"/>
                </a:solidFill>
                <a:latin typeface="Crete Round" panose="020B0604020202020204" charset="0"/>
                <a:cs typeface="Arial" panose="020B0604020202020204" pitchFamily="34" charset="0"/>
              </a:rPr>
              <a:t>Iván Arteta Triguero</a:t>
            </a:r>
            <a:r>
              <a:rPr lang="es-ES" sz="1867" dirty="0">
                <a:solidFill>
                  <a:schemeClr val="bg1"/>
                </a:solidFill>
                <a:latin typeface="Crete Roun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ES" sz="1867" dirty="0">
                <a:solidFill>
                  <a:schemeClr val="bg1"/>
                </a:solidFill>
                <a:latin typeface="Crete Roun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867" dirty="0">
                <a:solidFill>
                  <a:schemeClr val="bg1"/>
                </a:solidFill>
                <a:latin typeface="Crete Roun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Director: Francisco Javier Falcone Lanas</a:t>
            </a:r>
            <a:br>
              <a:rPr lang="es-ES" sz="1867" dirty="0">
                <a:solidFill>
                  <a:schemeClr val="bg1"/>
                </a:solidFill>
                <a:latin typeface="Crete Roun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867" dirty="0">
                <a:solidFill>
                  <a:schemeClr val="bg1"/>
                </a:solidFill>
                <a:latin typeface="Crete Roun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Pamplona, </a:t>
            </a:r>
            <a:r>
              <a:rPr lang="es-ES" sz="1867" dirty="0" smtClean="0">
                <a:solidFill>
                  <a:schemeClr val="bg1"/>
                </a:solidFill>
                <a:latin typeface="Crete Roun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10 de junio de 2022</a:t>
            </a:r>
            <a:r>
              <a:rPr lang="es-E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es-E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Google Shape;397;p54">
            <a:extLst>
              <a:ext uri="{FF2B5EF4-FFF2-40B4-BE49-F238E27FC236}">
                <a16:creationId xmlns:a16="http://schemas.microsoft.com/office/drawing/2014/main" id="{C88B64F7-234C-445B-BDFE-E5FD776B6CBC}"/>
              </a:ext>
            </a:extLst>
          </p:cNvPr>
          <p:cNvSpPr txBox="1">
            <a:spLocks/>
          </p:cNvSpPr>
          <p:nvPr/>
        </p:nvSpPr>
        <p:spPr>
          <a:xfrm>
            <a:off x="696731" y="667082"/>
            <a:ext cx="10798533" cy="199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rete Round"/>
              <a:buNone/>
              <a:defRPr sz="2400" b="1" i="0" u="none" strike="noStrike" cap="none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ES" sz="3733" dirty="0" smtClean="0">
                <a:solidFill>
                  <a:schemeClr val="tx1"/>
                </a:solidFill>
              </a:rPr>
              <a:t>Planificador de entrenamientos de CrossFit en React JS</a:t>
            </a:r>
            <a:endParaRPr lang="es-ES" sz="3733" dirty="0">
              <a:solidFill>
                <a:schemeClr val="tx1"/>
              </a:solidFill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DA9CC944-869B-478F-B82F-68AD934FC9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713" y="2229850"/>
            <a:ext cx="1124573" cy="12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ogoUPNA ">
            <a:extLst>
              <a:ext uri="{FF2B5EF4-FFF2-40B4-BE49-F238E27FC236}">
                <a16:creationId xmlns:a16="http://schemas.microsoft.com/office/drawing/2014/main" id="{36E2F6BD-C93F-4A49-B85D-4DD97E93CF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65" y="5526624"/>
            <a:ext cx="1586504" cy="83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152C4DD-2D53-4970-B2CC-E06574061A5E}"/>
              </a:ext>
            </a:extLst>
          </p:cNvPr>
          <p:cNvSpPr txBox="1"/>
          <p:nvPr/>
        </p:nvSpPr>
        <p:spPr>
          <a:xfrm>
            <a:off x="1855693" y="3754776"/>
            <a:ext cx="8480611" cy="748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 sz="2133" dirty="0">
                <a:latin typeface="Crete Round" panose="020B0604020202020204" charset="0"/>
              </a:rPr>
              <a:t>Defensa del Trabajo de Fin de Grado</a:t>
            </a:r>
          </a:p>
          <a:p>
            <a:pPr algn="ctr"/>
            <a:r>
              <a:rPr lang="es-ES" sz="2133" dirty="0">
                <a:latin typeface="Crete Round" panose="020B0604020202020204" charset="0"/>
              </a:rPr>
              <a:t>Grado de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31904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D7DDD-E425-4785-89BA-F84D3E52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Google Shape;413;p56">
            <a:extLst>
              <a:ext uri="{FF2B5EF4-FFF2-40B4-BE49-F238E27FC236}">
                <a16:creationId xmlns:a16="http://schemas.microsoft.com/office/drawing/2014/main" id="{D145F127-630D-4FAB-9401-C8A4A78CA55E}"/>
              </a:ext>
            </a:extLst>
          </p:cNvPr>
          <p:cNvSpPr txBox="1">
            <a:spLocks/>
          </p:cNvSpPr>
          <p:nvPr/>
        </p:nvSpPr>
        <p:spPr>
          <a:xfrm>
            <a:off x="940000" y="2300154"/>
            <a:ext cx="10615505" cy="40827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>
              <a:lnSpc>
                <a:spcPct val="15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bg1"/>
                </a:solidFill>
                <a:latin typeface="Crete Round" panose="020B0604020202020204" charset="0"/>
              </a:rPr>
              <a:t>Introducción</a:t>
            </a:r>
          </a:p>
          <a:p>
            <a:pPr marL="457189" indent="-457189">
              <a:lnSpc>
                <a:spcPct val="15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bg1"/>
                </a:solidFill>
                <a:latin typeface="Crete Round" panose="020B0604020202020204" charset="0"/>
              </a:rPr>
              <a:t>CrossFit ¿Qué es</a:t>
            </a:r>
            <a:r>
              <a:rPr lang="es-ES" sz="2133" b="1" dirty="0" smtClean="0">
                <a:solidFill>
                  <a:schemeClr val="bg1"/>
                </a:solidFill>
                <a:latin typeface="Crete Round" panose="020B0604020202020204" charset="0"/>
              </a:rPr>
              <a:t>?</a:t>
            </a:r>
          </a:p>
          <a:p>
            <a:pPr marL="457189" indent="-457189">
              <a:lnSpc>
                <a:spcPct val="15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bg1"/>
                </a:solidFill>
                <a:latin typeface="Crete Round" panose="020B0604020202020204" charset="0"/>
              </a:rPr>
              <a:t>Estado del arte</a:t>
            </a:r>
            <a:endParaRPr lang="es-ES" sz="2133" b="1" dirty="0" smtClean="0">
              <a:solidFill>
                <a:schemeClr val="bg1"/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bg1"/>
                </a:solidFill>
                <a:latin typeface="Crete Round" panose="020B0604020202020204" charset="0"/>
              </a:rPr>
              <a:t>Desarrollo</a:t>
            </a:r>
            <a:endParaRPr lang="es-ES" sz="2133" b="1" dirty="0">
              <a:solidFill>
                <a:schemeClr val="bg1"/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bg1"/>
                </a:solidFill>
                <a:latin typeface="Crete Round" panose="020B0604020202020204" charset="0"/>
              </a:rPr>
              <a:t>Trabajos futuros</a:t>
            </a:r>
            <a:endParaRPr lang="es-ES" sz="2133" b="1" dirty="0">
              <a:solidFill>
                <a:schemeClr val="bg1"/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bg1"/>
                </a:solidFill>
                <a:latin typeface="Crete Round" panose="020B0604020202020204" charset="0"/>
              </a:rPr>
              <a:t>Conclusiones</a:t>
            </a:r>
          </a:p>
          <a:p>
            <a:pPr marL="457189" indent="-457189">
              <a:buFont typeface="+mj-lt"/>
              <a:buAutoNum type="arabicPeriod"/>
            </a:pPr>
            <a:endParaRPr lang="es-ES" sz="1867" b="1" dirty="0">
              <a:solidFill>
                <a:schemeClr val="bg1"/>
              </a:solidFill>
              <a:latin typeface="Crete Rou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Introducción</a:t>
            </a:r>
            <a:endParaRPr dirty="0"/>
          </a:p>
        </p:txBody>
      </p:sp>
      <p:sp>
        <p:nvSpPr>
          <p:cNvPr id="443" name="Google Shape;443;p5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1</a:t>
            </a:r>
            <a:endParaRPr dirty="0"/>
          </a:p>
        </p:txBody>
      </p:sp>
      <p:sp>
        <p:nvSpPr>
          <p:cNvPr id="4" name="Google Shape;413;p56">
            <a:extLst>
              <a:ext uri="{FF2B5EF4-FFF2-40B4-BE49-F238E27FC236}">
                <a16:creationId xmlns:a16="http://schemas.microsoft.com/office/drawing/2014/main" id="{D5180AA8-DC9A-4543-85E1-CE458D8089DE}"/>
              </a:ext>
            </a:extLst>
          </p:cNvPr>
          <p:cNvSpPr txBox="1">
            <a:spLocks/>
          </p:cNvSpPr>
          <p:nvPr/>
        </p:nvSpPr>
        <p:spPr>
          <a:xfrm>
            <a:off x="744071" y="502024"/>
            <a:ext cx="7566212" cy="31914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accent5"/>
                </a:solidFill>
                <a:latin typeface="Crete Round" panose="020B0604020202020204" charset="0"/>
              </a:rPr>
              <a:t>Introducción</a:t>
            </a: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CrossFit ¿Qué es?</a:t>
            </a: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Estado del arte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Desarrollo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Trabajos futuros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Conclusiones</a:t>
            </a:r>
          </a:p>
          <a:p>
            <a:pPr marL="457189" indent="-457189">
              <a:buFont typeface="+mj-lt"/>
              <a:buAutoNum type="arabicPeriod"/>
            </a:pPr>
            <a:endParaRPr lang="es-ES" sz="1867" b="1" dirty="0">
              <a:solidFill>
                <a:schemeClr val="bg1"/>
              </a:solidFill>
              <a:latin typeface="Crete Rou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5451231" cy="7017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Software de gestión</a:t>
            </a:r>
          </a:p>
          <a:p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Expansión internacional</a:t>
            </a:r>
          </a:p>
          <a:p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Auge de la actividad física en la sociedad actual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Actualización de su tecnología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FE0BD69-196F-AC21-41CA-1D3A4B97D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02" y="67236"/>
            <a:ext cx="2494425" cy="176487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726115" y="685800"/>
            <a:ext cx="4633547" cy="2268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726114" y="3859823"/>
            <a:ext cx="4633547" cy="2268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21" y="1321187"/>
            <a:ext cx="3584331" cy="997639"/>
          </a:xfrm>
          <a:prstGeom prst="rect">
            <a:avLst/>
          </a:prstGeom>
        </p:spPr>
      </p:pic>
      <p:pic>
        <p:nvPicPr>
          <p:cNvPr id="9" name="Gráfico 10">
            <a:extLst>
              <a:ext uri="{FF2B5EF4-FFF2-40B4-BE49-F238E27FC236}">
                <a16:creationId xmlns:a16="http://schemas.microsoft.com/office/drawing/2014/main" id="{64E1FDE7-A9E3-75D8-6E09-2B4B4B867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43494" y="4215780"/>
            <a:ext cx="2006114" cy="13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>
            <a:spLocks noGrp="1"/>
          </p:cNvSpPr>
          <p:nvPr>
            <p:ph type="title"/>
          </p:nvPr>
        </p:nvSpPr>
        <p:spPr>
          <a:xfrm>
            <a:off x="1147000" y="4718833"/>
            <a:ext cx="9898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CrossFit ¿Qué es?</a:t>
            </a:r>
            <a:endParaRPr dirty="0"/>
          </a:p>
        </p:txBody>
      </p:sp>
      <p:sp>
        <p:nvSpPr>
          <p:cNvPr id="443" name="Google Shape;443;p59"/>
          <p:cNvSpPr txBox="1">
            <a:spLocks noGrp="1"/>
          </p:cNvSpPr>
          <p:nvPr>
            <p:ph type="title" idx="2"/>
          </p:nvPr>
        </p:nvSpPr>
        <p:spPr>
          <a:xfrm>
            <a:off x="8754200" y="987067"/>
            <a:ext cx="2828800" cy="19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sp>
        <p:nvSpPr>
          <p:cNvPr id="5" name="Google Shape;413;p56">
            <a:extLst>
              <a:ext uri="{FF2B5EF4-FFF2-40B4-BE49-F238E27FC236}">
                <a16:creationId xmlns:a16="http://schemas.microsoft.com/office/drawing/2014/main" id="{6F60A055-F7EB-4DB4-9B27-277CFE74D4C2}"/>
              </a:ext>
            </a:extLst>
          </p:cNvPr>
          <p:cNvSpPr txBox="1">
            <a:spLocks/>
          </p:cNvSpPr>
          <p:nvPr/>
        </p:nvSpPr>
        <p:spPr>
          <a:xfrm>
            <a:off x="744071" y="502024"/>
            <a:ext cx="7566212" cy="31914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ES" sz="2133" b="1" dirty="0">
                <a:solidFill>
                  <a:srgbClr val="84ACB6"/>
                </a:solidFill>
                <a:latin typeface="Crete Round" panose="020B0604020202020204" charset="0"/>
              </a:rPr>
              <a:t>Introducción</a:t>
            </a:r>
          </a:p>
          <a:p>
            <a:pPr marL="457189" indent="-457189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/>
                </a:solidFill>
                <a:latin typeface="Crete Round" panose="020B0604020202020204" charset="0"/>
              </a:rPr>
              <a:t>CrossFit ¿Qué es?</a:t>
            </a:r>
            <a:endParaRPr lang="es-ES" sz="2133" b="1" dirty="0">
              <a:solidFill>
                <a:schemeClr val="accent5"/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Estado del arte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Desarrollo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Trabajos futuros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Conclusiones</a:t>
            </a:r>
          </a:p>
          <a:p>
            <a:pPr marL="457189" indent="-457189">
              <a:buFont typeface="+mj-lt"/>
              <a:buAutoNum type="arabicPeriod"/>
            </a:pPr>
            <a:endParaRPr lang="es-ES" sz="1867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b="1" dirty="0" smtClean="0"/>
          </a:p>
          <a:p>
            <a:pPr algn="ctr"/>
            <a:r>
              <a:rPr lang="es-ES" sz="2800" b="1" dirty="0" smtClean="0"/>
              <a:t>CrossFit</a:t>
            </a:r>
          </a:p>
          <a:p>
            <a:pPr algn="ctr"/>
            <a:endParaRPr lang="es-ES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83577" y="1521070"/>
            <a:ext cx="474784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Deporte 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Alta variedad de ejercicios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Alta intensidad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Corto periodo de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Fuerza y aeróbicos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83577" y="4598377"/>
            <a:ext cx="474784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Objetivos:</a:t>
            </a:r>
          </a:p>
          <a:p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Mejorar la capacidad cardiovascular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Mejora capacidad pulmonar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Mejorar fuerza física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Mejora de la capacidad psíquica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7077808" y="1741069"/>
            <a:ext cx="394774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 smtClean="0"/>
              <a:t>Más que un deporte, marca registrada.</a:t>
            </a:r>
          </a:p>
          <a:p>
            <a:endParaRPr lang="es-ES" dirty="0" smtClean="0"/>
          </a:p>
          <a:p>
            <a:r>
              <a:rPr lang="es-ES" dirty="0" smtClean="0"/>
              <a:t>Greg </a:t>
            </a:r>
            <a:r>
              <a:rPr lang="es-ES" dirty="0" err="1" smtClean="0"/>
              <a:t>Glassmann</a:t>
            </a:r>
            <a:r>
              <a:rPr lang="es-ES" dirty="0" smtClean="0"/>
              <a:t>, 1990</a:t>
            </a:r>
          </a:p>
          <a:p>
            <a:endParaRPr lang="es-ES" dirty="0"/>
          </a:p>
          <a:p>
            <a:r>
              <a:rPr lang="es-ES" dirty="0" smtClean="0"/>
              <a:t>Actualmente propiedad de CrossFit Inc.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077808" y="4853354"/>
            <a:ext cx="394774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Competición mundial. CrossFit </a:t>
            </a:r>
            <a:r>
              <a:rPr lang="es-ES" dirty="0" err="1" smtClean="0"/>
              <a:t>Games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3000 $/año afiliación a CrossFit.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03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>
            <a:spLocks noGrp="1"/>
          </p:cNvSpPr>
          <p:nvPr>
            <p:ph type="title"/>
          </p:nvPr>
        </p:nvSpPr>
        <p:spPr>
          <a:xfrm>
            <a:off x="1147000" y="4718833"/>
            <a:ext cx="9898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Estado del arte</a:t>
            </a:r>
            <a:endParaRPr dirty="0"/>
          </a:p>
        </p:txBody>
      </p:sp>
      <p:sp>
        <p:nvSpPr>
          <p:cNvPr id="443" name="Google Shape;443;p59"/>
          <p:cNvSpPr txBox="1">
            <a:spLocks noGrp="1"/>
          </p:cNvSpPr>
          <p:nvPr>
            <p:ph type="title" idx="2"/>
          </p:nvPr>
        </p:nvSpPr>
        <p:spPr>
          <a:xfrm>
            <a:off x="8754200" y="987067"/>
            <a:ext cx="2828800" cy="19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3</a:t>
            </a:r>
            <a:endParaRPr dirty="0"/>
          </a:p>
        </p:txBody>
      </p:sp>
      <p:sp>
        <p:nvSpPr>
          <p:cNvPr id="5" name="Google Shape;413;p56">
            <a:extLst>
              <a:ext uri="{FF2B5EF4-FFF2-40B4-BE49-F238E27FC236}">
                <a16:creationId xmlns:a16="http://schemas.microsoft.com/office/drawing/2014/main" id="{6F60A055-F7EB-4DB4-9B27-277CFE74D4C2}"/>
              </a:ext>
            </a:extLst>
          </p:cNvPr>
          <p:cNvSpPr txBox="1">
            <a:spLocks/>
          </p:cNvSpPr>
          <p:nvPr/>
        </p:nvSpPr>
        <p:spPr>
          <a:xfrm>
            <a:off x="744071" y="502024"/>
            <a:ext cx="7566212" cy="31914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ES" sz="2133" b="1" dirty="0">
                <a:solidFill>
                  <a:srgbClr val="84ACB6"/>
                </a:solidFill>
                <a:latin typeface="Crete Round" panose="020B0604020202020204" charset="0"/>
              </a:rPr>
              <a:t>Introducción</a:t>
            </a:r>
          </a:p>
          <a:p>
            <a:pPr marL="457189" indent="-457189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rgbClr val="84ACB6"/>
                </a:solidFill>
                <a:latin typeface="Crete Round" panose="020B0604020202020204" charset="0"/>
              </a:rPr>
              <a:t>CrossFit ¿Qué es?</a:t>
            </a:r>
            <a:endParaRPr lang="es-ES" sz="2133" b="1" dirty="0">
              <a:solidFill>
                <a:srgbClr val="84ACB6"/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accent5"/>
                </a:solidFill>
                <a:latin typeface="Crete Round" panose="020B0604020202020204" charset="0"/>
              </a:rPr>
              <a:t>Estado del arte</a:t>
            </a: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Desarrollo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Trabajos futuros</a:t>
            </a:r>
            <a:endParaRPr lang="es-ES" sz="2133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  <a:p>
            <a:pPr marL="457189" indent="-457189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s-ES" sz="2133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rete Round" panose="020B0604020202020204" charset="0"/>
              </a:rPr>
              <a:t>Conclusiones</a:t>
            </a:r>
          </a:p>
          <a:p>
            <a:pPr marL="457189" indent="-457189">
              <a:buFont typeface="+mj-lt"/>
              <a:buAutoNum type="arabicPeriod"/>
            </a:pPr>
            <a:endParaRPr lang="es-ES" sz="1867" b="1" dirty="0">
              <a:solidFill>
                <a:schemeClr val="accent5">
                  <a:lumMod val="60000"/>
                  <a:lumOff val="40000"/>
                </a:schemeClr>
              </a:solidFill>
              <a:latin typeface="Crete Rou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678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188</Words>
  <Application>Microsoft Office PowerPoint</Application>
  <PresentationFormat>Panorámica</PresentationFormat>
  <Paragraphs>85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Crete Round</vt:lpstr>
      <vt:lpstr>Tema de Office</vt:lpstr>
      <vt:lpstr> Autor: Iván Arteta Triguero Director: Francisco Javier Falcone Lanas Pamplona, 10 de junio de 2022 </vt:lpstr>
      <vt:lpstr>Índice</vt:lpstr>
      <vt:lpstr>Introducción</vt:lpstr>
      <vt:lpstr>Presentación de PowerPoint</vt:lpstr>
      <vt:lpstr>CrossFit ¿Qué es?</vt:lpstr>
      <vt:lpstr>Presentación de PowerPoint</vt:lpstr>
      <vt:lpstr>Estado del arte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Autor: Iván Arteta Triguero Director: Francisco Javier Falcone Lanas Pamplona, 10 de junio de 2022 </dc:title>
  <dc:creator>www.intercambiosvirtuales.org</dc:creator>
  <cp:lastModifiedBy>www.intercambiosvirtuales.org</cp:lastModifiedBy>
  <cp:revision>8</cp:revision>
  <dcterms:created xsi:type="dcterms:W3CDTF">2022-06-06T09:02:50Z</dcterms:created>
  <dcterms:modified xsi:type="dcterms:W3CDTF">2022-06-06T11:07:17Z</dcterms:modified>
</cp:coreProperties>
</file>