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VeijsdSqKTsy/w1mfDhLrOBMG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snapToGrid="0">
      <p:cViewPr varScale="1">
        <p:scale>
          <a:sx n="62" d="100"/>
          <a:sy n="62" d="100"/>
        </p:scale>
        <p:origin x="844" y="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vanasteeve/ibmgenai.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7" name="Google Shape;57;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8" name="Google Shape;58;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
        <p:nvSpPr>
          <p:cNvPr id="59" name="Google Shape;59;p1"/>
          <p:cNvSpPr txBox="1"/>
          <p:nvPr/>
        </p:nvSpPr>
        <p:spPr>
          <a:xfrm>
            <a:off x="2027450" y="1673850"/>
            <a:ext cx="7727700" cy="199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Impact"/>
                <a:ea typeface="Impact"/>
                <a:cs typeface="Impact"/>
                <a:sym typeface="Impact"/>
              </a:rPr>
              <a:t>TNSDC –TEXT GENERATION WITH RNN</a:t>
            </a:r>
            <a:endParaRPr sz="3200" b="0" i="0" u="none" strike="noStrike" cap="none" dirty="0">
              <a:solidFill>
                <a:srgbClr val="000000"/>
              </a:solidFill>
              <a:latin typeface="Impact"/>
              <a:ea typeface="Impact"/>
              <a:cs typeface="Impact"/>
              <a:sym typeface="Impact"/>
            </a:endParaRPr>
          </a:p>
          <a:p>
            <a:pPr marL="0" marR="0" lvl="0" indent="0" algn="ctr" rtl="0">
              <a:lnSpc>
                <a:spcPct val="100000"/>
              </a:lnSpc>
              <a:spcBef>
                <a:spcPts val="0"/>
              </a:spcBef>
              <a:spcAft>
                <a:spcPts val="0"/>
              </a:spcAft>
              <a:buClr>
                <a:schemeClr val="dk1"/>
              </a:buClr>
              <a:buSzPts val="1100"/>
              <a:buFont typeface="Arial"/>
              <a:buNone/>
            </a:pPr>
            <a:r>
              <a:rPr lang="en-US" sz="3200" b="0" i="0" u="none" strike="noStrike" cap="none" dirty="0">
                <a:solidFill>
                  <a:srgbClr val="000000"/>
                </a:solidFill>
                <a:latin typeface="Impact"/>
                <a:ea typeface="Impact"/>
                <a:cs typeface="Impact"/>
                <a:sym typeface="Impact"/>
              </a:rPr>
              <a:t>SUBMITTED BY:  </a:t>
            </a:r>
            <a:endParaRPr sz="3200" b="0" i="0" u="none" strike="noStrike" cap="none" dirty="0">
              <a:solidFill>
                <a:srgbClr val="000000"/>
              </a:solidFill>
              <a:latin typeface="Impact"/>
              <a:ea typeface="Impact"/>
              <a:cs typeface="Impact"/>
              <a:sym typeface="Impact"/>
            </a:endParaRPr>
          </a:p>
          <a:p>
            <a:pPr marL="0" marR="0" lvl="0" indent="0" algn="ctr" rtl="0">
              <a:lnSpc>
                <a:spcPct val="100000"/>
              </a:lnSpc>
              <a:spcBef>
                <a:spcPts val="0"/>
              </a:spcBef>
              <a:spcAft>
                <a:spcPts val="0"/>
              </a:spcAft>
              <a:buClr>
                <a:schemeClr val="dk1"/>
              </a:buClr>
              <a:buSzPts val="1100"/>
              <a:buFont typeface="Arial"/>
              <a:buNone/>
            </a:pPr>
            <a:r>
              <a:rPr lang="en-US" sz="3200" dirty="0">
                <a:latin typeface="Impact"/>
                <a:ea typeface="Impact"/>
                <a:cs typeface="Impact"/>
                <a:sym typeface="Impact"/>
              </a:rPr>
              <a:t>IVANA STEEVE</a:t>
            </a:r>
            <a:endParaRPr sz="3200" b="0" i="0" u="none" strike="noStrike" cap="none" dirty="0">
              <a:solidFill>
                <a:srgbClr val="000000"/>
              </a:solidFill>
              <a:latin typeface="Impact"/>
              <a:ea typeface="Impact"/>
              <a:cs typeface="Impact"/>
              <a:sym typeface="Impact"/>
            </a:endParaRPr>
          </a:p>
          <a:p>
            <a:pPr marL="0" marR="0" lvl="0" indent="0" algn="ctr" rtl="0">
              <a:lnSpc>
                <a:spcPct val="100000"/>
              </a:lnSpc>
              <a:spcBef>
                <a:spcPts val="0"/>
              </a:spcBef>
              <a:spcAft>
                <a:spcPts val="0"/>
              </a:spcAft>
              <a:buClr>
                <a:schemeClr val="dk1"/>
              </a:buClr>
              <a:buSzPts val="1100"/>
              <a:buFont typeface="Arial"/>
              <a:buNone/>
            </a:pPr>
            <a:r>
              <a:rPr lang="en-US" sz="3200" b="0" i="0" u="none" strike="noStrike" cap="none" dirty="0">
                <a:solidFill>
                  <a:srgbClr val="000000"/>
                </a:solidFill>
                <a:latin typeface="Impact"/>
                <a:ea typeface="Impact"/>
                <a:cs typeface="Impact"/>
                <a:sym typeface="Impact"/>
              </a:rPr>
              <a:t>(311521104020)</a:t>
            </a:r>
            <a:endParaRPr sz="3200" b="0" i="0" u="none" strike="noStrike" cap="none" dirty="0">
              <a:solidFill>
                <a:srgbClr val="000000"/>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dirty="0"/>
              <a:t>RESULT</a:t>
            </a:r>
            <a:endParaRPr dirty="0"/>
          </a:p>
        </p:txBody>
      </p:sp>
      <p:sp>
        <p:nvSpPr>
          <p:cNvPr id="170" name="Google Shape;170;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72" name="Google Shape;172;p10">
            <a:hlinkClick r:id="rId3"/>
          </p:cNvPr>
          <p:cNvSpPr txBox="1"/>
          <p:nvPr/>
        </p:nvSpPr>
        <p:spPr>
          <a:xfrm>
            <a:off x="1143000" y="5638800"/>
            <a:ext cx="59436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DEMO LINK: https://github.com/ivanasteeve/ibmgenai.git</a:t>
            </a:r>
            <a:endParaRPr sz="1800" b="0"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79E53B3E-3B7E-3192-D0C3-A8AF29CCD087}"/>
              </a:ext>
            </a:extLst>
          </p:cNvPr>
          <p:cNvSpPr txBox="1"/>
          <p:nvPr/>
        </p:nvSpPr>
        <p:spPr>
          <a:xfrm>
            <a:off x="842481" y="1613043"/>
            <a:ext cx="8630292" cy="3785652"/>
          </a:xfrm>
          <a:prstGeom prst="rect">
            <a:avLst/>
          </a:prstGeom>
          <a:noFill/>
        </p:spPr>
        <p:txBody>
          <a:bodyPr wrap="square" rtlCol="0">
            <a:spAutoFit/>
          </a:bodyPr>
          <a:lstStyle/>
          <a:p>
            <a:br>
              <a:rPr lang="en-US" dirty="0"/>
            </a:br>
            <a:endParaRPr lang="en-US" dirty="0"/>
          </a:p>
          <a:p>
            <a:pPr rtl="0"/>
            <a:r>
              <a:rPr lang="en-US" sz="1800" dirty="0">
                <a:effectLst/>
                <a:latin typeface="Calibri" panose="020F0502020204030204" pitchFamily="34" charset="0"/>
                <a:ea typeface="Calibri" panose="020F0502020204030204" pitchFamily="34" charset="0"/>
                <a:cs typeface="Calibri" panose="020F0502020204030204" pitchFamily="34" charset="0"/>
              </a:rPr>
              <a:t>Discriminator Loss: Measures the error in the discriminator's ability to distinguish between real and generated samples.</a:t>
            </a:r>
          </a:p>
          <a:p>
            <a:pPr rtl="0"/>
            <a:endParaRPr lang="en-US" sz="1800" dirty="0">
              <a:latin typeface="Calibri" panose="020F0502020204030204" pitchFamily="34" charset="0"/>
              <a:ea typeface="Calibri" panose="020F0502020204030204" pitchFamily="34" charset="0"/>
              <a:cs typeface="Calibri" panose="020F0502020204030204" pitchFamily="34" charset="0"/>
            </a:endParaRPr>
          </a:p>
          <a:p>
            <a:pPr rtl="0"/>
            <a:r>
              <a:rPr lang="en-US" sz="1800" dirty="0">
                <a:effectLst/>
                <a:latin typeface="Calibri" panose="020F0502020204030204" pitchFamily="34" charset="0"/>
                <a:ea typeface="Calibri" panose="020F0502020204030204" pitchFamily="34" charset="0"/>
                <a:cs typeface="Calibri" panose="020F0502020204030204" pitchFamily="34" charset="0"/>
              </a:rPr>
              <a:t>Generative Loss: Reflects how well the generator fools the discriminator, guiding the improvement of generated samples.</a:t>
            </a:r>
          </a:p>
          <a:p>
            <a:pPr rtl="0"/>
            <a:endParaRPr lang="en-US" sz="1800" dirty="0">
              <a:latin typeface="Calibri" panose="020F0502020204030204" pitchFamily="34" charset="0"/>
              <a:ea typeface="Calibri" panose="020F0502020204030204" pitchFamily="34" charset="0"/>
              <a:cs typeface="Calibri" panose="020F0502020204030204" pitchFamily="34" charset="0"/>
            </a:endParaRPr>
          </a:p>
          <a:p>
            <a:pPr rtl="0"/>
            <a:r>
              <a:rPr lang="en-US" sz="1800" dirty="0">
                <a:effectLst/>
                <a:latin typeface="Calibri" panose="020F0502020204030204" pitchFamily="34" charset="0"/>
                <a:ea typeface="Calibri" panose="020F0502020204030204" pitchFamily="34" charset="0"/>
                <a:cs typeface="Calibri" panose="020F0502020204030204" pitchFamily="34" charset="0"/>
              </a:rPr>
              <a:t>Discriminator Accuracy: Evaluates the discriminator's effectiveness in correctly classifying real and generated samples.</a:t>
            </a:r>
          </a:p>
          <a:p>
            <a:pPr rtl="0"/>
            <a:endParaRPr lang="en-US" sz="1800" dirty="0">
              <a:latin typeface="Calibri" panose="020F0502020204030204" pitchFamily="34" charset="0"/>
              <a:ea typeface="Calibri" panose="020F0502020204030204" pitchFamily="34" charset="0"/>
              <a:cs typeface="Calibri" panose="020F0502020204030204" pitchFamily="34" charset="0"/>
            </a:endParaRPr>
          </a:p>
          <a:p>
            <a:pPr rtl="0"/>
            <a:r>
              <a:rPr lang="en-US" sz="1800" dirty="0">
                <a:effectLst/>
                <a:latin typeface="Calibri" panose="020F0502020204030204" pitchFamily="34" charset="0"/>
                <a:ea typeface="Calibri" panose="020F0502020204030204" pitchFamily="34" charset="0"/>
                <a:cs typeface="Calibri" panose="020F0502020204030204" pitchFamily="34" charset="0"/>
              </a:rPr>
              <a:t>Image Quality Measures: Assess the fidelity and realism of generated images, often using metrics like Inception Score or Fréchet Inception Distance.</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sp>
        <p:nvSpPr>
          <p:cNvPr id="80" name="Google Shape;8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81" name="Google Shape;81;p2"/>
          <p:cNvSpPr txBox="1"/>
          <p:nvPr/>
        </p:nvSpPr>
        <p:spPr>
          <a:xfrm>
            <a:off x="1752600" y="2286000"/>
            <a:ext cx="76200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Calibri"/>
                <a:ea typeface="Calibri"/>
                <a:cs typeface="Calibri"/>
                <a:sym typeface="Calibri"/>
              </a:rPr>
              <a:t>TEXT GENERATION WITH RNN</a:t>
            </a:r>
            <a:endParaRPr sz="4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3"/>
          <p:cNvSpPr/>
          <p:nvPr/>
        </p:nvSpPr>
        <p:spPr>
          <a:xfrm>
            <a:off x="15240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5" name="Google Shape;105;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06" name="Google Shape;10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07" name="Google Shape;107;p3"/>
          <p:cNvSpPr txBox="1"/>
          <p:nvPr/>
        </p:nvSpPr>
        <p:spPr>
          <a:xfrm>
            <a:off x="1676400" y="1371600"/>
            <a:ext cx="8382000" cy="50167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PROBLEM  STATEMENT</a:t>
            </a:r>
            <a:endParaRPr sz="4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PROJECT	OVERVIEW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WHO ARE THE END USERS?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YOUR SOLUTION AND ITS VALUE PROPOSITION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THE WOW IN YOUR SOLUTION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MODELLING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libri"/>
                <a:ea typeface="Calibri"/>
                <a:cs typeface="Calibri"/>
                <a:sym typeface="Calibri"/>
              </a:rPr>
              <a:t>RESULTS</a:t>
            </a:r>
            <a:endParaRPr sz="4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4"/>
          <p:cNvGrpSpPr/>
          <p:nvPr/>
        </p:nvGrpSpPr>
        <p:grpSpPr>
          <a:xfrm>
            <a:off x="7991475" y="2933700"/>
            <a:ext cx="2762250" cy="3257550"/>
            <a:chOff x="7991475" y="2933700"/>
            <a:chExt cx="2762250" cy="3257550"/>
          </a:xfrm>
        </p:grpSpPr>
        <p:sp>
          <p:nvSpPr>
            <p:cNvPr id="113" name="Google Shape;11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16" name="Google Shape;116;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17" name="Google Shape;117;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18" name="Google Shape;118;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19" name="Google Shape;119;p4"/>
          <p:cNvSpPr txBox="1"/>
          <p:nvPr/>
        </p:nvSpPr>
        <p:spPr>
          <a:xfrm>
            <a:off x="834072" y="2004755"/>
            <a:ext cx="6934200" cy="4462720"/>
          </a:xfrm>
          <a:prstGeom prst="rect">
            <a:avLst/>
          </a:prstGeom>
          <a:noFill/>
          <a:ln>
            <a:noFill/>
          </a:ln>
        </p:spPr>
        <p:txBody>
          <a:bodyPr spcFirstLastPara="1" wrap="square" lIns="91425" tIns="45700" rIns="91425" bIns="45700" anchor="t" anchorCtr="0">
            <a:spAutoFit/>
          </a:bodyPr>
          <a:lstStyle/>
          <a:p>
            <a:pPr rtl="0"/>
            <a:r>
              <a:rPr lang="en-US" sz="2800" dirty="0">
                <a:effectLst/>
                <a:latin typeface="Calibri" panose="020F0502020204030204" pitchFamily="34" charset="0"/>
                <a:ea typeface="Calibri" panose="020F0502020204030204" pitchFamily="34" charset="0"/>
                <a:cs typeface="Calibri" panose="020F0502020204030204" pitchFamily="34" charset="0"/>
              </a:rPr>
              <a:t>The goal is to create an RNN model to generate text based on provided input sequences and train the model on a diverse dataset to capture language patterns and semantics.</a:t>
            </a:r>
            <a:endParaRPr lang="en-US" sz="2800" dirty="0">
              <a:latin typeface="Calibri" panose="020F0502020204030204" pitchFamily="34" charset="0"/>
              <a:ea typeface="Calibri" panose="020F0502020204030204" pitchFamily="34" charset="0"/>
              <a:cs typeface="Calibri" panose="020F0502020204030204" pitchFamily="34" charset="0"/>
            </a:endParaRPr>
          </a:p>
          <a:p>
            <a:pPr rtl="0"/>
            <a:r>
              <a:rPr lang="en-US" sz="2800" dirty="0">
                <a:effectLst/>
                <a:latin typeface="Calibri" panose="020F0502020204030204" pitchFamily="34" charset="0"/>
                <a:ea typeface="Calibri" panose="020F0502020204030204" pitchFamily="34" charset="0"/>
                <a:cs typeface="Calibri" panose="020F0502020204030204" pitchFamily="34" charset="0"/>
              </a:rPr>
              <a:t>It would also be able to evaluate the model's performance using metrics like perplexity and BLEU score and tune hyperparameters and architecture to optimize text generation quality</a:t>
            </a:r>
            <a:r>
              <a:rPr lang="en-US" sz="3200" dirty="0">
                <a:effectLst/>
                <a:latin typeface="Calibri" panose="020F0502020204030204" pitchFamily="34" charset="0"/>
                <a:ea typeface="Calibri" panose="020F0502020204030204" pitchFamily="34" charset="0"/>
                <a:cs typeface="Calibri" panose="020F0502020204030204" pitchFamily="34" charset="0"/>
              </a:rPr>
              <a:t>.</a:t>
            </a: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8658225" y="2647950"/>
            <a:ext cx="3533775" cy="3810000"/>
            <a:chOff x="8658225" y="2647950"/>
            <a:chExt cx="3533775" cy="3810000"/>
          </a:xfrm>
        </p:grpSpPr>
        <p:sp>
          <p:nvSpPr>
            <p:cNvPr id="125" name="Google Shape;12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7" name="Google Shape;12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28" name="Google Shape;128;p5"/>
          <p:cNvSpPr txBox="1">
            <a:spLocks noGrp="1"/>
          </p:cNvSpPr>
          <p:nvPr>
            <p:ph type="title"/>
          </p:nvPr>
        </p:nvSpPr>
        <p:spPr>
          <a:xfrm>
            <a:off x="676275" y="409150"/>
            <a:ext cx="7009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29" name="Google Shape;12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31" name="Google Shape;131;p5"/>
          <p:cNvSpPr txBox="1"/>
          <p:nvPr/>
        </p:nvSpPr>
        <p:spPr>
          <a:xfrm>
            <a:off x="676275" y="1225603"/>
            <a:ext cx="6858000" cy="48936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a:solidFill>
                  <a:schemeClr val="dk1"/>
                </a:solidFill>
                <a:latin typeface="Calibri"/>
                <a:ea typeface="Calibri"/>
                <a:cs typeface="Calibri"/>
                <a:sym typeface="Calibri"/>
              </a:rPr>
              <a:t>Objective: </a:t>
            </a:r>
            <a:r>
              <a:rPr lang="en-US" sz="2400" b="0" i="0" u="none" strike="noStrike" cap="none" dirty="0">
                <a:solidFill>
                  <a:schemeClr val="dk1"/>
                </a:solidFill>
                <a:latin typeface="Calibri"/>
                <a:ea typeface="Calibri"/>
                <a:cs typeface="Calibri"/>
                <a:sym typeface="Calibri"/>
              </a:rPr>
              <a:t>Develop a text generation model using RNN to produce coherent and contextually relevant sentences.</a:t>
            </a:r>
          </a:p>
          <a:p>
            <a:pPr marL="0" marR="0" lvl="0" indent="0" algn="l" rtl="0">
              <a:lnSpc>
                <a:spcPct val="100000"/>
              </a:lnSpc>
              <a:spcBef>
                <a:spcPts val="0"/>
              </a:spcBef>
              <a:spcAft>
                <a:spcPts val="0"/>
              </a:spcAft>
              <a:buClr>
                <a:srgbClr val="000000"/>
              </a:buClr>
              <a:buSzPts val="1800"/>
              <a:buFont typeface="Arial"/>
              <a:buNone/>
            </a:pPr>
            <a:endParaRPr lang="en-US" sz="2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a:solidFill>
                  <a:schemeClr val="dk1"/>
                </a:solidFill>
                <a:latin typeface="Calibri"/>
                <a:ea typeface="Calibri"/>
                <a:cs typeface="Calibri"/>
                <a:sym typeface="Calibri"/>
              </a:rPr>
              <a:t>Scope: </a:t>
            </a:r>
            <a:r>
              <a:rPr lang="en-US" sz="2400" b="0" i="0" u="none" strike="noStrike" cap="none" dirty="0">
                <a:solidFill>
                  <a:schemeClr val="dk1"/>
                </a:solidFill>
                <a:latin typeface="Calibri"/>
                <a:ea typeface="Calibri"/>
                <a:cs typeface="Calibri"/>
                <a:sym typeface="Calibri"/>
              </a:rPr>
              <a:t>Implementing and evaluating the RNN model's performance on a diverse dataset. </a:t>
            </a:r>
          </a:p>
          <a:p>
            <a:pPr marL="0" marR="0" lvl="0" indent="0" algn="l" rtl="0">
              <a:lnSpc>
                <a:spcPct val="100000"/>
              </a:lnSpc>
              <a:spcBef>
                <a:spcPts val="0"/>
              </a:spcBef>
              <a:spcAft>
                <a:spcPts val="0"/>
              </a:spcAft>
              <a:buClr>
                <a:srgbClr val="000000"/>
              </a:buClr>
              <a:buSzPts val="1800"/>
              <a:buFont typeface="Arial"/>
              <a:buNone/>
            </a:pPr>
            <a:endParaRPr lang="en-US"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1" dirty="0">
                <a:effectLst/>
                <a:latin typeface="Calibri" panose="020F0502020204030204" pitchFamily="34" charset="0"/>
                <a:ea typeface="Calibri" panose="020F0502020204030204" pitchFamily="34" charset="0"/>
                <a:cs typeface="Calibri" panose="020F0502020204030204" pitchFamily="34" charset="0"/>
              </a:rPr>
              <a:t>Approach</a:t>
            </a:r>
            <a:r>
              <a:rPr lang="en-US" sz="2400" dirty="0">
                <a:effectLst/>
                <a:latin typeface="Calibri" panose="020F0502020204030204" pitchFamily="34" charset="0"/>
                <a:ea typeface="Calibri" panose="020F0502020204030204" pitchFamily="34" charset="0"/>
                <a:cs typeface="Calibri" panose="020F0502020204030204" pitchFamily="34" charset="0"/>
              </a:rPr>
              <a:t>: Train the RNN model on a dataset, tune hyperparameters, and evaluate performance metrics to ensure high-quality text generation.</a:t>
            </a:r>
            <a:endPar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a:solidFill>
                  <a:schemeClr val="dk1"/>
                </a:solidFill>
                <a:latin typeface="Calibri"/>
                <a:ea typeface="Calibri"/>
                <a:cs typeface="Calibri"/>
                <a:sym typeface="Calibri"/>
              </a:rPr>
              <a:t>Output: </a:t>
            </a:r>
            <a:r>
              <a:rPr lang="en-US" sz="2400" b="0" i="0" u="none" strike="noStrike" cap="none" dirty="0">
                <a:solidFill>
                  <a:schemeClr val="dk1"/>
                </a:solidFill>
                <a:latin typeface="Calibri"/>
                <a:ea typeface="Calibri"/>
                <a:cs typeface="Calibri"/>
                <a:sym typeface="Calibri"/>
              </a:rPr>
              <a:t>A trained model capable of generating realistic and coherent text based on given input.</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699449" y="891800"/>
            <a:ext cx="75963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37" name="Google Shape;13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38" name="Google Shape;13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139" name="Google Shape;139;p6"/>
          <p:cNvSpPr txBox="1"/>
          <p:nvPr/>
        </p:nvSpPr>
        <p:spPr>
          <a:xfrm>
            <a:off x="762000" y="1600200"/>
            <a:ext cx="9677400" cy="489360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rgbClr val="000000"/>
              </a:buClr>
              <a:buSzPts val="1800"/>
            </a:pPr>
            <a:r>
              <a:rPr lang="en-US" sz="3600" dirty="0">
                <a:effectLst/>
                <a:latin typeface="Calibri" panose="020F0502020204030204" pitchFamily="34" charset="0"/>
                <a:ea typeface="Calibri" panose="020F0502020204030204" pitchFamily="34" charset="0"/>
                <a:cs typeface="Calibri" panose="020F0502020204030204" pitchFamily="34" charset="0"/>
              </a:rPr>
              <a:t>End users of the text generation model could include </a:t>
            </a:r>
          </a:p>
          <a:p>
            <a:pPr marL="514350" marR="0" lvl="0" indent="-514350" algn="l" rtl="0">
              <a:lnSpc>
                <a:spcPct val="150000"/>
              </a:lnSpc>
              <a:spcBef>
                <a:spcPts val="0"/>
              </a:spcBef>
              <a:spcAft>
                <a:spcPts val="0"/>
              </a:spcAft>
              <a:buClr>
                <a:srgbClr val="000000"/>
              </a:buClr>
              <a:buSzPts val="1800"/>
              <a:buFont typeface="+mj-lt"/>
              <a:buAutoNum type="arabicPeriod"/>
            </a:pPr>
            <a:r>
              <a:rPr lang="en-US" sz="3600" dirty="0">
                <a:effectLst/>
                <a:latin typeface="Calibri" panose="020F0502020204030204" pitchFamily="34" charset="0"/>
                <a:ea typeface="Calibri" panose="020F0502020204030204" pitchFamily="34" charset="0"/>
                <a:cs typeface="Calibri" panose="020F0502020204030204" pitchFamily="34" charset="0"/>
              </a:rPr>
              <a:t>Content creators</a:t>
            </a:r>
          </a:p>
          <a:p>
            <a:pPr marL="514350" marR="0" lvl="0" indent="-514350" algn="l" rtl="0">
              <a:lnSpc>
                <a:spcPct val="150000"/>
              </a:lnSpc>
              <a:spcBef>
                <a:spcPts val="0"/>
              </a:spcBef>
              <a:spcAft>
                <a:spcPts val="0"/>
              </a:spcAft>
              <a:buClr>
                <a:srgbClr val="000000"/>
              </a:buClr>
              <a:buSzPts val="1800"/>
              <a:buFont typeface="+mj-lt"/>
              <a:buAutoNum type="arabicPeriod"/>
            </a:pPr>
            <a:r>
              <a:rPr lang="en-US" sz="3600" dirty="0">
                <a:effectLst/>
                <a:latin typeface="Calibri" panose="020F0502020204030204" pitchFamily="34" charset="0"/>
                <a:ea typeface="Calibri" panose="020F0502020204030204" pitchFamily="34" charset="0"/>
                <a:cs typeface="Calibri" panose="020F0502020204030204" pitchFamily="34" charset="0"/>
              </a:rPr>
              <a:t>Writers</a:t>
            </a:r>
          </a:p>
          <a:p>
            <a:pPr marL="514350" marR="0" lvl="0" indent="-514350" algn="l" rtl="0">
              <a:lnSpc>
                <a:spcPct val="150000"/>
              </a:lnSpc>
              <a:spcBef>
                <a:spcPts val="0"/>
              </a:spcBef>
              <a:spcAft>
                <a:spcPts val="0"/>
              </a:spcAft>
              <a:buClr>
                <a:srgbClr val="000000"/>
              </a:buClr>
              <a:buSzPts val="1800"/>
              <a:buFont typeface="+mj-lt"/>
              <a:buAutoNum type="arabicPeriod"/>
            </a:pPr>
            <a:r>
              <a:rPr lang="en-US" sz="3600" dirty="0">
                <a:effectLst/>
                <a:latin typeface="Calibri" panose="020F0502020204030204" pitchFamily="34" charset="0"/>
                <a:ea typeface="Calibri" panose="020F0502020204030204" pitchFamily="34" charset="0"/>
                <a:cs typeface="Calibri" panose="020F0502020204030204" pitchFamily="34" charset="0"/>
              </a:rPr>
              <a:t>Marketers</a:t>
            </a:r>
          </a:p>
          <a:p>
            <a:pPr marL="514350" marR="0" lvl="0" indent="-514350" algn="l" rtl="0">
              <a:lnSpc>
                <a:spcPct val="150000"/>
              </a:lnSpc>
              <a:spcBef>
                <a:spcPts val="0"/>
              </a:spcBef>
              <a:spcAft>
                <a:spcPts val="0"/>
              </a:spcAft>
              <a:buClr>
                <a:srgbClr val="000000"/>
              </a:buClr>
              <a:buSzPts val="1800"/>
              <a:buFont typeface="+mj-lt"/>
              <a:buAutoNum type="arabicPeriod"/>
            </a:pPr>
            <a:r>
              <a:rPr lang="en-US" sz="3600" dirty="0">
                <a:latin typeface="Calibri" panose="020F0502020204030204" pitchFamily="34" charset="0"/>
                <a:ea typeface="Calibri" panose="020F0502020204030204" pitchFamily="34" charset="0"/>
                <a:cs typeface="Calibri" panose="020F0502020204030204" pitchFamily="34" charset="0"/>
              </a:rPr>
              <a:t>D</a:t>
            </a:r>
            <a:r>
              <a:rPr lang="en-US" sz="3600" dirty="0">
                <a:effectLst/>
                <a:latin typeface="Calibri" panose="020F0502020204030204" pitchFamily="34" charset="0"/>
                <a:ea typeface="Calibri" panose="020F0502020204030204" pitchFamily="34" charset="0"/>
                <a:cs typeface="Calibri" panose="020F0502020204030204" pitchFamily="34" charset="0"/>
              </a:rPr>
              <a:t>evelopers</a:t>
            </a:r>
            <a:endParaRPr sz="3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800"/>
              <a:buFont typeface="Arial"/>
              <a:buNone/>
            </a:pPr>
            <a:endParaRPr sz="24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r="28268"/>
          <a:stretch/>
        </p:blipFill>
        <p:spPr>
          <a:xfrm>
            <a:off x="9693450" y="1347775"/>
            <a:ext cx="2411074" cy="5181600"/>
          </a:xfrm>
          <a:prstGeom prst="rect">
            <a:avLst/>
          </a:prstGeom>
          <a:noFill/>
          <a:ln>
            <a:noFill/>
          </a:ln>
        </p:spPr>
      </p:pic>
      <p:sp>
        <p:nvSpPr>
          <p:cNvPr id="145" name="Google Shape;145;p7"/>
          <p:cNvSpPr txBox="1">
            <a:spLocks noGrp="1"/>
          </p:cNvSpPr>
          <p:nvPr>
            <p:ph type="title"/>
          </p:nvPr>
        </p:nvSpPr>
        <p:spPr>
          <a:xfrm>
            <a:off x="558176" y="857875"/>
            <a:ext cx="109464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YOUR SOLUTION AND ITS VALUE PROPOSITION</a:t>
            </a:r>
            <a:endParaRPr sz="3600"/>
          </a:p>
        </p:txBody>
      </p:sp>
      <p:pic>
        <p:nvPicPr>
          <p:cNvPr id="146" name="Google Shape;146;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48" name="Google Shape;148;p7"/>
          <p:cNvSpPr txBox="1"/>
          <p:nvPr/>
        </p:nvSpPr>
        <p:spPr>
          <a:xfrm>
            <a:off x="762000" y="1676400"/>
            <a:ext cx="7924800" cy="49243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300" b="1" i="0" u="none" strike="noStrike" cap="none" dirty="0">
                <a:solidFill>
                  <a:schemeClr val="dk1"/>
                </a:solidFill>
                <a:latin typeface="Calibri"/>
                <a:ea typeface="Calibri"/>
                <a:cs typeface="Calibri"/>
                <a:sym typeface="Calibri"/>
              </a:rPr>
              <a:t>Solution Overview:</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300" dirty="0">
                <a:effectLst/>
                <a:latin typeface="Calibri" panose="020F0502020204030204" pitchFamily="34" charset="0"/>
                <a:ea typeface="Calibri" panose="020F0502020204030204" pitchFamily="34" charset="0"/>
                <a:cs typeface="Calibri" panose="020F0502020204030204" pitchFamily="34" charset="0"/>
              </a:rPr>
              <a:t>Efficient RNN model for automated text generation.</a:t>
            </a:r>
          </a:p>
          <a:p>
            <a:pPr marL="0" marR="0" lvl="0" indent="0" algn="l" rtl="0">
              <a:lnSpc>
                <a:spcPct val="100000"/>
              </a:lnSpc>
              <a:spcBef>
                <a:spcPts val="0"/>
              </a:spcBef>
              <a:spcAft>
                <a:spcPts val="0"/>
              </a:spcAft>
              <a:buClr>
                <a:srgbClr val="000000"/>
              </a:buClr>
              <a:buSzPts val="1800"/>
              <a:buFont typeface="Arial"/>
              <a:buNone/>
            </a:pPr>
            <a:endParaRPr sz="2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2300" b="1" i="0" u="none" strike="noStrike" cap="none" dirty="0">
                <a:solidFill>
                  <a:schemeClr val="dk1"/>
                </a:solidFill>
                <a:latin typeface="Calibri"/>
                <a:ea typeface="Calibri"/>
                <a:cs typeface="Calibri"/>
                <a:sym typeface="Calibri"/>
              </a:rPr>
              <a:t>Value Proposition:</a:t>
            </a:r>
          </a:p>
          <a:p>
            <a:pPr marL="0" marR="0" lvl="0" indent="0" algn="l" rtl="0">
              <a:lnSpc>
                <a:spcPct val="100000"/>
              </a:lnSpc>
              <a:spcBef>
                <a:spcPts val="0"/>
              </a:spcBef>
              <a:spcAft>
                <a:spcPts val="0"/>
              </a:spcAft>
              <a:buClr>
                <a:srgbClr val="000000"/>
              </a:buClr>
              <a:buSzPts val="1800"/>
              <a:buFont typeface="Arial"/>
              <a:buNone/>
            </a:pPr>
            <a:endParaRPr sz="1900" b="0" i="0" u="none" strike="noStrike" cap="none" dirty="0">
              <a:solidFill>
                <a:srgbClr val="000000"/>
              </a:solidFill>
              <a:latin typeface="Arial"/>
              <a:ea typeface="Arial"/>
              <a:cs typeface="Arial"/>
              <a:sym typeface="Arial"/>
            </a:endParaRPr>
          </a:p>
          <a:p>
            <a:pPr rtl="0"/>
            <a:r>
              <a:rPr lang="en-US" sz="2000" dirty="0">
                <a:effectLst/>
              </a:rPr>
              <a:t>Time Efficiency</a:t>
            </a:r>
            <a:endParaRPr lang="en-US" sz="2000" dirty="0"/>
          </a:p>
          <a:p>
            <a:pPr rtl="0"/>
            <a:br>
              <a:rPr lang="en-US" sz="2000" dirty="0"/>
            </a:br>
            <a:r>
              <a:rPr lang="en-US" sz="2000" dirty="0">
                <a:effectLst/>
              </a:rPr>
              <a:t>Enhanced Creativity</a:t>
            </a:r>
            <a:endParaRPr lang="en-US" sz="2000" dirty="0"/>
          </a:p>
          <a:p>
            <a:pPr rtl="0"/>
            <a:br>
              <a:rPr lang="en-US" sz="2000" dirty="0"/>
            </a:br>
            <a:r>
              <a:rPr lang="en-US" sz="2000" dirty="0">
                <a:effectLst/>
              </a:rPr>
              <a:t>Consistent Quality</a:t>
            </a:r>
            <a:endParaRPr lang="en-US" sz="2000" dirty="0"/>
          </a:p>
          <a:p>
            <a:pPr rtl="0"/>
            <a:br>
              <a:rPr lang="en-US" sz="2000" dirty="0"/>
            </a:br>
            <a:r>
              <a:rPr lang="en-US" sz="2000" dirty="0">
                <a:effectLst/>
              </a:rPr>
              <a:t>Scalability</a:t>
            </a:r>
            <a:endParaRPr lang="en-US" sz="2000" dirty="0"/>
          </a:p>
          <a:p>
            <a:pPr rtl="0"/>
            <a:br>
              <a:rPr lang="en-US" sz="2000" dirty="0"/>
            </a:br>
            <a:r>
              <a:rPr lang="en-US" sz="2000" dirty="0">
                <a:effectLst/>
              </a:rPr>
              <a:t>Versatility</a:t>
            </a:r>
            <a:endParaRPr lang="en-US" sz="2000" dirty="0"/>
          </a:p>
          <a:p>
            <a:pPr marL="0" marR="0" lvl="0" indent="0" algn="l" rtl="0">
              <a:lnSpc>
                <a:spcPct val="100000"/>
              </a:lnSpc>
              <a:spcBef>
                <a:spcPts val="0"/>
              </a:spcBef>
              <a:spcAft>
                <a:spcPts val="0"/>
              </a:spcAft>
              <a:buClr>
                <a:srgbClr val="000000"/>
              </a:buClr>
              <a:buSzPts val="1800"/>
              <a:buFont typeface="Arial"/>
              <a:buNone/>
            </a:pPr>
            <a:endParaRPr sz="230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a:stretch/>
        </p:blipFill>
        <p:spPr>
          <a:xfrm>
            <a:off x="9448800" y="2819400"/>
            <a:ext cx="2466975" cy="3419475"/>
          </a:xfrm>
          <a:prstGeom prst="rect">
            <a:avLst/>
          </a:prstGeom>
          <a:noFill/>
          <a:ln>
            <a:noFill/>
          </a:ln>
        </p:spPr>
      </p:pic>
      <p:sp>
        <p:nvSpPr>
          <p:cNvPr id="154" name="Google Shape;154;p8"/>
          <p:cNvSpPr txBox="1">
            <a:spLocks noGrp="1"/>
          </p:cNvSpPr>
          <p:nvPr>
            <p:ph type="title"/>
          </p:nvPr>
        </p:nvSpPr>
        <p:spPr>
          <a:xfrm>
            <a:off x="76263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YOUR SOLUTION</a:t>
            </a:r>
            <a:endParaRPr sz="4250"/>
          </a:p>
        </p:txBody>
      </p:sp>
      <p:sp>
        <p:nvSpPr>
          <p:cNvPr id="155" name="Google Shape;155;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8</a:t>
            </a:fld>
            <a:endParaRPr sz="1100" b="0" i="0" u="none" strike="noStrike" cap="none">
              <a:solidFill>
                <a:schemeClr val="dk1"/>
              </a:solidFill>
              <a:latin typeface="Trebuchet MS"/>
              <a:ea typeface="Trebuchet MS"/>
              <a:cs typeface="Trebuchet MS"/>
              <a:sym typeface="Trebuchet MS"/>
            </a:endParaRPr>
          </a:p>
        </p:txBody>
      </p:sp>
      <p:sp>
        <p:nvSpPr>
          <p:cNvPr id="156" name="Google Shape;156;p8"/>
          <p:cNvSpPr txBox="1"/>
          <p:nvPr/>
        </p:nvSpPr>
        <p:spPr>
          <a:xfrm>
            <a:off x="914400" y="1447800"/>
            <a:ext cx="8153400" cy="3754834"/>
          </a:xfrm>
          <a:prstGeom prst="rect">
            <a:avLst/>
          </a:prstGeom>
          <a:noFill/>
          <a:ln>
            <a:noFill/>
          </a:ln>
        </p:spPr>
        <p:txBody>
          <a:bodyPr spcFirstLastPara="1" wrap="square" lIns="91425" tIns="45700" rIns="91425" bIns="45700" anchor="t" anchorCtr="0">
            <a:spAutoFit/>
          </a:bodyPr>
          <a:lstStyle/>
          <a:p>
            <a:pPr marL="457200" indent="-457200" rtl="0">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Cutting-Edge Technology</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Seamless Integration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Customization Options</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Realistic Output</a:t>
            </a:r>
          </a:p>
          <a:p>
            <a:pPr marL="457200" indent="-457200" rtl="0">
              <a:buFont typeface="+mj-lt"/>
              <a:buAutoNum type="arabicPeriod"/>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rtl="0">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Time and Cost Efficiency</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2" name="Google Shape;162;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63" name="Google Shape;163;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64" name="Google Shape;164;p9"/>
          <p:cNvSpPr txBox="1"/>
          <p:nvPr/>
        </p:nvSpPr>
        <p:spPr>
          <a:xfrm>
            <a:off x="533399" y="1524000"/>
            <a:ext cx="8949647" cy="4462720"/>
          </a:xfrm>
          <a:prstGeom prst="rect">
            <a:avLst/>
          </a:prstGeom>
          <a:noFill/>
          <a:ln>
            <a:noFill/>
          </a:ln>
        </p:spPr>
        <p:txBody>
          <a:bodyPr spcFirstLastPara="1" wrap="square" lIns="91425" tIns="45700" rIns="91425" bIns="45700" anchor="t" anchorCtr="0">
            <a:spAutoFit/>
          </a:bodyPr>
          <a:lstStyle/>
          <a:p>
            <a:pPr rtl="0"/>
            <a:r>
              <a:rPr lang="en-US" sz="1800" dirty="0">
                <a:effectLst/>
                <a:latin typeface="Calibri" panose="020F0502020204030204" pitchFamily="34" charset="0"/>
                <a:ea typeface="Calibri" panose="020F0502020204030204" pitchFamily="34" charset="0"/>
                <a:cs typeface="Calibri" panose="020F0502020204030204" pitchFamily="34" charset="0"/>
              </a:rPr>
              <a:t>Architecture: The text generation model adopts a recurrent neural network (RNN) architecture, like LSTM or GRU, facilitating the capture of sequential dependencies. Multiple layers of RNN cells may be stacked to learn hierarchical representations.</a:t>
            </a:r>
            <a:endParaRPr lang="en-US" sz="1800" dirty="0">
              <a:latin typeface="Calibri" panose="020F0502020204030204" pitchFamily="34" charset="0"/>
              <a:ea typeface="Calibri" panose="020F0502020204030204" pitchFamily="34" charset="0"/>
              <a:cs typeface="Calibri" panose="020F0502020204030204" pitchFamily="34" charset="0"/>
            </a:endParaRPr>
          </a:p>
          <a:p>
            <a:pPr rtl="0"/>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a:p>
            <a:pPr rtl="0"/>
            <a:r>
              <a:rPr lang="en-US" sz="1800" dirty="0">
                <a:effectLst/>
                <a:latin typeface="Calibri" panose="020F0502020204030204" pitchFamily="34" charset="0"/>
                <a:ea typeface="Calibri" panose="020F0502020204030204" pitchFamily="34" charset="0"/>
                <a:cs typeface="Calibri" panose="020F0502020204030204" pitchFamily="34" charset="0"/>
              </a:rPr>
              <a:t>Training Process: During training, text sequences are inputted into the RNN model, and its parameters are optimized through backpropagation. Techniques like mini-batch training and Adam optimizer are employed for efficient weight updates, often supplemented with methods like teacher forcing for stability.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rtl="0"/>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a:p>
            <a:pPr rtl="0"/>
            <a:r>
              <a:rPr lang="en-US" sz="1800" dirty="0">
                <a:effectLst/>
                <a:latin typeface="Calibri" panose="020F0502020204030204" pitchFamily="34" charset="0"/>
                <a:ea typeface="Calibri" panose="020F0502020204030204" pitchFamily="34" charset="0"/>
                <a:cs typeface="Calibri" panose="020F0502020204030204" pitchFamily="34" charset="0"/>
              </a:rPr>
              <a:t>Loss Function: Categorical cross-entropy loss is typically utilized, comparing predicted probabilities to actual distributions of the next word. Custom loss functions may be employed for specific tasks, along with regularization techniques like label smoothing or temperature scaling for improved generalization.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Impact</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Ivana Steeve</cp:lastModifiedBy>
  <cp:revision>1</cp:revision>
  <dcterms:created xsi:type="dcterms:W3CDTF">2024-04-01T05:05:12Z</dcterms:created>
  <dcterms:modified xsi:type="dcterms:W3CDTF">2024-05-11T02:18:47Z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