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oppins"/>
      <p:regular r:id="rId15"/>
      <p:bold r:id="rId16"/>
      <p:italic r:id="rId17"/>
      <p:boldItalic r:id="rId18"/>
    </p:embeddedFont>
    <p:embeddedFont>
      <p:font typeface="Righteous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oppins-regular.fntdata"/><Relationship Id="rId14" Type="http://schemas.openxmlformats.org/officeDocument/2006/relationships/slide" Target="slides/slide10.xml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19" Type="http://schemas.openxmlformats.org/officeDocument/2006/relationships/font" Target="fonts/Righteous-regular.fntdata"/><Relationship Id="rId18" Type="http://schemas.openxmlformats.org/officeDocument/2006/relationships/font" Target="fonts/Poppi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d4e6bcb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d4e6bcb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BLUF(outcomes), Dataset/Features,  EDA(popularity skew, top correlated with popularity), Modeling(what models, fine tuning, errors, final error of best model), Feature contributions(lyme chart, most important), BLUF(outcomes)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fef2f7607_0_24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fef2f7607_0_24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6ff19a8a7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6ff19a8a7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4e6bcbc6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4e6bcbc6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83fdea9d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83fdea9d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d83fdea9d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d83fdea9d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d83fdea9df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d83fdea9df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83fdea9df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83fdea9df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e6bcbc6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4e6bcbc6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293A4E"/>
            </a:gs>
            <a:gs pos="100000">
              <a:srgbClr val="131D38"/>
            </a:gs>
          </a:gsLst>
          <a:lin ang="2698631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354622">
            <a:off x="6126974" y="1673624"/>
            <a:ext cx="493846" cy="3964363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756825" y="2071500"/>
            <a:ext cx="2508300" cy="2508300"/>
          </a:xfrm>
          <a:prstGeom prst="donut">
            <a:avLst>
              <a:gd fmla="val 7693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1531216">
            <a:off x="3601708" y="204372"/>
            <a:ext cx="1103683" cy="6023255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1531216">
            <a:off x="4514584" y="638152"/>
            <a:ext cx="1103683" cy="5124599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7769825" y="2264850"/>
            <a:ext cx="613800" cy="613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033100" y="3197475"/>
            <a:ext cx="1536900" cy="14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None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-5400000">
            <a:off x="854875" y="157725"/>
            <a:ext cx="1932900" cy="1932900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 rot="2105054">
            <a:off x="6724508" y="87240"/>
            <a:ext cx="885730" cy="3580768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1568675" y="4115550"/>
            <a:ext cx="754200" cy="7542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1320800" y="2641075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1"/>
          <p:cNvSpPr/>
          <p:nvPr/>
        </p:nvSpPr>
        <p:spPr>
          <a:xfrm flipH="1" rot="2105126">
            <a:off x="6884812" y="2425810"/>
            <a:ext cx="512529" cy="2072405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1"/>
          <p:cNvSpPr/>
          <p:nvPr/>
        </p:nvSpPr>
        <p:spPr>
          <a:xfrm>
            <a:off x="2063700" y="0"/>
            <a:ext cx="5016600" cy="5143500"/>
          </a:xfrm>
          <a:prstGeom prst="rect">
            <a:avLst/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700" scaled="0"/>
          </a:gradFill>
          <a:ln>
            <a:noFill/>
          </a:ln>
          <a:effectLst>
            <a:outerShdw blurRad="214313" rotWithShape="0" algn="bl" dir="6180000" dist="476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2104650" y="1640225"/>
            <a:ext cx="49347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2104650" y="3001425"/>
            <a:ext cx="49347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 rot="-5400000">
            <a:off x="-698050" y="-485875"/>
            <a:ext cx="1932900" cy="1932900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 rot="-2096101">
            <a:off x="8709268" y="2831097"/>
            <a:ext cx="494022" cy="1997395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-190400" y="1595800"/>
            <a:ext cx="613800" cy="613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8657400" y="2476650"/>
            <a:ext cx="393000" cy="393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8181825" y="245550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995411" y="1308707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" name="Google Shape;78;p13"/>
          <p:cNvSpPr txBox="1"/>
          <p:nvPr>
            <p:ph idx="1" type="subTitle"/>
          </p:nvPr>
        </p:nvSpPr>
        <p:spPr>
          <a:xfrm>
            <a:off x="995411" y="1616356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9" name="Google Shape;79;p13"/>
          <p:cNvSpPr txBox="1"/>
          <p:nvPr>
            <p:ph hasCustomPrompt="1" idx="2" type="title"/>
          </p:nvPr>
        </p:nvSpPr>
        <p:spPr>
          <a:xfrm>
            <a:off x="1292085" y="638550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idx="3" type="title"/>
          </p:nvPr>
        </p:nvSpPr>
        <p:spPr>
          <a:xfrm>
            <a:off x="3478650" y="1308707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3"/>
          <p:cNvSpPr txBox="1"/>
          <p:nvPr>
            <p:ph idx="4" type="subTitle"/>
          </p:nvPr>
        </p:nvSpPr>
        <p:spPr>
          <a:xfrm>
            <a:off x="3478650" y="1616356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2" name="Google Shape;82;p13"/>
          <p:cNvSpPr txBox="1"/>
          <p:nvPr>
            <p:ph hasCustomPrompt="1" idx="5" type="title"/>
          </p:nvPr>
        </p:nvSpPr>
        <p:spPr>
          <a:xfrm>
            <a:off x="3775324" y="638550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idx="6" type="title"/>
          </p:nvPr>
        </p:nvSpPr>
        <p:spPr>
          <a:xfrm>
            <a:off x="5961889" y="1308707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idx="7" type="subTitle"/>
          </p:nvPr>
        </p:nvSpPr>
        <p:spPr>
          <a:xfrm>
            <a:off x="5961889" y="1616356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8" type="title"/>
          </p:nvPr>
        </p:nvSpPr>
        <p:spPr>
          <a:xfrm>
            <a:off x="6258563" y="638550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9" type="title"/>
          </p:nvPr>
        </p:nvSpPr>
        <p:spPr>
          <a:xfrm>
            <a:off x="995411" y="3539801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7" name="Google Shape;87;p13"/>
          <p:cNvSpPr txBox="1"/>
          <p:nvPr>
            <p:ph idx="13" type="subTitle"/>
          </p:nvPr>
        </p:nvSpPr>
        <p:spPr>
          <a:xfrm>
            <a:off x="995411" y="3847450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14" type="title"/>
          </p:nvPr>
        </p:nvSpPr>
        <p:spPr>
          <a:xfrm>
            <a:off x="1292085" y="2869644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idx="15" type="title"/>
          </p:nvPr>
        </p:nvSpPr>
        <p:spPr>
          <a:xfrm>
            <a:off x="3478650" y="3539801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idx="16" type="subTitle"/>
          </p:nvPr>
        </p:nvSpPr>
        <p:spPr>
          <a:xfrm>
            <a:off x="3478650" y="3847450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17" type="title"/>
          </p:nvPr>
        </p:nvSpPr>
        <p:spPr>
          <a:xfrm>
            <a:off x="3775324" y="2869644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idx="18" type="title"/>
          </p:nvPr>
        </p:nvSpPr>
        <p:spPr>
          <a:xfrm>
            <a:off x="5961889" y="3539801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3"/>
          <p:cNvSpPr txBox="1"/>
          <p:nvPr>
            <p:ph idx="19" type="subTitle"/>
          </p:nvPr>
        </p:nvSpPr>
        <p:spPr>
          <a:xfrm>
            <a:off x="5961889" y="3847450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20" type="title"/>
          </p:nvPr>
        </p:nvSpPr>
        <p:spPr>
          <a:xfrm>
            <a:off x="6258563" y="2869644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ONLY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 rot="5729734">
            <a:off x="-1181545" y="3485331"/>
            <a:ext cx="1932784" cy="1932784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613400" y="892525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8465800" y="4291950"/>
            <a:ext cx="1005600" cy="1716300"/>
          </a:xfrm>
          <a:prstGeom prst="halfFrame">
            <a:avLst>
              <a:gd fmla="val 9795" name="adj1"/>
              <a:gd fmla="val 12244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 rot="-9784747">
            <a:off x="8049373" y="-1056178"/>
            <a:ext cx="430853" cy="218481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rot="-9784747">
            <a:off x="8174579" y="-217423"/>
            <a:ext cx="430853" cy="1764589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4"/>
          <p:cNvSpPr txBox="1"/>
          <p:nvPr>
            <p:ph idx="2" type="title"/>
          </p:nvPr>
        </p:nvSpPr>
        <p:spPr>
          <a:xfrm>
            <a:off x="866149" y="3166925"/>
            <a:ext cx="19686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866150" y="3550775"/>
            <a:ext cx="19686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" name="Google Shape;104;p14"/>
          <p:cNvSpPr txBox="1"/>
          <p:nvPr>
            <p:ph idx="3" type="title"/>
          </p:nvPr>
        </p:nvSpPr>
        <p:spPr>
          <a:xfrm>
            <a:off x="3587699" y="3166925"/>
            <a:ext cx="19686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5" name="Google Shape;105;p14"/>
          <p:cNvSpPr txBox="1"/>
          <p:nvPr>
            <p:ph idx="4" type="subTitle"/>
          </p:nvPr>
        </p:nvSpPr>
        <p:spPr>
          <a:xfrm>
            <a:off x="3587700" y="3550775"/>
            <a:ext cx="19686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6" name="Google Shape;106;p14"/>
          <p:cNvSpPr txBox="1"/>
          <p:nvPr>
            <p:ph idx="5" type="title"/>
          </p:nvPr>
        </p:nvSpPr>
        <p:spPr>
          <a:xfrm>
            <a:off x="6309249" y="3166925"/>
            <a:ext cx="19686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7" name="Google Shape;107;p14"/>
          <p:cNvSpPr txBox="1"/>
          <p:nvPr>
            <p:ph idx="6" type="subTitle"/>
          </p:nvPr>
        </p:nvSpPr>
        <p:spPr>
          <a:xfrm>
            <a:off x="6309250" y="3550775"/>
            <a:ext cx="19686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ONLY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 rot="-5400000">
            <a:off x="132200" y="2577075"/>
            <a:ext cx="1932900" cy="1932900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 rot="2111150">
            <a:off x="8040007" y="252239"/>
            <a:ext cx="494073" cy="1997429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-100" y="7150"/>
            <a:ext cx="9144000" cy="5143500"/>
          </a:xfrm>
          <a:prstGeom prst="snip2DiagRect">
            <a:avLst>
              <a:gd fmla="val 0" name="adj1"/>
              <a:gd fmla="val 50000" name="adj2"/>
            </a:avLst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3149400" y="3399000"/>
            <a:ext cx="2845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2261250" y="1384150"/>
            <a:ext cx="46215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14" name="Google Shape;114;p15"/>
          <p:cNvSpPr/>
          <p:nvPr/>
        </p:nvSpPr>
        <p:spPr>
          <a:xfrm>
            <a:off x="7968600" y="178975"/>
            <a:ext cx="393000" cy="393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7147575" y="189450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492900" y="4565125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TITLE_ONLY_2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/>
          <p:nvPr/>
        </p:nvSpPr>
        <p:spPr>
          <a:xfrm rot="5400000">
            <a:off x="2030850" y="-2013150"/>
            <a:ext cx="4813200" cy="88521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012" scaled="0"/>
          </a:gradFill>
          <a:ln>
            <a:noFill/>
          </a:ln>
          <a:effectLst>
            <a:outerShdw blurRad="28575" rotWithShape="0" algn="bl" dir="7380000" dist="6667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 1">
  <p:cSld name="TITLE_ONLY_2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 flipH="1" rot="-5400000">
            <a:off x="2311350" y="-2019450"/>
            <a:ext cx="4813200" cy="88521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012" scaled="0"/>
          </a:gradFill>
          <a:ln>
            <a:noFill/>
          </a:ln>
          <a:effectLst>
            <a:outerShdw blurRad="28575" rotWithShape="0" algn="bl" dir="7380000" dist="6667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 txBox="1"/>
          <p:nvPr>
            <p:ph type="title"/>
          </p:nvPr>
        </p:nvSpPr>
        <p:spPr>
          <a:xfrm>
            <a:off x="923784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 2">
  <p:cSld name="TITLE_ONLY_2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8"/>
          <p:cNvSpPr/>
          <p:nvPr/>
        </p:nvSpPr>
        <p:spPr>
          <a:xfrm rot="-5400000">
            <a:off x="7668425" y="100575"/>
            <a:ext cx="1932900" cy="1932900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 rot="1148445">
            <a:off x="-292127" y="1611351"/>
            <a:ext cx="885663" cy="3580597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412100" y="4508375"/>
            <a:ext cx="393000" cy="393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7112000" y="209025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 3">
  <p:cSld name="TITLE_ONLY_2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" name="Google Shape;131;p19"/>
          <p:cNvSpPr/>
          <p:nvPr/>
        </p:nvSpPr>
        <p:spPr>
          <a:xfrm rot="-5400000">
            <a:off x="8172500" y="3669325"/>
            <a:ext cx="1932900" cy="1932900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 rot="8703899">
            <a:off x="-279232" y="-233997"/>
            <a:ext cx="494022" cy="1997395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/>
          <p:nvPr/>
        </p:nvSpPr>
        <p:spPr>
          <a:xfrm>
            <a:off x="8832050" y="4218475"/>
            <a:ext cx="613800" cy="6138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10800000">
            <a:off x="147782" y="4439269"/>
            <a:ext cx="393000" cy="393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">
  <p:cSld name="TITLE_ONLY_1_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8613400" y="892525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rot="-9784747">
            <a:off x="8049373" y="-1056178"/>
            <a:ext cx="430853" cy="218481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rot="-9784747">
            <a:off x="8174579" y="-217423"/>
            <a:ext cx="430853" cy="1764589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-21650" y="2510425"/>
            <a:ext cx="9233700" cy="2669100"/>
          </a:xfrm>
          <a:prstGeom prst="rect">
            <a:avLst/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700" scaled="0"/>
          </a:gradFill>
          <a:ln>
            <a:noFill/>
          </a:ln>
          <a:effectLst>
            <a:outerShdw blurRad="57150" rotWithShape="0" algn="bl" dir="14640000" dist="28575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1" name="Google Shape;141;p20"/>
          <p:cNvSpPr txBox="1"/>
          <p:nvPr>
            <p:ph idx="2" type="title"/>
          </p:nvPr>
        </p:nvSpPr>
        <p:spPr>
          <a:xfrm>
            <a:off x="810763" y="3178150"/>
            <a:ext cx="17244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810763" y="3562000"/>
            <a:ext cx="17244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3" name="Google Shape;143;p20"/>
          <p:cNvSpPr txBox="1"/>
          <p:nvPr>
            <p:ph idx="3" type="title"/>
          </p:nvPr>
        </p:nvSpPr>
        <p:spPr>
          <a:xfrm>
            <a:off x="2743454" y="3178150"/>
            <a:ext cx="17244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4" name="Google Shape;144;p20"/>
          <p:cNvSpPr txBox="1"/>
          <p:nvPr>
            <p:ph idx="4" type="subTitle"/>
          </p:nvPr>
        </p:nvSpPr>
        <p:spPr>
          <a:xfrm>
            <a:off x="2743455" y="3562000"/>
            <a:ext cx="17244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5" name="Google Shape;145;p20"/>
          <p:cNvSpPr txBox="1"/>
          <p:nvPr>
            <p:ph idx="5" type="title"/>
          </p:nvPr>
        </p:nvSpPr>
        <p:spPr>
          <a:xfrm>
            <a:off x="4676146" y="3178150"/>
            <a:ext cx="17244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20"/>
          <p:cNvSpPr txBox="1"/>
          <p:nvPr>
            <p:ph idx="6" type="subTitle"/>
          </p:nvPr>
        </p:nvSpPr>
        <p:spPr>
          <a:xfrm>
            <a:off x="4676147" y="3562000"/>
            <a:ext cx="17244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7" name="Google Shape;147;p20"/>
          <p:cNvSpPr txBox="1"/>
          <p:nvPr>
            <p:ph idx="7" type="title"/>
          </p:nvPr>
        </p:nvSpPr>
        <p:spPr>
          <a:xfrm>
            <a:off x="6608838" y="3178150"/>
            <a:ext cx="17244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20"/>
          <p:cNvSpPr txBox="1"/>
          <p:nvPr>
            <p:ph idx="8" type="subTitle"/>
          </p:nvPr>
        </p:nvSpPr>
        <p:spPr>
          <a:xfrm>
            <a:off x="6608838" y="3562000"/>
            <a:ext cx="17244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5301275" y="2150850"/>
            <a:ext cx="1820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324549" y="3197475"/>
            <a:ext cx="32199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oppins"/>
              <a:buNone/>
              <a:defRPr sz="1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5301275" y="1202450"/>
            <a:ext cx="221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>
            <a:off x="8334000" y="4359625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-5400000">
            <a:off x="8142125" y="-1126750"/>
            <a:ext cx="1777200" cy="3033300"/>
          </a:xfrm>
          <a:prstGeom prst="halfFrame">
            <a:avLst>
              <a:gd fmla="val 17058" name="adj1"/>
              <a:gd fmla="val 17106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-325200"/>
            <a:ext cx="4749600" cy="5793900"/>
          </a:xfrm>
          <a:prstGeom prst="flowChartDelay">
            <a:avLst/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012" scaled="0"/>
          </a:gradFill>
          <a:ln>
            <a:noFill/>
          </a:ln>
          <a:effectLst>
            <a:outerShdw blurRad="57150" rotWithShape="0" algn="bl" dir="39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 1">
  <p:cSld name="TITLE_ONLY_1_2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42504" y="1966400"/>
            <a:ext cx="27483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1" name="Google Shape;151;p21"/>
          <p:cNvSpPr txBox="1"/>
          <p:nvPr>
            <p:ph idx="1" type="subTitle"/>
          </p:nvPr>
        </p:nvSpPr>
        <p:spPr>
          <a:xfrm>
            <a:off x="742496" y="2350250"/>
            <a:ext cx="27483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p21"/>
          <p:cNvSpPr txBox="1"/>
          <p:nvPr>
            <p:ph idx="2" type="title"/>
          </p:nvPr>
        </p:nvSpPr>
        <p:spPr>
          <a:xfrm>
            <a:off x="742504" y="3402500"/>
            <a:ext cx="27483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" name="Google Shape;153;p21"/>
          <p:cNvSpPr txBox="1"/>
          <p:nvPr>
            <p:ph idx="3" type="subTitle"/>
          </p:nvPr>
        </p:nvSpPr>
        <p:spPr>
          <a:xfrm>
            <a:off x="742496" y="3786350"/>
            <a:ext cx="27483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21"/>
          <p:cNvSpPr txBox="1"/>
          <p:nvPr>
            <p:ph idx="4" type="title"/>
          </p:nvPr>
        </p:nvSpPr>
        <p:spPr>
          <a:xfrm>
            <a:off x="5653204" y="1966400"/>
            <a:ext cx="27483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21"/>
          <p:cNvSpPr txBox="1"/>
          <p:nvPr>
            <p:ph idx="5" type="subTitle"/>
          </p:nvPr>
        </p:nvSpPr>
        <p:spPr>
          <a:xfrm>
            <a:off x="5653196" y="2350250"/>
            <a:ext cx="27483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6" name="Google Shape;156;p21"/>
          <p:cNvSpPr txBox="1"/>
          <p:nvPr>
            <p:ph idx="6" type="title"/>
          </p:nvPr>
        </p:nvSpPr>
        <p:spPr>
          <a:xfrm>
            <a:off x="5653204" y="3402500"/>
            <a:ext cx="27483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7" name="Google Shape;157;p21"/>
          <p:cNvSpPr txBox="1"/>
          <p:nvPr>
            <p:ph idx="7" type="subTitle"/>
          </p:nvPr>
        </p:nvSpPr>
        <p:spPr>
          <a:xfrm>
            <a:off x="5653196" y="3786350"/>
            <a:ext cx="27483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8" name="Google Shape;158;p21"/>
          <p:cNvSpPr txBox="1"/>
          <p:nvPr>
            <p:ph idx="8" type="title"/>
          </p:nvPr>
        </p:nvSpPr>
        <p:spPr>
          <a:xfrm>
            <a:off x="923784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21"/>
          <p:cNvSpPr/>
          <p:nvPr/>
        </p:nvSpPr>
        <p:spPr>
          <a:xfrm rot="5729734">
            <a:off x="-651245" y="-455144"/>
            <a:ext cx="1932784" cy="1932784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1711650" y="146450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ONLY_1_3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 rot="-5400000">
            <a:off x="132200" y="2577075"/>
            <a:ext cx="1932900" cy="1932900"/>
          </a:xfrm>
          <a:prstGeom prst="donut">
            <a:avLst>
              <a:gd fmla="val 9002" name="adj"/>
            </a:avLst>
          </a:prstGeom>
          <a:gradFill>
            <a:gsLst>
              <a:gs pos="0">
                <a:srgbClr val="FF74D2"/>
              </a:gs>
              <a:gs pos="100000">
                <a:srgbClr val="FFFF56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 rot="2111150">
            <a:off x="8040007" y="252239"/>
            <a:ext cx="494073" cy="1997429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316DC5"/>
              </a:gs>
              <a:gs pos="100000">
                <a:srgbClr val="29FFF4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-100" y="7150"/>
            <a:ext cx="9144000" cy="5143500"/>
          </a:xfrm>
          <a:prstGeom prst="snip2DiagRect">
            <a:avLst>
              <a:gd fmla="val 0" name="adj1"/>
              <a:gd fmla="val 50000" name="adj2"/>
            </a:avLst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968600" y="178975"/>
            <a:ext cx="393000" cy="393000"/>
          </a:xfrm>
          <a:prstGeom prst="ellipse">
            <a:avLst/>
          </a:prstGeom>
          <a:gradFill>
            <a:gsLst>
              <a:gs pos="0">
                <a:srgbClr val="FF74D2"/>
              </a:gs>
              <a:gs pos="100000">
                <a:srgbClr val="FFFF56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7147575" y="189450"/>
            <a:ext cx="393000" cy="393000"/>
          </a:xfrm>
          <a:prstGeom prst="ellipse">
            <a:avLst/>
          </a:prstGeom>
          <a:gradFill>
            <a:gsLst>
              <a:gs pos="0">
                <a:srgbClr val="316DC5"/>
              </a:gs>
              <a:gs pos="100000">
                <a:srgbClr val="29FFF4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1492900" y="4565125"/>
            <a:ext cx="393000" cy="393000"/>
          </a:xfrm>
          <a:prstGeom prst="ellipse">
            <a:avLst/>
          </a:prstGeom>
          <a:gradFill>
            <a:gsLst>
              <a:gs pos="0">
                <a:srgbClr val="316DC5"/>
              </a:gs>
              <a:gs pos="100000">
                <a:srgbClr val="29FFF4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22"/>
          <p:cNvSpPr txBox="1"/>
          <p:nvPr>
            <p:ph idx="2" type="title"/>
          </p:nvPr>
        </p:nvSpPr>
        <p:spPr>
          <a:xfrm>
            <a:off x="2001420" y="3166925"/>
            <a:ext cx="20619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0" name="Google Shape;170;p22"/>
          <p:cNvSpPr txBox="1"/>
          <p:nvPr>
            <p:ph idx="1" type="subTitle"/>
          </p:nvPr>
        </p:nvSpPr>
        <p:spPr>
          <a:xfrm>
            <a:off x="2001421" y="3550775"/>
            <a:ext cx="20619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2"/>
          <p:cNvSpPr txBox="1"/>
          <p:nvPr>
            <p:ph idx="3" type="title"/>
          </p:nvPr>
        </p:nvSpPr>
        <p:spPr>
          <a:xfrm>
            <a:off x="5080679" y="3166925"/>
            <a:ext cx="20619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2" name="Google Shape;172;p22"/>
          <p:cNvSpPr txBox="1"/>
          <p:nvPr>
            <p:ph idx="4" type="subTitle"/>
          </p:nvPr>
        </p:nvSpPr>
        <p:spPr>
          <a:xfrm>
            <a:off x="5080680" y="3550775"/>
            <a:ext cx="20619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ONLY_1_4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5" name="Google Shape;175;p23"/>
          <p:cNvSpPr txBox="1"/>
          <p:nvPr>
            <p:ph idx="2" type="title"/>
          </p:nvPr>
        </p:nvSpPr>
        <p:spPr>
          <a:xfrm>
            <a:off x="866149" y="3389175"/>
            <a:ext cx="19686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6" name="Google Shape;176;p23"/>
          <p:cNvSpPr txBox="1"/>
          <p:nvPr>
            <p:ph idx="1" type="subTitle"/>
          </p:nvPr>
        </p:nvSpPr>
        <p:spPr>
          <a:xfrm>
            <a:off x="866150" y="3773025"/>
            <a:ext cx="196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7" name="Google Shape;177;p23"/>
          <p:cNvSpPr txBox="1"/>
          <p:nvPr>
            <p:ph idx="3" type="title"/>
          </p:nvPr>
        </p:nvSpPr>
        <p:spPr>
          <a:xfrm>
            <a:off x="3587699" y="3389175"/>
            <a:ext cx="19686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8" name="Google Shape;178;p23"/>
          <p:cNvSpPr txBox="1"/>
          <p:nvPr>
            <p:ph idx="4" type="subTitle"/>
          </p:nvPr>
        </p:nvSpPr>
        <p:spPr>
          <a:xfrm>
            <a:off x="3587700" y="3773025"/>
            <a:ext cx="196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23"/>
          <p:cNvSpPr txBox="1"/>
          <p:nvPr>
            <p:ph idx="5" type="title"/>
          </p:nvPr>
        </p:nvSpPr>
        <p:spPr>
          <a:xfrm>
            <a:off x="6309249" y="3389175"/>
            <a:ext cx="19686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0" name="Google Shape;180;p23"/>
          <p:cNvSpPr txBox="1"/>
          <p:nvPr>
            <p:ph idx="6" type="subTitle"/>
          </p:nvPr>
        </p:nvSpPr>
        <p:spPr>
          <a:xfrm>
            <a:off x="6309250" y="3773025"/>
            <a:ext cx="196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1" name="Google Shape;181;p23"/>
          <p:cNvSpPr txBox="1"/>
          <p:nvPr>
            <p:ph idx="7" type="title"/>
          </p:nvPr>
        </p:nvSpPr>
        <p:spPr>
          <a:xfrm>
            <a:off x="866149" y="1722300"/>
            <a:ext cx="19686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2" name="Google Shape;182;p23"/>
          <p:cNvSpPr txBox="1"/>
          <p:nvPr>
            <p:ph idx="8" type="subTitle"/>
          </p:nvPr>
        </p:nvSpPr>
        <p:spPr>
          <a:xfrm>
            <a:off x="866150" y="2106150"/>
            <a:ext cx="196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23"/>
          <p:cNvSpPr txBox="1"/>
          <p:nvPr>
            <p:ph idx="9" type="title"/>
          </p:nvPr>
        </p:nvSpPr>
        <p:spPr>
          <a:xfrm>
            <a:off x="3587699" y="1722300"/>
            <a:ext cx="19686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4" name="Google Shape;184;p23"/>
          <p:cNvSpPr txBox="1"/>
          <p:nvPr>
            <p:ph idx="13" type="subTitle"/>
          </p:nvPr>
        </p:nvSpPr>
        <p:spPr>
          <a:xfrm>
            <a:off x="3587700" y="2106150"/>
            <a:ext cx="196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23"/>
          <p:cNvSpPr txBox="1"/>
          <p:nvPr>
            <p:ph idx="14" type="title"/>
          </p:nvPr>
        </p:nvSpPr>
        <p:spPr>
          <a:xfrm>
            <a:off x="6309249" y="1722300"/>
            <a:ext cx="19686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23"/>
          <p:cNvSpPr txBox="1"/>
          <p:nvPr>
            <p:ph idx="15" type="subTitle"/>
          </p:nvPr>
        </p:nvSpPr>
        <p:spPr>
          <a:xfrm>
            <a:off x="6309250" y="2106150"/>
            <a:ext cx="1968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23"/>
          <p:cNvSpPr/>
          <p:nvPr/>
        </p:nvSpPr>
        <p:spPr>
          <a:xfrm rot="-5400000">
            <a:off x="7644625" y="-210600"/>
            <a:ext cx="1932900" cy="1932900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6977075" y="167725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 rot="1284435">
            <a:off x="-144123" y="3124814"/>
            <a:ext cx="493980" cy="199737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/>
          <p:nvPr/>
        </p:nvSpPr>
        <p:spPr>
          <a:xfrm rot="2309339">
            <a:off x="125180" y="2401732"/>
            <a:ext cx="392857" cy="392857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 rot="-5400000">
            <a:off x="5834200" y="353400"/>
            <a:ext cx="2787600" cy="5356500"/>
          </a:xfrm>
          <a:prstGeom prst="round2SameRect">
            <a:avLst>
              <a:gd fmla="val 49430" name="adj1"/>
              <a:gd fmla="val 0" name="adj2"/>
            </a:avLst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5504175" y="2173950"/>
            <a:ext cx="2594400" cy="17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95" name="Google Shape;195;p24"/>
          <p:cNvSpPr/>
          <p:nvPr/>
        </p:nvSpPr>
        <p:spPr>
          <a:xfrm>
            <a:off x="8613400" y="892525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/>
          <p:nvPr/>
        </p:nvSpPr>
        <p:spPr>
          <a:xfrm rot="-9784747">
            <a:off x="8049373" y="-1056178"/>
            <a:ext cx="430853" cy="218481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 rot="-9784747">
            <a:off x="8174579" y="-217423"/>
            <a:ext cx="430853" cy="1764589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SECTION_HEADER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919775" y="777675"/>
            <a:ext cx="3219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919775" y="1705225"/>
            <a:ext cx="32199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None/>
              <a:defRPr sz="1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1" name="Google Shape;201;p25"/>
          <p:cNvSpPr txBox="1"/>
          <p:nvPr/>
        </p:nvSpPr>
        <p:spPr>
          <a:xfrm>
            <a:off x="925325" y="3088075"/>
            <a:ext cx="32088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000">
                <a:solidFill>
                  <a:srgbClr val="FFFFFF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" name="Google Shape;202;p25"/>
          <p:cNvSpPr/>
          <p:nvPr/>
        </p:nvSpPr>
        <p:spPr>
          <a:xfrm rot="5729734">
            <a:off x="6762305" y="-75644"/>
            <a:ext cx="1932784" cy="1932784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 rot="-1531168">
            <a:off x="5447863" y="2714067"/>
            <a:ext cx="882276" cy="3613520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 rot="-1531006">
            <a:off x="8642140" y="621442"/>
            <a:ext cx="608670" cy="2492386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4808800" y="4469350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TWO_COLUMNS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772414" y="1381200"/>
            <a:ext cx="35673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 rot="-5400000">
            <a:off x="7607750" y="-640112"/>
            <a:ext cx="1932900" cy="1932900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6995600" y="701573"/>
            <a:ext cx="527100" cy="5271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66400" y="1228675"/>
            <a:ext cx="74112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 rot="5400000">
            <a:off x="2030850" y="-2013150"/>
            <a:ext cx="4813200" cy="88521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012" scaled="0"/>
          </a:gradFill>
          <a:ln>
            <a:noFill/>
          </a:ln>
          <a:effectLst>
            <a:outerShdw blurRad="28575" rotWithShape="0" algn="bl" dir="7380000" dist="6667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72414" y="1381200"/>
            <a:ext cx="35673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04286" y="1381200"/>
            <a:ext cx="35673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6"/>
          <p:cNvSpPr/>
          <p:nvPr/>
        </p:nvSpPr>
        <p:spPr>
          <a:xfrm flipH="1">
            <a:off x="866100" y="1206550"/>
            <a:ext cx="8277900" cy="39369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012" scaled="0"/>
          </a:gradFill>
          <a:ln>
            <a:noFill/>
          </a:ln>
          <a:effectLst>
            <a:outerShdw blurRad="28575" rotWithShape="0" algn="bl" dir="12300000" dist="6667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 flipH="1" rot="10800000">
            <a:off x="-3300" y="0"/>
            <a:ext cx="4551300" cy="36090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2698631" scaled="0"/>
          </a:gradFill>
          <a:ln>
            <a:noFill/>
          </a:ln>
          <a:effectLst>
            <a:outerShdw blurRad="57150" rotWithShape="0" algn="bl" dir="4500000" dist="104775">
              <a:srgbClr val="000000">
                <a:alpha val="2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5729819">
            <a:off x="2512901" y="3275532"/>
            <a:ext cx="2402046" cy="2402046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8524500" y="803625"/>
            <a:ext cx="393000" cy="393000"/>
          </a:xfrm>
          <a:prstGeom prst="ellipse">
            <a:avLst/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6790875" y="1433225"/>
            <a:ext cx="2680500" cy="4575000"/>
          </a:xfrm>
          <a:prstGeom prst="halfFrame">
            <a:avLst>
              <a:gd fmla="val 9795" name="adj1"/>
              <a:gd fmla="val 12244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/>
          <p:nvPr/>
        </p:nvSpPr>
        <p:spPr>
          <a:xfrm rot="-1531168">
            <a:off x="5899961" y="1094266"/>
            <a:ext cx="882276" cy="4474462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4"/>
              </a:gs>
              <a:gs pos="100000">
                <a:schemeClr val="accent5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66150" y="1324650"/>
            <a:ext cx="2808000" cy="24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4" name="Google Shape;44;p7"/>
          <p:cNvSpPr/>
          <p:nvPr/>
        </p:nvSpPr>
        <p:spPr>
          <a:xfrm>
            <a:off x="206650" y="4577300"/>
            <a:ext cx="393000" cy="393000"/>
          </a:xfrm>
          <a:prstGeom prst="ellipse">
            <a:avLst/>
          </a:prstGeom>
          <a:gradFill>
            <a:gsLst>
              <a:gs pos="0">
                <a:srgbClr val="FF74D2"/>
              </a:gs>
              <a:gs pos="100000">
                <a:srgbClr val="FFFF56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849775" y="596000"/>
            <a:ext cx="5489400" cy="4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/>
          <p:nvPr/>
        </p:nvSpPr>
        <p:spPr>
          <a:xfrm rot="-5400000">
            <a:off x="-698050" y="-485875"/>
            <a:ext cx="1932900" cy="1932900"/>
          </a:xfrm>
          <a:prstGeom prst="donut">
            <a:avLst>
              <a:gd fmla="val 9002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rot="-2096101">
            <a:off x="8709268" y="2831097"/>
            <a:ext cx="494022" cy="1997395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-190400" y="1595800"/>
            <a:ext cx="613800" cy="6138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8657400" y="2476650"/>
            <a:ext cx="393000" cy="3930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114300">
              <a:srgbClr val="000000">
                <a:alpha val="3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rot="-1531216">
            <a:off x="6491983" y="388347"/>
            <a:ext cx="1103683" cy="6023255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316DC5"/>
              </a:gs>
              <a:gs pos="100000">
                <a:srgbClr val="29FFF4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 rot="423444">
            <a:off x="8366604" y="837690"/>
            <a:ext cx="1103662" cy="5124584"/>
          </a:xfrm>
          <a:prstGeom prst="round2SameRect">
            <a:avLst>
              <a:gd fmla="val 50000" name="adj1"/>
              <a:gd fmla="val 0" name="adj2"/>
            </a:avLst>
          </a:prstGeom>
          <a:gradFill>
            <a:gsLst>
              <a:gs pos="0">
                <a:srgbClr val="316DC5"/>
              </a:gs>
              <a:gs pos="100000">
                <a:srgbClr val="29FFF4"/>
              </a:gs>
            </a:gsLst>
            <a:lin ang="18900732" scaled="0"/>
          </a:gradFill>
          <a:ln>
            <a:noFill/>
          </a:ln>
          <a:effectLst>
            <a:outerShdw blurRad="57150" rotWithShape="0" algn="bl" dir="966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" name="Google Shape;54;p9"/>
          <p:cNvSpPr/>
          <p:nvPr/>
        </p:nvSpPr>
        <p:spPr>
          <a:xfrm>
            <a:off x="7715500" y="1064575"/>
            <a:ext cx="613800" cy="613800"/>
          </a:xfrm>
          <a:prstGeom prst="ellips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57150" rotWithShape="0" algn="bl" dir="5400000" dist="571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66150" y="1526225"/>
            <a:ext cx="3253200" cy="6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ighteous"/>
              <a:buNone/>
              <a:defRPr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66150" y="2144850"/>
            <a:ext cx="32532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923784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0"/>
          <p:cNvSpPr/>
          <p:nvPr/>
        </p:nvSpPr>
        <p:spPr>
          <a:xfrm>
            <a:off x="0" y="1206600"/>
            <a:ext cx="8277900" cy="3936900"/>
          </a:xfrm>
          <a:prstGeom prst="round1Rect">
            <a:avLst>
              <a:gd fmla="val 16667" name="adj"/>
            </a:avLst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012" scaled="0"/>
          </a:gradFill>
          <a:ln>
            <a:noFill/>
          </a:ln>
          <a:effectLst>
            <a:outerShdw blurRad="28575" rotWithShape="0" algn="bl" dir="20340000" dist="66675">
              <a:srgbClr val="000000">
                <a:alpha val="1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2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93A4E"/>
            </a:gs>
            <a:gs pos="100000">
              <a:srgbClr val="131D38"/>
            </a:gs>
          </a:gsLst>
          <a:lin ang="2698631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oppins"/>
              <a:buChar char="●"/>
              <a:defRPr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○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■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○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■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●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ppins"/>
              <a:buChar char="○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Poppins"/>
              <a:buChar char="■"/>
              <a:defRPr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Next Spotify Hit - Key Findings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866400" y="1228675"/>
            <a:ext cx="74112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Model: Random Forest Regressor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Final RMSE: 15.758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makes an unpopular song?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</a:t>
            </a:r>
            <a:r>
              <a:rPr lang="en" sz="1400"/>
              <a:t>igh acousticness (1.31)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 instrumentalness (2.09)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Non-explicit songs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 </a:t>
            </a:r>
            <a:r>
              <a:rPr lang="en" sz="1400"/>
              <a:t>danceability</a:t>
            </a:r>
            <a:r>
              <a:rPr lang="en" sz="1400"/>
              <a:t> (-1.23)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makes a popular song?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Neutral acousticness (-0.14)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Explicit songs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Slightly low speechiness (-0.44)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93A4E"/>
            </a:gs>
            <a:gs pos="100000">
              <a:srgbClr val="131D38"/>
            </a:gs>
          </a:gsLst>
          <a:lin ang="2700006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/>
          <p:nvPr/>
        </p:nvSpPr>
        <p:spPr>
          <a:xfrm rot="5713639">
            <a:off x="4898532" y="1432016"/>
            <a:ext cx="1656288" cy="1656288"/>
          </a:xfrm>
          <a:prstGeom prst="donut">
            <a:avLst>
              <a:gd fmla="val 7693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6"/>
          <p:cNvSpPr txBox="1"/>
          <p:nvPr>
            <p:ph type="ctrTitle"/>
          </p:nvPr>
        </p:nvSpPr>
        <p:spPr>
          <a:xfrm>
            <a:off x="311708" y="820775"/>
            <a:ext cx="8520600" cy="2052600"/>
          </a:xfrm>
          <a:prstGeom prst="rect">
            <a:avLst/>
          </a:prstGeom>
          <a:effectLst>
            <a:outerShdw blurRad="57150" rotWithShape="0" algn="bl" dir="7680000" dist="47625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Next Spotify Hit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Google Shape;294;p36"/>
          <p:cNvSpPr txBox="1"/>
          <p:nvPr>
            <p:ph idx="1" type="subTitle"/>
          </p:nvPr>
        </p:nvSpPr>
        <p:spPr>
          <a:xfrm>
            <a:off x="6630500" y="3197475"/>
            <a:ext cx="1800300" cy="140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Austin Leung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Ivana Lin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/>
          <p:nvPr/>
        </p:nvSpPr>
        <p:spPr>
          <a:xfrm>
            <a:off x="-19325" y="-49650"/>
            <a:ext cx="4711800" cy="5245200"/>
          </a:xfrm>
          <a:prstGeom prst="rect">
            <a:avLst/>
          </a:prstGeom>
          <a:gradFill>
            <a:gsLst>
              <a:gs pos="0">
                <a:srgbClr val="293A4E"/>
              </a:gs>
              <a:gs pos="100000">
                <a:srgbClr val="131D38"/>
              </a:gs>
            </a:gsLst>
            <a:lin ang="5400012" scaled="0"/>
          </a:gradFill>
          <a:ln>
            <a:noFill/>
          </a:ln>
          <a:effectLst>
            <a:outerShdw blurRad="57150" rotWithShape="0" algn="bl" dir="19140000" dist="28575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8"/>
          <p:cNvSpPr txBox="1"/>
          <p:nvPr>
            <p:ph idx="2" type="body"/>
          </p:nvPr>
        </p:nvSpPr>
        <p:spPr>
          <a:xfrm>
            <a:off x="866150" y="2373450"/>
            <a:ext cx="3253200" cy="21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174389 rows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19 columns of song metadata and audio features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Features include: acousticness, danceability, energy, explicitness, key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Target feature: popularity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4940300" y="3565550"/>
            <a:ext cx="2055600" cy="2055600"/>
          </a:xfrm>
          <a:prstGeom prst="donut">
            <a:avLst>
              <a:gd fmla="val 7693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18900732" scaled="0"/>
          </a:gradFill>
          <a:ln>
            <a:noFill/>
          </a:ln>
          <a:effectLst>
            <a:outerShdw blurRad="85725" rotWithShape="0" algn="bl" dir="51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150" y="1005475"/>
            <a:ext cx="3466000" cy="11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075" y="1053666"/>
            <a:ext cx="5390654" cy="386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235" name="Google Shape;23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000" y="1078923"/>
            <a:ext cx="5615201" cy="3491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2" type="title"/>
          </p:nvPr>
        </p:nvSpPr>
        <p:spPr>
          <a:xfrm>
            <a:off x="1292085" y="943350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995411" y="1537307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42" name="Google Shape;242;p31"/>
          <p:cNvSpPr txBox="1"/>
          <p:nvPr>
            <p:ph idx="1" type="subTitle"/>
          </p:nvPr>
        </p:nvSpPr>
        <p:spPr>
          <a:xfrm>
            <a:off x="995411" y="1844956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18.20 RMSE</a:t>
            </a:r>
            <a:endParaRPr/>
          </a:p>
        </p:txBody>
      </p:sp>
      <p:sp>
        <p:nvSpPr>
          <p:cNvPr id="243" name="Google Shape;243;p31"/>
          <p:cNvSpPr txBox="1"/>
          <p:nvPr>
            <p:ph idx="3" type="title"/>
          </p:nvPr>
        </p:nvSpPr>
        <p:spPr>
          <a:xfrm>
            <a:off x="3255475" y="1765900"/>
            <a:ext cx="24099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Regressor</a:t>
            </a:r>
            <a:endParaRPr/>
          </a:p>
        </p:txBody>
      </p:sp>
      <p:sp>
        <p:nvSpPr>
          <p:cNvPr id="244" name="Google Shape;244;p31"/>
          <p:cNvSpPr txBox="1"/>
          <p:nvPr>
            <p:ph idx="4" type="subTitle"/>
          </p:nvPr>
        </p:nvSpPr>
        <p:spPr>
          <a:xfrm>
            <a:off x="3478650" y="2073556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22.43 RMSE</a:t>
            </a:r>
            <a:endParaRPr/>
          </a:p>
        </p:txBody>
      </p:sp>
      <p:sp>
        <p:nvSpPr>
          <p:cNvPr id="245" name="Google Shape;245;p31"/>
          <p:cNvSpPr txBox="1"/>
          <p:nvPr>
            <p:ph idx="5" type="title"/>
          </p:nvPr>
        </p:nvSpPr>
        <p:spPr>
          <a:xfrm>
            <a:off x="3775324" y="943350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6" name="Google Shape;246;p31"/>
          <p:cNvSpPr txBox="1"/>
          <p:nvPr>
            <p:ph idx="6" type="title"/>
          </p:nvPr>
        </p:nvSpPr>
        <p:spPr>
          <a:xfrm>
            <a:off x="5961889" y="1765907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Regressor</a:t>
            </a:r>
            <a:endParaRPr/>
          </a:p>
        </p:txBody>
      </p:sp>
      <p:sp>
        <p:nvSpPr>
          <p:cNvPr id="247" name="Google Shape;247;p31"/>
          <p:cNvSpPr txBox="1"/>
          <p:nvPr>
            <p:ph idx="7" type="subTitle"/>
          </p:nvPr>
        </p:nvSpPr>
        <p:spPr>
          <a:xfrm>
            <a:off x="5961889" y="2073556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15.84 RMSE</a:t>
            </a:r>
            <a:endParaRPr/>
          </a:p>
        </p:txBody>
      </p:sp>
      <p:sp>
        <p:nvSpPr>
          <p:cNvPr id="248" name="Google Shape;248;p31"/>
          <p:cNvSpPr txBox="1"/>
          <p:nvPr>
            <p:ph idx="8" type="title"/>
          </p:nvPr>
        </p:nvSpPr>
        <p:spPr>
          <a:xfrm>
            <a:off x="6258563" y="943350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9" name="Google Shape;249;p31"/>
          <p:cNvSpPr txBox="1"/>
          <p:nvPr>
            <p:ph idx="9" type="title"/>
          </p:nvPr>
        </p:nvSpPr>
        <p:spPr>
          <a:xfrm>
            <a:off x="995411" y="3616001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Neighbors Regressor</a:t>
            </a:r>
            <a:endParaRPr/>
          </a:p>
        </p:txBody>
      </p:sp>
      <p:sp>
        <p:nvSpPr>
          <p:cNvPr id="250" name="Google Shape;250;p31"/>
          <p:cNvSpPr txBox="1"/>
          <p:nvPr>
            <p:ph idx="13" type="subTitle"/>
          </p:nvPr>
        </p:nvSpPr>
        <p:spPr>
          <a:xfrm>
            <a:off x="995411" y="3923650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19.70 RMSE</a:t>
            </a:r>
            <a:endParaRPr/>
          </a:p>
        </p:txBody>
      </p:sp>
      <p:sp>
        <p:nvSpPr>
          <p:cNvPr id="251" name="Google Shape;251;p31"/>
          <p:cNvSpPr txBox="1"/>
          <p:nvPr>
            <p:ph idx="14" type="title"/>
          </p:nvPr>
        </p:nvSpPr>
        <p:spPr>
          <a:xfrm>
            <a:off x="1292085" y="2793444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" name="Google Shape;252;p31"/>
          <p:cNvSpPr txBox="1"/>
          <p:nvPr>
            <p:ph idx="15" type="title"/>
          </p:nvPr>
        </p:nvSpPr>
        <p:spPr>
          <a:xfrm>
            <a:off x="3478650" y="3616001"/>
            <a:ext cx="21867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Random Forest Regressor</a:t>
            </a:r>
            <a:endParaRPr/>
          </a:p>
        </p:txBody>
      </p:sp>
      <p:sp>
        <p:nvSpPr>
          <p:cNvPr id="253" name="Google Shape;253;p31"/>
          <p:cNvSpPr txBox="1"/>
          <p:nvPr>
            <p:ph idx="16" type="subTitle"/>
          </p:nvPr>
        </p:nvSpPr>
        <p:spPr>
          <a:xfrm>
            <a:off x="3478650" y="3923650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15.73 RMSE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(10 max features,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100 trees)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4" name="Google Shape;254;p31"/>
          <p:cNvSpPr txBox="1"/>
          <p:nvPr>
            <p:ph idx="17" type="title"/>
          </p:nvPr>
        </p:nvSpPr>
        <p:spPr>
          <a:xfrm>
            <a:off x="3775324" y="2793444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5" name="Google Shape;255;p31"/>
          <p:cNvSpPr txBox="1"/>
          <p:nvPr>
            <p:ph idx="18" type="title"/>
          </p:nvPr>
        </p:nvSpPr>
        <p:spPr>
          <a:xfrm>
            <a:off x="5907050" y="3844600"/>
            <a:ext cx="2346300" cy="3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Search Random Forest Regressor with 10/15 top features</a:t>
            </a:r>
            <a:endParaRPr/>
          </a:p>
        </p:txBody>
      </p:sp>
      <p:sp>
        <p:nvSpPr>
          <p:cNvPr id="256" name="Google Shape;256;p31"/>
          <p:cNvSpPr txBox="1"/>
          <p:nvPr>
            <p:ph idx="19" type="subTitle"/>
          </p:nvPr>
        </p:nvSpPr>
        <p:spPr>
          <a:xfrm>
            <a:off x="5961889" y="4152250"/>
            <a:ext cx="218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15.79 RMSE</a:t>
            </a:r>
            <a:endParaRPr/>
          </a:p>
        </p:txBody>
      </p:sp>
      <p:sp>
        <p:nvSpPr>
          <p:cNvPr id="257" name="Google Shape;257;p31"/>
          <p:cNvSpPr txBox="1"/>
          <p:nvPr>
            <p:ph idx="20" type="title"/>
          </p:nvPr>
        </p:nvSpPr>
        <p:spPr>
          <a:xfrm>
            <a:off x="6258563" y="2793444"/>
            <a:ext cx="1593600" cy="7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8" name="Google Shape;258;p31"/>
          <p:cNvSpPr txBox="1"/>
          <p:nvPr>
            <p:ph idx="4294967295" type="title"/>
          </p:nvPr>
        </p:nvSpPr>
        <p:spPr>
          <a:xfrm>
            <a:off x="1421450" y="111441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grpSp>
        <p:nvGrpSpPr>
          <p:cNvPr id="259" name="Google Shape;259;p31"/>
          <p:cNvGrpSpPr/>
          <p:nvPr/>
        </p:nvGrpSpPr>
        <p:grpSpPr>
          <a:xfrm>
            <a:off x="7546193" y="1141700"/>
            <a:ext cx="337334" cy="353599"/>
            <a:chOff x="853568" y="1975538"/>
            <a:chExt cx="337334" cy="353599"/>
          </a:xfrm>
        </p:grpSpPr>
        <p:sp>
          <p:nvSpPr>
            <p:cNvPr id="260" name="Google Shape;260;p31"/>
            <p:cNvSpPr/>
            <p:nvPr/>
          </p:nvSpPr>
          <p:spPr>
            <a:xfrm>
              <a:off x="853568" y="1975538"/>
              <a:ext cx="337334" cy="353599"/>
            </a:xfrm>
            <a:custGeom>
              <a:rect b="b" l="l" r="r" t="t"/>
              <a:pathLst>
                <a:path extrusionOk="0" h="11109" w="10598">
                  <a:moveTo>
                    <a:pt x="8180" y="322"/>
                  </a:moveTo>
                  <a:lnTo>
                    <a:pt x="5823" y="3596"/>
                  </a:lnTo>
                  <a:lnTo>
                    <a:pt x="5501" y="3132"/>
                  </a:lnTo>
                  <a:lnTo>
                    <a:pt x="7502" y="322"/>
                  </a:lnTo>
                  <a:close/>
                  <a:moveTo>
                    <a:pt x="9252" y="322"/>
                  </a:moveTo>
                  <a:lnTo>
                    <a:pt x="6371" y="4346"/>
                  </a:lnTo>
                  <a:lnTo>
                    <a:pt x="6049" y="3882"/>
                  </a:lnTo>
                  <a:lnTo>
                    <a:pt x="8597" y="322"/>
                  </a:lnTo>
                  <a:close/>
                  <a:moveTo>
                    <a:pt x="2072" y="322"/>
                  </a:moveTo>
                  <a:lnTo>
                    <a:pt x="4966" y="4358"/>
                  </a:lnTo>
                  <a:cubicBezTo>
                    <a:pt x="4906" y="4382"/>
                    <a:pt x="4859" y="4430"/>
                    <a:pt x="4811" y="4477"/>
                  </a:cubicBezTo>
                  <a:cubicBezTo>
                    <a:pt x="4750" y="4538"/>
                    <a:pt x="4652" y="4579"/>
                    <a:pt x="4557" y="4579"/>
                  </a:cubicBezTo>
                  <a:cubicBezTo>
                    <a:pt x="4521" y="4579"/>
                    <a:pt x="4486" y="4574"/>
                    <a:pt x="4454" y="4561"/>
                  </a:cubicBezTo>
                  <a:lnTo>
                    <a:pt x="1418" y="322"/>
                  </a:lnTo>
                  <a:close/>
                  <a:moveTo>
                    <a:pt x="3084" y="322"/>
                  </a:moveTo>
                  <a:lnTo>
                    <a:pt x="6121" y="4584"/>
                  </a:lnTo>
                  <a:cubicBezTo>
                    <a:pt x="6100" y="4589"/>
                    <a:pt x="6079" y="4591"/>
                    <a:pt x="6057" y="4591"/>
                  </a:cubicBezTo>
                  <a:cubicBezTo>
                    <a:pt x="5957" y="4591"/>
                    <a:pt x="5854" y="4546"/>
                    <a:pt x="5775" y="4477"/>
                  </a:cubicBezTo>
                  <a:cubicBezTo>
                    <a:pt x="5644" y="4346"/>
                    <a:pt x="5466" y="4287"/>
                    <a:pt x="5287" y="4287"/>
                  </a:cubicBezTo>
                  <a:lnTo>
                    <a:pt x="2453" y="334"/>
                  </a:lnTo>
                  <a:lnTo>
                    <a:pt x="3084" y="334"/>
                  </a:lnTo>
                  <a:lnTo>
                    <a:pt x="3084" y="322"/>
                  </a:lnTo>
                  <a:close/>
                  <a:moveTo>
                    <a:pt x="1013" y="322"/>
                  </a:moveTo>
                  <a:lnTo>
                    <a:pt x="4025" y="4537"/>
                  </a:lnTo>
                  <a:cubicBezTo>
                    <a:pt x="3858" y="4584"/>
                    <a:pt x="3716" y="4668"/>
                    <a:pt x="3608" y="4823"/>
                  </a:cubicBezTo>
                  <a:lnTo>
                    <a:pt x="394" y="322"/>
                  </a:lnTo>
                  <a:close/>
                  <a:moveTo>
                    <a:pt x="10216" y="322"/>
                  </a:moveTo>
                  <a:lnTo>
                    <a:pt x="7002" y="4823"/>
                  </a:lnTo>
                  <a:cubicBezTo>
                    <a:pt x="6906" y="4680"/>
                    <a:pt x="6775" y="4596"/>
                    <a:pt x="6633" y="4549"/>
                  </a:cubicBezTo>
                  <a:lnTo>
                    <a:pt x="9645" y="322"/>
                  </a:lnTo>
                  <a:close/>
                  <a:moveTo>
                    <a:pt x="5268" y="4599"/>
                  </a:moveTo>
                  <a:cubicBezTo>
                    <a:pt x="5362" y="4599"/>
                    <a:pt x="5454" y="4638"/>
                    <a:pt x="5525" y="4715"/>
                  </a:cubicBezTo>
                  <a:cubicBezTo>
                    <a:pt x="5652" y="4842"/>
                    <a:pt x="5822" y="4911"/>
                    <a:pt x="5994" y="4911"/>
                  </a:cubicBezTo>
                  <a:cubicBezTo>
                    <a:pt x="6081" y="4911"/>
                    <a:pt x="6168" y="4894"/>
                    <a:pt x="6252" y="4858"/>
                  </a:cubicBezTo>
                  <a:cubicBezTo>
                    <a:pt x="6295" y="4843"/>
                    <a:pt x="6338" y="4836"/>
                    <a:pt x="6380" y="4836"/>
                  </a:cubicBezTo>
                  <a:cubicBezTo>
                    <a:pt x="6534" y="4836"/>
                    <a:pt x="6672" y="4932"/>
                    <a:pt x="6728" y="5073"/>
                  </a:cubicBezTo>
                  <a:cubicBezTo>
                    <a:pt x="6728" y="5084"/>
                    <a:pt x="6752" y="5096"/>
                    <a:pt x="6752" y="5120"/>
                  </a:cubicBezTo>
                  <a:cubicBezTo>
                    <a:pt x="6823" y="5311"/>
                    <a:pt x="6954" y="5382"/>
                    <a:pt x="6954" y="5382"/>
                  </a:cubicBezTo>
                  <a:cubicBezTo>
                    <a:pt x="7109" y="5454"/>
                    <a:pt x="7240" y="5513"/>
                    <a:pt x="7371" y="5513"/>
                  </a:cubicBezTo>
                  <a:cubicBezTo>
                    <a:pt x="7561" y="5537"/>
                    <a:pt x="7728" y="5692"/>
                    <a:pt x="7716" y="5906"/>
                  </a:cubicBezTo>
                  <a:cubicBezTo>
                    <a:pt x="7704" y="6168"/>
                    <a:pt x="7847" y="6430"/>
                    <a:pt x="8085" y="6561"/>
                  </a:cubicBezTo>
                  <a:cubicBezTo>
                    <a:pt x="8264" y="6644"/>
                    <a:pt x="8335" y="6870"/>
                    <a:pt x="8252" y="7049"/>
                  </a:cubicBezTo>
                  <a:cubicBezTo>
                    <a:pt x="8133" y="7287"/>
                    <a:pt x="8157" y="7585"/>
                    <a:pt x="8323" y="7799"/>
                  </a:cubicBezTo>
                  <a:cubicBezTo>
                    <a:pt x="8442" y="7954"/>
                    <a:pt x="8430" y="8180"/>
                    <a:pt x="8264" y="8311"/>
                  </a:cubicBezTo>
                  <a:cubicBezTo>
                    <a:pt x="8061" y="8490"/>
                    <a:pt x="7966" y="8763"/>
                    <a:pt x="8026" y="9025"/>
                  </a:cubicBezTo>
                  <a:cubicBezTo>
                    <a:pt x="8073" y="9228"/>
                    <a:pt x="7966" y="9430"/>
                    <a:pt x="7776" y="9478"/>
                  </a:cubicBezTo>
                  <a:cubicBezTo>
                    <a:pt x="7502" y="9549"/>
                    <a:pt x="7311" y="9775"/>
                    <a:pt x="7264" y="10026"/>
                  </a:cubicBezTo>
                  <a:cubicBezTo>
                    <a:pt x="7242" y="10196"/>
                    <a:pt x="7087" y="10329"/>
                    <a:pt x="6909" y="10329"/>
                  </a:cubicBezTo>
                  <a:cubicBezTo>
                    <a:pt x="6889" y="10329"/>
                    <a:pt x="6868" y="10327"/>
                    <a:pt x="6847" y="10323"/>
                  </a:cubicBezTo>
                  <a:cubicBezTo>
                    <a:pt x="6809" y="10316"/>
                    <a:pt x="6770" y="10313"/>
                    <a:pt x="6732" y="10313"/>
                  </a:cubicBezTo>
                  <a:cubicBezTo>
                    <a:pt x="6508" y="10313"/>
                    <a:pt x="6290" y="10429"/>
                    <a:pt x="6168" y="10633"/>
                  </a:cubicBezTo>
                  <a:cubicBezTo>
                    <a:pt x="6100" y="10740"/>
                    <a:pt x="5977" y="10802"/>
                    <a:pt x="5854" y="10802"/>
                  </a:cubicBezTo>
                  <a:cubicBezTo>
                    <a:pt x="5785" y="10802"/>
                    <a:pt x="5716" y="10783"/>
                    <a:pt x="5656" y="10740"/>
                  </a:cubicBezTo>
                  <a:cubicBezTo>
                    <a:pt x="5537" y="10668"/>
                    <a:pt x="5418" y="10633"/>
                    <a:pt x="5287" y="10633"/>
                  </a:cubicBezTo>
                  <a:cubicBezTo>
                    <a:pt x="5156" y="10633"/>
                    <a:pt x="5025" y="10668"/>
                    <a:pt x="4918" y="10740"/>
                  </a:cubicBezTo>
                  <a:cubicBezTo>
                    <a:pt x="4858" y="10779"/>
                    <a:pt x="4788" y="10797"/>
                    <a:pt x="4719" y="10797"/>
                  </a:cubicBezTo>
                  <a:cubicBezTo>
                    <a:pt x="4596" y="10797"/>
                    <a:pt x="4475" y="10739"/>
                    <a:pt x="4406" y="10633"/>
                  </a:cubicBezTo>
                  <a:cubicBezTo>
                    <a:pt x="4275" y="10437"/>
                    <a:pt x="4035" y="10320"/>
                    <a:pt x="3794" y="10320"/>
                  </a:cubicBezTo>
                  <a:cubicBezTo>
                    <a:pt x="3772" y="10320"/>
                    <a:pt x="3750" y="10321"/>
                    <a:pt x="3727" y="10323"/>
                  </a:cubicBezTo>
                  <a:cubicBezTo>
                    <a:pt x="3708" y="10327"/>
                    <a:pt x="3688" y="10329"/>
                    <a:pt x="3668" y="10329"/>
                  </a:cubicBezTo>
                  <a:cubicBezTo>
                    <a:pt x="3497" y="10329"/>
                    <a:pt x="3332" y="10196"/>
                    <a:pt x="3311" y="10026"/>
                  </a:cubicBezTo>
                  <a:cubicBezTo>
                    <a:pt x="3263" y="9764"/>
                    <a:pt x="3073" y="9537"/>
                    <a:pt x="2799" y="9478"/>
                  </a:cubicBezTo>
                  <a:cubicBezTo>
                    <a:pt x="2608" y="9418"/>
                    <a:pt x="2489" y="9228"/>
                    <a:pt x="2549" y="9025"/>
                  </a:cubicBezTo>
                  <a:cubicBezTo>
                    <a:pt x="2620" y="8763"/>
                    <a:pt x="2537" y="8490"/>
                    <a:pt x="2311" y="8311"/>
                  </a:cubicBezTo>
                  <a:cubicBezTo>
                    <a:pt x="2168" y="8180"/>
                    <a:pt x="2132" y="7954"/>
                    <a:pt x="2251" y="7799"/>
                  </a:cubicBezTo>
                  <a:cubicBezTo>
                    <a:pt x="2418" y="7585"/>
                    <a:pt x="2442" y="7287"/>
                    <a:pt x="2322" y="7049"/>
                  </a:cubicBezTo>
                  <a:cubicBezTo>
                    <a:pt x="2239" y="6870"/>
                    <a:pt x="2311" y="6644"/>
                    <a:pt x="2489" y="6561"/>
                  </a:cubicBezTo>
                  <a:cubicBezTo>
                    <a:pt x="2727" y="6442"/>
                    <a:pt x="2882" y="6192"/>
                    <a:pt x="2858" y="5906"/>
                  </a:cubicBezTo>
                  <a:cubicBezTo>
                    <a:pt x="2846" y="5715"/>
                    <a:pt x="3013" y="5537"/>
                    <a:pt x="3204" y="5513"/>
                  </a:cubicBezTo>
                  <a:cubicBezTo>
                    <a:pt x="3418" y="5501"/>
                    <a:pt x="3608" y="5394"/>
                    <a:pt x="3727" y="5215"/>
                  </a:cubicBezTo>
                  <a:lnTo>
                    <a:pt x="3727" y="5204"/>
                  </a:lnTo>
                  <a:cubicBezTo>
                    <a:pt x="3751" y="5156"/>
                    <a:pt x="3787" y="5120"/>
                    <a:pt x="3799" y="5073"/>
                  </a:cubicBezTo>
                  <a:cubicBezTo>
                    <a:pt x="3854" y="4925"/>
                    <a:pt x="3995" y="4835"/>
                    <a:pt x="4145" y="4835"/>
                  </a:cubicBezTo>
                  <a:cubicBezTo>
                    <a:pt x="4188" y="4835"/>
                    <a:pt x="4232" y="4842"/>
                    <a:pt x="4275" y="4858"/>
                  </a:cubicBezTo>
                  <a:cubicBezTo>
                    <a:pt x="4355" y="4889"/>
                    <a:pt x="4438" y="4903"/>
                    <a:pt x="4521" y="4903"/>
                  </a:cubicBezTo>
                  <a:cubicBezTo>
                    <a:pt x="4698" y="4903"/>
                    <a:pt x="4872" y="4837"/>
                    <a:pt x="5001" y="4715"/>
                  </a:cubicBezTo>
                  <a:cubicBezTo>
                    <a:pt x="5079" y="4638"/>
                    <a:pt x="5174" y="4599"/>
                    <a:pt x="5268" y="4599"/>
                  </a:cubicBezTo>
                  <a:close/>
                  <a:moveTo>
                    <a:pt x="298" y="0"/>
                  </a:moveTo>
                  <a:cubicBezTo>
                    <a:pt x="203" y="0"/>
                    <a:pt x="108" y="60"/>
                    <a:pt x="48" y="143"/>
                  </a:cubicBezTo>
                  <a:cubicBezTo>
                    <a:pt x="1" y="239"/>
                    <a:pt x="1" y="358"/>
                    <a:pt x="60" y="429"/>
                  </a:cubicBezTo>
                  <a:lnTo>
                    <a:pt x="3418" y="5096"/>
                  </a:lnTo>
                  <a:cubicBezTo>
                    <a:pt x="3358" y="5144"/>
                    <a:pt x="3275" y="5168"/>
                    <a:pt x="3204" y="5168"/>
                  </a:cubicBezTo>
                  <a:cubicBezTo>
                    <a:pt x="2834" y="5192"/>
                    <a:pt x="2537" y="5513"/>
                    <a:pt x="2549" y="5906"/>
                  </a:cubicBezTo>
                  <a:cubicBezTo>
                    <a:pt x="2549" y="6049"/>
                    <a:pt x="2477" y="6180"/>
                    <a:pt x="2358" y="6239"/>
                  </a:cubicBezTo>
                  <a:cubicBezTo>
                    <a:pt x="2013" y="6418"/>
                    <a:pt x="1882" y="6835"/>
                    <a:pt x="2061" y="7168"/>
                  </a:cubicBezTo>
                  <a:cubicBezTo>
                    <a:pt x="2120" y="7299"/>
                    <a:pt x="2108" y="7454"/>
                    <a:pt x="2013" y="7573"/>
                  </a:cubicBezTo>
                  <a:cubicBezTo>
                    <a:pt x="1775" y="7871"/>
                    <a:pt x="1822" y="8299"/>
                    <a:pt x="2120" y="8537"/>
                  </a:cubicBezTo>
                  <a:cubicBezTo>
                    <a:pt x="2215" y="8621"/>
                    <a:pt x="2275" y="8775"/>
                    <a:pt x="2239" y="8906"/>
                  </a:cubicBezTo>
                  <a:cubicBezTo>
                    <a:pt x="2132" y="9275"/>
                    <a:pt x="2358" y="9656"/>
                    <a:pt x="2727" y="9752"/>
                  </a:cubicBezTo>
                  <a:cubicBezTo>
                    <a:pt x="2858" y="9799"/>
                    <a:pt x="2965" y="9906"/>
                    <a:pt x="3001" y="10049"/>
                  </a:cubicBezTo>
                  <a:cubicBezTo>
                    <a:pt x="3056" y="10399"/>
                    <a:pt x="3361" y="10639"/>
                    <a:pt x="3697" y="10639"/>
                  </a:cubicBezTo>
                  <a:cubicBezTo>
                    <a:pt x="3727" y="10639"/>
                    <a:pt x="3757" y="10637"/>
                    <a:pt x="3787" y="10633"/>
                  </a:cubicBezTo>
                  <a:cubicBezTo>
                    <a:pt x="3799" y="10632"/>
                    <a:pt x="3811" y="10631"/>
                    <a:pt x="3823" y="10631"/>
                  </a:cubicBezTo>
                  <a:cubicBezTo>
                    <a:pt x="3953" y="10631"/>
                    <a:pt x="4079" y="10690"/>
                    <a:pt x="4144" y="10799"/>
                  </a:cubicBezTo>
                  <a:cubicBezTo>
                    <a:pt x="4274" y="10998"/>
                    <a:pt x="4502" y="11109"/>
                    <a:pt x="4731" y="11109"/>
                  </a:cubicBezTo>
                  <a:cubicBezTo>
                    <a:pt x="4858" y="11109"/>
                    <a:pt x="4986" y="11074"/>
                    <a:pt x="5097" y="11002"/>
                  </a:cubicBezTo>
                  <a:cubicBezTo>
                    <a:pt x="5156" y="10966"/>
                    <a:pt x="5228" y="10948"/>
                    <a:pt x="5299" y="10948"/>
                  </a:cubicBezTo>
                  <a:cubicBezTo>
                    <a:pt x="5370" y="10948"/>
                    <a:pt x="5442" y="10966"/>
                    <a:pt x="5501" y="11002"/>
                  </a:cubicBezTo>
                  <a:cubicBezTo>
                    <a:pt x="5621" y="11085"/>
                    <a:pt x="5740" y="11109"/>
                    <a:pt x="5871" y="11109"/>
                  </a:cubicBezTo>
                  <a:cubicBezTo>
                    <a:pt x="6097" y="11109"/>
                    <a:pt x="6311" y="11002"/>
                    <a:pt x="6454" y="10799"/>
                  </a:cubicBezTo>
                  <a:cubicBezTo>
                    <a:pt x="6519" y="10690"/>
                    <a:pt x="6645" y="10631"/>
                    <a:pt x="6775" y="10631"/>
                  </a:cubicBezTo>
                  <a:cubicBezTo>
                    <a:pt x="6787" y="10631"/>
                    <a:pt x="6799" y="10632"/>
                    <a:pt x="6811" y="10633"/>
                  </a:cubicBezTo>
                  <a:cubicBezTo>
                    <a:pt x="6848" y="10639"/>
                    <a:pt x="6884" y="10641"/>
                    <a:pt x="6920" y="10641"/>
                  </a:cubicBezTo>
                  <a:cubicBezTo>
                    <a:pt x="7248" y="10641"/>
                    <a:pt x="7543" y="10403"/>
                    <a:pt x="7597" y="10049"/>
                  </a:cubicBezTo>
                  <a:cubicBezTo>
                    <a:pt x="7621" y="9906"/>
                    <a:pt x="7728" y="9799"/>
                    <a:pt x="7859" y="9752"/>
                  </a:cubicBezTo>
                  <a:cubicBezTo>
                    <a:pt x="8240" y="9656"/>
                    <a:pt x="8442" y="9275"/>
                    <a:pt x="8359" y="8906"/>
                  </a:cubicBezTo>
                  <a:cubicBezTo>
                    <a:pt x="8323" y="8775"/>
                    <a:pt x="8371" y="8621"/>
                    <a:pt x="8478" y="8537"/>
                  </a:cubicBezTo>
                  <a:cubicBezTo>
                    <a:pt x="8776" y="8299"/>
                    <a:pt x="8811" y="7871"/>
                    <a:pt x="8573" y="7573"/>
                  </a:cubicBezTo>
                  <a:cubicBezTo>
                    <a:pt x="8490" y="7454"/>
                    <a:pt x="8478" y="7299"/>
                    <a:pt x="8538" y="7168"/>
                  </a:cubicBezTo>
                  <a:cubicBezTo>
                    <a:pt x="8692" y="6823"/>
                    <a:pt x="8561" y="6406"/>
                    <a:pt x="8240" y="6239"/>
                  </a:cubicBezTo>
                  <a:cubicBezTo>
                    <a:pt x="8097" y="6180"/>
                    <a:pt x="8026" y="6037"/>
                    <a:pt x="8037" y="5906"/>
                  </a:cubicBezTo>
                  <a:cubicBezTo>
                    <a:pt x="8061" y="5525"/>
                    <a:pt x="7776" y="5204"/>
                    <a:pt x="7383" y="5168"/>
                  </a:cubicBezTo>
                  <a:cubicBezTo>
                    <a:pt x="7311" y="5168"/>
                    <a:pt x="7240" y="5144"/>
                    <a:pt x="7180" y="5096"/>
                  </a:cubicBezTo>
                  <a:lnTo>
                    <a:pt x="10526" y="429"/>
                  </a:lnTo>
                  <a:cubicBezTo>
                    <a:pt x="10585" y="358"/>
                    <a:pt x="10597" y="251"/>
                    <a:pt x="10538" y="143"/>
                  </a:cubicBezTo>
                  <a:cubicBezTo>
                    <a:pt x="10490" y="60"/>
                    <a:pt x="10395" y="0"/>
                    <a:pt x="10288" y="0"/>
                  </a:cubicBezTo>
                  <a:lnTo>
                    <a:pt x="7478" y="0"/>
                  </a:lnTo>
                  <a:cubicBezTo>
                    <a:pt x="7383" y="0"/>
                    <a:pt x="7299" y="36"/>
                    <a:pt x="7252" y="120"/>
                  </a:cubicBezTo>
                  <a:lnTo>
                    <a:pt x="5287" y="2858"/>
                  </a:lnTo>
                  <a:lnTo>
                    <a:pt x="3335" y="120"/>
                  </a:lnTo>
                  <a:cubicBezTo>
                    <a:pt x="3299" y="36"/>
                    <a:pt x="3204" y="0"/>
                    <a:pt x="3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938458" y="2136979"/>
              <a:ext cx="166789" cy="76742"/>
            </a:xfrm>
            <a:custGeom>
              <a:rect b="b" l="l" r="r" t="t"/>
              <a:pathLst>
                <a:path extrusionOk="0" h="2411" w="5240">
                  <a:moveTo>
                    <a:pt x="2620" y="1"/>
                  </a:moveTo>
                  <a:cubicBezTo>
                    <a:pt x="2001" y="1"/>
                    <a:pt x="1370" y="227"/>
                    <a:pt x="894" y="643"/>
                  </a:cubicBezTo>
                  <a:cubicBezTo>
                    <a:pt x="417" y="1036"/>
                    <a:pt x="108" y="1608"/>
                    <a:pt x="13" y="2227"/>
                  </a:cubicBezTo>
                  <a:cubicBezTo>
                    <a:pt x="1" y="2322"/>
                    <a:pt x="60" y="2406"/>
                    <a:pt x="156" y="2406"/>
                  </a:cubicBezTo>
                  <a:lnTo>
                    <a:pt x="179" y="2406"/>
                  </a:lnTo>
                  <a:cubicBezTo>
                    <a:pt x="251" y="2406"/>
                    <a:pt x="334" y="2346"/>
                    <a:pt x="346" y="2275"/>
                  </a:cubicBezTo>
                  <a:cubicBezTo>
                    <a:pt x="429" y="1739"/>
                    <a:pt x="703" y="1251"/>
                    <a:pt x="1120" y="894"/>
                  </a:cubicBezTo>
                  <a:cubicBezTo>
                    <a:pt x="1537" y="536"/>
                    <a:pt x="2072" y="322"/>
                    <a:pt x="2620" y="322"/>
                  </a:cubicBezTo>
                  <a:cubicBezTo>
                    <a:pt x="3168" y="322"/>
                    <a:pt x="3704" y="524"/>
                    <a:pt x="4120" y="894"/>
                  </a:cubicBezTo>
                  <a:cubicBezTo>
                    <a:pt x="4537" y="1251"/>
                    <a:pt x="4811" y="1739"/>
                    <a:pt x="4894" y="2275"/>
                  </a:cubicBezTo>
                  <a:cubicBezTo>
                    <a:pt x="4904" y="2356"/>
                    <a:pt x="4975" y="2411"/>
                    <a:pt x="5040" y="2411"/>
                  </a:cubicBezTo>
                  <a:cubicBezTo>
                    <a:pt x="5051" y="2411"/>
                    <a:pt x="5062" y="2409"/>
                    <a:pt x="5073" y="2406"/>
                  </a:cubicBezTo>
                  <a:cubicBezTo>
                    <a:pt x="5180" y="2394"/>
                    <a:pt x="5240" y="2322"/>
                    <a:pt x="5228" y="2227"/>
                  </a:cubicBezTo>
                  <a:cubicBezTo>
                    <a:pt x="5132" y="1620"/>
                    <a:pt x="4823" y="1060"/>
                    <a:pt x="4347" y="643"/>
                  </a:cubicBezTo>
                  <a:cubicBezTo>
                    <a:pt x="3870" y="227"/>
                    <a:pt x="3263" y="1"/>
                    <a:pt x="262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938840" y="2227377"/>
              <a:ext cx="166407" cy="76774"/>
            </a:xfrm>
            <a:custGeom>
              <a:rect b="b" l="l" r="r" t="t"/>
              <a:pathLst>
                <a:path extrusionOk="0" h="2412" w="5228">
                  <a:moveTo>
                    <a:pt x="193" y="1"/>
                  </a:moveTo>
                  <a:cubicBezTo>
                    <a:pt x="181" y="1"/>
                    <a:pt x="168" y="3"/>
                    <a:pt x="155" y="6"/>
                  </a:cubicBezTo>
                  <a:cubicBezTo>
                    <a:pt x="60" y="18"/>
                    <a:pt x="1" y="101"/>
                    <a:pt x="24" y="197"/>
                  </a:cubicBezTo>
                  <a:cubicBezTo>
                    <a:pt x="108" y="804"/>
                    <a:pt x="417" y="1375"/>
                    <a:pt x="894" y="1768"/>
                  </a:cubicBezTo>
                  <a:cubicBezTo>
                    <a:pt x="1370" y="2185"/>
                    <a:pt x="1989" y="2411"/>
                    <a:pt x="2608" y="2411"/>
                  </a:cubicBezTo>
                  <a:cubicBezTo>
                    <a:pt x="3239" y="2411"/>
                    <a:pt x="3858" y="2185"/>
                    <a:pt x="4335" y="1768"/>
                  </a:cubicBezTo>
                  <a:cubicBezTo>
                    <a:pt x="4811" y="1375"/>
                    <a:pt x="5120" y="804"/>
                    <a:pt x="5216" y="185"/>
                  </a:cubicBezTo>
                  <a:cubicBezTo>
                    <a:pt x="5228" y="101"/>
                    <a:pt x="5168" y="18"/>
                    <a:pt x="5085" y="6"/>
                  </a:cubicBezTo>
                  <a:cubicBezTo>
                    <a:pt x="5070" y="3"/>
                    <a:pt x="5056" y="1"/>
                    <a:pt x="5043" y="1"/>
                  </a:cubicBezTo>
                  <a:cubicBezTo>
                    <a:pt x="4966" y="1"/>
                    <a:pt x="4906" y="56"/>
                    <a:pt x="4906" y="137"/>
                  </a:cubicBezTo>
                  <a:cubicBezTo>
                    <a:pt x="4811" y="673"/>
                    <a:pt x="4549" y="1161"/>
                    <a:pt x="4132" y="1518"/>
                  </a:cubicBezTo>
                  <a:cubicBezTo>
                    <a:pt x="3715" y="1875"/>
                    <a:pt x="3180" y="2090"/>
                    <a:pt x="2620" y="2090"/>
                  </a:cubicBezTo>
                  <a:cubicBezTo>
                    <a:pt x="2072" y="2090"/>
                    <a:pt x="1537" y="1887"/>
                    <a:pt x="1120" y="1518"/>
                  </a:cubicBezTo>
                  <a:cubicBezTo>
                    <a:pt x="703" y="1161"/>
                    <a:pt x="441" y="673"/>
                    <a:pt x="346" y="137"/>
                  </a:cubicBezTo>
                  <a:cubicBezTo>
                    <a:pt x="336" y="56"/>
                    <a:pt x="265" y="1"/>
                    <a:pt x="19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1007052" y="2185106"/>
              <a:ext cx="19003" cy="70153"/>
            </a:xfrm>
            <a:custGeom>
              <a:rect b="b" l="l" r="r" t="t"/>
              <a:pathLst>
                <a:path extrusionOk="0" h="2204" w="597">
                  <a:moveTo>
                    <a:pt x="453" y="1"/>
                  </a:moveTo>
                  <a:cubicBezTo>
                    <a:pt x="418" y="1"/>
                    <a:pt x="394" y="24"/>
                    <a:pt x="382" y="36"/>
                  </a:cubicBezTo>
                  <a:lnTo>
                    <a:pt x="60" y="334"/>
                  </a:lnTo>
                  <a:cubicBezTo>
                    <a:pt x="25" y="358"/>
                    <a:pt x="1" y="405"/>
                    <a:pt x="1" y="453"/>
                  </a:cubicBezTo>
                  <a:cubicBezTo>
                    <a:pt x="1" y="513"/>
                    <a:pt x="48" y="584"/>
                    <a:pt x="108" y="584"/>
                  </a:cubicBezTo>
                  <a:cubicBezTo>
                    <a:pt x="120" y="584"/>
                    <a:pt x="156" y="572"/>
                    <a:pt x="167" y="560"/>
                  </a:cubicBezTo>
                  <a:lnTo>
                    <a:pt x="275" y="417"/>
                  </a:lnTo>
                  <a:lnTo>
                    <a:pt x="275" y="2108"/>
                  </a:lnTo>
                  <a:cubicBezTo>
                    <a:pt x="275" y="2179"/>
                    <a:pt x="346" y="2203"/>
                    <a:pt x="441" y="2203"/>
                  </a:cubicBezTo>
                  <a:cubicBezTo>
                    <a:pt x="513" y="2203"/>
                    <a:pt x="596" y="2179"/>
                    <a:pt x="596" y="2108"/>
                  </a:cubicBezTo>
                  <a:lnTo>
                    <a:pt x="596" y="96"/>
                  </a:lnTo>
                  <a:cubicBezTo>
                    <a:pt x="584" y="48"/>
                    <a:pt x="513" y="1"/>
                    <a:pt x="45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50" y="1478500"/>
            <a:ext cx="7379901" cy="28251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>
            <p:ph idx="4294967295" type="title"/>
          </p:nvPr>
        </p:nvSpPr>
        <p:spPr>
          <a:xfrm>
            <a:off x="1485450" y="444075"/>
            <a:ext cx="62889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an unpopular song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4294967295" type="title"/>
          </p:nvPr>
        </p:nvSpPr>
        <p:spPr>
          <a:xfrm>
            <a:off x="1485450" y="444075"/>
            <a:ext cx="62889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 popular song</a:t>
            </a:r>
            <a:endParaRPr/>
          </a:p>
        </p:txBody>
      </p:sp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101" y="1428176"/>
            <a:ext cx="7311800" cy="282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4294967295" type="title"/>
          </p:nvPr>
        </p:nvSpPr>
        <p:spPr>
          <a:xfrm>
            <a:off x="1485450" y="444075"/>
            <a:ext cx="62889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Acousticness</a:t>
            </a:r>
            <a:r>
              <a:rPr lang="en"/>
              <a:t> is by far the most important feature</a:t>
            </a:r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811" y="1686075"/>
            <a:ext cx="3620375" cy="30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866150" y="444066"/>
            <a:ext cx="73542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Next Spotify Hit - Key Findings</a:t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866400" y="1228675"/>
            <a:ext cx="74112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Best Model: Random Forest Regressor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Final RMSE: 15.758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makes an unpopular song?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 acousticness (1.31)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High instrumentalness (2.09)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Non-explicit songs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Low danceability (-1.23)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makes a popular song?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Neutral acousticness (-0.14)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Explicit songs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Slightly low speechiness (-0.44)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Festival Marketing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3A4E"/>
      </a:accent1>
      <a:accent2>
        <a:srgbClr val="FF74D2"/>
      </a:accent2>
      <a:accent3>
        <a:srgbClr val="FFFF56"/>
      </a:accent3>
      <a:accent4>
        <a:srgbClr val="316DC5"/>
      </a:accent4>
      <a:accent5>
        <a:srgbClr val="29FFF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