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8" d="100"/>
          <a:sy n="128" d="100"/>
        </p:scale>
        <p:origin x="40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6910B0-0B15-4032-B6CC-D7F94D646266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A70DF10-EDC7-463C-B6C6-5E81FE2FC43D}">
      <dgm:prSet/>
      <dgm:spPr/>
      <dgm:t>
        <a:bodyPr/>
        <a:lstStyle/>
        <a:p>
          <a:r>
            <a:rPr lang="en-US"/>
            <a:t>Our project explores optimization problems relevant to finance.</a:t>
          </a:r>
        </a:p>
      </dgm:t>
    </dgm:pt>
    <dgm:pt modelId="{0A04F694-7E34-43FE-B36B-6FAFF80AC764}" type="parTrans" cxnId="{52E4B689-5A1C-40AD-9B9D-D4FD96D311C4}">
      <dgm:prSet/>
      <dgm:spPr/>
      <dgm:t>
        <a:bodyPr/>
        <a:lstStyle/>
        <a:p>
          <a:endParaRPr lang="en-US"/>
        </a:p>
      </dgm:t>
    </dgm:pt>
    <dgm:pt modelId="{24817052-6703-4E0F-A4DD-799C5AE59E8E}" type="sibTrans" cxnId="{52E4B689-5A1C-40AD-9B9D-D4FD96D311C4}">
      <dgm:prSet/>
      <dgm:spPr/>
      <dgm:t>
        <a:bodyPr/>
        <a:lstStyle/>
        <a:p>
          <a:endParaRPr lang="en-US"/>
        </a:p>
      </dgm:t>
    </dgm:pt>
    <dgm:pt modelId="{EBA245EB-3039-4B8B-AA87-278CFC17936B}">
      <dgm:prSet/>
      <dgm:spPr/>
      <dgm:t>
        <a:bodyPr/>
        <a:lstStyle/>
        <a:p>
          <a:r>
            <a:rPr lang="en-US"/>
            <a:t>We address the challenge of portfolio optimization using quantum algorithms.</a:t>
          </a:r>
        </a:p>
      </dgm:t>
    </dgm:pt>
    <dgm:pt modelId="{D39FD5D7-980E-42B5-AD50-04E9EA05DAD4}" type="parTrans" cxnId="{9230EB1A-F47D-4A4F-BF06-A861D399FBED}">
      <dgm:prSet/>
      <dgm:spPr/>
      <dgm:t>
        <a:bodyPr/>
        <a:lstStyle/>
        <a:p>
          <a:endParaRPr lang="en-US"/>
        </a:p>
      </dgm:t>
    </dgm:pt>
    <dgm:pt modelId="{E6FEACEE-ADC6-480A-9306-8FEF890D4149}" type="sibTrans" cxnId="{9230EB1A-F47D-4A4F-BF06-A861D399FBED}">
      <dgm:prSet/>
      <dgm:spPr/>
      <dgm:t>
        <a:bodyPr/>
        <a:lstStyle/>
        <a:p>
          <a:endParaRPr lang="en-US"/>
        </a:p>
      </dgm:t>
    </dgm:pt>
    <dgm:pt modelId="{E99C2076-D965-4EE0-8900-95D613E9997C}">
      <dgm:prSet/>
      <dgm:spPr/>
      <dgm:t>
        <a:bodyPr/>
        <a:lstStyle/>
        <a:p>
          <a:r>
            <a:rPr lang="en-US"/>
            <a:t>Importance: Improves efficiency in high-dimensional investment decision-making.</a:t>
          </a:r>
        </a:p>
      </dgm:t>
    </dgm:pt>
    <dgm:pt modelId="{BD6E1A36-F3A5-4A40-9984-948DA2C0BF4D}" type="parTrans" cxnId="{A8FAD6FF-77F7-4418-9723-576FA436C578}">
      <dgm:prSet/>
      <dgm:spPr/>
      <dgm:t>
        <a:bodyPr/>
        <a:lstStyle/>
        <a:p>
          <a:endParaRPr lang="en-US"/>
        </a:p>
      </dgm:t>
    </dgm:pt>
    <dgm:pt modelId="{4E88D0D5-CE8C-4A14-942A-E516DC675331}" type="sibTrans" cxnId="{A8FAD6FF-77F7-4418-9723-576FA436C578}">
      <dgm:prSet/>
      <dgm:spPr/>
      <dgm:t>
        <a:bodyPr/>
        <a:lstStyle/>
        <a:p>
          <a:endParaRPr lang="en-US"/>
        </a:p>
      </dgm:t>
    </dgm:pt>
    <dgm:pt modelId="{E99D1436-BC18-429F-864E-F26C767D9519}" type="pres">
      <dgm:prSet presAssocID="{016910B0-0B15-4032-B6CC-D7F94D646266}" presName="linear" presStyleCnt="0">
        <dgm:presLayoutVars>
          <dgm:animLvl val="lvl"/>
          <dgm:resizeHandles val="exact"/>
        </dgm:presLayoutVars>
      </dgm:prSet>
      <dgm:spPr/>
    </dgm:pt>
    <dgm:pt modelId="{BC146A01-F9D9-40D8-B263-5DBD0E15130D}" type="pres">
      <dgm:prSet presAssocID="{BA70DF10-EDC7-463C-B6C6-5E81FE2FC43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3BDB25D-36F0-4290-9E2B-52E004B5D5F8}" type="pres">
      <dgm:prSet presAssocID="{24817052-6703-4E0F-A4DD-799C5AE59E8E}" presName="spacer" presStyleCnt="0"/>
      <dgm:spPr/>
    </dgm:pt>
    <dgm:pt modelId="{44DDB462-18CE-40C6-85C5-5F0C9A7AF550}" type="pres">
      <dgm:prSet presAssocID="{EBA245EB-3039-4B8B-AA87-278CFC17936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45A07ED-1A0C-4F98-8CEC-6253B05680BF}" type="pres">
      <dgm:prSet presAssocID="{E6FEACEE-ADC6-480A-9306-8FEF890D4149}" presName="spacer" presStyleCnt="0"/>
      <dgm:spPr/>
    </dgm:pt>
    <dgm:pt modelId="{B513B6AA-A57C-4EF9-8D40-DB92E114E4BF}" type="pres">
      <dgm:prSet presAssocID="{E99C2076-D965-4EE0-8900-95D613E9997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230EB1A-F47D-4A4F-BF06-A861D399FBED}" srcId="{016910B0-0B15-4032-B6CC-D7F94D646266}" destId="{EBA245EB-3039-4B8B-AA87-278CFC17936B}" srcOrd="1" destOrd="0" parTransId="{D39FD5D7-980E-42B5-AD50-04E9EA05DAD4}" sibTransId="{E6FEACEE-ADC6-480A-9306-8FEF890D4149}"/>
    <dgm:cxn modelId="{C9FEB06C-6CC9-4063-96FD-66E30300C981}" type="presOf" srcId="{E99C2076-D965-4EE0-8900-95D613E9997C}" destId="{B513B6AA-A57C-4EF9-8D40-DB92E114E4BF}" srcOrd="0" destOrd="0" presId="urn:microsoft.com/office/officeart/2005/8/layout/vList2"/>
    <dgm:cxn modelId="{D0A07A57-63D4-495D-946C-41FB4107F481}" type="presOf" srcId="{EBA245EB-3039-4B8B-AA87-278CFC17936B}" destId="{44DDB462-18CE-40C6-85C5-5F0C9A7AF550}" srcOrd="0" destOrd="0" presId="urn:microsoft.com/office/officeart/2005/8/layout/vList2"/>
    <dgm:cxn modelId="{C8D82878-4344-47EA-8245-E128DDD11526}" type="presOf" srcId="{016910B0-0B15-4032-B6CC-D7F94D646266}" destId="{E99D1436-BC18-429F-864E-F26C767D9519}" srcOrd="0" destOrd="0" presId="urn:microsoft.com/office/officeart/2005/8/layout/vList2"/>
    <dgm:cxn modelId="{52E4B689-5A1C-40AD-9B9D-D4FD96D311C4}" srcId="{016910B0-0B15-4032-B6CC-D7F94D646266}" destId="{BA70DF10-EDC7-463C-B6C6-5E81FE2FC43D}" srcOrd="0" destOrd="0" parTransId="{0A04F694-7E34-43FE-B36B-6FAFF80AC764}" sibTransId="{24817052-6703-4E0F-A4DD-799C5AE59E8E}"/>
    <dgm:cxn modelId="{4064FFCC-D321-4332-A4A1-21DD4312C68F}" type="presOf" srcId="{BA70DF10-EDC7-463C-B6C6-5E81FE2FC43D}" destId="{BC146A01-F9D9-40D8-B263-5DBD0E15130D}" srcOrd="0" destOrd="0" presId="urn:microsoft.com/office/officeart/2005/8/layout/vList2"/>
    <dgm:cxn modelId="{A8FAD6FF-77F7-4418-9723-576FA436C578}" srcId="{016910B0-0B15-4032-B6CC-D7F94D646266}" destId="{E99C2076-D965-4EE0-8900-95D613E9997C}" srcOrd="2" destOrd="0" parTransId="{BD6E1A36-F3A5-4A40-9984-948DA2C0BF4D}" sibTransId="{4E88D0D5-CE8C-4A14-942A-E516DC675331}"/>
    <dgm:cxn modelId="{8F95ADD5-CA57-4C3C-913C-6A33527B3FAA}" type="presParOf" srcId="{E99D1436-BC18-429F-864E-F26C767D9519}" destId="{BC146A01-F9D9-40D8-B263-5DBD0E15130D}" srcOrd="0" destOrd="0" presId="urn:microsoft.com/office/officeart/2005/8/layout/vList2"/>
    <dgm:cxn modelId="{F498A582-FDE1-4426-802F-682198BB2052}" type="presParOf" srcId="{E99D1436-BC18-429F-864E-F26C767D9519}" destId="{63BDB25D-36F0-4290-9E2B-52E004B5D5F8}" srcOrd="1" destOrd="0" presId="urn:microsoft.com/office/officeart/2005/8/layout/vList2"/>
    <dgm:cxn modelId="{6E32E456-5FFB-4C0B-B428-7EF6B2092D2A}" type="presParOf" srcId="{E99D1436-BC18-429F-864E-F26C767D9519}" destId="{44DDB462-18CE-40C6-85C5-5F0C9A7AF550}" srcOrd="2" destOrd="0" presId="urn:microsoft.com/office/officeart/2005/8/layout/vList2"/>
    <dgm:cxn modelId="{8DBD4685-14BD-4404-8F51-23B9DE2712F0}" type="presParOf" srcId="{E99D1436-BC18-429F-864E-F26C767D9519}" destId="{C45A07ED-1A0C-4F98-8CEC-6253B05680BF}" srcOrd="3" destOrd="0" presId="urn:microsoft.com/office/officeart/2005/8/layout/vList2"/>
    <dgm:cxn modelId="{1E8E9C9A-3B30-42D9-A3E0-1B8A9542DF5D}" type="presParOf" srcId="{E99D1436-BC18-429F-864E-F26C767D9519}" destId="{B513B6AA-A57C-4EF9-8D40-DB92E114E4B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52614A-118E-48EA-B86F-2C0EBB983DFA}" type="doc">
      <dgm:prSet loTypeId="urn:microsoft.com/office/officeart/2005/8/layout/vProcess5" loCatId="process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7EF2BDAF-4D1D-421B-818B-0A8BEA4F9274}">
      <dgm:prSet/>
      <dgm:spPr/>
      <dgm:t>
        <a:bodyPr/>
        <a:lstStyle/>
        <a:p>
          <a:r>
            <a:rPr lang="en-US"/>
            <a:t>Quantum: Qiskit, QAOA, IBM Quantum simulators.</a:t>
          </a:r>
        </a:p>
      </dgm:t>
    </dgm:pt>
    <dgm:pt modelId="{8BA4A07D-1502-4DFC-AF3D-A7BE42FB4F11}" type="parTrans" cxnId="{BDD02362-97B8-4226-BB50-64F4CB03FF0C}">
      <dgm:prSet/>
      <dgm:spPr/>
      <dgm:t>
        <a:bodyPr/>
        <a:lstStyle/>
        <a:p>
          <a:endParaRPr lang="en-US"/>
        </a:p>
      </dgm:t>
    </dgm:pt>
    <dgm:pt modelId="{43610B91-2C55-4B30-BFF7-00724BE1AFEB}" type="sibTrans" cxnId="{BDD02362-97B8-4226-BB50-64F4CB03FF0C}">
      <dgm:prSet/>
      <dgm:spPr/>
      <dgm:t>
        <a:bodyPr/>
        <a:lstStyle/>
        <a:p>
          <a:endParaRPr lang="en-US"/>
        </a:p>
      </dgm:t>
    </dgm:pt>
    <dgm:pt modelId="{A4AD82BA-6441-4B94-BE51-A7286FDCB260}">
      <dgm:prSet/>
      <dgm:spPr/>
      <dgm:t>
        <a:bodyPr/>
        <a:lstStyle/>
        <a:p>
          <a:r>
            <a:rPr lang="en-US"/>
            <a:t>Classical: Heuristic search, Mean-Variance optimization.</a:t>
          </a:r>
        </a:p>
      </dgm:t>
    </dgm:pt>
    <dgm:pt modelId="{9B719178-7B69-4381-AE4F-83EB321139F3}" type="parTrans" cxnId="{92E4B266-7B6B-4992-B82B-FDC55FAACA72}">
      <dgm:prSet/>
      <dgm:spPr/>
      <dgm:t>
        <a:bodyPr/>
        <a:lstStyle/>
        <a:p>
          <a:endParaRPr lang="en-US"/>
        </a:p>
      </dgm:t>
    </dgm:pt>
    <dgm:pt modelId="{931B67B4-9D08-4F04-9A35-1D82BE81FC20}" type="sibTrans" cxnId="{92E4B266-7B6B-4992-B82B-FDC55FAACA72}">
      <dgm:prSet/>
      <dgm:spPr/>
      <dgm:t>
        <a:bodyPr/>
        <a:lstStyle/>
        <a:p>
          <a:endParaRPr lang="en-US"/>
        </a:p>
      </dgm:t>
    </dgm:pt>
    <dgm:pt modelId="{260EEFBB-8DC3-427E-B9C5-0F34B7B1DC4D}">
      <dgm:prSet/>
      <dgm:spPr/>
      <dgm:t>
        <a:bodyPr/>
        <a:lstStyle/>
        <a:p>
          <a:r>
            <a:rPr lang="en-US"/>
            <a:t>Analysis: Python, Pandas, Matplotlib for results visualization.</a:t>
          </a:r>
        </a:p>
      </dgm:t>
    </dgm:pt>
    <dgm:pt modelId="{2DAFE3B6-E4AA-4462-AD50-813F71337EE0}" type="parTrans" cxnId="{C22F5B21-24BD-49C7-A68F-668C7289E7A4}">
      <dgm:prSet/>
      <dgm:spPr/>
      <dgm:t>
        <a:bodyPr/>
        <a:lstStyle/>
        <a:p>
          <a:endParaRPr lang="en-US"/>
        </a:p>
      </dgm:t>
    </dgm:pt>
    <dgm:pt modelId="{2B30ED9C-CC33-4DA3-AC2E-7B2014CA07C8}" type="sibTrans" cxnId="{C22F5B21-24BD-49C7-A68F-668C7289E7A4}">
      <dgm:prSet/>
      <dgm:spPr/>
      <dgm:t>
        <a:bodyPr/>
        <a:lstStyle/>
        <a:p>
          <a:endParaRPr lang="en-US"/>
        </a:p>
      </dgm:t>
    </dgm:pt>
    <dgm:pt modelId="{B0066353-AAF8-4C22-BC21-9E4C7539E9EB}" type="pres">
      <dgm:prSet presAssocID="{3A52614A-118E-48EA-B86F-2C0EBB983DFA}" presName="outerComposite" presStyleCnt="0">
        <dgm:presLayoutVars>
          <dgm:chMax val="5"/>
          <dgm:dir/>
          <dgm:resizeHandles val="exact"/>
        </dgm:presLayoutVars>
      </dgm:prSet>
      <dgm:spPr/>
    </dgm:pt>
    <dgm:pt modelId="{4B5FAD3A-E6DD-4AB3-8CE0-7FADBDA05F42}" type="pres">
      <dgm:prSet presAssocID="{3A52614A-118E-48EA-B86F-2C0EBB983DFA}" presName="dummyMaxCanvas" presStyleCnt="0">
        <dgm:presLayoutVars/>
      </dgm:prSet>
      <dgm:spPr/>
    </dgm:pt>
    <dgm:pt modelId="{25CBCC25-5476-489E-9F36-A7F2224E6423}" type="pres">
      <dgm:prSet presAssocID="{3A52614A-118E-48EA-B86F-2C0EBB983DFA}" presName="ThreeNodes_1" presStyleLbl="node1" presStyleIdx="0" presStyleCnt="3">
        <dgm:presLayoutVars>
          <dgm:bulletEnabled val="1"/>
        </dgm:presLayoutVars>
      </dgm:prSet>
      <dgm:spPr/>
    </dgm:pt>
    <dgm:pt modelId="{2D317F47-A663-4679-A9CE-8ACD5B054989}" type="pres">
      <dgm:prSet presAssocID="{3A52614A-118E-48EA-B86F-2C0EBB983DFA}" presName="ThreeNodes_2" presStyleLbl="node1" presStyleIdx="1" presStyleCnt="3">
        <dgm:presLayoutVars>
          <dgm:bulletEnabled val="1"/>
        </dgm:presLayoutVars>
      </dgm:prSet>
      <dgm:spPr/>
    </dgm:pt>
    <dgm:pt modelId="{AB983020-6579-4EAC-8ED3-175E664E424E}" type="pres">
      <dgm:prSet presAssocID="{3A52614A-118E-48EA-B86F-2C0EBB983DFA}" presName="ThreeNodes_3" presStyleLbl="node1" presStyleIdx="2" presStyleCnt="3">
        <dgm:presLayoutVars>
          <dgm:bulletEnabled val="1"/>
        </dgm:presLayoutVars>
      </dgm:prSet>
      <dgm:spPr/>
    </dgm:pt>
    <dgm:pt modelId="{36C515EE-097D-4370-B56E-647A088EFEC4}" type="pres">
      <dgm:prSet presAssocID="{3A52614A-118E-48EA-B86F-2C0EBB983DFA}" presName="ThreeConn_1-2" presStyleLbl="fgAccFollowNode1" presStyleIdx="0" presStyleCnt="2">
        <dgm:presLayoutVars>
          <dgm:bulletEnabled val="1"/>
        </dgm:presLayoutVars>
      </dgm:prSet>
      <dgm:spPr/>
    </dgm:pt>
    <dgm:pt modelId="{8D9DB224-4C86-4992-8C01-AFF59EA865C0}" type="pres">
      <dgm:prSet presAssocID="{3A52614A-118E-48EA-B86F-2C0EBB983DFA}" presName="ThreeConn_2-3" presStyleLbl="fgAccFollowNode1" presStyleIdx="1" presStyleCnt="2">
        <dgm:presLayoutVars>
          <dgm:bulletEnabled val="1"/>
        </dgm:presLayoutVars>
      </dgm:prSet>
      <dgm:spPr/>
    </dgm:pt>
    <dgm:pt modelId="{C7CC38DD-099A-494F-AB8D-7A2D674624F5}" type="pres">
      <dgm:prSet presAssocID="{3A52614A-118E-48EA-B86F-2C0EBB983DFA}" presName="ThreeNodes_1_text" presStyleLbl="node1" presStyleIdx="2" presStyleCnt="3">
        <dgm:presLayoutVars>
          <dgm:bulletEnabled val="1"/>
        </dgm:presLayoutVars>
      </dgm:prSet>
      <dgm:spPr/>
    </dgm:pt>
    <dgm:pt modelId="{B99D6818-8271-4C4D-A2BB-209E006827DA}" type="pres">
      <dgm:prSet presAssocID="{3A52614A-118E-48EA-B86F-2C0EBB983DFA}" presName="ThreeNodes_2_text" presStyleLbl="node1" presStyleIdx="2" presStyleCnt="3">
        <dgm:presLayoutVars>
          <dgm:bulletEnabled val="1"/>
        </dgm:presLayoutVars>
      </dgm:prSet>
      <dgm:spPr/>
    </dgm:pt>
    <dgm:pt modelId="{DE88832B-3876-4631-A6C0-24A0568EB0F9}" type="pres">
      <dgm:prSet presAssocID="{3A52614A-118E-48EA-B86F-2C0EBB983DF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22F5B21-24BD-49C7-A68F-668C7289E7A4}" srcId="{3A52614A-118E-48EA-B86F-2C0EBB983DFA}" destId="{260EEFBB-8DC3-427E-B9C5-0F34B7B1DC4D}" srcOrd="2" destOrd="0" parTransId="{2DAFE3B6-E4AA-4462-AD50-813F71337EE0}" sibTransId="{2B30ED9C-CC33-4DA3-AC2E-7B2014CA07C8}"/>
    <dgm:cxn modelId="{84ACD039-2F5A-410F-8C7C-2AC306BB1453}" type="presOf" srcId="{7EF2BDAF-4D1D-421B-818B-0A8BEA4F9274}" destId="{C7CC38DD-099A-494F-AB8D-7A2D674624F5}" srcOrd="1" destOrd="0" presId="urn:microsoft.com/office/officeart/2005/8/layout/vProcess5"/>
    <dgm:cxn modelId="{03BF5B60-49EF-458D-BD89-0CC312BAEC30}" type="presOf" srcId="{260EEFBB-8DC3-427E-B9C5-0F34B7B1DC4D}" destId="{DE88832B-3876-4631-A6C0-24A0568EB0F9}" srcOrd="1" destOrd="0" presId="urn:microsoft.com/office/officeart/2005/8/layout/vProcess5"/>
    <dgm:cxn modelId="{BDD02362-97B8-4226-BB50-64F4CB03FF0C}" srcId="{3A52614A-118E-48EA-B86F-2C0EBB983DFA}" destId="{7EF2BDAF-4D1D-421B-818B-0A8BEA4F9274}" srcOrd="0" destOrd="0" parTransId="{8BA4A07D-1502-4DFC-AF3D-A7BE42FB4F11}" sibTransId="{43610B91-2C55-4B30-BFF7-00724BE1AFEB}"/>
    <dgm:cxn modelId="{92E4B266-7B6B-4992-B82B-FDC55FAACA72}" srcId="{3A52614A-118E-48EA-B86F-2C0EBB983DFA}" destId="{A4AD82BA-6441-4B94-BE51-A7286FDCB260}" srcOrd="1" destOrd="0" parTransId="{9B719178-7B69-4381-AE4F-83EB321139F3}" sibTransId="{931B67B4-9D08-4F04-9A35-1D82BE81FC20}"/>
    <dgm:cxn modelId="{CB6D1568-3B60-4B83-92A2-FF729519A4F8}" type="presOf" srcId="{931B67B4-9D08-4F04-9A35-1D82BE81FC20}" destId="{8D9DB224-4C86-4992-8C01-AFF59EA865C0}" srcOrd="0" destOrd="0" presId="urn:microsoft.com/office/officeart/2005/8/layout/vProcess5"/>
    <dgm:cxn modelId="{3D0BE595-1F59-497C-9DC6-F700BEFACEB6}" type="presOf" srcId="{A4AD82BA-6441-4B94-BE51-A7286FDCB260}" destId="{B99D6818-8271-4C4D-A2BB-209E006827DA}" srcOrd="1" destOrd="0" presId="urn:microsoft.com/office/officeart/2005/8/layout/vProcess5"/>
    <dgm:cxn modelId="{E7956D96-172E-462A-AA8F-BA31FA4DBE83}" type="presOf" srcId="{7EF2BDAF-4D1D-421B-818B-0A8BEA4F9274}" destId="{25CBCC25-5476-489E-9F36-A7F2224E6423}" srcOrd="0" destOrd="0" presId="urn:microsoft.com/office/officeart/2005/8/layout/vProcess5"/>
    <dgm:cxn modelId="{9380FA99-BFE7-4D11-AC6A-7A6E02225DF4}" type="presOf" srcId="{43610B91-2C55-4B30-BFF7-00724BE1AFEB}" destId="{36C515EE-097D-4370-B56E-647A088EFEC4}" srcOrd="0" destOrd="0" presId="urn:microsoft.com/office/officeart/2005/8/layout/vProcess5"/>
    <dgm:cxn modelId="{490EE7C7-6F12-4650-9CF2-7A9E92EBF2CF}" type="presOf" srcId="{260EEFBB-8DC3-427E-B9C5-0F34B7B1DC4D}" destId="{AB983020-6579-4EAC-8ED3-175E664E424E}" srcOrd="0" destOrd="0" presId="urn:microsoft.com/office/officeart/2005/8/layout/vProcess5"/>
    <dgm:cxn modelId="{0AC7E1D5-A7E4-45C0-A021-255AADEA23BB}" type="presOf" srcId="{A4AD82BA-6441-4B94-BE51-A7286FDCB260}" destId="{2D317F47-A663-4679-A9CE-8ACD5B054989}" srcOrd="0" destOrd="0" presId="urn:microsoft.com/office/officeart/2005/8/layout/vProcess5"/>
    <dgm:cxn modelId="{C34690E2-1FCD-4A1E-A20B-EF42F75EB9F7}" type="presOf" srcId="{3A52614A-118E-48EA-B86F-2C0EBB983DFA}" destId="{B0066353-AAF8-4C22-BC21-9E4C7539E9EB}" srcOrd="0" destOrd="0" presId="urn:microsoft.com/office/officeart/2005/8/layout/vProcess5"/>
    <dgm:cxn modelId="{F720851D-5973-47B2-8CA6-424E714FBF9C}" type="presParOf" srcId="{B0066353-AAF8-4C22-BC21-9E4C7539E9EB}" destId="{4B5FAD3A-E6DD-4AB3-8CE0-7FADBDA05F42}" srcOrd="0" destOrd="0" presId="urn:microsoft.com/office/officeart/2005/8/layout/vProcess5"/>
    <dgm:cxn modelId="{6BA283A2-0EAC-4884-A708-BF5BBBEDB5A5}" type="presParOf" srcId="{B0066353-AAF8-4C22-BC21-9E4C7539E9EB}" destId="{25CBCC25-5476-489E-9F36-A7F2224E6423}" srcOrd="1" destOrd="0" presId="urn:microsoft.com/office/officeart/2005/8/layout/vProcess5"/>
    <dgm:cxn modelId="{06C0396E-6595-4584-A72A-0F806F6A73F4}" type="presParOf" srcId="{B0066353-AAF8-4C22-BC21-9E4C7539E9EB}" destId="{2D317F47-A663-4679-A9CE-8ACD5B054989}" srcOrd="2" destOrd="0" presId="urn:microsoft.com/office/officeart/2005/8/layout/vProcess5"/>
    <dgm:cxn modelId="{9C5C122E-1CCB-4C70-A9F0-D5539F91D06E}" type="presParOf" srcId="{B0066353-AAF8-4C22-BC21-9E4C7539E9EB}" destId="{AB983020-6579-4EAC-8ED3-175E664E424E}" srcOrd="3" destOrd="0" presId="urn:microsoft.com/office/officeart/2005/8/layout/vProcess5"/>
    <dgm:cxn modelId="{514DA07A-E5DD-48E2-8E55-0185D69D4276}" type="presParOf" srcId="{B0066353-AAF8-4C22-BC21-9E4C7539E9EB}" destId="{36C515EE-097D-4370-B56E-647A088EFEC4}" srcOrd="4" destOrd="0" presId="urn:microsoft.com/office/officeart/2005/8/layout/vProcess5"/>
    <dgm:cxn modelId="{737C4FC8-B545-4DCC-ABC1-D42BF2395153}" type="presParOf" srcId="{B0066353-AAF8-4C22-BC21-9E4C7539E9EB}" destId="{8D9DB224-4C86-4992-8C01-AFF59EA865C0}" srcOrd="5" destOrd="0" presId="urn:microsoft.com/office/officeart/2005/8/layout/vProcess5"/>
    <dgm:cxn modelId="{826800FF-B558-42A1-B7D8-586D06E9D4A0}" type="presParOf" srcId="{B0066353-AAF8-4C22-BC21-9E4C7539E9EB}" destId="{C7CC38DD-099A-494F-AB8D-7A2D674624F5}" srcOrd="6" destOrd="0" presId="urn:microsoft.com/office/officeart/2005/8/layout/vProcess5"/>
    <dgm:cxn modelId="{C517E318-FF49-498D-AD55-FB9F404FDA99}" type="presParOf" srcId="{B0066353-AAF8-4C22-BC21-9E4C7539E9EB}" destId="{B99D6818-8271-4C4D-A2BB-209E006827DA}" srcOrd="7" destOrd="0" presId="urn:microsoft.com/office/officeart/2005/8/layout/vProcess5"/>
    <dgm:cxn modelId="{CC593A21-684F-421F-A508-7D458CBB2C15}" type="presParOf" srcId="{B0066353-AAF8-4C22-BC21-9E4C7539E9EB}" destId="{DE88832B-3876-4631-A6C0-24A0568EB0F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3E119B-FFE2-47A5-AE2E-6852289C4A1C}" type="doc">
      <dgm:prSet loTypeId="urn:microsoft.com/office/officeart/2005/8/layout/vProcess5" loCatId="process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19A73CDF-84BA-45B8-A96C-F2C52F0A3062}">
      <dgm:prSet/>
      <dgm:spPr/>
      <dgm:t>
        <a:bodyPr/>
        <a:lstStyle/>
        <a:p>
          <a:r>
            <a:rPr lang="en-US"/>
            <a:t>Met project goals: successfully implemented and compared methods.</a:t>
          </a:r>
        </a:p>
      </dgm:t>
    </dgm:pt>
    <dgm:pt modelId="{45B4B0AE-E838-469B-9618-81FA008C008F}" type="parTrans" cxnId="{96875C8B-F93E-4932-BE14-C264F7FC4B7D}">
      <dgm:prSet/>
      <dgm:spPr/>
      <dgm:t>
        <a:bodyPr/>
        <a:lstStyle/>
        <a:p>
          <a:endParaRPr lang="en-US"/>
        </a:p>
      </dgm:t>
    </dgm:pt>
    <dgm:pt modelId="{04F7D776-F79B-4EA0-9E8A-062B6C19ED85}" type="sibTrans" cxnId="{96875C8B-F93E-4932-BE14-C264F7FC4B7D}">
      <dgm:prSet/>
      <dgm:spPr/>
      <dgm:t>
        <a:bodyPr/>
        <a:lstStyle/>
        <a:p>
          <a:endParaRPr lang="en-US"/>
        </a:p>
      </dgm:t>
    </dgm:pt>
    <dgm:pt modelId="{2725FACB-7A19-4028-8C73-99946C4B2738}">
      <dgm:prSet/>
      <dgm:spPr/>
      <dgm:t>
        <a:bodyPr/>
        <a:lstStyle/>
        <a:p>
          <a:r>
            <a:rPr lang="en-US"/>
            <a:t>Success metrics: accuracy, execution time, scalability potential.</a:t>
          </a:r>
        </a:p>
      </dgm:t>
    </dgm:pt>
    <dgm:pt modelId="{52436B12-6179-470B-BA01-8C828789ED8A}" type="parTrans" cxnId="{C7C4108F-4E04-4222-95DE-3684D416AD67}">
      <dgm:prSet/>
      <dgm:spPr/>
      <dgm:t>
        <a:bodyPr/>
        <a:lstStyle/>
        <a:p>
          <a:endParaRPr lang="en-US"/>
        </a:p>
      </dgm:t>
    </dgm:pt>
    <dgm:pt modelId="{E87A641C-C492-4237-B35F-C199F10DD21D}" type="sibTrans" cxnId="{C7C4108F-4E04-4222-95DE-3684D416AD67}">
      <dgm:prSet/>
      <dgm:spPr/>
      <dgm:t>
        <a:bodyPr/>
        <a:lstStyle/>
        <a:p>
          <a:endParaRPr lang="en-US"/>
        </a:p>
      </dgm:t>
    </dgm:pt>
    <dgm:pt modelId="{6A5400D9-F66D-4589-8AF8-97F58B3D8A1A}">
      <dgm:prSet/>
      <dgm:spPr/>
      <dgm:t>
        <a:bodyPr/>
        <a:lstStyle/>
        <a:p>
          <a:r>
            <a:rPr lang="en-US"/>
            <a:t>Contributes insight into when quantum methods might surpass classical baselines.</a:t>
          </a:r>
        </a:p>
      </dgm:t>
    </dgm:pt>
    <dgm:pt modelId="{AD81B63A-FD13-44CB-A904-DF131B8CEE4D}" type="parTrans" cxnId="{2E9773CE-A413-4C68-BBBF-2F5FE3A692AF}">
      <dgm:prSet/>
      <dgm:spPr/>
      <dgm:t>
        <a:bodyPr/>
        <a:lstStyle/>
        <a:p>
          <a:endParaRPr lang="en-US"/>
        </a:p>
      </dgm:t>
    </dgm:pt>
    <dgm:pt modelId="{843E4494-3646-41B7-80C5-E23B7F618883}" type="sibTrans" cxnId="{2E9773CE-A413-4C68-BBBF-2F5FE3A692AF}">
      <dgm:prSet/>
      <dgm:spPr/>
      <dgm:t>
        <a:bodyPr/>
        <a:lstStyle/>
        <a:p>
          <a:endParaRPr lang="en-US"/>
        </a:p>
      </dgm:t>
    </dgm:pt>
    <dgm:pt modelId="{E5B85999-5F81-4058-867C-7263F4C8BB60}" type="pres">
      <dgm:prSet presAssocID="{8A3E119B-FFE2-47A5-AE2E-6852289C4A1C}" presName="outerComposite" presStyleCnt="0">
        <dgm:presLayoutVars>
          <dgm:chMax val="5"/>
          <dgm:dir/>
          <dgm:resizeHandles val="exact"/>
        </dgm:presLayoutVars>
      </dgm:prSet>
      <dgm:spPr/>
    </dgm:pt>
    <dgm:pt modelId="{5F8C04D5-9B3E-4B0F-953A-17D652E6A4E6}" type="pres">
      <dgm:prSet presAssocID="{8A3E119B-FFE2-47A5-AE2E-6852289C4A1C}" presName="dummyMaxCanvas" presStyleCnt="0">
        <dgm:presLayoutVars/>
      </dgm:prSet>
      <dgm:spPr/>
    </dgm:pt>
    <dgm:pt modelId="{2338DC41-1A72-4C27-A9B2-458181587ED8}" type="pres">
      <dgm:prSet presAssocID="{8A3E119B-FFE2-47A5-AE2E-6852289C4A1C}" presName="ThreeNodes_1" presStyleLbl="node1" presStyleIdx="0" presStyleCnt="3">
        <dgm:presLayoutVars>
          <dgm:bulletEnabled val="1"/>
        </dgm:presLayoutVars>
      </dgm:prSet>
      <dgm:spPr/>
    </dgm:pt>
    <dgm:pt modelId="{8B89AF49-2EEF-40AD-ADF8-A94D53ED6A9F}" type="pres">
      <dgm:prSet presAssocID="{8A3E119B-FFE2-47A5-AE2E-6852289C4A1C}" presName="ThreeNodes_2" presStyleLbl="node1" presStyleIdx="1" presStyleCnt="3">
        <dgm:presLayoutVars>
          <dgm:bulletEnabled val="1"/>
        </dgm:presLayoutVars>
      </dgm:prSet>
      <dgm:spPr/>
    </dgm:pt>
    <dgm:pt modelId="{C29ECC2C-E6A1-4993-940A-50A045758E15}" type="pres">
      <dgm:prSet presAssocID="{8A3E119B-FFE2-47A5-AE2E-6852289C4A1C}" presName="ThreeNodes_3" presStyleLbl="node1" presStyleIdx="2" presStyleCnt="3">
        <dgm:presLayoutVars>
          <dgm:bulletEnabled val="1"/>
        </dgm:presLayoutVars>
      </dgm:prSet>
      <dgm:spPr/>
    </dgm:pt>
    <dgm:pt modelId="{2D016052-68A4-4338-A7A1-DBDBC6620F97}" type="pres">
      <dgm:prSet presAssocID="{8A3E119B-FFE2-47A5-AE2E-6852289C4A1C}" presName="ThreeConn_1-2" presStyleLbl="fgAccFollowNode1" presStyleIdx="0" presStyleCnt="2">
        <dgm:presLayoutVars>
          <dgm:bulletEnabled val="1"/>
        </dgm:presLayoutVars>
      </dgm:prSet>
      <dgm:spPr/>
    </dgm:pt>
    <dgm:pt modelId="{0730A5C4-C1E1-4075-B6B3-5DFB93D9CA98}" type="pres">
      <dgm:prSet presAssocID="{8A3E119B-FFE2-47A5-AE2E-6852289C4A1C}" presName="ThreeConn_2-3" presStyleLbl="fgAccFollowNode1" presStyleIdx="1" presStyleCnt="2">
        <dgm:presLayoutVars>
          <dgm:bulletEnabled val="1"/>
        </dgm:presLayoutVars>
      </dgm:prSet>
      <dgm:spPr/>
    </dgm:pt>
    <dgm:pt modelId="{DE3113DC-2895-4DAD-850A-6FA5E1A09924}" type="pres">
      <dgm:prSet presAssocID="{8A3E119B-FFE2-47A5-AE2E-6852289C4A1C}" presName="ThreeNodes_1_text" presStyleLbl="node1" presStyleIdx="2" presStyleCnt="3">
        <dgm:presLayoutVars>
          <dgm:bulletEnabled val="1"/>
        </dgm:presLayoutVars>
      </dgm:prSet>
      <dgm:spPr/>
    </dgm:pt>
    <dgm:pt modelId="{5225D5E9-B8C1-4F17-B7AE-1335C30FA201}" type="pres">
      <dgm:prSet presAssocID="{8A3E119B-FFE2-47A5-AE2E-6852289C4A1C}" presName="ThreeNodes_2_text" presStyleLbl="node1" presStyleIdx="2" presStyleCnt="3">
        <dgm:presLayoutVars>
          <dgm:bulletEnabled val="1"/>
        </dgm:presLayoutVars>
      </dgm:prSet>
      <dgm:spPr/>
    </dgm:pt>
    <dgm:pt modelId="{A09B75C6-233F-436E-A613-4E855C3D13A1}" type="pres">
      <dgm:prSet presAssocID="{8A3E119B-FFE2-47A5-AE2E-6852289C4A1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8EAA703-62CD-4EB5-9014-18766C3F1709}" type="presOf" srcId="{E87A641C-C492-4237-B35F-C199F10DD21D}" destId="{0730A5C4-C1E1-4075-B6B3-5DFB93D9CA98}" srcOrd="0" destOrd="0" presId="urn:microsoft.com/office/officeart/2005/8/layout/vProcess5"/>
    <dgm:cxn modelId="{C924262B-FD5B-4723-AD07-AAF02DE75D6F}" type="presOf" srcId="{8A3E119B-FFE2-47A5-AE2E-6852289C4A1C}" destId="{E5B85999-5F81-4058-867C-7263F4C8BB60}" srcOrd="0" destOrd="0" presId="urn:microsoft.com/office/officeart/2005/8/layout/vProcess5"/>
    <dgm:cxn modelId="{937A1C41-BF13-43EA-9228-E9E7EFF7E3B2}" type="presOf" srcId="{19A73CDF-84BA-45B8-A96C-F2C52F0A3062}" destId="{2338DC41-1A72-4C27-A9B2-458181587ED8}" srcOrd="0" destOrd="0" presId="urn:microsoft.com/office/officeart/2005/8/layout/vProcess5"/>
    <dgm:cxn modelId="{9F289780-0BC4-4D10-A851-7D4D519B13AE}" type="presOf" srcId="{2725FACB-7A19-4028-8C73-99946C4B2738}" destId="{8B89AF49-2EEF-40AD-ADF8-A94D53ED6A9F}" srcOrd="0" destOrd="0" presId="urn:microsoft.com/office/officeart/2005/8/layout/vProcess5"/>
    <dgm:cxn modelId="{96875C8B-F93E-4932-BE14-C264F7FC4B7D}" srcId="{8A3E119B-FFE2-47A5-AE2E-6852289C4A1C}" destId="{19A73CDF-84BA-45B8-A96C-F2C52F0A3062}" srcOrd="0" destOrd="0" parTransId="{45B4B0AE-E838-469B-9618-81FA008C008F}" sibTransId="{04F7D776-F79B-4EA0-9E8A-062B6C19ED85}"/>
    <dgm:cxn modelId="{C7C4108F-4E04-4222-95DE-3684D416AD67}" srcId="{8A3E119B-FFE2-47A5-AE2E-6852289C4A1C}" destId="{2725FACB-7A19-4028-8C73-99946C4B2738}" srcOrd="1" destOrd="0" parTransId="{52436B12-6179-470B-BA01-8C828789ED8A}" sibTransId="{E87A641C-C492-4237-B35F-C199F10DD21D}"/>
    <dgm:cxn modelId="{172A2BA2-68CF-4232-8766-96F96274B06A}" type="presOf" srcId="{2725FACB-7A19-4028-8C73-99946C4B2738}" destId="{5225D5E9-B8C1-4F17-B7AE-1335C30FA201}" srcOrd="1" destOrd="0" presId="urn:microsoft.com/office/officeart/2005/8/layout/vProcess5"/>
    <dgm:cxn modelId="{862865AB-165D-4C17-868F-1967294CB236}" type="presOf" srcId="{04F7D776-F79B-4EA0-9E8A-062B6C19ED85}" destId="{2D016052-68A4-4338-A7A1-DBDBC6620F97}" srcOrd="0" destOrd="0" presId="urn:microsoft.com/office/officeart/2005/8/layout/vProcess5"/>
    <dgm:cxn modelId="{8CFC2CB2-70CA-4FA8-AB63-5EA47CC8BD35}" type="presOf" srcId="{6A5400D9-F66D-4589-8AF8-97F58B3D8A1A}" destId="{C29ECC2C-E6A1-4993-940A-50A045758E15}" srcOrd="0" destOrd="0" presId="urn:microsoft.com/office/officeart/2005/8/layout/vProcess5"/>
    <dgm:cxn modelId="{2E9773CE-A413-4C68-BBBF-2F5FE3A692AF}" srcId="{8A3E119B-FFE2-47A5-AE2E-6852289C4A1C}" destId="{6A5400D9-F66D-4589-8AF8-97F58B3D8A1A}" srcOrd="2" destOrd="0" parTransId="{AD81B63A-FD13-44CB-A904-DF131B8CEE4D}" sibTransId="{843E4494-3646-41B7-80C5-E23B7F618883}"/>
    <dgm:cxn modelId="{5FF3F4D3-A980-4E66-99D9-B1A2318B926F}" type="presOf" srcId="{19A73CDF-84BA-45B8-A96C-F2C52F0A3062}" destId="{DE3113DC-2895-4DAD-850A-6FA5E1A09924}" srcOrd="1" destOrd="0" presId="urn:microsoft.com/office/officeart/2005/8/layout/vProcess5"/>
    <dgm:cxn modelId="{0F5766F6-FA43-449D-BE48-EE79CB97D543}" type="presOf" srcId="{6A5400D9-F66D-4589-8AF8-97F58B3D8A1A}" destId="{A09B75C6-233F-436E-A613-4E855C3D13A1}" srcOrd="1" destOrd="0" presId="urn:microsoft.com/office/officeart/2005/8/layout/vProcess5"/>
    <dgm:cxn modelId="{DDB1C0AF-9E3D-4BE9-B518-D70FA89825E3}" type="presParOf" srcId="{E5B85999-5F81-4058-867C-7263F4C8BB60}" destId="{5F8C04D5-9B3E-4B0F-953A-17D652E6A4E6}" srcOrd="0" destOrd="0" presId="urn:microsoft.com/office/officeart/2005/8/layout/vProcess5"/>
    <dgm:cxn modelId="{38CB276E-C962-4CB2-A641-E2DB5DF11F6E}" type="presParOf" srcId="{E5B85999-5F81-4058-867C-7263F4C8BB60}" destId="{2338DC41-1A72-4C27-A9B2-458181587ED8}" srcOrd="1" destOrd="0" presId="urn:microsoft.com/office/officeart/2005/8/layout/vProcess5"/>
    <dgm:cxn modelId="{7AC99DBF-6392-4530-AF77-365536CB3ED8}" type="presParOf" srcId="{E5B85999-5F81-4058-867C-7263F4C8BB60}" destId="{8B89AF49-2EEF-40AD-ADF8-A94D53ED6A9F}" srcOrd="2" destOrd="0" presId="urn:microsoft.com/office/officeart/2005/8/layout/vProcess5"/>
    <dgm:cxn modelId="{F5AFBFE4-5D1A-4344-B98C-7FF4A6B3CB45}" type="presParOf" srcId="{E5B85999-5F81-4058-867C-7263F4C8BB60}" destId="{C29ECC2C-E6A1-4993-940A-50A045758E15}" srcOrd="3" destOrd="0" presId="urn:microsoft.com/office/officeart/2005/8/layout/vProcess5"/>
    <dgm:cxn modelId="{069B3226-4D37-45E0-ACB2-69D52915BDE4}" type="presParOf" srcId="{E5B85999-5F81-4058-867C-7263F4C8BB60}" destId="{2D016052-68A4-4338-A7A1-DBDBC6620F97}" srcOrd="4" destOrd="0" presId="urn:microsoft.com/office/officeart/2005/8/layout/vProcess5"/>
    <dgm:cxn modelId="{B61D9B95-545F-47DC-AE0E-DD807D9F3B2F}" type="presParOf" srcId="{E5B85999-5F81-4058-867C-7263F4C8BB60}" destId="{0730A5C4-C1E1-4075-B6B3-5DFB93D9CA98}" srcOrd="5" destOrd="0" presId="urn:microsoft.com/office/officeart/2005/8/layout/vProcess5"/>
    <dgm:cxn modelId="{13D80319-D093-4CDF-AC74-8EFF29BDE2BC}" type="presParOf" srcId="{E5B85999-5F81-4058-867C-7263F4C8BB60}" destId="{DE3113DC-2895-4DAD-850A-6FA5E1A09924}" srcOrd="6" destOrd="0" presId="urn:microsoft.com/office/officeart/2005/8/layout/vProcess5"/>
    <dgm:cxn modelId="{10EFF9E0-CFEB-4720-A82E-14B8AF402C01}" type="presParOf" srcId="{E5B85999-5F81-4058-867C-7263F4C8BB60}" destId="{5225D5E9-B8C1-4F17-B7AE-1335C30FA201}" srcOrd="7" destOrd="0" presId="urn:microsoft.com/office/officeart/2005/8/layout/vProcess5"/>
    <dgm:cxn modelId="{A4B53B3D-0E69-4214-B460-DD66B4104CE1}" type="presParOf" srcId="{E5B85999-5F81-4058-867C-7263F4C8BB60}" destId="{A09B75C6-233F-436E-A613-4E855C3D13A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10E0FD-3332-489D-BFBF-87EFD9410934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DF19410-0310-4EB7-8844-648548831F7A}">
      <dgm:prSet/>
      <dgm:spPr/>
      <dgm:t>
        <a:bodyPr/>
        <a:lstStyle/>
        <a:p>
          <a:r>
            <a:rPr lang="en-US"/>
            <a:t>Integrate larger datasets and more complex constraints.</a:t>
          </a:r>
        </a:p>
      </dgm:t>
    </dgm:pt>
    <dgm:pt modelId="{0CABA192-F101-4597-9FCA-C8F87FEE8998}" type="parTrans" cxnId="{19D8C807-E74F-43A5-AB42-178DF7209668}">
      <dgm:prSet/>
      <dgm:spPr/>
      <dgm:t>
        <a:bodyPr/>
        <a:lstStyle/>
        <a:p>
          <a:endParaRPr lang="en-US"/>
        </a:p>
      </dgm:t>
    </dgm:pt>
    <dgm:pt modelId="{247A57EC-C6F9-411D-AAC8-8D40D8AD9C05}" type="sibTrans" cxnId="{19D8C807-E74F-43A5-AB42-178DF7209668}">
      <dgm:prSet/>
      <dgm:spPr/>
      <dgm:t>
        <a:bodyPr/>
        <a:lstStyle/>
        <a:p>
          <a:endParaRPr lang="en-US"/>
        </a:p>
      </dgm:t>
    </dgm:pt>
    <dgm:pt modelId="{139AA6AD-2F91-44BF-B6B2-DB3E6922BE54}">
      <dgm:prSet/>
      <dgm:spPr/>
      <dgm:t>
        <a:bodyPr/>
        <a:lstStyle/>
        <a:p>
          <a:r>
            <a:rPr lang="en-US"/>
            <a:t>Test on real quantum hardware for performance assessment.</a:t>
          </a:r>
        </a:p>
      </dgm:t>
    </dgm:pt>
    <dgm:pt modelId="{8D0BF339-D118-4811-9E87-FAF731603631}" type="parTrans" cxnId="{1FC20320-0CB1-4D13-8D44-3B195605768D}">
      <dgm:prSet/>
      <dgm:spPr/>
      <dgm:t>
        <a:bodyPr/>
        <a:lstStyle/>
        <a:p>
          <a:endParaRPr lang="en-US"/>
        </a:p>
      </dgm:t>
    </dgm:pt>
    <dgm:pt modelId="{7859D0C5-BF12-490D-A87D-4FB47AA16742}" type="sibTrans" cxnId="{1FC20320-0CB1-4D13-8D44-3B195605768D}">
      <dgm:prSet/>
      <dgm:spPr/>
      <dgm:t>
        <a:bodyPr/>
        <a:lstStyle/>
        <a:p>
          <a:endParaRPr lang="en-US"/>
        </a:p>
      </dgm:t>
    </dgm:pt>
    <dgm:pt modelId="{34596D5E-ABB6-4030-B113-88BAD6EA403E}">
      <dgm:prSet/>
      <dgm:spPr/>
      <dgm:t>
        <a:bodyPr/>
        <a:lstStyle/>
        <a:p>
          <a:r>
            <a:rPr lang="en-US"/>
            <a:t>Explore hybrid quantum-classical algorithms.</a:t>
          </a:r>
        </a:p>
      </dgm:t>
    </dgm:pt>
    <dgm:pt modelId="{7E865A30-731F-4715-AAA3-D63A5681BD74}" type="parTrans" cxnId="{B082C0B2-91BD-413F-B9CA-5C4927DBCEE5}">
      <dgm:prSet/>
      <dgm:spPr/>
      <dgm:t>
        <a:bodyPr/>
        <a:lstStyle/>
        <a:p>
          <a:endParaRPr lang="en-US"/>
        </a:p>
      </dgm:t>
    </dgm:pt>
    <dgm:pt modelId="{64A7B688-4B6E-4C03-B68C-2EEEEF31D395}" type="sibTrans" cxnId="{B082C0B2-91BD-413F-B9CA-5C4927DBCEE5}">
      <dgm:prSet/>
      <dgm:spPr/>
      <dgm:t>
        <a:bodyPr/>
        <a:lstStyle/>
        <a:p>
          <a:endParaRPr lang="en-US"/>
        </a:p>
      </dgm:t>
    </dgm:pt>
    <dgm:pt modelId="{E30D225A-084D-4742-83AB-6DD71CB08973}" type="pres">
      <dgm:prSet presAssocID="{A910E0FD-3332-489D-BFBF-87EFD9410934}" presName="outerComposite" presStyleCnt="0">
        <dgm:presLayoutVars>
          <dgm:chMax val="5"/>
          <dgm:dir/>
          <dgm:resizeHandles val="exact"/>
        </dgm:presLayoutVars>
      </dgm:prSet>
      <dgm:spPr/>
    </dgm:pt>
    <dgm:pt modelId="{0052EB1B-E647-4EEE-8F9E-D1E60E2C144F}" type="pres">
      <dgm:prSet presAssocID="{A910E0FD-3332-489D-BFBF-87EFD9410934}" presName="dummyMaxCanvas" presStyleCnt="0">
        <dgm:presLayoutVars/>
      </dgm:prSet>
      <dgm:spPr/>
    </dgm:pt>
    <dgm:pt modelId="{48BE7C11-588E-43C2-91DB-4CD95F3BF8C7}" type="pres">
      <dgm:prSet presAssocID="{A910E0FD-3332-489D-BFBF-87EFD9410934}" presName="ThreeNodes_1" presStyleLbl="node1" presStyleIdx="0" presStyleCnt="3">
        <dgm:presLayoutVars>
          <dgm:bulletEnabled val="1"/>
        </dgm:presLayoutVars>
      </dgm:prSet>
      <dgm:spPr/>
    </dgm:pt>
    <dgm:pt modelId="{F1363D36-4A77-4485-8B11-FB0863F2D778}" type="pres">
      <dgm:prSet presAssocID="{A910E0FD-3332-489D-BFBF-87EFD9410934}" presName="ThreeNodes_2" presStyleLbl="node1" presStyleIdx="1" presStyleCnt="3">
        <dgm:presLayoutVars>
          <dgm:bulletEnabled val="1"/>
        </dgm:presLayoutVars>
      </dgm:prSet>
      <dgm:spPr/>
    </dgm:pt>
    <dgm:pt modelId="{84D10C81-B0C0-4DFC-A887-0A141F877F77}" type="pres">
      <dgm:prSet presAssocID="{A910E0FD-3332-489D-BFBF-87EFD9410934}" presName="ThreeNodes_3" presStyleLbl="node1" presStyleIdx="2" presStyleCnt="3">
        <dgm:presLayoutVars>
          <dgm:bulletEnabled val="1"/>
        </dgm:presLayoutVars>
      </dgm:prSet>
      <dgm:spPr/>
    </dgm:pt>
    <dgm:pt modelId="{AF9137C0-54DB-4860-9773-66A2E28BFF97}" type="pres">
      <dgm:prSet presAssocID="{A910E0FD-3332-489D-BFBF-87EFD9410934}" presName="ThreeConn_1-2" presStyleLbl="fgAccFollowNode1" presStyleIdx="0" presStyleCnt="2">
        <dgm:presLayoutVars>
          <dgm:bulletEnabled val="1"/>
        </dgm:presLayoutVars>
      </dgm:prSet>
      <dgm:spPr/>
    </dgm:pt>
    <dgm:pt modelId="{3C2AE4B2-5939-4D8A-AEC3-682905D1E63E}" type="pres">
      <dgm:prSet presAssocID="{A910E0FD-3332-489D-BFBF-87EFD9410934}" presName="ThreeConn_2-3" presStyleLbl="fgAccFollowNode1" presStyleIdx="1" presStyleCnt="2">
        <dgm:presLayoutVars>
          <dgm:bulletEnabled val="1"/>
        </dgm:presLayoutVars>
      </dgm:prSet>
      <dgm:spPr/>
    </dgm:pt>
    <dgm:pt modelId="{E39469EA-10B8-477D-8121-336D5D8750C5}" type="pres">
      <dgm:prSet presAssocID="{A910E0FD-3332-489D-BFBF-87EFD9410934}" presName="ThreeNodes_1_text" presStyleLbl="node1" presStyleIdx="2" presStyleCnt="3">
        <dgm:presLayoutVars>
          <dgm:bulletEnabled val="1"/>
        </dgm:presLayoutVars>
      </dgm:prSet>
      <dgm:spPr/>
    </dgm:pt>
    <dgm:pt modelId="{40A13B56-7083-4F99-8419-4C575AA31FB3}" type="pres">
      <dgm:prSet presAssocID="{A910E0FD-3332-489D-BFBF-87EFD9410934}" presName="ThreeNodes_2_text" presStyleLbl="node1" presStyleIdx="2" presStyleCnt="3">
        <dgm:presLayoutVars>
          <dgm:bulletEnabled val="1"/>
        </dgm:presLayoutVars>
      </dgm:prSet>
      <dgm:spPr/>
    </dgm:pt>
    <dgm:pt modelId="{3E90843F-F5CC-4D0A-944C-260E5CB56721}" type="pres">
      <dgm:prSet presAssocID="{A910E0FD-3332-489D-BFBF-87EFD941093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9D8C807-E74F-43A5-AB42-178DF7209668}" srcId="{A910E0FD-3332-489D-BFBF-87EFD9410934}" destId="{ADF19410-0310-4EB7-8844-648548831F7A}" srcOrd="0" destOrd="0" parTransId="{0CABA192-F101-4597-9FCA-C8F87FEE8998}" sibTransId="{247A57EC-C6F9-411D-AAC8-8D40D8AD9C05}"/>
    <dgm:cxn modelId="{08BEEC10-C53F-4148-AC73-CA4FDFDFEA31}" type="presOf" srcId="{34596D5E-ABB6-4030-B113-88BAD6EA403E}" destId="{3E90843F-F5CC-4D0A-944C-260E5CB56721}" srcOrd="1" destOrd="0" presId="urn:microsoft.com/office/officeart/2005/8/layout/vProcess5"/>
    <dgm:cxn modelId="{1FC20320-0CB1-4D13-8D44-3B195605768D}" srcId="{A910E0FD-3332-489D-BFBF-87EFD9410934}" destId="{139AA6AD-2F91-44BF-B6B2-DB3E6922BE54}" srcOrd="1" destOrd="0" parTransId="{8D0BF339-D118-4811-9E87-FAF731603631}" sibTransId="{7859D0C5-BF12-490D-A87D-4FB47AA16742}"/>
    <dgm:cxn modelId="{B6B28C7D-9491-4843-AD14-41AE76139EFA}" type="presOf" srcId="{139AA6AD-2F91-44BF-B6B2-DB3E6922BE54}" destId="{F1363D36-4A77-4485-8B11-FB0863F2D778}" srcOrd="0" destOrd="0" presId="urn:microsoft.com/office/officeart/2005/8/layout/vProcess5"/>
    <dgm:cxn modelId="{3F50128C-4118-4C08-9848-B4A2E9194273}" type="presOf" srcId="{ADF19410-0310-4EB7-8844-648548831F7A}" destId="{E39469EA-10B8-477D-8121-336D5D8750C5}" srcOrd="1" destOrd="0" presId="urn:microsoft.com/office/officeart/2005/8/layout/vProcess5"/>
    <dgm:cxn modelId="{5C91318C-9B1D-473E-BA28-5C005A60F9BB}" type="presOf" srcId="{34596D5E-ABB6-4030-B113-88BAD6EA403E}" destId="{84D10C81-B0C0-4DFC-A887-0A141F877F77}" srcOrd="0" destOrd="0" presId="urn:microsoft.com/office/officeart/2005/8/layout/vProcess5"/>
    <dgm:cxn modelId="{C123D6AC-1DDC-4A72-880E-86D721806AA5}" type="presOf" srcId="{247A57EC-C6F9-411D-AAC8-8D40D8AD9C05}" destId="{AF9137C0-54DB-4860-9773-66A2E28BFF97}" srcOrd="0" destOrd="0" presId="urn:microsoft.com/office/officeart/2005/8/layout/vProcess5"/>
    <dgm:cxn modelId="{F81A08B0-6A61-427C-8FC7-300236228642}" type="presOf" srcId="{139AA6AD-2F91-44BF-B6B2-DB3E6922BE54}" destId="{40A13B56-7083-4F99-8419-4C575AA31FB3}" srcOrd="1" destOrd="0" presId="urn:microsoft.com/office/officeart/2005/8/layout/vProcess5"/>
    <dgm:cxn modelId="{B082C0B2-91BD-413F-B9CA-5C4927DBCEE5}" srcId="{A910E0FD-3332-489D-BFBF-87EFD9410934}" destId="{34596D5E-ABB6-4030-B113-88BAD6EA403E}" srcOrd="2" destOrd="0" parTransId="{7E865A30-731F-4715-AAA3-D63A5681BD74}" sibTransId="{64A7B688-4B6E-4C03-B68C-2EEEEF31D395}"/>
    <dgm:cxn modelId="{1C4B93B5-2951-452C-BC2F-3A4EE85D0DB3}" type="presOf" srcId="{A910E0FD-3332-489D-BFBF-87EFD9410934}" destId="{E30D225A-084D-4742-83AB-6DD71CB08973}" srcOrd="0" destOrd="0" presId="urn:microsoft.com/office/officeart/2005/8/layout/vProcess5"/>
    <dgm:cxn modelId="{15D53DBD-03EA-4C43-A2DF-F3A8DBF661E9}" type="presOf" srcId="{ADF19410-0310-4EB7-8844-648548831F7A}" destId="{48BE7C11-588E-43C2-91DB-4CD95F3BF8C7}" srcOrd="0" destOrd="0" presId="urn:microsoft.com/office/officeart/2005/8/layout/vProcess5"/>
    <dgm:cxn modelId="{E297ACE1-C5B1-4C56-8F83-37702E2733B9}" type="presOf" srcId="{7859D0C5-BF12-490D-A87D-4FB47AA16742}" destId="{3C2AE4B2-5939-4D8A-AEC3-682905D1E63E}" srcOrd="0" destOrd="0" presId="urn:microsoft.com/office/officeart/2005/8/layout/vProcess5"/>
    <dgm:cxn modelId="{61D3F474-52B9-4654-A219-BDECDD67751C}" type="presParOf" srcId="{E30D225A-084D-4742-83AB-6DD71CB08973}" destId="{0052EB1B-E647-4EEE-8F9E-D1E60E2C144F}" srcOrd="0" destOrd="0" presId="urn:microsoft.com/office/officeart/2005/8/layout/vProcess5"/>
    <dgm:cxn modelId="{BFD8B977-9864-4D35-9301-41F93487FF63}" type="presParOf" srcId="{E30D225A-084D-4742-83AB-6DD71CB08973}" destId="{48BE7C11-588E-43C2-91DB-4CD95F3BF8C7}" srcOrd="1" destOrd="0" presId="urn:microsoft.com/office/officeart/2005/8/layout/vProcess5"/>
    <dgm:cxn modelId="{3C811996-7283-4E69-88AC-D146E35802CF}" type="presParOf" srcId="{E30D225A-084D-4742-83AB-6DD71CB08973}" destId="{F1363D36-4A77-4485-8B11-FB0863F2D778}" srcOrd="2" destOrd="0" presId="urn:microsoft.com/office/officeart/2005/8/layout/vProcess5"/>
    <dgm:cxn modelId="{9DEF78CD-1627-46B1-80FB-9211070233C9}" type="presParOf" srcId="{E30D225A-084D-4742-83AB-6DD71CB08973}" destId="{84D10C81-B0C0-4DFC-A887-0A141F877F77}" srcOrd="3" destOrd="0" presId="urn:microsoft.com/office/officeart/2005/8/layout/vProcess5"/>
    <dgm:cxn modelId="{5530F401-2142-4CF6-94C9-2540884686A4}" type="presParOf" srcId="{E30D225A-084D-4742-83AB-6DD71CB08973}" destId="{AF9137C0-54DB-4860-9773-66A2E28BFF97}" srcOrd="4" destOrd="0" presId="urn:microsoft.com/office/officeart/2005/8/layout/vProcess5"/>
    <dgm:cxn modelId="{E6250331-DBEF-4CBF-9151-B7D160671CC1}" type="presParOf" srcId="{E30D225A-084D-4742-83AB-6DD71CB08973}" destId="{3C2AE4B2-5939-4D8A-AEC3-682905D1E63E}" srcOrd="5" destOrd="0" presId="urn:microsoft.com/office/officeart/2005/8/layout/vProcess5"/>
    <dgm:cxn modelId="{AA1712A0-F7B5-41F9-97D2-ABFDD650D858}" type="presParOf" srcId="{E30D225A-084D-4742-83AB-6DD71CB08973}" destId="{E39469EA-10B8-477D-8121-336D5D8750C5}" srcOrd="6" destOrd="0" presId="urn:microsoft.com/office/officeart/2005/8/layout/vProcess5"/>
    <dgm:cxn modelId="{63342D8A-9592-4AD9-B859-5A6CD14CCE1A}" type="presParOf" srcId="{E30D225A-084D-4742-83AB-6DD71CB08973}" destId="{40A13B56-7083-4F99-8419-4C575AA31FB3}" srcOrd="7" destOrd="0" presId="urn:microsoft.com/office/officeart/2005/8/layout/vProcess5"/>
    <dgm:cxn modelId="{9A220CAB-148D-4C61-9E6D-668618FCEB40}" type="presParOf" srcId="{E30D225A-084D-4742-83AB-6DD71CB08973}" destId="{3E90843F-F5CC-4D0A-944C-260E5CB5672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146A01-F9D9-40D8-B263-5DBD0E15130D}">
      <dsp:nvSpPr>
        <dsp:cNvPr id="0" name=""/>
        <dsp:cNvSpPr/>
      </dsp:nvSpPr>
      <dsp:spPr>
        <a:xfrm>
          <a:off x="0" y="420176"/>
          <a:ext cx="2866642" cy="9348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Our project explores optimization problems relevant to finance.</a:t>
          </a:r>
        </a:p>
      </dsp:txBody>
      <dsp:txXfrm>
        <a:off x="45635" y="465811"/>
        <a:ext cx="2775372" cy="843560"/>
      </dsp:txXfrm>
    </dsp:sp>
    <dsp:sp modelId="{44DDB462-18CE-40C6-85C5-5F0C9A7AF550}">
      <dsp:nvSpPr>
        <dsp:cNvPr id="0" name=""/>
        <dsp:cNvSpPr/>
      </dsp:nvSpPr>
      <dsp:spPr>
        <a:xfrm>
          <a:off x="0" y="1403966"/>
          <a:ext cx="2866642" cy="9348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address the challenge of portfolio optimization using quantum algorithms.</a:t>
          </a:r>
        </a:p>
      </dsp:txBody>
      <dsp:txXfrm>
        <a:off x="45635" y="1449601"/>
        <a:ext cx="2775372" cy="843560"/>
      </dsp:txXfrm>
    </dsp:sp>
    <dsp:sp modelId="{B513B6AA-A57C-4EF9-8D40-DB92E114E4BF}">
      <dsp:nvSpPr>
        <dsp:cNvPr id="0" name=""/>
        <dsp:cNvSpPr/>
      </dsp:nvSpPr>
      <dsp:spPr>
        <a:xfrm>
          <a:off x="0" y="2387756"/>
          <a:ext cx="2866642" cy="93483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Importance: Improves efficiency in high-dimensional investment decision-making.</a:t>
          </a:r>
        </a:p>
      </dsp:txBody>
      <dsp:txXfrm>
        <a:off x="45635" y="2433391"/>
        <a:ext cx="2775372" cy="8435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BCC25-5476-489E-9F36-A7F2224E6423}">
      <dsp:nvSpPr>
        <dsp:cNvPr id="0" name=""/>
        <dsp:cNvSpPr/>
      </dsp:nvSpPr>
      <dsp:spPr>
        <a:xfrm>
          <a:off x="0" y="0"/>
          <a:ext cx="2436645" cy="11228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Quantum: Qiskit, QAOA, IBM Quantum simulators.</a:t>
          </a:r>
        </a:p>
      </dsp:txBody>
      <dsp:txXfrm>
        <a:off x="32887" y="32887"/>
        <a:ext cx="1225025" cy="1057054"/>
      </dsp:txXfrm>
    </dsp:sp>
    <dsp:sp modelId="{2D317F47-A663-4679-A9CE-8ACD5B054989}">
      <dsp:nvSpPr>
        <dsp:cNvPr id="0" name=""/>
        <dsp:cNvSpPr/>
      </dsp:nvSpPr>
      <dsp:spPr>
        <a:xfrm>
          <a:off x="214998" y="1309966"/>
          <a:ext cx="2436645" cy="11228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Classical: Heuristic search, Mean-Variance optimization.</a:t>
          </a:r>
        </a:p>
      </dsp:txBody>
      <dsp:txXfrm>
        <a:off x="247885" y="1342853"/>
        <a:ext cx="1426034" cy="1057054"/>
      </dsp:txXfrm>
    </dsp:sp>
    <dsp:sp modelId="{AB983020-6579-4EAC-8ED3-175E664E424E}">
      <dsp:nvSpPr>
        <dsp:cNvPr id="0" name=""/>
        <dsp:cNvSpPr/>
      </dsp:nvSpPr>
      <dsp:spPr>
        <a:xfrm>
          <a:off x="429996" y="2619933"/>
          <a:ext cx="2436645" cy="11228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Analysis: Python, Pandas, Matplotlib for results visualization.</a:t>
          </a:r>
        </a:p>
      </dsp:txBody>
      <dsp:txXfrm>
        <a:off x="462883" y="2652820"/>
        <a:ext cx="1426034" cy="1057054"/>
      </dsp:txXfrm>
    </dsp:sp>
    <dsp:sp modelId="{36C515EE-097D-4370-B56E-647A088EFEC4}">
      <dsp:nvSpPr>
        <dsp:cNvPr id="0" name=""/>
        <dsp:cNvSpPr/>
      </dsp:nvSpPr>
      <dsp:spPr>
        <a:xfrm>
          <a:off x="1706807" y="851478"/>
          <a:ext cx="729838" cy="72983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1871021" y="851478"/>
        <a:ext cx="401410" cy="549203"/>
      </dsp:txXfrm>
    </dsp:sp>
    <dsp:sp modelId="{8D9DB224-4C86-4992-8C01-AFF59EA865C0}">
      <dsp:nvSpPr>
        <dsp:cNvPr id="0" name=""/>
        <dsp:cNvSpPr/>
      </dsp:nvSpPr>
      <dsp:spPr>
        <a:xfrm>
          <a:off x="1921805" y="2153959"/>
          <a:ext cx="729838" cy="72983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2086019" y="2153959"/>
        <a:ext cx="401410" cy="5492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38DC41-1A72-4C27-A9B2-458181587ED8}">
      <dsp:nvSpPr>
        <dsp:cNvPr id="0" name=""/>
        <dsp:cNvSpPr/>
      </dsp:nvSpPr>
      <dsp:spPr>
        <a:xfrm>
          <a:off x="0" y="0"/>
          <a:ext cx="2945007" cy="11530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Met project goals: successfully implemented and compared methods.</a:t>
          </a:r>
        </a:p>
      </dsp:txBody>
      <dsp:txXfrm>
        <a:off x="33773" y="33773"/>
        <a:ext cx="1700723" cy="1085553"/>
      </dsp:txXfrm>
    </dsp:sp>
    <dsp:sp modelId="{8B89AF49-2EEF-40AD-ADF8-A94D53ED6A9F}">
      <dsp:nvSpPr>
        <dsp:cNvPr id="0" name=""/>
        <dsp:cNvSpPr/>
      </dsp:nvSpPr>
      <dsp:spPr>
        <a:xfrm>
          <a:off x="259853" y="1345283"/>
          <a:ext cx="2945007" cy="11530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Success metrics: accuracy, execution time, scalability potential.</a:t>
          </a:r>
        </a:p>
      </dsp:txBody>
      <dsp:txXfrm>
        <a:off x="293626" y="1379056"/>
        <a:ext cx="1868093" cy="1085553"/>
      </dsp:txXfrm>
    </dsp:sp>
    <dsp:sp modelId="{C29ECC2C-E6A1-4993-940A-50A045758E15}">
      <dsp:nvSpPr>
        <dsp:cNvPr id="0" name=""/>
        <dsp:cNvSpPr/>
      </dsp:nvSpPr>
      <dsp:spPr>
        <a:xfrm>
          <a:off x="519707" y="2690566"/>
          <a:ext cx="2945007" cy="11530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Contributes insight into when quantum methods might surpass classical baselines.</a:t>
          </a:r>
        </a:p>
      </dsp:txBody>
      <dsp:txXfrm>
        <a:off x="553480" y="2724339"/>
        <a:ext cx="1868093" cy="1085553"/>
      </dsp:txXfrm>
    </dsp:sp>
    <dsp:sp modelId="{2D016052-68A4-4338-A7A1-DBDBC6620F97}">
      <dsp:nvSpPr>
        <dsp:cNvPr id="0" name=""/>
        <dsp:cNvSpPr/>
      </dsp:nvSpPr>
      <dsp:spPr>
        <a:xfrm>
          <a:off x="2195492" y="874434"/>
          <a:ext cx="749514" cy="74951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2364133" y="874434"/>
        <a:ext cx="412232" cy="564009"/>
      </dsp:txXfrm>
    </dsp:sp>
    <dsp:sp modelId="{0730A5C4-C1E1-4075-B6B3-5DFB93D9CA98}">
      <dsp:nvSpPr>
        <dsp:cNvPr id="0" name=""/>
        <dsp:cNvSpPr/>
      </dsp:nvSpPr>
      <dsp:spPr>
        <a:xfrm>
          <a:off x="2455346" y="2212029"/>
          <a:ext cx="749514" cy="749514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2623987" y="2212029"/>
        <a:ext cx="412232" cy="5640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E7C11-588E-43C2-91DB-4CD95F3BF8C7}">
      <dsp:nvSpPr>
        <dsp:cNvPr id="0" name=""/>
        <dsp:cNvSpPr/>
      </dsp:nvSpPr>
      <dsp:spPr>
        <a:xfrm>
          <a:off x="0" y="0"/>
          <a:ext cx="2945007" cy="11530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Integrate larger datasets and more complex constraints.</a:t>
          </a:r>
        </a:p>
      </dsp:txBody>
      <dsp:txXfrm>
        <a:off x="33773" y="33773"/>
        <a:ext cx="1700723" cy="1085553"/>
      </dsp:txXfrm>
    </dsp:sp>
    <dsp:sp modelId="{F1363D36-4A77-4485-8B11-FB0863F2D778}">
      <dsp:nvSpPr>
        <dsp:cNvPr id="0" name=""/>
        <dsp:cNvSpPr/>
      </dsp:nvSpPr>
      <dsp:spPr>
        <a:xfrm>
          <a:off x="259853" y="1345283"/>
          <a:ext cx="2945007" cy="11530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Test on real quantum hardware for performance assessment.</a:t>
          </a:r>
        </a:p>
      </dsp:txBody>
      <dsp:txXfrm>
        <a:off x="293626" y="1379056"/>
        <a:ext cx="1868093" cy="1085553"/>
      </dsp:txXfrm>
    </dsp:sp>
    <dsp:sp modelId="{84D10C81-B0C0-4DFC-A887-0A141F877F77}">
      <dsp:nvSpPr>
        <dsp:cNvPr id="0" name=""/>
        <dsp:cNvSpPr/>
      </dsp:nvSpPr>
      <dsp:spPr>
        <a:xfrm>
          <a:off x="519707" y="2690566"/>
          <a:ext cx="2945007" cy="11530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Explore hybrid quantum-classical algorithms.</a:t>
          </a:r>
        </a:p>
      </dsp:txBody>
      <dsp:txXfrm>
        <a:off x="553480" y="2724339"/>
        <a:ext cx="1868093" cy="1085553"/>
      </dsp:txXfrm>
    </dsp:sp>
    <dsp:sp modelId="{AF9137C0-54DB-4860-9773-66A2E28BFF97}">
      <dsp:nvSpPr>
        <dsp:cNvPr id="0" name=""/>
        <dsp:cNvSpPr/>
      </dsp:nvSpPr>
      <dsp:spPr>
        <a:xfrm>
          <a:off x="2195492" y="874434"/>
          <a:ext cx="749514" cy="74951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2364133" y="874434"/>
        <a:ext cx="412232" cy="564009"/>
      </dsp:txXfrm>
    </dsp:sp>
    <dsp:sp modelId="{3C2AE4B2-5939-4D8A-AEC3-682905D1E63E}">
      <dsp:nvSpPr>
        <dsp:cNvPr id="0" name=""/>
        <dsp:cNvSpPr/>
      </dsp:nvSpPr>
      <dsp:spPr>
        <a:xfrm>
          <a:off x="2455346" y="2212029"/>
          <a:ext cx="749514" cy="74951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2623987" y="2212029"/>
        <a:ext cx="412232" cy="564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uces con tramas púrpuras">
            <a:extLst>
              <a:ext uri="{FF2B5EF4-FFF2-40B4-BE49-F238E27FC236}">
                <a16:creationId xmlns:a16="http://schemas.microsoft.com/office/drawing/2014/main" id="{39A1E203-A47D-6A9F-888E-A4060BE00E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076" r="12336" b="-1"/>
          <a:stretch>
            <a:fillRect/>
          </a:stretch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8707" y="365125"/>
            <a:ext cx="2866642" cy="1899912"/>
          </a:xfrm>
        </p:spPr>
        <p:txBody>
          <a:bodyPr>
            <a:normAutofit/>
          </a:bodyPr>
          <a:lstStyle/>
          <a:p>
            <a:r>
              <a:rPr lang="es-MX" sz="3500"/>
              <a:t>WISER Quantum Project -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8707" y="2434201"/>
            <a:ext cx="2866642" cy="3742762"/>
          </a:xfrm>
        </p:spPr>
        <p:txBody>
          <a:bodyPr>
            <a:normAutofit/>
          </a:bodyPr>
          <a:lstStyle/>
          <a:p>
            <a:endParaRPr lang="en-US" sz="1700" dirty="0"/>
          </a:p>
          <a:p>
            <a:pPr>
              <a:defRPr sz="1400">
                <a:latin typeface="Calibri"/>
              </a:defRPr>
            </a:pPr>
            <a:r>
              <a:rPr lang="en-US" sz="1700" dirty="0"/>
              <a:t>Project: Quantum Optimization with QAOA and Classical Benchmarks</a:t>
            </a:r>
          </a:p>
          <a:p>
            <a:pPr>
              <a:defRPr sz="1400">
                <a:latin typeface="Calibri"/>
              </a:defRPr>
            </a:pPr>
            <a:r>
              <a:rPr lang="en-US" sz="1700" dirty="0"/>
              <a:t>Presenter: Ivan Barrientos</a:t>
            </a:r>
          </a:p>
          <a:p>
            <a:pPr>
              <a:defRPr sz="1400">
                <a:latin typeface="Calibri"/>
              </a:defRPr>
            </a:pPr>
            <a:r>
              <a:rPr lang="en-US" sz="1700" dirty="0"/>
              <a:t>WISER Quantum Project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5C21D0-A52C-4220-A1BF-63E4A8849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02" y="6520721"/>
            <a:ext cx="2217340" cy="164412"/>
          </a:xfrm>
          <a:prstGeom prst="rect">
            <a:avLst/>
          </a:prstGeom>
        </p:spPr>
      </p:pic>
      <p:pic>
        <p:nvPicPr>
          <p:cNvPr id="8" name="Imagen 7" descr="Logotipo&#10;&#10;El contenido generado por IA puede ser incorrecto.">
            <a:extLst>
              <a:ext uri="{FF2B5EF4-FFF2-40B4-BE49-F238E27FC236}">
                <a16:creationId xmlns:a16="http://schemas.microsoft.com/office/drawing/2014/main" id="{5270E3A5-9F6A-47C4-9CE9-F76BEAC38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136" y="6078707"/>
            <a:ext cx="606426" cy="60642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94BA2C9-47DE-4575-9D11-D173CACAF3D5}"/>
              </a:ext>
            </a:extLst>
          </p:cNvPr>
          <p:cNvSpPr txBox="1">
            <a:spLocks/>
          </p:cNvSpPr>
          <p:nvPr/>
        </p:nvSpPr>
        <p:spPr>
          <a:xfrm>
            <a:off x="149902" y="158357"/>
            <a:ext cx="2866642" cy="683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WISER Quantum Project</a:t>
            </a:r>
            <a:endParaRPr lang="es-MX" sz="3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09" y="723898"/>
            <a:ext cx="4501582" cy="1495425"/>
          </a:xfrm>
        </p:spPr>
        <p:txBody>
          <a:bodyPr>
            <a:normAutofit/>
          </a:bodyPr>
          <a:lstStyle/>
          <a:p>
            <a:r>
              <a:rPr lang="es-MX" sz="3500"/>
              <a:t>Closing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510" y="2405067"/>
            <a:ext cx="4501582" cy="3729034"/>
          </a:xfrm>
        </p:spPr>
        <p:txBody>
          <a:bodyPr>
            <a:normAutofit/>
          </a:bodyPr>
          <a:lstStyle/>
          <a:p>
            <a:endParaRPr lang="en-US" sz="1700"/>
          </a:p>
          <a:p>
            <a:pPr>
              <a:defRPr sz="1400">
                <a:latin typeface="Calibri"/>
              </a:defRPr>
            </a:pPr>
            <a:r>
              <a:rPr lang="en-US" sz="1700"/>
              <a:t>WISER Quantum Project – Thank you.</a:t>
            </a:r>
          </a:p>
          <a:p>
            <a:pPr>
              <a:defRPr sz="1400">
                <a:latin typeface="Calibri"/>
              </a:defRPr>
            </a:pPr>
            <a:r>
              <a:rPr lang="en-US" sz="1700"/>
              <a:t>Questions?</a:t>
            </a:r>
          </a:p>
        </p:txBody>
      </p:sp>
      <p:pic>
        <p:nvPicPr>
          <p:cNvPr id="5" name="Picture 4" descr="Bolígrafo situado en la parte superior de una línea de firma">
            <a:extLst>
              <a:ext uri="{FF2B5EF4-FFF2-40B4-BE49-F238E27FC236}">
                <a16:creationId xmlns:a16="http://schemas.microsoft.com/office/drawing/2014/main" id="{05D823B8-8039-C73A-DD98-E36C2E8B4F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656" r="6898" b="-1"/>
          <a:stretch>
            <a:fillRect/>
          </a:stretch>
        </p:blipFill>
        <p:spPr>
          <a:xfrm>
            <a:off x="5399580" y="10"/>
            <a:ext cx="3744420" cy="6857990"/>
          </a:xfrm>
          <a:prstGeom prst="rect">
            <a:avLst/>
          </a:prstGeom>
          <a:effectLst/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0085744-105F-449D-BDE3-E788B563E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02" y="6520721"/>
            <a:ext cx="2217340" cy="164412"/>
          </a:xfrm>
          <a:prstGeom prst="rect">
            <a:avLst/>
          </a:prstGeom>
        </p:spPr>
      </p:pic>
      <p:pic>
        <p:nvPicPr>
          <p:cNvPr id="8" name="Imagen 7" descr="Logotipo&#10;&#10;El contenido generado por IA puede ser incorrecto.">
            <a:extLst>
              <a:ext uri="{FF2B5EF4-FFF2-40B4-BE49-F238E27FC236}">
                <a16:creationId xmlns:a16="http://schemas.microsoft.com/office/drawing/2014/main" id="{94B0A1C2-70D6-4B6D-9EAA-2E6C12AD9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136" y="6078707"/>
            <a:ext cx="606426" cy="60642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97D3758-D577-453C-9E3A-9DAEA00E02A1}"/>
              </a:ext>
            </a:extLst>
          </p:cNvPr>
          <p:cNvSpPr txBox="1">
            <a:spLocks/>
          </p:cNvSpPr>
          <p:nvPr/>
        </p:nvSpPr>
        <p:spPr>
          <a:xfrm>
            <a:off x="6169060" y="98396"/>
            <a:ext cx="2866642" cy="683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WISER Quantum Project</a:t>
            </a:r>
            <a:endParaRPr lang="es-MX" sz="3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C2BB01-D099-6EC9-2C9E-85139BA2E5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689"/>
          <a:stretch>
            <a:fillRect/>
          </a:stretch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8707" y="365125"/>
            <a:ext cx="2866642" cy="1899912"/>
          </a:xfrm>
        </p:spPr>
        <p:txBody>
          <a:bodyPr>
            <a:normAutofit/>
          </a:bodyPr>
          <a:lstStyle/>
          <a:p>
            <a:r>
              <a:rPr lang="es-MX" sz="3500" dirty="0"/>
              <a:t>Problem </a:t>
            </a:r>
            <a:r>
              <a:rPr lang="es-MX" sz="3500" dirty="0" err="1"/>
              <a:t>Statement</a:t>
            </a:r>
            <a:endParaRPr lang="es-MX" sz="35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A01A16-E63C-DCF2-73CB-D9BBF475C0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712375"/>
              </p:ext>
            </p:extLst>
          </p:nvPr>
        </p:nvGraphicFramePr>
        <p:xfrm>
          <a:off x="5648707" y="2434201"/>
          <a:ext cx="2866642" cy="3742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ACF48A82-A46E-4238-9058-B7CBB3859C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902" y="6520721"/>
            <a:ext cx="2217340" cy="164412"/>
          </a:xfrm>
          <a:prstGeom prst="rect">
            <a:avLst/>
          </a:prstGeom>
        </p:spPr>
      </p:pic>
      <p:pic>
        <p:nvPicPr>
          <p:cNvPr id="11" name="Imagen 10" descr="Logotipo&#10;&#10;El contenido generado por IA puede ser incorrecto.">
            <a:extLst>
              <a:ext uri="{FF2B5EF4-FFF2-40B4-BE49-F238E27FC236}">
                <a16:creationId xmlns:a16="http://schemas.microsoft.com/office/drawing/2014/main" id="{EB73706F-437E-4E5B-8117-ED05EE0798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2136" y="6078707"/>
            <a:ext cx="606426" cy="60642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18F0C78-339B-4D69-A8A2-4176F79DB0FE}"/>
              </a:ext>
            </a:extLst>
          </p:cNvPr>
          <p:cNvSpPr txBox="1">
            <a:spLocks/>
          </p:cNvSpPr>
          <p:nvPr/>
        </p:nvSpPr>
        <p:spPr>
          <a:xfrm>
            <a:off x="149902" y="158357"/>
            <a:ext cx="2866642" cy="683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WISER Quantum Project</a:t>
            </a:r>
            <a:endParaRPr lang="es-MX" sz="3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n modelo molecular">
            <a:extLst>
              <a:ext uri="{FF2B5EF4-FFF2-40B4-BE49-F238E27FC236}">
                <a16:creationId xmlns:a16="http://schemas.microsoft.com/office/drawing/2014/main" id="{8CC3FD7C-DBBD-CB08-EBD5-8492DD3238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44" r="24268" b="-1"/>
          <a:stretch>
            <a:fillRect/>
          </a:stretch>
        </p:blipFill>
        <p:spPr>
          <a:xfrm>
            <a:off x="1891767" y="10"/>
            <a:ext cx="7252231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2866641" cy="1899912"/>
          </a:xfrm>
        </p:spPr>
        <p:txBody>
          <a:bodyPr>
            <a:normAutofit/>
          </a:bodyPr>
          <a:lstStyle/>
          <a:p>
            <a:r>
              <a:rPr lang="es-MX" sz="3500"/>
              <a:t>Context &amp;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34201"/>
            <a:ext cx="2866641" cy="3742762"/>
          </a:xfrm>
        </p:spPr>
        <p:txBody>
          <a:bodyPr>
            <a:normAutofit/>
          </a:bodyPr>
          <a:lstStyle/>
          <a:p>
            <a:endParaRPr lang="es-MX" sz="1700"/>
          </a:p>
          <a:p>
            <a:pPr>
              <a:defRPr sz="1400">
                <a:latin typeface="Calibri"/>
              </a:defRPr>
            </a:pPr>
            <a:r>
              <a:rPr lang="es-MX" sz="1700"/>
              <a:t>Classical methods have limitations in scalability and solution quality.</a:t>
            </a:r>
          </a:p>
          <a:p>
            <a:pPr>
              <a:defRPr sz="1400">
                <a:latin typeface="Calibri"/>
              </a:defRPr>
            </a:pPr>
            <a:r>
              <a:rPr lang="es-MX" sz="1700"/>
              <a:t>Quantum Approximate Optimization Algorithm (QAOA) offers potential speed-ups.</a:t>
            </a:r>
          </a:p>
          <a:p>
            <a:pPr>
              <a:defRPr sz="1400">
                <a:latin typeface="Calibri"/>
              </a:defRPr>
            </a:pPr>
            <a:r>
              <a:rPr lang="es-MX" sz="1700"/>
              <a:t>This project compares QAOA vs classical approaches for practical scenarios.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A04453A-217B-443F-AC36-9F2E75093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02" y="6520721"/>
            <a:ext cx="2217340" cy="164412"/>
          </a:xfrm>
          <a:prstGeom prst="rect">
            <a:avLst/>
          </a:prstGeom>
        </p:spPr>
      </p:pic>
      <p:pic>
        <p:nvPicPr>
          <p:cNvPr id="10" name="Imagen 9" descr="Logotipo&#10;&#10;El contenido generado por IA puede ser incorrecto.">
            <a:extLst>
              <a:ext uri="{FF2B5EF4-FFF2-40B4-BE49-F238E27FC236}">
                <a16:creationId xmlns:a16="http://schemas.microsoft.com/office/drawing/2014/main" id="{C832786D-A13A-4728-B0F0-E000136F3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136" y="6078707"/>
            <a:ext cx="606426" cy="60642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AAB5D79-8551-46B5-9728-4A50553DB931}"/>
              </a:ext>
            </a:extLst>
          </p:cNvPr>
          <p:cNvSpPr txBox="1">
            <a:spLocks/>
          </p:cNvSpPr>
          <p:nvPr/>
        </p:nvSpPr>
        <p:spPr>
          <a:xfrm>
            <a:off x="6169060" y="98396"/>
            <a:ext cx="2866642" cy="683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WISER Quantum Project</a:t>
            </a:r>
            <a:endParaRPr lang="es-MX" sz="3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Una balanza digital usando círculos">
            <a:extLst>
              <a:ext uri="{FF2B5EF4-FFF2-40B4-BE49-F238E27FC236}">
                <a16:creationId xmlns:a16="http://schemas.microsoft.com/office/drawing/2014/main" id="{5DB9185B-695B-A142-25F1-EA38722E19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320" r="16703" b="1"/>
          <a:stretch>
            <a:fillRect/>
          </a:stretch>
        </p:blipFill>
        <p:spPr>
          <a:xfrm>
            <a:off x="1891767" y="10"/>
            <a:ext cx="7252231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2866641" cy="1899912"/>
          </a:xfrm>
        </p:spPr>
        <p:txBody>
          <a:bodyPr>
            <a:normAutofit/>
          </a:bodyPr>
          <a:lstStyle/>
          <a:p>
            <a:r>
              <a:rPr lang="es-MX" sz="350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34201"/>
            <a:ext cx="2866641" cy="3742762"/>
          </a:xfrm>
        </p:spPr>
        <p:txBody>
          <a:bodyPr>
            <a:normAutofit/>
          </a:bodyPr>
          <a:lstStyle/>
          <a:p>
            <a:endParaRPr lang="en-US" sz="1700"/>
          </a:p>
          <a:p>
            <a:pPr>
              <a:defRPr sz="1400">
                <a:latin typeface="Calibri"/>
              </a:defRPr>
            </a:pPr>
            <a:r>
              <a:rPr lang="en-US" sz="1700"/>
              <a:t>Evaluate quantum vs classical performance on a defined financial optimization problem.</a:t>
            </a:r>
          </a:p>
          <a:p>
            <a:pPr>
              <a:defRPr sz="1400">
                <a:latin typeface="Calibri"/>
              </a:defRPr>
            </a:pPr>
            <a:r>
              <a:rPr lang="en-US" sz="1700"/>
              <a:t>Implement mean-variance and index tracking formulations.</a:t>
            </a:r>
          </a:p>
          <a:p>
            <a:pPr>
              <a:defRPr sz="1400">
                <a:latin typeface="Calibri"/>
              </a:defRPr>
            </a:pPr>
            <a:r>
              <a:rPr lang="en-US" sz="1700"/>
              <a:t>Compare efficiency, accuracy, and potential scalability.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20C2929-7593-456C-A9D2-D946FD147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02" y="6520721"/>
            <a:ext cx="2217340" cy="164412"/>
          </a:xfrm>
          <a:prstGeom prst="rect">
            <a:avLst/>
          </a:prstGeom>
        </p:spPr>
      </p:pic>
      <p:pic>
        <p:nvPicPr>
          <p:cNvPr id="10" name="Imagen 9" descr="Logotipo&#10;&#10;El contenido generado por IA puede ser incorrecto.">
            <a:extLst>
              <a:ext uri="{FF2B5EF4-FFF2-40B4-BE49-F238E27FC236}">
                <a16:creationId xmlns:a16="http://schemas.microsoft.com/office/drawing/2014/main" id="{67CC1794-5D02-46DA-95CC-7C5003458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136" y="6078707"/>
            <a:ext cx="606426" cy="606426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2BE147E-BF32-4034-AE0B-57CB7F2AAA5C}"/>
              </a:ext>
            </a:extLst>
          </p:cNvPr>
          <p:cNvSpPr txBox="1">
            <a:spLocks/>
          </p:cNvSpPr>
          <p:nvPr/>
        </p:nvSpPr>
        <p:spPr>
          <a:xfrm>
            <a:off x="6169060" y="98396"/>
            <a:ext cx="2866642" cy="683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WISER Quantum Project</a:t>
            </a:r>
            <a:endParaRPr lang="es-MX" sz="3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upa resalta un rendimiento económico decreciente">
            <a:extLst>
              <a:ext uri="{FF2B5EF4-FFF2-40B4-BE49-F238E27FC236}">
                <a16:creationId xmlns:a16="http://schemas.microsoft.com/office/drawing/2014/main" id="{351733E4-D5BB-356E-F3AA-C3FEF36189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412" b="-1"/>
          <a:stretch>
            <a:fillRect/>
          </a:stretch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8707" y="365125"/>
            <a:ext cx="2866642" cy="1899912"/>
          </a:xfrm>
        </p:spPr>
        <p:txBody>
          <a:bodyPr>
            <a:normAutofit/>
          </a:bodyPr>
          <a:lstStyle/>
          <a:p>
            <a:r>
              <a:rPr lang="es-MX" sz="350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8707" y="2434201"/>
            <a:ext cx="2866642" cy="3742762"/>
          </a:xfrm>
        </p:spPr>
        <p:txBody>
          <a:bodyPr>
            <a:normAutofit/>
          </a:bodyPr>
          <a:lstStyle/>
          <a:p>
            <a:endParaRPr lang="en-US" sz="1700"/>
          </a:p>
          <a:p>
            <a:pPr>
              <a:defRPr sz="1400">
                <a:latin typeface="Calibri"/>
              </a:defRPr>
            </a:pPr>
            <a:r>
              <a:rPr lang="en-US" sz="1700"/>
              <a:t>Formulated the problem mathematically using portfolio theory.</a:t>
            </a:r>
          </a:p>
          <a:p>
            <a:pPr>
              <a:defRPr sz="1400">
                <a:latin typeface="Calibri"/>
              </a:defRPr>
            </a:pPr>
            <a:r>
              <a:rPr lang="en-US" sz="1700"/>
              <a:t>Implemented QAOA in Qiskit and compared with classical heuristics.</a:t>
            </a:r>
          </a:p>
          <a:p>
            <a:pPr>
              <a:defRPr sz="1400">
                <a:latin typeface="Calibri"/>
              </a:defRPr>
            </a:pPr>
            <a:r>
              <a:rPr lang="en-US" sz="1700"/>
              <a:t>Tested with real and synthetic financial datasets.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93213DE-25E8-43B5-9528-C20E3C02D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02" y="6520721"/>
            <a:ext cx="2217340" cy="164412"/>
          </a:xfrm>
          <a:prstGeom prst="rect">
            <a:avLst/>
          </a:prstGeom>
        </p:spPr>
      </p:pic>
      <p:pic>
        <p:nvPicPr>
          <p:cNvPr id="10" name="Imagen 9" descr="Logotipo&#10;&#10;El contenido generado por IA puede ser incorrecto.">
            <a:extLst>
              <a:ext uri="{FF2B5EF4-FFF2-40B4-BE49-F238E27FC236}">
                <a16:creationId xmlns:a16="http://schemas.microsoft.com/office/drawing/2014/main" id="{269C46B9-9244-4799-AC9C-A59025947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136" y="6078707"/>
            <a:ext cx="606426" cy="60642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F371329-FE82-4590-B461-E7EBCCCCFC05}"/>
              </a:ext>
            </a:extLst>
          </p:cNvPr>
          <p:cNvSpPr txBox="1">
            <a:spLocks/>
          </p:cNvSpPr>
          <p:nvPr/>
        </p:nvSpPr>
        <p:spPr>
          <a:xfrm>
            <a:off x="149902" y="158357"/>
            <a:ext cx="2866642" cy="683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WISER Quantum Project</a:t>
            </a:r>
            <a:endParaRPr lang="es-MX" sz="3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BD7CC5-07A1-25DB-3D34-20CD1F9BC3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930" r="18897" b="1"/>
          <a:stretch>
            <a:fillRect/>
          </a:stretch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8707" y="365125"/>
            <a:ext cx="2866642" cy="1899912"/>
          </a:xfrm>
        </p:spPr>
        <p:txBody>
          <a:bodyPr>
            <a:normAutofit/>
          </a:bodyPr>
          <a:lstStyle/>
          <a:p>
            <a:r>
              <a:rPr lang="es-MX" sz="3500"/>
              <a:t>Tools &amp; Techniques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9D60E6-B344-0815-3A4D-F6DB4331C3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9550891"/>
              </p:ext>
            </p:extLst>
          </p:nvPr>
        </p:nvGraphicFramePr>
        <p:xfrm>
          <a:off x="5648707" y="2434201"/>
          <a:ext cx="2866642" cy="3742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Imagen 10">
            <a:extLst>
              <a:ext uri="{FF2B5EF4-FFF2-40B4-BE49-F238E27FC236}">
                <a16:creationId xmlns:a16="http://schemas.microsoft.com/office/drawing/2014/main" id="{8349EA40-BFCD-4E32-8EF6-4E098D1ADB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902" y="6520721"/>
            <a:ext cx="2217340" cy="164412"/>
          </a:xfrm>
          <a:prstGeom prst="rect">
            <a:avLst/>
          </a:prstGeom>
        </p:spPr>
      </p:pic>
      <p:pic>
        <p:nvPicPr>
          <p:cNvPr id="12" name="Imagen 11" descr="Logotipo&#10;&#10;El contenido generado por IA puede ser incorrecto.">
            <a:extLst>
              <a:ext uri="{FF2B5EF4-FFF2-40B4-BE49-F238E27FC236}">
                <a16:creationId xmlns:a16="http://schemas.microsoft.com/office/drawing/2014/main" id="{872B9A7D-B409-4A17-8894-F31229D2EA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2136" y="6078707"/>
            <a:ext cx="606426" cy="60642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AE7F8704-287D-4003-B7A7-5E3FFFDD5745}"/>
              </a:ext>
            </a:extLst>
          </p:cNvPr>
          <p:cNvSpPr txBox="1">
            <a:spLocks/>
          </p:cNvSpPr>
          <p:nvPr/>
        </p:nvSpPr>
        <p:spPr>
          <a:xfrm>
            <a:off x="149902" y="158357"/>
            <a:ext cx="2866642" cy="683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WISER Quantum Project</a:t>
            </a:r>
            <a:endParaRPr lang="es-MX" sz="3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3938487" cy="1807305"/>
          </a:xfrm>
        </p:spPr>
        <p:txBody>
          <a:bodyPr>
            <a:normAutofit/>
          </a:bodyPr>
          <a:lstStyle/>
          <a:p>
            <a:r>
              <a:rPr lang="es-MX"/>
              <a:t>Solution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33297"/>
            <a:ext cx="3464715" cy="3843666"/>
          </a:xfrm>
        </p:spPr>
        <p:txBody>
          <a:bodyPr>
            <a:normAutofit/>
          </a:bodyPr>
          <a:lstStyle/>
          <a:p>
            <a:endParaRPr lang="en-US" sz="1700"/>
          </a:p>
          <a:p>
            <a:pPr>
              <a:defRPr sz="1400">
                <a:latin typeface="Calibri"/>
              </a:defRPr>
            </a:pPr>
            <a:r>
              <a:rPr lang="en-US" sz="1700"/>
              <a:t>Started with classical baseline implementation.</a:t>
            </a:r>
          </a:p>
          <a:p>
            <a:pPr>
              <a:defRPr sz="1400">
                <a:latin typeface="Calibri"/>
              </a:defRPr>
            </a:pPr>
            <a:r>
              <a:rPr lang="en-US" sz="1700"/>
              <a:t>Adapted QAOA circuits to problem constraints.</a:t>
            </a:r>
          </a:p>
          <a:p>
            <a:pPr>
              <a:defRPr sz="1400">
                <a:latin typeface="Calibri"/>
              </a:defRPr>
            </a:pPr>
            <a:r>
              <a:rPr lang="en-US" sz="1700"/>
              <a:t>Iteratively tuned parameters and analyzed outputs.</a:t>
            </a:r>
          </a:p>
        </p:txBody>
      </p:sp>
      <p:pic>
        <p:nvPicPr>
          <p:cNvPr id="5" name="Picture 4" descr="Placa de circuito electrónico con procesador">
            <a:extLst>
              <a:ext uri="{FF2B5EF4-FFF2-40B4-BE49-F238E27FC236}">
                <a16:creationId xmlns:a16="http://schemas.microsoft.com/office/drawing/2014/main" id="{955E6212-8841-35C9-11A0-C843324CCC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866" r="16605" b="-1"/>
          <a:stretch>
            <a:fillRect/>
          </a:stretch>
        </p:blipFill>
        <p:spPr>
          <a:xfrm>
            <a:off x="4671911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DB4E6E6-A6A0-422E-B322-FDF0D34F2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02" y="6520721"/>
            <a:ext cx="2217340" cy="164412"/>
          </a:xfrm>
          <a:prstGeom prst="rect">
            <a:avLst/>
          </a:prstGeom>
        </p:spPr>
      </p:pic>
      <p:pic>
        <p:nvPicPr>
          <p:cNvPr id="8" name="Imagen 7" descr="Logotipo&#10;&#10;El contenido generado por IA puede ser incorrecto.">
            <a:extLst>
              <a:ext uri="{FF2B5EF4-FFF2-40B4-BE49-F238E27FC236}">
                <a16:creationId xmlns:a16="http://schemas.microsoft.com/office/drawing/2014/main" id="{9331DB10-1998-411C-8B25-AE167A43F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2136" y="6078707"/>
            <a:ext cx="606426" cy="60642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7282839-19FE-4BCF-A707-8E60FB746CCB}"/>
              </a:ext>
            </a:extLst>
          </p:cNvPr>
          <p:cNvSpPr txBox="1">
            <a:spLocks/>
          </p:cNvSpPr>
          <p:nvPr/>
        </p:nvSpPr>
        <p:spPr>
          <a:xfrm>
            <a:off x="6169060" y="98396"/>
            <a:ext cx="2866642" cy="683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WISER Quantum Project</a:t>
            </a:r>
            <a:endParaRPr lang="es-MX" sz="3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3938487" cy="1807305"/>
          </a:xfrm>
        </p:spPr>
        <p:txBody>
          <a:bodyPr>
            <a:normAutofit/>
          </a:bodyPr>
          <a:lstStyle/>
          <a:p>
            <a:r>
              <a:rPr lang="es-MX"/>
              <a:t>Outcomes &amp; Impact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64D2C2-39A0-D4B0-8407-2B2F2D2C19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194" r="21278" b="-1"/>
          <a:stretch>
            <a:fillRect/>
          </a:stretch>
        </p:blipFill>
        <p:spPr>
          <a:xfrm>
            <a:off x="4671911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82DCDC-C05A-9B25-D276-482C6EB6A9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4799779"/>
              </p:ext>
            </p:extLst>
          </p:nvPr>
        </p:nvGraphicFramePr>
        <p:xfrm>
          <a:off x="628650" y="2333297"/>
          <a:ext cx="3464715" cy="3843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F41A3F9B-3F17-4FD1-84E1-FE9B64DB82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902" y="6520721"/>
            <a:ext cx="2217340" cy="164412"/>
          </a:xfrm>
          <a:prstGeom prst="rect">
            <a:avLst/>
          </a:prstGeom>
        </p:spPr>
      </p:pic>
      <p:pic>
        <p:nvPicPr>
          <p:cNvPr id="9" name="Imagen 8" descr="Logotipo&#10;&#10;El contenido generado por IA puede ser incorrecto.">
            <a:extLst>
              <a:ext uri="{FF2B5EF4-FFF2-40B4-BE49-F238E27FC236}">
                <a16:creationId xmlns:a16="http://schemas.microsoft.com/office/drawing/2014/main" id="{37A96520-886C-4EB2-877D-9E7108EF02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2136" y="6078707"/>
            <a:ext cx="606426" cy="60642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CFEECF8-73B7-4644-AF00-D8B9E971BE42}"/>
              </a:ext>
            </a:extLst>
          </p:cNvPr>
          <p:cNvSpPr txBox="1">
            <a:spLocks/>
          </p:cNvSpPr>
          <p:nvPr/>
        </p:nvSpPr>
        <p:spPr>
          <a:xfrm>
            <a:off x="6169060" y="98396"/>
            <a:ext cx="2866642" cy="683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WISER Quantum Project</a:t>
            </a:r>
            <a:endParaRPr lang="es-MX" sz="3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3938487" cy="1807305"/>
          </a:xfrm>
        </p:spPr>
        <p:txBody>
          <a:bodyPr>
            <a:normAutofit/>
          </a:bodyPr>
          <a:lstStyle/>
          <a:p>
            <a:r>
              <a:rPr lang="es-MX"/>
              <a:t>Future Scope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642943-60E5-309C-A051-E4AE141825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096" r="29376" b="-1"/>
          <a:stretch>
            <a:fillRect/>
          </a:stretch>
        </p:blipFill>
        <p:spPr>
          <a:xfrm>
            <a:off x="4671911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D4EDD0-1372-1A6F-753A-00C9E81F3D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296703"/>
              </p:ext>
            </p:extLst>
          </p:nvPr>
        </p:nvGraphicFramePr>
        <p:xfrm>
          <a:off x="628650" y="2333297"/>
          <a:ext cx="3464715" cy="3843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A6F61618-5B01-401C-B3EC-84A182BA96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902" y="6520721"/>
            <a:ext cx="2217340" cy="164412"/>
          </a:xfrm>
          <a:prstGeom prst="rect">
            <a:avLst/>
          </a:prstGeom>
        </p:spPr>
      </p:pic>
      <p:pic>
        <p:nvPicPr>
          <p:cNvPr id="9" name="Imagen 8" descr="Logotipo&#10;&#10;El contenido generado por IA puede ser incorrecto.">
            <a:extLst>
              <a:ext uri="{FF2B5EF4-FFF2-40B4-BE49-F238E27FC236}">
                <a16:creationId xmlns:a16="http://schemas.microsoft.com/office/drawing/2014/main" id="{270D2310-E49C-474F-BCB3-5594D3C550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2136" y="6078707"/>
            <a:ext cx="606426" cy="606426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C67A467-19AA-493C-8502-402DC9ED1843}"/>
              </a:ext>
            </a:extLst>
          </p:cNvPr>
          <p:cNvSpPr txBox="1">
            <a:spLocks/>
          </p:cNvSpPr>
          <p:nvPr/>
        </p:nvSpPr>
        <p:spPr>
          <a:xfrm>
            <a:off x="6169060" y="98396"/>
            <a:ext cx="2866642" cy="683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b="0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WISER Quantum Project</a:t>
            </a:r>
            <a:endParaRPr lang="es-MX" sz="3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296</Words>
  <Application>Microsoft Office PowerPoint</Application>
  <PresentationFormat>Presentación en pantalla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montserrat</vt:lpstr>
      <vt:lpstr>Office Theme</vt:lpstr>
      <vt:lpstr>WISER Quantum Project - Title</vt:lpstr>
      <vt:lpstr>Problem Statement</vt:lpstr>
      <vt:lpstr>Context &amp; Importance</vt:lpstr>
      <vt:lpstr>Goals</vt:lpstr>
      <vt:lpstr>Approach</vt:lpstr>
      <vt:lpstr>Tools &amp; Techniques</vt:lpstr>
      <vt:lpstr>Solution Evolution</vt:lpstr>
      <vt:lpstr>Outcomes &amp; Impact</vt:lpstr>
      <vt:lpstr>Future Scope</vt:lpstr>
      <vt:lpstr>Closing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WISER Quantum Project - Title</dc:title>
  <dc:subject/>
  <dc:creator/>
  <cp:keywords/>
  <dc:description>generated using python-pptx</dc:description>
  <cp:lastModifiedBy>Iván Barrientos Salas</cp:lastModifiedBy>
  <cp:revision>3</cp:revision>
  <dcterms:created xsi:type="dcterms:W3CDTF">2013-01-27T09:14:16Z</dcterms:created>
  <dcterms:modified xsi:type="dcterms:W3CDTF">2025-08-11T04:54:31Z</dcterms:modified>
  <cp:category/>
</cp:coreProperties>
</file>