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6168" autoAdjust="0"/>
  </p:normalViewPr>
  <p:slideViewPr>
    <p:cSldViewPr snapToGrid="0">
      <p:cViewPr varScale="1">
        <p:scale>
          <a:sx n="100" d="100"/>
          <a:sy n="100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FC92-DB61-4692-B826-313F84FD4117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BB173-2628-41A1-A561-EB76DF5F7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283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504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5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798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31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614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455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790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517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749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926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126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353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219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279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525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70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B173-2628-41A1-A561-EB76DF5F7391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93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69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38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800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27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77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6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79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53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006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07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3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7D82-BBA7-49AC-B4E2-9761842EC210}" type="datetimeFigureOut">
              <a:rPr lang="bg-BG" smtClean="0"/>
              <a:t>1.12.2017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2F6FB-2434-41DB-A44C-83DFE53C24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82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AJAX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synchronous </a:t>
            </a:r>
            <a:r>
              <a:rPr lang="en-US" b="1" dirty="0" smtClean="0"/>
              <a:t>J</a:t>
            </a:r>
            <a:r>
              <a:rPr lang="en-US" dirty="0" smtClean="0"/>
              <a:t>avaScript </a:t>
            </a:r>
            <a:r>
              <a:rPr lang="en-US" b="1" dirty="0" smtClean="0"/>
              <a:t>A</a:t>
            </a:r>
            <a:r>
              <a:rPr lang="en-US" dirty="0" smtClean="0"/>
              <a:t>nd </a:t>
            </a:r>
            <a:r>
              <a:rPr lang="en-US" b="1" dirty="0" smtClean="0"/>
              <a:t>X</a:t>
            </a:r>
            <a:r>
              <a:rPr lang="en-US" dirty="0" smtClean="0"/>
              <a:t>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204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cript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otation.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648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JSON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 синтаксис за съхраняване и обмяна на информация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 текст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bg-BG" dirty="0" smtClean="0">
                <a:solidFill>
                  <a:srgbClr val="000000"/>
                </a:solidFill>
                <a:latin typeface="Verdana" panose="020B0604030504040204" pitchFamily="34" charset="0"/>
              </a:rPr>
              <a:t>н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аписан в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object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нотация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bg-BG" sz="1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bg-BG" sz="1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bg-BG" sz="1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bg-BG" sz="1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bg-BG" sz="1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sz="1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lang="en-US" sz="1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US" sz="1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city"</a:t>
            </a:r>
            <a:r>
              <a:rPr lang="en-US" sz="1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</a:t>
            </a:r>
            <a:r>
              <a:rPr lang="en-US" sz="1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York"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endParaRPr lang="bg-BG" sz="1800" b="0" i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04428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се използва </a:t>
            </a:r>
            <a:r>
              <a:rPr lang="en-US" dirty="0" smtClean="0"/>
              <a:t>JSON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rgbClr val="000000"/>
                </a:solidFill>
                <a:latin typeface="Verdana" panose="020B0604030504040204" pitchFamily="34" charset="0"/>
              </a:rPr>
              <a:t>Когато обменяме информация със сървъра, тя може да бъде само текст.</a:t>
            </a: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 текст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 ние можем да конвертираме всеки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JavaScript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обект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 след това да изпратим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към сървъра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Ние можем да конвертираме всеки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JSON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получен от сървъра в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обект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 този начин можем да работим с данните във вид на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обекти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без да се налага сложно </a:t>
            </a:r>
            <a:r>
              <a:rPr lang="bg-BG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парсване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и преобразувания.</a:t>
            </a: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759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 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форматът е почти същия като на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обекта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bg-BG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bg-BG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endParaRPr lang="bg-BG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endParaRPr lang="bg-BG" b="0" i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</a:t>
            </a:r>
            <a:endParaRPr lang="bg-BG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341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Изпращане и получаване на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Ако имаме данни дефиниране като </a:t>
            </a:r>
            <a:r>
              <a:rPr lang="en-US" dirty="0"/>
              <a:t>JavaScript </a:t>
            </a:r>
            <a:r>
              <a:rPr lang="bg-BG" dirty="0" smtClean="0"/>
              <a:t>обект – можем да ги преобразуваме и да ги изпратим към сървъра по следния начин:</a:t>
            </a:r>
          </a:p>
          <a:p>
            <a:pPr marL="457200" lvl="1" indent="0">
              <a:buNone/>
            </a:pPr>
            <a:r>
              <a:rPr lang="bg-BG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bg-BG" sz="1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sz="2000" b="0" i="0" dirty="0" err="1" smtClean="0"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 smtClean="0">
                <a:effectLst/>
                <a:latin typeface="Consolas" panose="020B0609020204030204" pitchFamily="49" charset="0"/>
              </a:rPr>
              <a:t>age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 err="1" smtClean="0">
                <a:effectLst/>
                <a:latin typeface="Consolas" panose="020B0609020204030204" pitchFamily="49" charset="0"/>
              </a:rPr>
              <a:t>city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York"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window.location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demo_json.php?x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bg-BG" sz="2000" dirty="0" smtClean="0"/>
          </a:p>
          <a:p>
            <a:pPr marL="457200" lvl="1" indent="0">
              <a:buNone/>
            </a:pPr>
            <a:endParaRPr lang="bg-BG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Получаване на данни</a:t>
            </a:r>
          </a:p>
          <a:p>
            <a:pPr marL="457200" lvl="1" indent="0">
              <a:buNone/>
            </a:pPr>
            <a:r>
              <a:rPr lang="en-US" sz="20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'{ "</a:t>
            </a:r>
            <a:r>
              <a:rPr lang="en-US" sz="20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name":"John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 "age":31, "</a:t>
            </a:r>
            <a:r>
              <a:rPr lang="en-US" sz="20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city":"New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York" }'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JSON.parse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myObj.name;</a:t>
            </a:r>
            <a:endParaRPr lang="bg-BG" sz="2000" b="0" i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2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JSON.parse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Когато се получават данни от сървъра, те винаги са стринг. Когато е н</a:t>
            </a:r>
            <a:r>
              <a:rPr lang="bg-BG" dirty="0" smtClean="0">
                <a:solidFill>
                  <a:srgbClr val="000000"/>
                </a:solidFill>
                <a:latin typeface="Verdana" panose="020B0604030504040204" pitchFamily="34" charset="0"/>
              </a:rPr>
              <a:t>еобходимо те да бъдат преобразувани отново в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обект: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20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JSON.parse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'{ "</a:t>
            </a:r>
            <a:r>
              <a:rPr lang="en-US" sz="20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name":"John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 "age":30, "</a:t>
            </a:r>
            <a:r>
              <a:rPr lang="en-US" sz="20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city":"New</a:t>
            </a:r>
            <a:r>
              <a:rPr lang="en-US" sz="20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York"}'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bg-BG" sz="20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bg-BG" dirty="0" smtClean="0"/>
              <a:t>След това използваме </a:t>
            </a:r>
            <a:r>
              <a:rPr lang="en-US" dirty="0" smtClean="0"/>
              <a:t>JavaScript </a:t>
            </a:r>
            <a:r>
              <a:rPr lang="bg-BG" dirty="0" smtClean="0"/>
              <a:t>обект: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obj.name +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obj.age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b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6787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 </a:t>
            </a:r>
            <a:r>
              <a:rPr lang="bg-B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заявки с използването на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AJAX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xmlhttp.onreadystatechange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.readyState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JSON.parse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.responseText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myObj.name;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xmlhttp.open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"json_demo.txt"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xmlhttp.send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1476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и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PHP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Обичайната употреба на </a:t>
            </a:r>
            <a:r>
              <a:rPr lang="en-US" dirty="0" smtClean="0"/>
              <a:t>JSON </a:t>
            </a:r>
            <a:r>
              <a:rPr lang="bg-BG" dirty="0" smtClean="0"/>
              <a:t>е за обмяна на данни между клиент </a:t>
            </a:r>
            <a:r>
              <a:rPr lang="en-US" dirty="0" smtClean="0"/>
              <a:t>(</a:t>
            </a:r>
            <a:r>
              <a:rPr lang="bg-BG" dirty="0" smtClean="0"/>
              <a:t>браузър</a:t>
            </a:r>
            <a:r>
              <a:rPr lang="en-US" dirty="0" smtClean="0"/>
              <a:t>)</a:t>
            </a:r>
            <a:r>
              <a:rPr lang="bg-BG" dirty="0" smtClean="0"/>
              <a:t> и сървър. </a:t>
            </a:r>
            <a:r>
              <a:rPr lang="en-US" dirty="0" smtClean="0"/>
              <a:t>PHP </a:t>
            </a:r>
            <a:r>
              <a:rPr lang="bg-BG" dirty="0" smtClean="0"/>
              <a:t>като сървърен език има някои вградени функции за </a:t>
            </a:r>
            <a:r>
              <a:rPr lang="en-US" dirty="0" smtClean="0"/>
              <a:t>JSON: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 =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-&gt;age =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-&gt;city =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25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</a:t>
            </a:r>
            <a:r>
              <a:rPr lang="bg-BG" dirty="0" smtClean="0"/>
              <a:t>не е програмен език</a:t>
            </a:r>
          </a:p>
          <a:p>
            <a:r>
              <a:rPr lang="en-US" dirty="0" smtClean="0"/>
              <a:t>AJAX </a:t>
            </a:r>
            <a:r>
              <a:rPr lang="bg-BG" dirty="0" smtClean="0"/>
              <a:t>използва комбинация от:</a:t>
            </a:r>
          </a:p>
          <a:p>
            <a:pPr lvl="1"/>
            <a:r>
              <a:rPr lang="bg-BG" dirty="0" smtClean="0"/>
              <a:t>Вградени в браузъра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bg-BG" dirty="0" smtClean="0"/>
              <a:t>обекти</a:t>
            </a:r>
            <a:r>
              <a:rPr lang="en-US" dirty="0" smtClean="0"/>
              <a:t> (</a:t>
            </a:r>
            <a:r>
              <a:rPr lang="bg-BG" dirty="0" smtClean="0"/>
              <a:t>за да извършват заявки към </a:t>
            </a:r>
            <a:r>
              <a:rPr lang="en-US" dirty="0" smtClean="0"/>
              <a:t>web</a:t>
            </a:r>
            <a:r>
              <a:rPr lang="bg-BG" dirty="0" smtClean="0"/>
              <a:t> сървъра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JavaScript </a:t>
            </a:r>
            <a:r>
              <a:rPr lang="bg-BG" dirty="0" smtClean="0"/>
              <a:t>и</a:t>
            </a:r>
            <a:r>
              <a:rPr lang="en-US" dirty="0" smtClean="0"/>
              <a:t> HTML DOM (</a:t>
            </a:r>
            <a:r>
              <a:rPr lang="bg-BG" dirty="0" smtClean="0"/>
              <a:t>за да визуализират или да обработват данните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dirty="0" smtClean="0"/>
              <a:t> </a:t>
            </a:r>
            <a:r>
              <a:rPr lang="en-US" dirty="0"/>
              <a:t>AJAX </a:t>
            </a:r>
            <a:r>
              <a:rPr lang="bg-BG" dirty="0" smtClean="0"/>
              <a:t>позволява страниците да бъдат обновяване асинхронно чрез обмяна на данни със сървъра на заден план.</a:t>
            </a:r>
            <a:r>
              <a:rPr lang="en-US" dirty="0" smtClean="0"/>
              <a:t> </a:t>
            </a:r>
            <a:r>
              <a:rPr lang="bg-BG" dirty="0" smtClean="0"/>
              <a:t>Това означава че е възможно да се обнови съдържанието на страницата без да е необходимо презареждането на цялата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143355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работи?</a:t>
            </a:r>
            <a:endParaRPr lang="bg-BG" dirty="0"/>
          </a:p>
        </p:txBody>
      </p:sp>
      <p:pic>
        <p:nvPicPr>
          <p:cNvPr id="1026" name="Picture 2" descr="AJA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690688"/>
            <a:ext cx="5419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7512" y="1828800"/>
            <a:ext cx="500176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1. </a:t>
            </a:r>
            <a:r>
              <a:rPr lang="bg-BG" dirty="0" smtClean="0"/>
              <a:t>Задейства се събитие</a:t>
            </a:r>
            <a:r>
              <a:rPr lang="en-US" dirty="0" smtClean="0"/>
              <a:t> </a:t>
            </a:r>
            <a:r>
              <a:rPr lang="en-US" b="1" dirty="0" smtClean="0"/>
              <a:t>Event</a:t>
            </a:r>
            <a:r>
              <a:rPr lang="bg-BG" dirty="0" smtClean="0"/>
              <a:t> на страницата</a:t>
            </a:r>
            <a:r>
              <a:rPr lang="en-US" dirty="0" smtClean="0"/>
              <a:t> (</a:t>
            </a:r>
            <a:r>
              <a:rPr lang="bg-BG" dirty="0" smtClean="0"/>
              <a:t>заредено е страницата</a:t>
            </a:r>
            <a:r>
              <a:rPr lang="en-US" dirty="0" smtClean="0"/>
              <a:t>, </a:t>
            </a:r>
            <a:r>
              <a:rPr lang="bg-BG" dirty="0" smtClean="0"/>
              <a:t>натиснат е бутон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  <a:r>
              <a:rPr lang="bg-BG" b="1" dirty="0" smtClean="0"/>
              <a:t>. </a:t>
            </a:r>
            <a:r>
              <a:rPr lang="en-US" b="1" dirty="0" err="1" smtClean="0"/>
              <a:t>XMLHttpRequest</a:t>
            </a:r>
            <a:r>
              <a:rPr lang="en-US" b="1" dirty="0" smtClean="0"/>
              <a:t> </a:t>
            </a:r>
            <a:r>
              <a:rPr lang="bg-BG" dirty="0" smtClean="0"/>
              <a:t>обект се създава от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3.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bg-BG" dirty="0" smtClean="0"/>
              <a:t>изпраща заявка към сървъра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4. </a:t>
            </a:r>
            <a:r>
              <a:rPr lang="bg-BG" dirty="0" smtClean="0"/>
              <a:t>Сървърът обработва заявката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5. </a:t>
            </a:r>
            <a:r>
              <a:rPr lang="bg-BG" dirty="0" smtClean="0"/>
              <a:t>Сървърът изпраща отговора на заявката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6. </a:t>
            </a:r>
            <a:r>
              <a:rPr lang="bg-BG" dirty="0" smtClean="0"/>
              <a:t>Отговорът се чете от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7. </a:t>
            </a:r>
            <a:r>
              <a:rPr lang="bg-BG" dirty="0" smtClean="0"/>
              <a:t>Действие </a:t>
            </a: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(</a:t>
            </a:r>
            <a:r>
              <a:rPr lang="bg-BG" dirty="0" smtClean="0"/>
              <a:t>като </a:t>
            </a:r>
            <a:r>
              <a:rPr lang="bg-BG" dirty="0" err="1" smtClean="0"/>
              <a:t>ъпрейт</a:t>
            </a:r>
            <a:r>
              <a:rPr lang="bg-BG" dirty="0" smtClean="0"/>
              <a:t> на съдържание</a:t>
            </a:r>
            <a:r>
              <a:rPr lang="en-US" dirty="0" smtClean="0"/>
              <a:t>) </a:t>
            </a:r>
            <a:r>
              <a:rPr lang="bg-BG" dirty="0" smtClean="0"/>
              <a:t>се извършва от </a:t>
            </a:r>
            <a:r>
              <a:rPr lang="en-US" dirty="0" smtClean="0"/>
              <a:t> </a:t>
            </a:r>
            <a:r>
              <a:rPr lang="en-US" b="1" dirty="0" smtClean="0"/>
              <a:t>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2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noProof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XMLHttpRequest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000000"/>
                </a:solidFill>
                <a:latin typeface="Verdana" panose="020B0604030504040204" pitchFamily="34" charset="0"/>
              </a:rPr>
              <a:t>Всички модерни браузъри </a:t>
            </a:r>
            <a:r>
              <a:rPr lang="bg-BG" dirty="0">
                <a:solidFill>
                  <a:srgbClr val="000000"/>
                </a:solidFill>
                <a:latin typeface="Verdana" panose="020B0604030504040204" pitchFamily="34" charset="0"/>
              </a:rPr>
              <a:t>п</a:t>
            </a:r>
            <a:r>
              <a:rPr lang="bg-BG" dirty="0" smtClean="0">
                <a:solidFill>
                  <a:srgbClr val="000000"/>
                </a:solidFill>
                <a:latin typeface="Verdana" panose="020B0604030504040204" pitchFamily="34" charset="0"/>
              </a:rPr>
              <a:t>оддържат </a:t>
            </a:r>
            <a:r>
              <a:rPr lang="en-US" b="0" i="0" noProof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object.</a:t>
            </a:r>
          </a:p>
          <a:p>
            <a:r>
              <a:rPr lang="en-US" b="0" i="0" noProof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може да се използва за обмяна на данни със сървъра на заден план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/>
            </a:r>
            <a:b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Това означава, че е възможно да се </a:t>
            </a:r>
            <a:r>
              <a:rPr lang="bg-BG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ъпдейтне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част от страницата без да е необходимо презареждане на цялата страница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bg-BG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bg-BG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noProof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595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Изпращане на заявка към сървъра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да изпратим заявка към сървъра, използваме </a:t>
            </a:r>
            <a:r>
              <a:rPr lang="en-US" b="1" dirty="0" smtClean="0"/>
              <a:t>open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bg-BG" dirty="0" smtClean="0"/>
              <a:t>и </a:t>
            </a:r>
            <a:r>
              <a:rPr lang="en-US" b="1" dirty="0" smtClean="0"/>
              <a:t>send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bg-BG" dirty="0" smtClean="0"/>
              <a:t>методите на </a:t>
            </a:r>
            <a:r>
              <a:rPr lang="en-US" dirty="0" smtClean="0"/>
              <a:t> </a:t>
            </a:r>
            <a:r>
              <a:rPr lang="en-US" noProof="1" smtClean="0"/>
              <a:t>XMLHttpRequest</a:t>
            </a:r>
            <a:r>
              <a:rPr lang="en-US" dirty="0" smtClean="0"/>
              <a:t> </a:t>
            </a:r>
            <a:r>
              <a:rPr lang="bg-BG" dirty="0" smtClean="0"/>
              <a:t>обект:</a:t>
            </a:r>
          </a:p>
          <a:p>
            <a:pPr marL="0" indent="0">
              <a:buNone/>
            </a:pPr>
            <a:r>
              <a:rPr lang="bg-BG" dirty="0"/>
              <a:t/>
            </a:r>
            <a:br>
              <a:rPr lang="bg-BG" dirty="0"/>
            </a:br>
            <a:r>
              <a:rPr lang="en-US" noProof="1" smtClean="0"/>
              <a:t>xhttp.open</a:t>
            </a:r>
            <a:r>
              <a:rPr lang="en-US" dirty="0" smtClean="0"/>
              <a:t>("GET", “info.txt”, true);</a:t>
            </a:r>
          </a:p>
          <a:p>
            <a:pPr marL="0" indent="0">
              <a:buNone/>
            </a:pPr>
            <a:r>
              <a:rPr lang="en-US" noProof="1" smtClean="0"/>
              <a:t>xhttp.send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Могат да бъдат използвани и </a:t>
            </a:r>
            <a:r>
              <a:rPr lang="en-US" dirty="0" smtClean="0"/>
              <a:t>GET </a:t>
            </a:r>
            <a:r>
              <a:rPr lang="bg-BG" dirty="0" smtClean="0"/>
              <a:t>и </a:t>
            </a:r>
            <a:r>
              <a:rPr lang="en-US" dirty="0" smtClean="0"/>
              <a:t>POST </a:t>
            </a:r>
            <a:r>
              <a:rPr lang="bg-BG" dirty="0" smtClean="0"/>
              <a:t>методите за заявки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633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- Server </a:t>
            </a:r>
            <a:r>
              <a:rPr lang="en-US" dirty="0" smtClean="0"/>
              <a:t>Response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noProof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readyState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съдържа статуса на </a:t>
            </a:r>
            <a:r>
              <a:rPr lang="en-US" b="0" i="0" noProof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</a:p>
          <a:p>
            <a:r>
              <a:rPr lang="en-US" b="1" i="0" noProof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onreadystatechange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</a:t>
            </a:r>
            <a:r>
              <a:rPr lang="bg-BG" dirty="0" smtClean="0">
                <a:solidFill>
                  <a:srgbClr val="000000"/>
                </a:solidFill>
                <a:latin typeface="Verdana" panose="020B0604030504040204" pitchFamily="34" charset="0"/>
              </a:rPr>
              <a:t>задава определена функция да бъде изпълнена, когато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readyState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се промени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bg-BG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noProof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status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 </a:t>
            </a:r>
            <a:r>
              <a:rPr lang="en-US" b="1" i="0" noProof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statusText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съдържат статуса на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noProof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обекта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bg-BG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noProof="1" smtClean="0">
                <a:solidFill>
                  <a:srgbClr val="000000"/>
                </a:solidFill>
                <a:latin typeface="Verdana" panose="020B0604030504040204" pitchFamily="34" charset="0"/>
              </a:rPr>
              <a:t>onreadystatechange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Verdana" panose="020B0604030504040204" pitchFamily="34" charset="0"/>
              </a:rPr>
              <a:t>се извиква всеки път когато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noProof="1" smtClean="0">
                <a:solidFill>
                  <a:srgbClr val="000000"/>
                </a:solidFill>
                <a:latin typeface="Verdana" panose="020B0604030504040204" pitchFamily="34" charset="0"/>
              </a:rPr>
              <a:t>readyState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Verdana" panose="020B0604030504040204" pitchFamily="34" charset="0"/>
              </a:rPr>
              <a:t>се променя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bg-BG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br>
              <a:rPr lang="bg-BG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bg-BG" dirty="0">
                <a:solidFill>
                  <a:srgbClr val="000000"/>
                </a:solidFill>
                <a:latin typeface="Verdana" panose="020B0604030504040204" pitchFamily="34" charset="0"/>
              </a:rPr>
              <a:t>Когато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noProof="1" smtClean="0">
                <a:solidFill>
                  <a:srgbClr val="000000"/>
                </a:solidFill>
                <a:latin typeface="Verdana" panose="020B0604030504040204" pitchFamily="34" charset="0"/>
              </a:rPr>
              <a:t>readyState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Verdana" panose="020B0604030504040204" pitchFamily="34" charset="0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4 </a:t>
            </a:r>
            <a:r>
              <a:rPr lang="bg-BG" dirty="0">
                <a:solidFill>
                  <a:srgbClr val="000000"/>
                </a:solidFill>
                <a:latin typeface="Verdana" panose="020B0604030504040204" pitchFamily="34" charset="0"/>
              </a:rPr>
              <a:t>и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status </a:t>
            </a:r>
            <a:r>
              <a:rPr lang="bg-BG" dirty="0">
                <a:solidFill>
                  <a:srgbClr val="000000"/>
                </a:solidFill>
                <a:latin typeface="Verdana" panose="020B0604030504040204" pitchFamily="34" charset="0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200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bg-BG" dirty="0">
                <a:solidFill>
                  <a:srgbClr val="000000"/>
                </a:solidFill>
                <a:latin typeface="Verdana" panose="020B0604030504040204" pitchFamily="34" charset="0"/>
              </a:rPr>
              <a:t>отговорът е готов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bg-BG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7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Server Response</a:t>
            </a:r>
            <a:r>
              <a:rPr lang="bg-BG" dirty="0" smtClean="0"/>
              <a:t>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noProof="1" smtClean="0"/>
              <a:t>function </a:t>
            </a:r>
            <a:r>
              <a:rPr lang="en-US" sz="2000" b="1" noProof="1" smtClean="0"/>
              <a:t>loadDoc</a:t>
            </a:r>
            <a:r>
              <a:rPr lang="en-US" sz="2000" noProof="1" smtClean="0"/>
              <a:t>() {</a:t>
            </a:r>
          </a:p>
          <a:p>
            <a:pPr marL="0" indent="0">
              <a:buNone/>
            </a:pPr>
            <a:r>
              <a:rPr lang="en-US" sz="2000" noProof="1" smtClean="0"/>
              <a:t>    var xhttp = new </a:t>
            </a:r>
            <a:r>
              <a:rPr lang="en-US" sz="2000" b="1" noProof="1" smtClean="0"/>
              <a:t>XMLHttpRequest()</a:t>
            </a:r>
            <a:r>
              <a:rPr lang="en-US" sz="2000" noProof="1" smtClean="0"/>
              <a:t>;</a:t>
            </a:r>
          </a:p>
          <a:p>
            <a:pPr marL="0" indent="0">
              <a:buNone/>
            </a:pPr>
            <a:r>
              <a:rPr lang="en-US" sz="2000" noProof="1" smtClean="0"/>
              <a:t>    xhttp.</a:t>
            </a:r>
            <a:r>
              <a:rPr lang="en-US" sz="2000" b="1" noProof="1" smtClean="0"/>
              <a:t>onreadystatechange</a:t>
            </a:r>
            <a:r>
              <a:rPr lang="en-US" sz="2000" noProof="1" smtClean="0"/>
              <a:t> = function() {</a:t>
            </a:r>
          </a:p>
          <a:p>
            <a:pPr marL="0" indent="0">
              <a:buNone/>
            </a:pPr>
            <a:r>
              <a:rPr lang="en-US" sz="2000" noProof="1" smtClean="0"/>
              <a:t>        if (this.</a:t>
            </a:r>
            <a:r>
              <a:rPr lang="en-US" sz="2000" b="1" noProof="1" smtClean="0"/>
              <a:t>readyState</a:t>
            </a:r>
            <a:r>
              <a:rPr lang="en-US" sz="2000" noProof="1" smtClean="0"/>
              <a:t> == </a:t>
            </a:r>
            <a:r>
              <a:rPr lang="en-US" sz="2000" b="1" noProof="1" smtClean="0"/>
              <a:t>4</a:t>
            </a:r>
            <a:r>
              <a:rPr lang="en-US" sz="2000" noProof="1" smtClean="0"/>
              <a:t> &amp;&amp; this.</a:t>
            </a:r>
            <a:r>
              <a:rPr lang="en-US" sz="2000" b="1" noProof="1" smtClean="0"/>
              <a:t>status</a:t>
            </a:r>
            <a:r>
              <a:rPr lang="en-US" sz="2000" noProof="1" smtClean="0"/>
              <a:t> == </a:t>
            </a:r>
            <a:r>
              <a:rPr lang="en-US" sz="2000" b="1" noProof="1" smtClean="0"/>
              <a:t>200</a:t>
            </a:r>
            <a:r>
              <a:rPr lang="en-US" sz="2000" noProof="1" smtClean="0"/>
              <a:t>) {</a:t>
            </a:r>
          </a:p>
          <a:p>
            <a:pPr marL="0" indent="0">
              <a:buNone/>
            </a:pPr>
            <a:r>
              <a:rPr lang="en-US" sz="2000" noProof="1" smtClean="0"/>
              <a:t>            document.getElementById("demo").innerHTML =</a:t>
            </a:r>
          </a:p>
          <a:p>
            <a:pPr marL="0" indent="0">
              <a:buNone/>
            </a:pPr>
            <a:r>
              <a:rPr lang="en-US" sz="2000" noProof="1" smtClean="0"/>
              <a:t>            </a:t>
            </a:r>
            <a:r>
              <a:rPr lang="en-US" sz="2000" b="1" noProof="1" smtClean="0"/>
              <a:t>this.responseText</a:t>
            </a:r>
            <a:r>
              <a:rPr lang="en-US" sz="2000" noProof="1" smtClean="0"/>
              <a:t>;</a:t>
            </a:r>
          </a:p>
          <a:p>
            <a:pPr marL="0" indent="0">
              <a:buNone/>
            </a:pPr>
            <a:r>
              <a:rPr lang="en-US" sz="2000" noProof="1" smtClean="0"/>
              <a:t>       }</a:t>
            </a:r>
          </a:p>
          <a:p>
            <a:pPr marL="0" indent="0">
              <a:buNone/>
            </a:pPr>
            <a:r>
              <a:rPr lang="en-US" sz="2000" noProof="1" smtClean="0"/>
              <a:t>    };</a:t>
            </a:r>
          </a:p>
          <a:p>
            <a:pPr marL="0" indent="0">
              <a:buNone/>
            </a:pPr>
            <a:r>
              <a:rPr lang="en-US" sz="2000" noProof="1" smtClean="0"/>
              <a:t>    xhttp.open("GET", "info.txt", true);</a:t>
            </a:r>
          </a:p>
          <a:p>
            <a:pPr marL="0" indent="0">
              <a:buNone/>
            </a:pPr>
            <a:r>
              <a:rPr lang="en-US" sz="2000" noProof="1" smtClean="0"/>
              <a:t>    xhttp.send(); </a:t>
            </a:r>
          </a:p>
          <a:p>
            <a:pPr marL="0" indent="0">
              <a:buNone/>
            </a:pPr>
            <a:r>
              <a:rPr lang="en-US" sz="2000" noProof="1" smtClean="0"/>
              <a:t>}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17450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AJAX XML </a:t>
            </a:r>
            <a:r>
              <a:rPr lang="bg-BG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57"/>
            <a:ext cx="5251704" cy="33864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function </a:t>
            </a:r>
            <a:r>
              <a:rPr lang="en-US" sz="1500" dirty="0" err="1"/>
              <a:t>loadDoc</a:t>
            </a:r>
            <a:r>
              <a:rPr lang="en-US" sz="1500" dirty="0"/>
              <a:t>() {</a:t>
            </a:r>
            <a:br>
              <a:rPr lang="en-US" sz="1500" dirty="0"/>
            </a:br>
            <a:r>
              <a:rPr lang="en-US" sz="1500" dirty="0"/>
              <a:t>  </a:t>
            </a:r>
            <a:r>
              <a:rPr lang="en-US" sz="1500" dirty="0" err="1"/>
              <a:t>var</a:t>
            </a:r>
            <a:r>
              <a:rPr lang="en-US" sz="1500" dirty="0"/>
              <a:t> </a:t>
            </a:r>
            <a:r>
              <a:rPr lang="en-US" sz="1500" dirty="0" err="1"/>
              <a:t>xhttp</a:t>
            </a:r>
            <a:r>
              <a:rPr lang="en-US" sz="1500" dirty="0"/>
              <a:t> = new </a:t>
            </a:r>
            <a:r>
              <a:rPr lang="en-US" sz="1500" dirty="0" err="1"/>
              <a:t>XMLHttpRequest</a:t>
            </a:r>
            <a:r>
              <a:rPr lang="en-US" sz="1500" dirty="0"/>
              <a:t>();</a:t>
            </a:r>
            <a:br>
              <a:rPr lang="en-US" sz="1500" dirty="0"/>
            </a:br>
            <a:r>
              <a:rPr lang="en-US" sz="1500" dirty="0"/>
              <a:t>  </a:t>
            </a:r>
            <a:r>
              <a:rPr lang="en-US" sz="1500" dirty="0" err="1"/>
              <a:t>xhttp.onreadystatechange</a:t>
            </a:r>
            <a:r>
              <a:rPr lang="en-US" sz="1500" dirty="0"/>
              <a:t> = function() {</a:t>
            </a:r>
            <a:br>
              <a:rPr lang="en-US" sz="1500" dirty="0"/>
            </a:br>
            <a:r>
              <a:rPr lang="en-US" sz="1500" dirty="0"/>
              <a:t>    if (</a:t>
            </a:r>
            <a:r>
              <a:rPr lang="en-US" sz="1500" dirty="0" err="1"/>
              <a:t>this.readyState</a:t>
            </a:r>
            <a:r>
              <a:rPr lang="en-US" sz="1500" dirty="0"/>
              <a:t> == 4 &amp;&amp; </a:t>
            </a:r>
            <a:r>
              <a:rPr lang="en-US" sz="1500" dirty="0" err="1"/>
              <a:t>this.status</a:t>
            </a:r>
            <a:r>
              <a:rPr lang="en-US" sz="1500" dirty="0"/>
              <a:t> == 200) {</a:t>
            </a:r>
            <a:br>
              <a:rPr lang="en-US" sz="1500" dirty="0"/>
            </a:br>
            <a:r>
              <a:rPr lang="en-US" sz="1500" dirty="0"/>
              <a:t>    </a:t>
            </a:r>
            <a:r>
              <a:rPr lang="en-US" sz="1500" dirty="0" err="1"/>
              <a:t>myFunction</a:t>
            </a:r>
            <a:r>
              <a:rPr lang="en-US" sz="1500" dirty="0"/>
              <a:t>(this);</a:t>
            </a:r>
            <a:br>
              <a:rPr lang="en-US" sz="1500" dirty="0"/>
            </a:br>
            <a:r>
              <a:rPr lang="en-US" sz="1500" dirty="0"/>
              <a:t>    }</a:t>
            </a:r>
            <a:br>
              <a:rPr lang="en-US" sz="1500" dirty="0"/>
            </a:br>
            <a:r>
              <a:rPr lang="en-US" sz="1500" dirty="0"/>
              <a:t>  };</a:t>
            </a:r>
            <a:br>
              <a:rPr lang="en-US" sz="1500" dirty="0"/>
            </a:br>
            <a:r>
              <a:rPr lang="en-US" sz="1500" dirty="0"/>
              <a:t>  </a:t>
            </a:r>
            <a:r>
              <a:rPr lang="en-US" sz="1500" dirty="0" err="1"/>
              <a:t>xhttp.open</a:t>
            </a:r>
            <a:r>
              <a:rPr lang="en-US" sz="1500" dirty="0"/>
              <a:t>("GET", "cd_catalog.xml", true);</a:t>
            </a:r>
            <a:br>
              <a:rPr lang="en-US" sz="1500" dirty="0"/>
            </a:br>
            <a:r>
              <a:rPr lang="en-US" sz="1500" dirty="0"/>
              <a:t>  </a:t>
            </a:r>
            <a:r>
              <a:rPr lang="en-US" sz="1500" dirty="0" err="1"/>
              <a:t>xhttp.send</a:t>
            </a:r>
            <a:r>
              <a:rPr lang="en-US" sz="1500" dirty="0"/>
              <a:t>();</a:t>
            </a:r>
            <a:br>
              <a:rPr lang="en-US" sz="1500" dirty="0"/>
            </a:br>
            <a:r>
              <a:rPr lang="en-US" sz="1500" dirty="0"/>
              <a:t>}</a:t>
            </a:r>
            <a:br>
              <a:rPr lang="en-US" sz="1500" dirty="0"/>
            </a:br>
            <a:endParaRPr lang="bg-BG" sz="1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7064" y="1690688"/>
            <a:ext cx="5687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myFunction</a:t>
            </a:r>
            <a:r>
              <a:rPr lang="en-US" dirty="0" smtClean="0"/>
              <a:t>(xml) 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xmlDoc</a:t>
            </a:r>
            <a:r>
              <a:rPr lang="en-US" dirty="0" smtClean="0"/>
              <a:t> = </a:t>
            </a:r>
            <a:r>
              <a:rPr lang="en-US" dirty="0" err="1" smtClean="0"/>
              <a:t>xml.responseXML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var</a:t>
            </a:r>
            <a:r>
              <a:rPr lang="en-US" dirty="0" smtClean="0"/>
              <a:t> table="&lt;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&gt;Title&lt;/</a:t>
            </a:r>
            <a:r>
              <a:rPr lang="en-US" dirty="0" err="1" smtClean="0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&gt;Artist&lt;/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var</a:t>
            </a:r>
            <a:r>
              <a:rPr lang="en-US" dirty="0" smtClean="0"/>
              <a:t> x = </a:t>
            </a:r>
            <a:r>
              <a:rPr lang="en-US" dirty="0" err="1" smtClean="0"/>
              <a:t>xmlDoc.getElementsByTagName</a:t>
            </a:r>
            <a:r>
              <a:rPr lang="en-US" dirty="0" smtClean="0"/>
              <a:t>("CD");</a:t>
            </a:r>
            <a:br>
              <a:rPr lang="en-US" dirty="0" smtClean="0"/>
            </a:br>
            <a:r>
              <a:rPr lang="en-US" dirty="0" smtClean="0"/>
              <a:t>  for (</a:t>
            </a:r>
            <a:r>
              <a:rPr lang="en-US" dirty="0" err="1" smtClean="0"/>
              <a:t>i</a:t>
            </a:r>
            <a:r>
              <a:rPr lang="en-US" dirty="0" smtClean="0"/>
              <a:t> = 0; </a:t>
            </a:r>
            <a:r>
              <a:rPr lang="en-US" dirty="0" err="1" smtClean="0"/>
              <a:t>i</a:t>
            </a:r>
            <a:r>
              <a:rPr lang="en-US" dirty="0" smtClean="0"/>
              <a:t> &lt;</a:t>
            </a:r>
            <a:r>
              <a:rPr lang="en-US" dirty="0" err="1" smtClean="0"/>
              <a:t>x.length</a:t>
            </a:r>
            <a:r>
              <a:rPr lang="en-US" dirty="0" smtClean="0"/>
              <a:t>; </a:t>
            </a:r>
            <a:r>
              <a:rPr lang="en-US" dirty="0" err="1" smtClean="0"/>
              <a:t>i</a:t>
            </a:r>
            <a:r>
              <a:rPr lang="en-US" dirty="0" smtClean="0"/>
              <a:t>++) { </a:t>
            </a:r>
            <a:br>
              <a:rPr lang="en-US" dirty="0" smtClean="0"/>
            </a:br>
            <a:r>
              <a:rPr lang="en-US" dirty="0" smtClean="0"/>
              <a:t>    table += "&lt;</a:t>
            </a:r>
            <a:r>
              <a:rPr lang="en-US" dirty="0" err="1" smtClean="0"/>
              <a:t>tr</a:t>
            </a:r>
            <a:r>
              <a:rPr lang="en-US" dirty="0" smtClean="0"/>
              <a:t>&gt;&lt;td&gt;" +</a:t>
            </a:r>
            <a:br>
              <a:rPr lang="en-US" dirty="0" smtClean="0"/>
            </a:br>
            <a:r>
              <a:rPr lang="en-US" dirty="0" smtClean="0"/>
              <a:t>    x[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getElementsByTagName</a:t>
            </a:r>
            <a:r>
              <a:rPr lang="en-US" dirty="0" smtClean="0"/>
              <a:t>("TITLE")[0].</a:t>
            </a:r>
            <a:r>
              <a:rPr lang="en-US" dirty="0" err="1" smtClean="0"/>
              <a:t>childNodes</a:t>
            </a:r>
            <a:r>
              <a:rPr lang="en-US" dirty="0" smtClean="0"/>
              <a:t>[0].</a:t>
            </a:r>
            <a:r>
              <a:rPr lang="en-US" dirty="0" err="1" smtClean="0"/>
              <a:t>nodeValue</a:t>
            </a:r>
            <a:r>
              <a:rPr lang="en-US" dirty="0" smtClean="0"/>
              <a:t> +</a:t>
            </a:r>
            <a:br>
              <a:rPr lang="en-US" dirty="0" smtClean="0"/>
            </a:br>
            <a:r>
              <a:rPr lang="en-US" dirty="0" smtClean="0"/>
              <a:t>    "&lt;/td&gt;&lt;td&gt;" +</a:t>
            </a:r>
            <a:br>
              <a:rPr lang="en-US" dirty="0" smtClean="0"/>
            </a:br>
            <a:r>
              <a:rPr lang="en-US" dirty="0" smtClean="0"/>
              <a:t>    x[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getElementsByTagName</a:t>
            </a:r>
            <a:r>
              <a:rPr lang="en-US" dirty="0" smtClean="0"/>
              <a:t>("ARTIST")[0].</a:t>
            </a:r>
            <a:r>
              <a:rPr lang="en-US" dirty="0" err="1" smtClean="0"/>
              <a:t>childNodes</a:t>
            </a:r>
            <a:r>
              <a:rPr lang="en-US" dirty="0" smtClean="0"/>
              <a:t>[0].</a:t>
            </a:r>
            <a:r>
              <a:rPr lang="en-US" dirty="0" err="1" smtClean="0"/>
              <a:t>nodeValue</a:t>
            </a:r>
            <a:r>
              <a:rPr lang="en-US" dirty="0" smtClean="0"/>
              <a:t> +</a:t>
            </a:r>
            <a:br>
              <a:rPr lang="en-US" dirty="0" smtClean="0"/>
            </a:br>
            <a:r>
              <a:rPr lang="en-US" dirty="0" smtClean="0"/>
              <a:t>    "&lt;/td&gt;&lt;/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table;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35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PHP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3688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showHint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str.length</a:t>
            </a:r>
            <a:r>
              <a:rPr lang="en-US" dirty="0" smtClean="0"/>
              <a:t> == 0)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txtHint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"";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xmlhttp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xmlhttp.onreadystatechange</a:t>
            </a:r>
            <a:r>
              <a:rPr lang="en-US" dirty="0" smtClean="0"/>
              <a:t> =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this.readyState</a:t>
            </a:r>
            <a:r>
              <a:rPr lang="en-US" dirty="0" smtClean="0"/>
              <a:t> == 4 &amp;&amp; </a:t>
            </a:r>
            <a:r>
              <a:rPr lang="en-US" dirty="0" err="1" smtClean="0"/>
              <a:t>this.status</a:t>
            </a:r>
            <a:r>
              <a:rPr lang="en-US" dirty="0" smtClean="0"/>
              <a:t> == 200)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txtHint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this.responseText</a:t>
            </a:r>
            <a:r>
              <a:rPr lang="en-U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xmlhttp.open</a:t>
            </a:r>
            <a:r>
              <a:rPr lang="en-US" dirty="0" smtClean="0"/>
              <a:t>("GET", "</a:t>
            </a:r>
            <a:r>
              <a:rPr lang="en-US" dirty="0" err="1" smtClean="0"/>
              <a:t>gethint.php?q</a:t>
            </a:r>
            <a:r>
              <a:rPr lang="en-US" dirty="0" smtClean="0"/>
              <a:t>=" + </a:t>
            </a:r>
            <a:r>
              <a:rPr lang="en-US" dirty="0" err="1" smtClean="0"/>
              <a:t>str</a:t>
            </a:r>
            <a:r>
              <a:rPr lang="en-US" dirty="0" smtClean="0"/>
              <a:t>, 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xmlhttp.send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&lt;p&gt;&lt;b&gt;Start typing a name in the input field below:&lt;/b&gt;&lt;/p&gt;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&lt;form&gt;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First name: &lt;input type="text" </a:t>
            </a:r>
            <a:r>
              <a:rPr lang="en-US" dirty="0" err="1" smtClean="0"/>
              <a:t>onkeyup</a:t>
            </a:r>
            <a:r>
              <a:rPr lang="en-US" dirty="0" smtClean="0"/>
              <a:t>="</a:t>
            </a:r>
            <a:r>
              <a:rPr lang="en-US" dirty="0" err="1" smtClean="0"/>
              <a:t>showHint</a:t>
            </a:r>
            <a:r>
              <a:rPr lang="en-US" dirty="0" smtClean="0"/>
              <a:t>(</a:t>
            </a:r>
            <a:r>
              <a:rPr lang="en-US" dirty="0" err="1" smtClean="0"/>
              <a:t>this.value</a:t>
            </a:r>
            <a:r>
              <a:rPr lang="en-US" dirty="0" smtClean="0"/>
              <a:t>)"&gt;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&lt;/form&gt;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&lt;p&gt;Suggestions: &lt;span id="</a:t>
            </a:r>
            <a:r>
              <a:rPr lang="en-US" dirty="0" err="1" smtClean="0"/>
              <a:t>txtHint</a:t>
            </a:r>
            <a:r>
              <a:rPr lang="en-US" dirty="0" smtClean="0"/>
              <a:t>"&gt;&lt;/span&gt;&lt;/p&gt;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&lt;/html&gt;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8736" y="1825624"/>
            <a:ext cx="5617464" cy="4639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&lt;?</a:t>
            </a:r>
            <a:r>
              <a:rPr lang="en-US" sz="3600" dirty="0" err="1" smtClean="0"/>
              <a:t>php</a:t>
            </a:r>
            <a:endParaRPr lang="en-US" sz="3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// Array with names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$a[] = "Anna";</a:t>
            </a:r>
            <a:r>
              <a:rPr lang="bg-BG" sz="3600" dirty="0" smtClean="0"/>
              <a:t> </a:t>
            </a:r>
            <a:r>
              <a:rPr lang="en-US" sz="3600" dirty="0" smtClean="0"/>
              <a:t>$a[] = "Brittany";</a:t>
            </a:r>
            <a:r>
              <a:rPr lang="bg-BG" sz="3600" dirty="0" smtClean="0"/>
              <a:t> </a:t>
            </a:r>
            <a:r>
              <a:rPr lang="en-US" sz="3600" dirty="0" smtClean="0"/>
              <a:t>$a[] = "Cinderella";</a:t>
            </a:r>
            <a:r>
              <a:rPr lang="bg-BG" sz="3600" dirty="0" smtClean="0"/>
              <a:t> </a:t>
            </a:r>
            <a:r>
              <a:rPr lang="en-US" sz="3600" dirty="0" smtClean="0"/>
              <a:t>$a[] = "Diana";</a:t>
            </a:r>
            <a:r>
              <a:rPr lang="bg-BG" sz="3600" dirty="0" smtClean="0"/>
              <a:t> </a:t>
            </a:r>
            <a:r>
              <a:rPr lang="en-US" sz="3600" dirty="0" smtClean="0"/>
              <a:t>$a[] = "Eva";</a:t>
            </a:r>
            <a:r>
              <a:rPr lang="bg-BG" sz="3600" dirty="0" smtClean="0"/>
              <a:t> </a:t>
            </a:r>
            <a:r>
              <a:rPr lang="en-US" sz="3600" dirty="0" smtClean="0"/>
              <a:t>$a[] = "Fiona";</a:t>
            </a:r>
            <a:r>
              <a:rPr lang="bg-BG" sz="3600" dirty="0" smtClean="0"/>
              <a:t> </a:t>
            </a:r>
            <a:r>
              <a:rPr lang="en-US" sz="3600" dirty="0" smtClean="0"/>
              <a:t>$a[] = "</a:t>
            </a:r>
            <a:r>
              <a:rPr lang="en-US" sz="3600" dirty="0" err="1" smtClean="0"/>
              <a:t>Gunda</a:t>
            </a:r>
            <a:r>
              <a:rPr lang="en-US" sz="3600" dirty="0" smtClean="0"/>
              <a:t>";</a:t>
            </a:r>
            <a:r>
              <a:rPr lang="bg-BG" sz="3600" dirty="0" smtClean="0"/>
              <a:t> </a:t>
            </a:r>
            <a:r>
              <a:rPr lang="en-US" sz="3600" dirty="0" smtClean="0"/>
              <a:t>$a[] = "</a:t>
            </a:r>
            <a:r>
              <a:rPr lang="en-US" sz="3600" dirty="0" err="1" smtClean="0"/>
              <a:t>Hege</a:t>
            </a:r>
            <a:r>
              <a:rPr lang="en-US" sz="3600" dirty="0" smtClean="0"/>
              <a:t>";</a:t>
            </a:r>
            <a:r>
              <a:rPr lang="bg-BG" sz="3600" dirty="0" smtClean="0"/>
              <a:t> </a:t>
            </a:r>
            <a:r>
              <a:rPr lang="en-US" sz="3600" dirty="0" smtClean="0"/>
              <a:t>$a[] = "Inga";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$a[] = "Johanna";</a:t>
            </a:r>
            <a:r>
              <a:rPr lang="bg-BG" sz="3600" dirty="0" smtClean="0"/>
              <a:t> </a:t>
            </a:r>
            <a:r>
              <a:rPr lang="en-US" sz="3600" dirty="0" smtClean="0"/>
              <a:t>$a[] = "Kitty";</a:t>
            </a:r>
            <a:r>
              <a:rPr lang="bg-BG" sz="3600" dirty="0" smtClean="0"/>
              <a:t> </a:t>
            </a:r>
            <a:r>
              <a:rPr lang="en-US" sz="3600" dirty="0" smtClean="0"/>
              <a:t>$a[] = "Linda";</a:t>
            </a:r>
            <a:r>
              <a:rPr lang="bg-BG" sz="3600" dirty="0" smtClean="0"/>
              <a:t> </a:t>
            </a:r>
            <a:r>
              <a:rPr lang="en-US" sz="3600" dirty="0" smtClean="0"/>
              <a:t>$a[] = "Nina";</a:t>
            </a:r>
            <a:r>
              <a:rPr lang="bg-BG" sz="3600" dirty="0" smtClean="0"/>
              <a:t> </a:t>
            </a:r>
            <a:r>
              <a:rPr lang="en-US" sz="3600" dirty="0" smtClean="0"/>
              <a:t>$a[] = "Ophelia";</a:t>
            </a:r>
            <a:r>
              <a:rPr lang="bg-BG" sz="3600" dirty="0" smtClean="0"/>
              <a:t> </a:t>
            </a:r>
            <a:r>
              <a:rPr lang="en-US" sz="3600" dirty="0" smtClean="0"/>
              <a:t>$a[] = "Petunia";</a:t>
            </a:r>
            <a:r>
              <a:rPr lang="bg-BG" sz="3600" dirty="0" smtClean="0"/>
              <a:t> </a:t>
            </a:r>
            <a:r>
              <a:rPr lang="en-US" sz="3600" dirty="0" smtClean="0"/>
              <a:t>$a[] = "Amanda";</a:t>
            </a:r>
            <a:r>
              <a:rPr lang="bg-BG" sz="3600" dirty="0" smtClean="0"/>
              <a:t> </a:t>
            </a:r>
            <a:r>
              <a:rPr lang="en-US" sz="3600" dirty="0" smtClean="0"/>
              <a:t>$a[] = "Raquel";</a:t>
            </a:r>
            <a:r>
              <a:rPr lang="bg-BG" sz="3600" dirty="0" smtClean="0"/>
              <a:t> </a:t>
            </a:r>
            <a:r>
              <a:rPr lang="en-US" sz="3600" dirty="0" smtClean="0"/>
              <a:t>$a[] = "Cindy";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$a[] = "Doris";</a:t>
            </a:r>
            <a:r>
              <a:rPr lang="bg-BG" sz="3600" dirty="0" smtClean="0"/>
              <a:t> </a:t>
            </a:r>
            <a:r>
              <a:rPr lang="en-US" sz="3600" dirty="0" smtClean="0"/>
              <a:t>$a[] = "Eve";</a:t>
            </a:r>
            <a:r>
              <a:rPr lang="bg-BG" sz="3600" dirty="0" smtClean="0"/>
              <a:t> </a:t>
            </a:r>
            <a:r>
              <a:rPr lang="en-US" sz="3600" dirty="0" smtClean="0"/>
              <a:t>$a[] = "Evita";</a:t>
            </a:r>
            <a:r>
              <a:rPr lang="bg-BG" sz="3600" dirty="0" smtClean="0"/>
              <a:t> </a:t>
            </a:r>
            <a:r>
              <a:rPr lang="en-US" sz="3600" dirty="0" smtClean="0"/>
              <a:t>$a[] = "</a:t>
            </a:r>
            <a:r>
              <a:rPr lang="en-US" sz="3600" dirty="0" err="1" smtClean="0"/>
              <a:t>Sunniva</a:t>
            </a:r>
            <a:r>
              <a:rPr lang="en-US" sz="3600" dirty="0" smtClean="0"/>
              <a:t>";</a:t>
            </a:r>
            <a:r>
              <a:rPr lang="bg-BG" sz="3600" dirty="0" smtClean="0"/>
              <a:t> </a:t>
            </a:r>
            <a:r>
              <a:rPr lang="en-US" sz="3600" dirty="0" smtClean="0"/>
              <a:t>$a[] = "</a:t>
            </a:r>
            <a:r>
              <a:rPr lang="en-US" sz="3600" dirty="0" err="1" smtClean="0"/>
              <a:t>Tove</a:t>
            </a:r>
            <a:r>
              <a:rPr lang="en-US" sz="3600" dirty="0" smtClean="0"/>
              <a:t>";</a:t>
            </a:r>
            <a:r>
              <a:rPr lang="bg-BG" sz="3600" dirty="0" smtClean="0"/>
              <a:t> </a:t>
            </a:r>
            <a:r>
              <a:rPr lang="en-US" sz="3600" dirty="0" smtClean="0"/>
              <a:t>$a[] = "</a:t>
            </a:r>
            <a:r>
              <a:rPr lang="en-US" sz="3600" dirty="0" err="1" smtClean="0"/>
              <a:t>Unni</a:t>
            </a:r>
            <a:r>
              <a:rPr lang="en-US" sz="3600" dirty="0" smtClean="0"/>
              <a:t>";</a:t>
            </a:r>
            <a:r>
              <a:rPr lang="bg-BG" sz="3600" dirty="0" smtClean="0"/>
              <a:t> </a:t>
            </a:r>
            <a:r>
              <a:rPr lang="en-US" sz="3600" dirty="0" smtClean="0"/>
              <a:t>$a[] = "Violet";</a:t>
            </a:r>
            <a:r>
              <a:rPr lang="bg-BG" sz="3600" dirty="0" smtClean="0"/>
              <a:t> </a:t>
            </a:r>
            <a:r>
              <a:rPr lang="en-US" sz="3600" dirty="0" smtClean="0"/>
              <a:t>$a[] = "Liza";</a:t>
            </a:r>
            <a:r>
              <a:rPr lang="bg-BG" sz="3600" dirty="0" smtClean="0"/>
              <a:t> </a:t>
            </a:r>
            <a:r>
              <a:rPr lang="en-US" sz="3600" dirty="0" smtClean="0"/>
              <a:t>$a[] = "Elizabeth";</a:t>
            </a:r>
            <a:r>
              <a:rPr lang="bg-BG" sz="3600" dirty="0" smtClean="0"/>
              <a:t> </a:t>
            </a:r>
            <a:r>
              <a:rPr lang="en-US" sz="3600" dirty="0" smtClean="0"/>
              <a:t>$a[] = "Ellen";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$a[] = "</a:t>
            </a:r>
            <a:r>
              <a:rPr lang="en-US" sz="3600" dirty="0" err="1" smtClean="0"/>
              <a:t>Wenche</a:t>
            </a:r>
            <a:r>
              <a:rPr lang="en-US" sz="3600" dirty="0" smtClean="0"/>
              <a:t>";</a:t>
            </a:r>
            <a:r>
              <a:rPr lang="bg-BG" sz="3600" dirty="0" smtClean="0"/>
              <a:t> </a:t>
            </a:r>
            <a:r>
              <a:rPr lang="en-US" sz="3600" dirty="0" smtClean="0"/>
              <a:t>$a[] = "Vicky";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// get the q parameter from URL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$q = $_REQUEST["q"];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$hint = "";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// lookup all hints from array if $q is different from ""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if ($q !== "")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$q = </a:t>
            </a:r>
            <a:r>
              <a:rPr lang="en-US" sz="3600" dirty="0" err="1" smtClean="0"/>
              <a:t>strtolower</a:t>
            </a:r>
            <a:r>
              <a:rPr lang="en-US" sz="3600" dirty="0" smtClean="0"/>
              <a:t>($q);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$</a:t>
            </a:r>
            <a:r>
              <a:rPr lang="en-US" sz="3600" dirty="0" err="1" smtClean="0"/>
              <a:t>len</a:t>
            </a:r>
            <a:r>
              <a:rPr lang="en-US" sz="3600" dirty="0" smtClean="0"/>
              <a:t>=</a:t>
            </a:r>
            <a:r>
              <a:rPr lang="en-US" sz="3600" dirty="0" err="1" smtClean="0"/>
              <a:t>strlen</a:t>
            </a:r>
            <a:r>
              <a:rPr lang="en-US" sz="3600" dirty="0" smtClean="0"/>
              <a:t>($q);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</a:t>
            </a:r>
            <a:r>
              <a:rPr lang="en-US" sz="3600" dirty="0" err="1" smtClean="0"/>
              <a:t>foreach</a:t>
            </a:r>
            <a:r>
              <a:rPr lang="en-US" sz="3600" dirty="0" smtClean="0"/>
              <a:t>($a as $name)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if (</a:t>
            </a:r>
            <a:r>
              <a:rPr lang="en-US" sz="3600" dirty="0" err="1" smtClean="0"/>
              <a:t>stristr</a:t>
            </a:r>
            <a:r>
              <a:rPr lang="en-US" sz="3600" dirty="0" smtClean="0"/>
              <a:t>($q, </a:t>
            </a:r>
            <a:r>
              <a:rPr lang="en-US" sz="3600" dirty="0" err="1" smtClean="0"/>
              <a:t>substr</a:t>
            </a:r>
            <a:r>
              <a:rPr lang="en-US" sz="3600" dirty="0" smtClean="0"/>
              <a:t>($name, 0, $</a:t>
            </a:r>
            <a:r>
              <a:rPr lang="en-US" sz="3600" dirty="0" err="1" smtClean="0"/>
              <a:t>len</a:t>
            </a:r>
            <a:r>
              <a:rPr lang="en-US" sz="3600" dirty="0" smtClean="0"/>
              <a:t>)))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    if ($hint === "")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        $hint = $name;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  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        $hint .= ", $name";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// Output "no suggestion" if no hint was found or output correct values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echo $hint === "" ? "no suggestion" : $hint;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?&gt;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737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1007</Words>
  <Application>Microsoft Office PowerPoint</Application>
  <PresentationFormat>Widescreen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AJAX</vt:lpstr>
      <vt:lpstr>Какво представлява?</vt:lpstr>
      <vt:lpstr>Как работи?</vt:lpstr>
      <vt:lpstr>XMLHttpRequest Object</vt:lpstr>
      <vt:lpstr>Изпращане на заявка към сървъра</vt:lpstr>
      <vt:lpstr>AJAX - Server Response</vt:lpstr>
      <vt:lpstr>AJAX - Server Response - пример</vt:lpstr>
      <vt:lpstr>AJAX XML пример</vt:lpstr>
      <vt:lpstr>AJAX PHP пример</vt:lpstr>
      <vt:lpstr>JSON</vt:lpstr>
      <vt:lpstr>Какво е JSON</vt:lpstr>
      <vt:lpstr>За какво се използва JSON</vt:lpstr>
      <vt:lpstr>JSON синтаксис</vt:lpstr>
      <vt:lpstr>Изпращане и получаване на данни</vt:lpstr>
      <vt:lpstr>JSON.parse()</vt:lpstr>
      <vt:lpstr>JSON заявки с използването на AJAX</vt:lpstr>
      <vt:lpstr>JSON и PHP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Radoslav Petkov</dc:creator>
  <cp:lastModifiedBy>Radoslav Petkov</cp:lastModifiedBy>
  <cp:revision>18</cp:revision>
  <dcterms:created xsi:type="dcterms:W3CDTF">2017-12-01T07:02:17Z</dcterms:created>
  <dcterms:modified xsi:type="dcterms:W3CDTF">2017-12-01T09:00:02Z</dcterms:modified>
</cp:coreProperties>
</file>